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10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3240-4252-41A4-B1EF-AA77E80F2661}" type="datetimeFigureOut">
              <a:rPr lang="en-US" smtClean="0"/>
              <a:t>01-Nov-23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842A-B885-4F2B-AA99-D7B90B3B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en-US" b="1" dirty="0"/>
              <a:t>350 slides of </a:t>
            </a:r>
            <a:r>
              <a:rPr lang="nl-NL" altLang="en-US" b="1" dirty="0" err="1"/>
              <a:t>lecture</a:t>
            </a:r>
            <a:r>
              <a:rPr lang="nl-NL" altLang="en-US" b="1" dirty="0"/>
              <a:t> </a:t>
            </a:r>
            <a:r>
              <a:rPr lang="nl-NL" altLang="en-US" b="1" dirty="0" err="1"/>
              <a:t>notes</a:t>
            </a:r>
            <a:endParaRPr lang="nl-NL" altLang="en-US" b="1" dirty="0"/>
          </a:p>
        </p:txBody>
      </p:sp>
    </p:spTree>
    <p:extLst>
      <p:ext uri="{BB962C8B-B14F-4D97-AF65-F5344CB8AC3E}">
        <p14:creationId xmlns:p14="http://schemas.microsoft.com/office/powerpoint/2010/main" val="111815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757600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83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460" y="10233660"/>
            <a:ext cx="2921847" cy="5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85026" cy="4041775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Electromotive force:  work done per unit charge</a:t>
            </a:r>
          </a:p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95349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74488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82567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94547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8697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01961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414025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ED472-3E3D-48EB-B31E-A5794B50E6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780907" y="11109562"/>
            <a:ext cx="2896146" cy="5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43E23-DA7A-403D-9A11-FB42133304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25756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SCPLU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67" y="5626100"/>
            <a:ext cx="45381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43298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6E036172-76F8-46EF-B13C-EAA7CAD48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5176"/>
            <a:ext cx="116840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15888"/>
            <a:ext cx="30480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8940800" cy="6049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47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5176"/>
            <a:ext cx="11684000" cy="540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5176"/>
            <a:ext cx="5740400" cy="5400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765176"/>
            <a:ext cx="5740400" cy="5400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27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77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41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1465170" y="0"/>
            <a:ext cx="726831" cy="2899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fld id="{6277FA82-443F-480E-8FC1-3C37497B7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8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34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08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 bwMode="auto">
          <a:xfrm>
            <a:off x="0" y="641844"/>
            <a:ext cx="1219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548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64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100.png"/><Relationship Id="rId4" Type="http://schemas.openxmlformats.org/officeDocument/2006/relationships/image" Target="../media/image5.gif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20.png"/><Relationship Id="rId7" Type="http://schemas.openxmlformats.org/officeDocument/2006/relationships/image" Target="../media/image1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4" Type="http://schemas.openxmlformats.org/officeDocument/2006/relationships/image" Target="../media/image16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em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10.emf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7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7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3BAE3-5C8D-C6CB-FC67-30A6992D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86" y="750562"/>
            <a:ext cx="3453653" cy="2905776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Electricity and Magnetism: </a:t>
            </a:r>
            <a:r>
              <a:rPr lang="en-US" altLang="en-US" dirty="0" err="1">
                <a:solidFill>
                  <a:srgbClr val="000066"/>
                </a:solidFill>
              </a:rPr>
              <a:t>Postscriptum</a:t>
            </a:r>
            <a:endParaRPr lang="en-US" altLang="en-US" dirty="0">
              <a:solidFill>
                <a:srgbClr val="00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968A-0DB8-4175-8BA6-DE77D0B9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952" y="753093"/>
            <a:ext cx="3765267" cy="2995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71A17-737A-4BDB-A169-71FED74CBC74}"/>
              </a:ext>
            </a:extLst>
          </p:cNvPr>
          <p:cNvSpPr/>
          <p:nvPr/>
        </p:nvSpPr>
        <p:spPr>
          <a:xfrm>
            <a:off x="341404" y="860389"/>
            <a:ext cx="1678308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Electrostatics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A72668-ED49-4D05-94E0-CF5C23E5C675}"/>
              </a:ext>
            </a:extLst>
          </p:cNvPr>
          <p:cNvSpPr/>
          <p:nvPr/>
        </p:nvSpPr>
        <p:spPr>
          <a:xfrm>
            <a:off x="9860061" y="900056"/>
            <a:ext cx="1919809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Magnetostatics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97AE5-6714-4984-A5BE-FB65A595BD26}"/>
              </a:ext>
            </a:extLst>
          </p:cNvPr>
          <p:cNvSpPr/>
          <p:nvPr/>
        </p:nvSpPr>
        <p:spPr>
          <a:xfrm>
            <a:off x="957920" y="4795736"/>
            <a:ext cx="2188504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Conservation laws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AF737-A514-4A2D-A4EA-7157BB0497B2}"/>
              </a:ext>
            </a:extLst>
          </p:cNvPr>
          <p:cNvSpPr/>
          <p:nvPr/>
        </p:nvSpPr>
        <p:spPr>
          <a:xfrm>
            <a:off x="831123" y="5707328"/>
            <a:ext cx="2761412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Electromagnetic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AE4C3-B71A-44C2-95BF-B0709CF82D17}"/>
                  </a:ext>
                </a:extLst>
              </p:cNvPr>
              <p:cNvSpPr/>
              <p:nvPr/>
            </p:nvSpPr>
            <p:spPr>
              <a:xfrm>
                <a:off x="4488870" y="5988367"/>
                <a:ext cx="3285390" cy="70788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2525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Relativistic electrodynamics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□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4AE4C3-B71A-44C2-95BF-B0709CF82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70" y="5988367"/>
                <a:ext cx="3285390" cy="707886"/>
              </a:xfrm>
              <a:prstGeom prst="rect">
                <a:avLst/>
              </a:prstGeom>
              <a:blipFill>
                <a:blip r:embed="rId5"/>
                <a:stretch>
                  <a:fillRect l="-1661" t="-3361" b="-504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A8257D1-DA5F-4FA0-9AA3-95C1ACA05522}"/>
              </a:ext>
            </a:extLst>
          </p:cNvPr>
          <p:cNvSpPr/>
          <p:nvPr/>
        </p:nvSpPr>
        <p:spPr>
          <a:xfrm>
            <a:off x="8693364" y="5749015"/>
            <a:ext cx="1317412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Radiation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60A0C-1DBE-4C8A-8E8F-55AB95B6028B}"/>
              </a:ext>
            </a:extLst>
          </p:cNvPr>
          <p:cNvSpPr/>
          <p:nvPr/>
        </p:nvSpPr>
        <p:spPr>
          <a:xfrm>
            <a:off x="8973139" y="4775719"/>
            <a:ext cx="2452132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Potentials and fields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C6EDE3A-00FE-43DE-83C5-B273CCE650F7}"/>
              </a:ext>
            </a:extLst>
          </p:cNvPr>
          <p:cNvSpPr/>
          <p:nvPr/>
        </p:nvSpPr>
        <p:spPr bwMode="auto">
          <a:xfrm rot="2791648">
            <a:off x="3300906" y="3514154"/>
            <a:ext cx="824008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1BECC24-657A-4E59-91C5-1CA5F52AF022}"/>
              </a:ext>
            </a:extLst>
          </p:cNvPr>
          <p:cNvSpPr/>
          <p:nvPr/>
        </p:nvSpPr>
        <p:spPr bwMode="auto">
          <a:xfrm rot="9251185">
            <a:off x="3282503" y="4464260"/>
            <a:ext cx="827584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0242D28-6FCB-43FD-A87F-EC0467100EB8}"/>
              </a:ext>
            </a:extLst>
          </p:cNvPr>
          <p:cNvSpPr/>
          <p:nvPr/>
        </p:nvSpPr>
        <p:spPr bwMode="auto">
          <a:xfrm rot="8168030">
            <a:off x="8142672" y="3398171"/>
            <a:ext cx="863924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C427747-CC97-4A4E-9257-37560D8E3E1B}"/>
              </a:ext>
            </a:extLst>
          </p:cNvPr>
          <p:cNvSpPr/>
          <p:nvPr/>
        </p:nvSpPr>
        <p:spPr bwMode="auto">
          <a:xfrm rot="8155980">
            <a:off x="3597363" y="5237786"/>
            <a:ext cx="669884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D902398-AD90-496B-A45E-49E90024C08A}"/>
              </a:ext>
            </a:extLst>
          </p:cNvPr>
          <p:cNvSpPr/>
          <p:nvPr/>
        </p:nvSpPr>
        <p:spPr bwMode="auto">
          <a:xfrm rot="1784332">
            <a:off x="8079168" y="4432082"/>
            <a:ext cx="807033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C218B8D-1B83-46D7-8B5A-523F7127BF82}"/>
              </a:ext>
            </a:extLst>
          </p:cNvPr>
          <p:cNvSpPr/>
          <p:nvPr/>
        </p:nvSpPr>
        <p:spPr bwMode="auto">
          <a:xfrm rot="2666705">
            <a:off x="7894145" y="5240182"/>
            <a:ext cx="809288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1C6C994-BF98-4E26-B728-40C31A7728C3}"/>
              </a:ext>
            </a:extLst>
          </p:cNvPr>
          <p:cNvSpPr/>
          <p:nvPr/>
        </p:nvSpPr>
        <p:spPr bwMode="auto">
          <a:xfrm rot="5400000">
            <a:off x="5917708" y="5412753"/>
            <a:ext cx="449210" cy="6725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9A40909-3A59-47F0-9C23-60EB8ECB31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46877" y="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fld id="{6277FA82-443F-480E-8FC1-3C37497B7B6E}" type="slidenum">
              <a:rPr lang="en-US" smtClean="0"/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F2BE1F-7D41-9EDB-C43B-556485700E1B}"/>
                  </a:ext>
                </a:extLst>
              </p:cNvPr>
              <p:cNvSpPr/>
              <p:nvPr/>
            </p:nvSpPr>
            <p:spPr>
              <a:xfrm>
                <a:off x="4127498" y="3807105"/>
                <a:ext cx="4029632" cy="176400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252525"/>
                    </a:solidFill>
                    <a:latin typeface="Times New Roman" panose="02020603050405020304" pitchFamily="18" charset="0"/>
                  </a:rPr>
                  <a:t>Maxwell’s equations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ru-RU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0;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𝐉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ru-R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F2BE1F-7D41-9EDB-C43B-556485700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98" y="3807105"/>
                <a:ext cx="4029632" cy="1764009"/>
              </a:xfrm>
              <a:prstGeom prst="rect">
                <a:avLst/>
              </a:prstGeom>
              <a:blipFill>
                <a:blip r:embed="rId8"/>
                <a:stretch>
                  <a:fillRect t="-171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3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12. </a:t>
            </a:r>
            <a:r>
              <a:rPr lang="en-US" altLang="en-US" kern="0" dirty="0">
                <a:solidFill>
                  <a:schemeClr val="accent2">
                    <a:lumMod val="50000"/>
                  </a:schemeClr>
                </a:solidFill>
              </a:rPr>
              <a:t>Electrodynamics and Relativity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7590" y="1070451"/>
                <a:ext cx="5840802" cy="4771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Einstein’s postulates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How the EM fields  transform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Special case I.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𝐁</m:t>
                        </m:r>
                      </m:e>
                    </m:acc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in 𝒮 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Special case II.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𝐄</m:t>
                        </m:r>
                      </m:e>
                    </m:acc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𝒮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EM field of a moving charge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90" y="1070451"/>
                <a:ext cx="5840802" cy="4771756"/>
              </a:xfrm>
              <a:prstGeom prst="rect">
                <a:avLst/>
              </a:prstGeom>
              <a:blipFill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05EAAC-1B8A-DD1D-B205-EF71352526C7}"/>
                  </a:ext>
                </a:extLst>
              </p:cNvPr>
              <p:cNvSpPr/>
              <p:nvPr/>
            </p:nvSpPr>
            <p:spPr>
              <a:xfrm>
                <a:off x="5611623" y="1751604"/>
                <a:ext cx="5750479" cy="1220847"/>
              </a:xfrm>
              <a:prstGeom prst="rect">
                <a:avLst/>
              </a:prstGeom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44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   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44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05EAAC-1B8A-DD1D-B205-EF7135252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623" y="1751604"/>
                <a:ext cx="5750479" cy="1220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3624A-72C6-C8FA-4AED-061AEC2136CC}"/>
                  </a:ext>
                </a:extLst>
              </p:cNvPr>
              <p:cNvSpPr/>
              <p:nvPr/>
            </p:nvSpPr>
            <p:spPr>
              <a:xfrm>
                <a:off x="5633059" y="3097932"/>
                <a:ext cx="2102877" cy="670696"/>
              </a:xfrm>
              <a:prstGeom prst="rect">
                <a:avLst/>
              </a:prstGeom>
              <a:ln w="19050"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𝐯</m:t>
                              </m:r>
                            </m:e>
                          </m:acc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3624A-72C6-C8FA-4AED-061AEC213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059" y="3097932"/>
                <a:ext cx="2102877" cy="670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AE912F-62E7-D9B8-8F4F-8B19642DAC96}"/>
                  </a:ext>
                </a:extLst>
              </p:cNvPr>
              <p:cNvSpPr/>
              <p:nvPr/>
            </p:nvSpPr>
            <p:spPr>
              <a:xfrm>
                <a:off x="5633059" y="4043249"/>
                <a:ext cx="1348446" cy="478464"/>
              </a:xfrm>
              <a:prstGeom prst="rect">
                <a:avLst/>
              </a:prstGeom>
              <a:ln w="19050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𝐯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AE912F-62E7-D9B8-8F4F-8B19642DA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059" y="4043249"/>
                <a:ext cx="1348446" cy="478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5AF3B2-CB5B-88AE-3F53-0ED5904FC79D}"/>
                  </a:ext>
                </a:extLst>
              </p:cNvPr>
              <p:cNvSpPr/>
              <p:nvPr/>
            </p:nvSpPr>
            <p:spPr>
              <a:xfrm>
                <a:off x="5633059" y="4747900"/>
                <a:ext cx="5871351" cy="7713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NL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kumimoji="0" lang="nl-NL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nl-NL" sz="20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v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nl-NL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𝑐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𝐯</m:t>
                              </m:r>
                            </m:e>
                          </m:acc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5AF3B2-CB5B-88AE-3F53-0ED5904FC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059" y="4747900"/>
                <a:ext cx="5871351" cy="771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AFA56D51-329A-72BE-8353-085CCC15C6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514" r="9913" b="90622"/>
          <a:stretch/>
        </p:blipFill>
        <p:spPr>
          <a:xfrm>
            <a:off x="5633059" y="1070451"/>
            <a:ext cx="4426633" cy="5476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EA848-5E5A-A94B-6E73-B6B95F28E7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0205" y="5519265"/>
            <a:ext cx="3193125" cy="12623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01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12. </a:t>
            </a:r>
            <a:r>
              <a:rPr lang="en-US" altLang="en-US" kern="0" dirty="0">
                <a:solidFill>
                  <a:schemeClr val="accent2">
                    <a:lumMod val="50000"/>
                  </a:schemeClr>
                </a:solidFill>
              </a:rPr>
              <a:t>Electrodynamics and Relativity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5198" y="948177"/>
                <a:ext cx="5840802" cy="5616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The Lorentz transformation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l-G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𝜈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and 4-vectors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The field tensor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𝜇𝜈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 and dual field tensor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𝜇𝜈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Current density 4-vector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Maxwell's equations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Relativistic 4-vector potential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The field tensor and 4-vector potential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Relativistic formulation of Maxwell’s equations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8" y="948177"/>
                <a:ext cx="5840802" cy="5616666"/>
              </a:xfrm>
              <a:prstGeom prst="rect">
                <a:avLst/>
              </a:prstGeom>
              <a:blipFill>
                <a:blip r:embed="rId3"/>
                <a:stretch>
                  <a:fillRect l="-1148" b="-10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C31D7F-E64B-4F08-2C0D-14D7C98EFBBA}"/>
                  </a:ext>
                </a:extLst>
              </p:cNvPr>
              <p:cNvSpPr/>
              <p:nvPr/>
            </p:nvSpPr>
            <p:spPr>
              <a:xfrm>
                <a:off x="6722918" y="1057639"/>
                <a:ext cx="1423788" cy="41800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Λ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C31D7F-E64B-4F08-2C0D-14D7C98EF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18" y="1057639"/>
                <a:ext cx="1423788" cy="41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89A3CD-899B-60CE-9725-61E9BBA40F92}"/>
                  </a:ext>
                </a:extLst>
              </p:cNvPr>
              <p:cNvSpPr/>
              <p:nvPr/>
            </p:nvSpPr>
            <p:spPr>
              <a:xfrm>
                <a:off x="5121350" y="1605216"/>
                <a:ext cx="7005083" cy="120244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nl-NL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sSup>
                        <m:sSup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</m:sup>
                      </m:sSup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kumimoji="0" 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89A3CD-899B-60CE-9725-61E9BBA4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350" y="1605216"/>
                <a:ext cx="7005083" cy="1202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FF467D-8F7C-E5AC-CA32-9F37B31335E6}"/>
                  </a:ext>
                </a:extLst>
              </p:cNvPr>
              <p:cNvSpPr/>
              <p:nvPr/>
            </p:nvSpPr>
            <p:spPr>
              <a:xfrm>
                <a:off x="6732645" y="2937238"/>
                <a:ext cx="2302113" cy="44640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FF467D-8F7C-E5AC-CA32-9F37B3133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45" y="2937238"/>
                <a:ext cx="2302113" cy="446404"/>
              </a:xfrm>
              <a:prstGeom prst="rect">
                <a:avLst/>
              </a:prstGeom>
              <a:blipFill>
                <a:blip r:embed="rId6"/>
                <a:stretch>
                  <a:fillRect l="-794" b="-547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F65786F-22D6-949F-7E64-338C991E073F}"/>
                  </a:ext>
                </a:extLst>
              </p:cNvPr>
              <p:cNvSpPr/>
              <p:nvPr/>
            </p:nvSpPr>
            <p:spPr>
              <a:xfrm>
                <a:off x="6722918" y="3569967"/>
                <a:ext cx="2901776" cy="68493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𝜈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 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𝐺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𝜈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F65786F-22D6-949F-7E64-338C991E0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18" y="3569967"/>
                <a:ext cx="2901776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C6C630-3262-7E51-5580-3B38E2001F9A}"/>
                  </a:ext>
                </a:extLst>
              </p:cNvPr>
              <p:cNvSpPr/>
              <p:nvPr/>
            </p:nvSpPr>
            <p:spPr>
              <a:xfrm>
                <a:off x="6732645" y="4488414"/>
                <a:ext cx="2751678" cy="44640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3C6C630-3262-7E51-5580-3B38E2001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45" y="4488414"/>
                <a:ext cx="2751678" cy="446404"/>
              </a:xfrm>
              <a:prstGeom prst="rect">
                <a:avLst/>
              </a:prstGeom>
              <a:blipFill>
                <a:blip r:embed="rId8"/>
                <a:stretch>
                  <a:fillRect t="-98649" b="-15270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02F0A3-4046-6334-1636-5C7AC0B9B725}"/>
                  </a:ext>
                </a:extLst>
              </p:cNvPr>
              <p:cNvSpPr/>
              <p:nvPr/>
            </p:nvSpPr>
            <p:spPr>
              <a:xfrm>
                <a:off x="6732645" y="5117958"/>
                <a:ext cx="2183610" cy="771686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𝜇𝜈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02F0A3-4046-6334-1636-5C7AC0B9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45" y="5117958"/>
                <a:ext cx="2183610" cy="7716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33A486-41A9-6327-F712-E4CB8D6224A2}"/>
                  </a:ext>
                </a:extLst>
              </p:cNvPr>
              <p:cNvSpPr/>
              <p:nvPr/>
            </p:nvSpPr>
            <p:spPr>
              <a:xfrm>
                <a:off x="6722918" y="6072784"/>
                <a:ext cx="1863778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□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33A486-41A9-6327-F712-E4CB8D622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18" y="6072784"/>
                <a:ext cx="1863778" cy="400110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21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Limitations of classical electrodynamics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942" y="701513"/>
            <a:ext cx="112120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Classical electrodynamics represents a </a:t>
            </a:r>
            <a:r>
              <a:rPr lang="en-US" sz="2000" i="1" dirty="0">
                <a:solidFill>
                  <a:srgbClr val="000000"/>
                </a:solidFill>
              </a:rPr>
              <a:t>classical</a:t>
            </a:r>
            <a:r>
              <a:rPr lang="en-US" sz="2000" dirty="0">
                <a:solidFill>
                  <a:srgbClr val="000000"/>
                </a:solidFill>
              </a:rPr>
              <a:t> field theory approximation of the fundamental theory of </a:t>
            </a:r>
            <a:r>
              <a:rPr lang="en-US" sz="2000" b="1" dirty="0">
                <a:solidFill>
                  <a:srgbClr val="000000"/>
                </a:solidFill>
              </a:rPr>
              <a:t>quantum electrodynamics </a:t>
            </a:r>
          </a:p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Some predictions of classical electrodynamics (e.g. lifetime of an atom) are simply not correct. Quantum mechanics is needed to account for materials properties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Quantum features, such as photon–photon scattering, quantum optics, quantum entanglement, quantum computing and quantum cryptography, are completely missed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 charges considered by classical electrodynamics are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point charges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which leads to the infinite field energy of a point charge. Classical electrodynamics does not account for “internal” structure of charges; it fails at the spatial scale shorter than ~1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(size of proton)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Nevertheless, in many situations deviations from classical electrodynamics are immeasurably small so it still remains – after 150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 years of discovery –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very useful theory!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FD46247-1BB5-4699-A04C-356AF201425F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 descr="That&amp;#39;s all Folks! | Looney Tunes Wiki | Fandom">
            <a:extLst>
              <a:ext uri="{FF2B5EF4-FFF2-40B4-BE49-F238E27FC236}">
                <a16:creationId xmlns:a16="http://schemas.microsoft.com/office/drawing/2014/main" id="{A9B35A2B-5EC7-4E38-9076-BAC71AB5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03" y="5102606"/>
            <a:ext cx="2808631" cy="17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Recap Chapter 7: Electrodynamics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987029" y="720233"/>
            <a:ext cx="5732924" cy="603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Ohm’s law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Electromotive force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Faraday’s flux rule and Lenz’s rule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Eddy currents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Faraday’s law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Inductance and mutual inductance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Energy of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50665" y="872336"/>
                <a:ext cx="1561859" cy="44640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𝐉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65" y="872336"/>
                <a:ext cx="1561859" cy="446404"/>
              </a:xfrm>
              <a:prstGeom prst="rect">
                <a:avLst/>
              </a:prstGeom>
              <a:blipFill>
                <a:blip r:embed="rId3"/>
                <a:stretch>
                  <a:fillRect t="-16438" b="-1095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5B7106B-CC92-433E-95B0-AEF4FB0B6146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4" descr="Image result for electrons moving in metal gif">
            <a:extLst>
              <a:ext uri="{FF2B5EF4-FFF2-40B4-BE49-F238E27FC236}">
                <a16:creationId xmlns:a16="http://schemas.microsoft.com/office/drawing/2014/main" id="{12F39C85-41AE-7578-76B3-308C2613F2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35" y="720233"/>
            <a:ext cx="1702099" cy="9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7F487B-8375-96BF-0C16-C6213B03B556}"/>
                  </a:ext>
                </a:extLst>
              </p:cNvPr>
              <p:cNvSpPr/>
              <p:nvPr/>
            </p:nvSpPr>
            <p:spPr>
              <a:xfrm>
                <a:off x="6501228" y="1554876"/>
                <a:ext cx="2168586" cy="72181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ℰ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𝑠𝑜𝑢𝑟𝑐𝑒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7F487B-8375-96BF-0C16-C6213B03B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28" y="1554876"/>
                <a:ext cx="2168586" cy="721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A0379-E7B1-BEC2-B3D7-1445AD884CFA}"/>
                  </a:ext>
                </a:extLst>
              </p:cNvPr>
              <p:cNvSpPr txBox="1"/>
              <p:nvPr/>
            </p:nvSpPr>
            <p:spPr>
              <a:xfrm>
                <a:off x="6497504" y="2438898"/>
                <a:ext cx="1514543" cy="67775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ℰ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A0379-E7B1-BEC2-B3D7-1445AD884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04" y="2438898"/>
                <a:ext cx="1514543" cy="6777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DECE835-472F-55EF-E788-92081F3FB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635" y="2083271"/>
            <a:ext cx="1635315" cy="1132718"/>
          </a:xfrm>
          <a:prstGeom prst="rect">
            <a:avLst/>
          </a:prstGeom>
          <a:ln>
            <a:noFill/>
          </a:ln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7EA8825F-4883-7553-DF40-14068705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04" y="3194461"/>
            <a:ext cx="1685918" cy="9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D8B573-36C1-1FF1-A595-5A7E756DAA5D}"/>
                  </a:ext>
                </a:extLst>
              </p:cNvPr>
              <p:cNvSpPr txBox="1"/>
              <p:nvPr/>
            </p:nvSpPr>
            <p:spPr>
              <a:xfrm>
                <a:off x="6550665" y="5322077"/>
                <a:ext cx="1306795" cy="38681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D8B573-36C1-1FF1-A595-5A7E756DA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65" y="5322077"/>
                <a:ext cx="1306795" cy="386814"/>
              </a:xfrm>
              <a:prstGeom prst="rect">
                <a:avLst/>
              </a:prstGeom>
              <a:blipFill>
                <a:blip r:embed="rId9"/>
                <a:stretch>
                  <a:fillRect l="-4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B3C416-43E0-05FC-2FDD-B0C725F4C3D7}"/>
                  </a:ext>
                </a:extLst>
              </p:cNvPr>
              <p:cNvSpPr/>
              <p:nvPr/>
            </p:nvSpPr>
            <p:spPr>
              <a:xfrm>
                <a:off x="6481329" y="4231400"/>
                <a:ext cx="1899438" cy="776687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B3C416-43E0-05FC-2FDD-B0C725F4C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29" y="4231400"/>
                <a:ext cx="1899438" cy="7766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D00CF5D-27C2-211B-A9AC-14591E585589}"/>
                  </a:ext>
                </a:extLst>
              </p:cNvPr>
              <p:cNvSpPr/>
              <p:nvPr/>
            </p:nvSpPr>
            <p:spPr>
              <a:xfrm>
                <a:off x="8629818" y="4171080"/>
                <a:ext cx="3028756" cy="776687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nary>
                        <m:naryPr>
                          <m:sub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D00CF5D-27C2-211B-A9AC-14591E585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818" y="4171080"/>
                <a:ext cx="3028756" cy="7766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EFBB2E-1F62-28B9-F5B7-81AC6D2B2402}"/>
                  </a:ext>
                </a:extLst>
              </p:cNvPr>
              <p:cNvSpPr txBox="1"/>
              <p:nvPr/>
            </p:nvSpPr>
            <p:spPr>
              <a:xfrm>
                <a:off x="8642240" y="5052517"/>
                <a:ext cx="2587567" cy="7766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EFBB2E-1F62-28B9-F5B7-81AC6D2B2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40" y="5052517"/>
                <a:ext cx="2587567" cy="7766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53882D8-F449-8563-DCAD-8A9427B535FB}"/>
                  </a:ext>
                </a:extLst>
              </p:cNvPr>
              <p:cNvSpPr/>
              <p:nvPr/>
            </p:nvSpPr>
            <p:spPr>
              <a:xfrm>
                <a:off x="6501228" y="5905721"/>
                <a:ext cx="4892506" cy="77668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𝑚𝑎𝑔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sSup>
                        <m:sSupPr>
                          <m:ctrlP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nl-NL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𝐀</m:t>
                                  </m:r>
                                </m:e>
                              </m:acc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</m:e>
                          </m:d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53882D8-F449-8563-DCAD-8A9427B53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28" y="5905721"/>
                <a:ext cx="4892506" cy="776687"/>
              </a:xfrm>
              <a:prstGeom prst="rect">
                <a:avLst/>
              </a:prstGeom>
              <a:blipFill>
                <a:blip r:embed="rId13"/>
                <a:stretch>
                  <a:fillRect r="-87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7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Recap Chapter 7: Electrodynamics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995551" y="2479200"/>
                <a:ext cx="2587503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1" y="2479200"/>
                <a:ext cx="2587503" cy="748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98144" y="1162610"/>
                <a:ext cx="1899438" cy="72083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44" y="1162610"/>
                <a:ext cx="1899438" cy="720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098144" y="1981814"/>
                <a:ext cx="1899438" cy="43749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44" y="1981814"/>
                <a:ext cx="1899438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99468" y="3219080"/>
                <a:ext cx="3743230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𝐉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68" y="3219080"/>
                <a:ext cx="3743230" cy="748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365195" y="3278188"/>
                <a:ext cx="4398967" cy="89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𝑒𝑛𝑐𝑙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𝐚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95" y="3278188"/>
                <a:ext cx="4398967" cy="899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368984" y="2524068"/>
                <a:ext cx="4899759" cy="92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𝒍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nary>
                        <m:nary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𝐚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84" y="2524068"/>
                <a:ext cx="4899759" cy="924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340340" y="1015869"/>
                <a:ext cx="2318262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𝐚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𝑒𝑛𝑐</m:t>
                          </m:r>
                        </m:sub>
                        <m:sup/>
                      </m:sSub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40" y="1015869"/>
                <a:ext cx="2318262" cy="899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27425" y="1769989"/>
                <a:ext cx="1638333" cy="89967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𝐚</m:t>
                              </m:r>
                            </m:e>
                          </m:acc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425" y="1769989"/>
                <a:ext cx="1638333" cy="8996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642036" y="2562699"/>
            <a:ext cx="161480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Faraday’s law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32632" y="1818352"/>
            <a:ext cx="1117614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 name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51027" y="1195321"/>
            <a:ext cx="1416029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Gauss’s law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20691" y="3464914"/>
            <a:ext cx="3158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Ampère-Maxwell’s law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6A45D9CF-B0A5-4317-A040-8A94B9F5765D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72E37F-C618-7A2F-D995-617203910B6D}"/>
                  </a:ext>
                </a:extLst>
              </p:cNvPr>
              <p:cNvSpPr txBox="1"/>
              <p:nvPr/>
            </p:nvSpPr>
            <p:spPr>
              <a:xfrm>
                <a:off x="920236" y="4724526"/>
                <a:ext cx="3942361" cy="144815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</m:e>
                            </m:acc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𝐃</m:t>
                                </m:r>
                              </m:e>
                            </m:acc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</m:e>
                            </m:acc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𝐄</m:t>
                                </m:r>
                              </m:e>
                            </m:acc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𝐁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kumimoji="0" lang="en-US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</m:e>
                            </m:acc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𝐁</m:t>
                                </m:r>
                              </m:e>
                            </m:acc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0</m:t>
                            </m:r>
                          </m:e>
                          <m:e>
                            <m:r>
                              <a:rPr kumimoji="0" lang="nl-NL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     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</m:e>
                            </m:acc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𝐇</m:t>
                                </m:r>
                              </m:e>
                            </m:acc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kumimoji="0" lang="en-US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𝐃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kumimoji="0" lang="en-US" sz="20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72E37F-C618-7A2F-D995-61720391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36" y="4724526"/>
                <a:ext cx="3942361" cy="14481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67D935-9D81-735A-5CBC-A95D13E69A49}"/>
                  </a:ext>
                </a:extLst>
              </p:cNvPr>
              <p:cNvSpPr txBox="1"/>
              <p:nvPr/>
            </p:nvSpPr>
            <p:spPr>
              <a:xfrm>
                <a:off x="6256837" y="4724526"/>
                <a:ext cx="4614661" cy="9208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</m:acc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e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</m:t>
                            </m:r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   </m:t>
                            </m:r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∥</m:t>
                                </m:r>
                              </m:sup>
                            </m:sSubSup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kumimoji="0" lang="en-US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𝐧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67D935-9D81-735A-5CBC-A95D13E69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37" y="4724526"/>
                <a:ext cx="4614661" cy="920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DE3BC8-E2C9-B8DD-25D4-DD3568F539E5}"/>
              </a:ext>
            </a:extLst>
          </p:cNvPr>
          <p:cNvSpPr txBox="1"/>
          <p:nvPr/>
        </p:nvSpPr>
        <p:spPr>
          <a:xfrm>
            <a:off x="1238213" y="4196930"/>
            <a:ext cx="61269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Maxwell’s equations in matter</a:t>
            </a:r>
            <a:endParaRPr kumimoji="0" lang="LID4096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51E0A4-07A3-A819-7045-4DB58AC9697D}"/>
              </a:ext>
            </a:extLst>
          </p:cNvPr>
          <p:cNvSpPr txBox="1"/>
          <p:nvPr/>
        </p:nvSpPr>
        <p:spPr>
          <a:xfrm>
            <a:off x="7078980" y="4212319"/>
            <a:ext cx="27885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Boundary conditions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7D81A95-101D-22C8-3F32-FB1E2A63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150" y="730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Maxwell’s equation in vacuum</a:t>
            </a:r>
          </a:p>
        </p:txBody>
      </p:sp>
    </p:spTree>
    <p:extLst>
      <p:ext uri="{BB962C8B-B14F-4D97-AF65-F5344CB8AC3E}">
        <p14:creationId xmlns:p14="http://schemas.microsoft.com/office/powerpoint/2010/main" val="30883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8. Conservation Laws: Charge, Energy &amp; Momentum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639" y="882255"/>
            <a:ext cx="48427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continuity equation for charge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Poynting theorem and Poynting’s vector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continuity equation for energy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Conservation of momentum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Electromagnetic momentum density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continuity equation for momentum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21EDB0-4C6F-471C-B2D7-602FB52AF454}"/>
                  </a:ext>
                </a:extLst>
              </p:cNvPr>
              <p:cNvSpPr/>
              <p:nvPr/>
            </p:nvSpPr>
            <p:spPr>
              <a:xfrm>
                <a:off x="9722332" y="1792315"/>
                <a:ext cx="1924545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21EDB0-4C6F-471C-B2D7-602FB52AF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332" y="1792315"/>
                <a:ext cx="1924545" cy="722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760940-3209-4D48-A005-38513708FAAB}"/>
                  </a:ext>
                </a:extLst>
              </p:cNvPr>
              <p:cNvSpPr/>
              <p:nvPr/>
            </p:nvSpPr>
            <p:spPr>
              <a:xfrm>
                <a:off x="5786958" y="2722791"/>
                <a:ext cx="1706389" cy="67168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no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nl-NL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𝐒</m:t>
                          </m:r>
                        </m:e>
                      </m:acc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8760940-3209-4D48-A005-38513708F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2722791"/>
                <a:ext cx="1706389" cy="671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2DB9C3-3B3E-4F8B-8AB7-30C871F5C62F}"/>
                  </a:ext>
                </a:extLst>
              </p:cNvPr>
              <p:cNvSpPr/>
              <p:nvPr/>
            </p:nvSpPr>
            <p:spPr>
              <a:xfrm>
                <a:off x="5786958" y="1748040"/>
                <a:ext cx="3740175" cy="81131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𝑑𝑊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nary>
                        <m:nary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𝒱</m:t>
                          </m:r>
                        </m:sub>
                        <m:sup/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nary>
                            <m:naryPr>
                              <m:chr m:val="∮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𝒮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𝐒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𝐚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2DB9C3-3B3E-4F8B-8AB7-30C871F5C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1748040"/>
                <a:ext cx="3740175" cy="811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749C81-08D3-4A32-BF74-200FF3A0D10C}"/>
                  </a:ext>
                </a:extLst>
              </p:cNvPr>
              <p:cNvSpPr/>
              <p:nvPr/>
            </p:nvSpPr>
            <p:spPr>
              <a:xfrm>
                <a:off x="5786958" y="882255"/>
                <a:ext cx="1499830" cy="67755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ρ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749C81-08D3-4A32-BF74-200FF3A0D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882255"/>
                <a:ext cx="1499830" cy="67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6958" y="4670977"/>
                <a:ext cx="2979304" cy="55297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𝐠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𝐒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4670977"/>
                <a:ext cx="2979304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C61EFA-AB7F-49C5-B98B-4ADACAFF56C8}"/>
                  </a:ext>
                </a:extLst>
              </p:cNvPr>
              <p:cNvSpPr/>
              <p:nvPr/>
            </p:nvSpPr>
            <p:spPr>
              <a:xfrm>
                <a:off x="5786958" y="3580156"/>
                <a:ext cx="4396000" cy="89171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𝐩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𝑚𝑒𝑐h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𝑑𝑡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𝒱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𝐠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∮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𝒮</m:t>
                          </m:r>
                        </m:sub>
                        <m:sup/>
                        <m:e>
                          <m:acc>
                            <m:accPr>
                              <m:chr m:val="⃡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𝐓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𝐚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C61EFA-AB7F-49C5-B98B-4ADACAFF5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3580156"/>
                <a:ext cx="4396000" cy="891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86958" y="5423052"/>
                <a:ext cx="1582879" cy="7034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𝐠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⃡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𝐓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58" y="5423052"/>
                <a:ext cx="1582879" cy="7034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60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9. Electromagnetic waves in vacuum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0156" y="1100778"/>
                <a:ext cx="7564685" cy="5226752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The wave equation and its solutions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Sinusoidal waves and complex notation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Wave equations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𝐄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𝐁</m:t>
                        </m:r>
                      </m:e>
                    </m:acc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Universal speed of electromagnetic waves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Plane electromagnetic waves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Radiation intensity and radiation pressure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56" y="1100778"/>
                <a:ext cx="7564685" cy="5226752"/>
              </a:xfrm>
              <a:prstGeom prst="rect">
                <a:avLst/>
              </a:prstGeom>
              <a:blipFill>
                <a:blip r:embed="rId3"/>
                <a:stretch>
                  <a:fillRect l="-806" b="-11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64379" y="2110816"/>
                <a:ext cx="2561103" cy="42101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</m:acc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𝑘𝑧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79" y="2110816"/>
                <a:ext cx="2561103" cy="421013"/>
              </a:xfrm>
              <a:prstGeom prst="rect">
                <a:avLst/>
              </a:prstGeom>
              <a:blipFill>
                <a:blip r:embed="rId4"/>
                <a:stretch>
                  <a:fillRect l="-950" t="-2899" b="-1594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1D7FF1-DCA2-43E6-ACD1-EDD9E669F77C}"/>
                  </a:ext>
                </a:extLst>
              </p:cNvPr>
              <p:cNvSpPr/>
              <p:nvPr/>
            </p:nvSpPr>
            <p:spPr>
              <a:xfrm>
                <a:off x="5964379" y="1035600"/>
                <a:ext cx="1725860" cy="710003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1D7FF1-DCA2-43E6-ACD1-EDD9E669F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79" y="1035600"/>
                <a:ext cx="1725860" cy="710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670023-07F9-4D9C-87CA-A9F317DB2282}"/>
                  </a:ext>
                </a:extLst>
              </p:cNvPr>
              <p:cNvSpPr/>
              <p:nvPr/>
            </p:nvSpPr>
            <p:spPr>
              <a:xfrm>
                <a:off x="7838506" y="1100778"/>
                <a:ext cx="3618761" cy="57964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                 ⟹                  ⟸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670023-07F9-4D9C-87CA-A9F317DB2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06" y="1100778"/>
                <a:ext cx="3618761" cy="579646"/>
              </a:xfrm>
              <a:prstGeom prst="rect">
                <a:avLst/>
              </a:prstGeom>
              <a:blipFill>
                <a:blip r:embed="rId6"/>
                <a:stretch>
                  <a:fillRect l="-843" t="-210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50933" y="4759508"/>
                <a:ext cx="4889681" cy="6706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𝐤</m:t>
                                  </m:r>
                                </m:e>
                              </m:acc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</m:acc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𝐧</m:t>
                          </m:r>
                        </m:e>
                      </m:acc>
                      <m:r>
                        <a:rPr kumimoji="0" lang="nl-NL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𝐤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𝐄</m:t>
                                  </m:r>
                                </m:e>
                              </m:acc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33" y="4759508"/>
                <a:ext cx="4889681" cy="670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D6B489-8DE4-3D2B-90B8-6AC8FB6DB2D0}"/>
                  </a:ext>
                </a:extLst>
              </p:cNvPr>
              <p:cNvSpPr/>
              <p:nvPr/>
            </p:nvSpPr>
            <p:spPr>
              <a:xfrm>
                <a:off x="5957656" y="2784364"/>
                <a:ext cx="4142416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D6B489-8DE4-3D2B-90B8-6AC8FB6DB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56" y="2784364"/>
                <a:ext cx="4142416" cy="7481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84DE37-B30B-4E9F-B237-22900396B780}"/>
                  </a:ext>
                </a:extLst>
              </p:cNvPr>
              <p:cNvSpPr/>
              <p:nvPr/>
            </p:nvSpPr>
            <p:spPr>
              <a:xfrm>
                <a:off x="8861815" y="5730719"/>
                <a:ext cx="866203" cy="67069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84DE37-B30B-4E9F-B237-22900396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815" y="5730719"/>
                <a:ext cx="866203" cy="6706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75EC49-D6C0-4344-82E5-0049BE650544}"/>
                  </a:ext>
                </a:extLst>
              </p:cNvPr>
              <p:cNvSpPr/>
              <p:nvPr/>
            </p:nvSpPr>
            <p:spPr>
              <a:xfrm>
                <a:off x="5957656" y="5726317"/>
                <a:ext cx="2421026" cy="66851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imbusSanL-ReguIt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75EC49-D6C0-4344-82E5-0049BE650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56" y="5726317"/>
                <a:ext cx="2421026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50933" y="3791393"/>
                <a:ext cx="3587139" cy="74148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=3∙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33" y="3791393"/>
                <a:ext cx="3587139" cy="7414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BE97B35-7E9B-4F46-989F-0E44CF94A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8"/>
          <a:stretch/>
        </p:blipFill>
        <p:spPr>
          <a:xfrm rot="16200000">
            <a:off x="6395844" y="5492463"/>
            <a:ext cx="1028865" cy="1585477"/>
          </a:xfrm>
          <a:prstGeom prst="rect">
            <a:avLst/>
          </a:prstGeom>
          <a:ln>
            <a:noFill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9. Electromagnetic waves in matter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164" y="712465"/>
            <a:ext cx="7564685" cy="60939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Wave equations in matter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index of refraction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Reflection and transmission at  normal incidence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Reflection and transmission at oblique incidence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Fresnel’s equations for parallel polarizations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Brewster's angle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Metamaterials. Optical tweezers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2EA591-ED8A-4BB1-A4EB-FC8F030DA383}"/>
                  </a:ext>
                </a:extLst>
              </p:cNvPr>
              <p:cNvSpPr/>
              <p:nvPr/>
            </p:nvSpPr>
            <p:spPr>
              <a:xfrm>
                <a:off x="6162475" y="1728593"/>
                <a:ext cx="2075008" cy="46506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  <m:t> 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2EA591-ED8A-4BB1-A4EB-FC8F030DA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5" y="1728593"/>
                <a:ext cx="2075008" cy="465064"/>
              </a:xfrm>
              <a:prstGeom prst="rect">
                <a:avLst/>
              </a:prstGeom>
              <a:blipFill>
                <a:blip r:embed="rId4"/>
                <a:stretch>
                  <a:fillRect t="-88158" b="-1539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B8A464-6207-404F-BB0E-14AB856D41F5}"/>
                  </a:ext>
                </a:extLst>
              </p:cNvPr>
              <p:cNvSpPr/>
              <p:nvPr/>
            </p:nvSpPr>
            <p:spPr>
              <a:xfrm>
                <a:off x="6153937" y="783412"/>
                <a:ext cx="3765903" cy="7481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𝜇𝜖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𝐄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𝛁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𝜇𝜖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𝐁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B8A464-6207-404F-BB0E-14AB856D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37" y="783412"/>
                <a:ext cx="3765903" cy="748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2B4ED65-1D75-49AE-84F6-A57BBB8F9F6C}"/>
                  </a:ext>
                </a:extLst>
              </p:cNvPr>
              <p:cNvSpPr/>
              <p:nvPr/>
            </p:nvSpPr>
            <p:spPr>
              <a:xfrm>
                <a:off x="7703015" y="3307735"/>
                <a:ext cx="2405217" cy="82432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2B4ED65-1D75-49AE-84F6-A57BBB8F9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5" y="3307735"/>
                <a:ext cx="2405217" cy="824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FBE697-317F-4AD8-BFE9-0FFBC133C43B}"/>
                  </a:ext>
                </a:extLst>
              </p:cNvPr>
              <p:cNvSpPr/>
              <p:nvPr/>
            </p:nvSpPr>
            <p:spPr>
              <a:xfrm>
                <a:off x="6162475" y="3559064"/>
                <a:ext cx="1090555" cy="4001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FBE697-317F-4AD8-BFE9-0FFBC133C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5" y="3559064"/>
                <a:ext cx="1090555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47AB157-B0AE-4FFF-97F7-930A573EA72C}"/>
                  </a:ext>
                </a:extLst>
              </p:cNvPr>
              <p:cNvSpPr/>
              <p:nvPr/>
            </p:nvSpPr>
            <p:spPr>
              <a:xfrm>
                <a:off x="6153937" y="5293715"/>
                <a:ext cx="2374553" cy="4770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atan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47AB157-B0AE-4FFF-97F7-930A573EA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37" y="5293715"/>
                <a:ext cx="2374553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EA3A2B-2C8F-45A3-8509-9391B01A4EE5}"/>
                  </a:ext>
                </a:extLst>
              </p:cNvPr>
              <p:cNvSpPr/>
              <p:nvPr/>
            </p:nvSpPr>
            <p:spPr>
              <a:xfrm>
                <a:off x="6153937" y="2368631"/>
                <a:ext cx="3925379" cy="84465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𝑅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EA3A2B-2C8F-45A3-8509-9391B01A4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37" y="2368631"/>
                <a:ext cx="3925379" cy="8446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53937" y="4214173"/>
                <a:ext cx="3895584" cy="84465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;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𝛼𝛽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937" y="4214173"/>
                <a:ext cx="3895584" cy="8446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7110248" y="6668814"/>
            <a:ext cx="748862" cy="33895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 w="19050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2D745-7605-C213-66FE-A3809772F7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6248" y="5759606"/>
            <a:ext cx="1164948" cy="10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10. Potentials and fields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1666" y="757628"/>
                <a:ext cx="8854689" cy="5711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Scalar and vector potentials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The Coulomb gauge and the Lorenz gauge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Inhomogeneous wave equations for V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𝐀</m:t>
                        </m:r>
                      </m:e>
                    </m:acc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Retarded time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Retarded potentials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Jefimenko’s equation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𝐄</m:t>
                        </m:r>
                      </m:e>
                    </m:acc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</m:acc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,t)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𝐁</m:t>
                        </m:r>
                      </m:e>
                    </m:acc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3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rPr>
                  <a:t>How slow is “slowly enough” in E&amp;M?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66" y="757628"/>
                <a:ext cx="8854689" cy="5711628"/>
              </a:xfrm>
              <a:prstGeom prst="rect">
                <a:avLst/>
              </a:prstGeom>
              <a:blipFill>
                <a:blip r:embed="rId3"/>
                <a:stretch>
                  <a:fillRect l="-688" b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85401" y="3267404"/>
                <a:ext cx="1563352" cy="62299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𝓇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01" y="3267404"/>
                <a:ext cx="1563352" cy="622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0590C0-4188-4DB1-BD1D-226B7BE34089}"/>
                  </a:ext>
                </a:extLst>
              </p:cNvPr>
              <p:cNvSpPr/>
              <p:nvPr/>
            </p:nvSpPr>
            <p:spPr>
              <a:xfrm>
                <a:off x="7973505" y="1603651"/>
                <a:ext cx="2152704" cy="677558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0590C0-4188-4DB1-BD1D-226B7BE3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05" y="1603651"/>
                <a:ext cx="2152704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BCCD05-C023-4744-9963-AFB3C055C67C}"/>
                  </a:ext>
                </a:extLst>
              </p:cNvPr>
              <p:cNvSpPr/>
              <p:nvPr/>
            </p:nvSpPr>
            <p:spPr>
              <a:xfrm>
                <a:off x="6185400" y="2439015"/>
                <a:ext cx="3285392" cy="72276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□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    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box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□</m:t>
                              </m:r>
                            </m:e>
                          </m:box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𝐉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BCCD05-C023-4744-9963-AFB3C055C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00" y="2439015"/>
                <a:ext cx="3285392" cy="722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/>
              <p:nvPr/>
            </p:nvSpPr>
            <p:spPr>
              <a:xfrm>
                <a:off x="4634435" y="3962596"/>
                <a:ext cx="6919545" cy="932499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/>
                        <m:sup/>
                      </m:sSup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  <m:t>𝐉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20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𝓇</m:t>
                              </m:r>
                            </m:den>
                          </m:f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FADEEE-6911-4A41-B475-E582CB1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35" y="3962596"/>
                <a:ext cx="6919545" cy="9324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7087289-BA47-A3AC-AB55-12607BD3AE6D}"/>
                  </a:ext>
                </a:extLst>
              </p:cNvPr>
              <p:cNvSpPr/>
              <p:nvPr/>
            </p:nvSpPr>
            <p:spPr>
              <a:xfrm>
                <a:off x="6202589" y="835887"/>
                <a:ext cx="1462777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7087289-BA47-A3AC-AB55-12607BD3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89" y="835887"/>
                <a:ext cx="1462777" cy="438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4807B41-6627-C160-D49C-C5CF241924C5}"/>
                  </a:ext>
                </a:extLst>
              </p:cNvPr>
              <p:cNvSpPr/>
              <p:nvPr/>
            </p:nvSpPr>
            <p:spPr>
              <a:xfrm>
                <a:off x="7973505" y="757628"/>
                <a:ext cx="1951947" cy="74905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−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𝛁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𝐀</m:t>
                              </m:r>
                            </m:e>
                          </m:acc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4807B41-6627-C160-D49C-C5CF24192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505" y="757628"/>
                <a:ext cx="1951947" cy="7490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889CDD-DCE8-3917-9D00-0904E85B3089}"/>
                  </a:ext>
                </a:extLst>
              </p:cNvPr>
              <p:cNvSpPr/>
              <p:nvPr/>
            </p:nvSpPr>
            <p:spPr>
              <a:xfrm>
                <a:off x="6202589" y="1740863"/>
                <a:ext cx="1199750" cy="43839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𝐀</m:t>
                          </m:r>
                        </m:e>
                      </m:acc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F889CDD-DCE8-3917-9D00-0904E85B3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89" y="1740863"/>
                <a:ext cx="1199750" cy="43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/>
              <p:nvPr/>
            </p:nvSpPr>
            <p:spPr>
              <a:xfrm>
                <a:off x="5396394" y="4938666"/>
                <a:ext cx="6672740" cy="19439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𝜕𝜌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𝓻</m:t>
                                  </m:r>
                                </m:e>
                              </m:acc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nl-NL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𝓇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𝐉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kumimoji="0" 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𝓻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AA88A8-7A07-4848-9B1F-A90F8633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94" y="4938666"/>
                <a:ext cx="6672740" cy="19439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07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esigning A Dipole Antenna: Transmission Basics">
            <a:extLst>
              <a:ext uri="{FF2B5EF4-FFF2-40B4-BE49-F238E27FC236}">
                <a16:creationId xmlns:a16="http://schemas.microsoft.com/office/drawing/2014/main" id="{107B4B85-3F69-E970-365D-A5963BBA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241">
            <a:off x="5567927" y="766549"/>
            <a:ext cx="2134819" cy="10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11. Radiation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666" y="757628"/>
            <a:ext cx="8854689" cy="571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What is radiation?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Electric dipole radiation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EM field of the oscillating dipole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Properties of spherical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98984" y="3454884"/>
                <a:ext cx="4648464" cy="79002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𝐄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𝛉</m:t>
                          </m:r>
                        </m:e>
                      </m:acc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84" y="3454884"/>
                <a:ext cx="4648464" cy="790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98983" y="4313936"/>
                <a:ext cx="4647067" cy="790024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𝐁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𝛟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83" y="4313936"/>
                <a:ext cx="464706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057" y="1617412"/>
            <a:ext cx="1780454" cy="1768444"/>
          </a:xfrm>
          <a:prstGeom prst="rect">
            <a:avLst/>
          </a:prstGeom>
          <a:ln>
            <a:noFill/>
          </a:ln>
        </p:spPr>
      </p:pic>
      <p:pic>
        <p:nvPicPr>
          <p:cNvPr id="50" name="Picture 2" descr="Image result for electric dipole radi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83" y="5172988"/>
            <a:ext cx="2694758" cy="157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66"/>
                </a:solidFill>
              </a:rPr>
              <a:t>Chapter 11. Radiation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00F101-16AA-4EC9-810D-1B26CD8723B9}"/>
              </a:ext>
            </a:extLst>
          </p:cNvPr>
          <p:cNvSpPr txBox="1">
            <a:spLocks/>
          </p:cNvSpPr>
          <p:nvPr/>
        </p:nvSpPr>
        <p:spPr>
          <a:xfrm>
            <a:off x="11646877" y="19050"/>
            <a:ext cx="545123" cy="28990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7FA82-443F-480E-8FC1-3C37497B7B6E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589" y="906675"/>
            <a:ext cx="8854689" cy="542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radiated intensity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radiated power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Why the sky is blue and polarized, and the sunset is red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Larmor formula and synchrotron radiation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Synchrotron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810214" y="949132"/>
                <a:ext cx="2874312" cy="794833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𝐒</m:t>
                              </m:r>
                            </m:e>
                          </m:acc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32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14" y="949132"/>
                <a:ext cx="2874312" cy="794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5DC881-6FA6-EBB6-00FE-F3ED6C6785AD}"/>
                  </a:ext>
                </a:extLst>
              </p:cNvPr>
              <p:cNvSpPr/>
              <p:nvPr/>
            </p:nvSpPr>
            <p:spPr>
              <a:xfrm>
                <a:off x="6810214" y="2037735"/>
                <a:ext cx="1898378" cy="71487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𝑃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5DC881-6FA6-EBB6-00FE-F3ED6C678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14" y="2037735"/>
                <a:ext cx="1898378" cy="714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ttp://ic.pics.livejournal.com/oude_rus/11932035/500161/500161_original.jpg">
            <a:extLst>
              <a:ext uri="{FF2B5EF4-FFF2-40B4-BE49-F238E27FC236}">
                <a16:creationId xmlns:a16="http://schemas.microsoft.com/office/drawing/2014/main" id="{3110036A-7C1A-F3FB-412D-C5F5EBE6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72" y="2852453"/>
            <a:ext cx="2323223" cy="1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5E65A3-CD6A-97D7-DE91-93E11AF93C6E}"/>
                  </a:ext>
                </a:extLst>
              </p:cNvPr>
              <p:cNvSpPr/>
              <p:nvPr/>
            </p:nvSpPr>
            <p:spPr>
              <a:xfrm>
                <a:off x="6855012" y="4545182"/>
                <a:ext cx="1549591" cy="7870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𝜋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75E65A3-CD6A-97D7-DE91-93E11AF93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12" y="4545182"/>
                <a:ext cx="1549591" cy="7870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 descr="Image result for synchrotron radiation source">
            <a:extLst>
              <a:ext uri="{FF2B5EF4-FFF2-40B4-BE49-F238E27FC236}">
                <a16:creationId xmlns:a16="http://schemas.microsoft.com/office/drawing/2014/main" id="{371DF5DF-2248-556D-C048-A9FD1B8B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1143">
            <a:off x="7040717" y="5025911"/>
            <a:ext cx="3723715" cy="20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981E52-E3C3-AA6C-773F-767EB837871D}"/>
              </a:ext>
            </a:extLst>
          </p:cNvPr>
          <p:cNvCxnSpPr/>
          <p:nvPr/>
        </p:nvCxnSpPr>
        <p:spPr bwMode="auto">
          <a:xfrm>
            <a:off x="9893552" y="6212412"/>
            <a:ext cx="947046" cy="144321"/>
          </a:xfrm>
          <a:prstGeom prst="lin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4" descr="https://upload.wikimedia.org/wikipedia/commons/thumb/0/00/Crab_Nebula.jpg/1024px-Crab_Nebula.jpg">
            <a:extLst>
              <a:ext uri="{FF2B5EF4-FFF2-40B4-BE49-F238E27FC236}">
                <a16:creationId xmlns:a16="http://schemas.microsoft.com/office/drawing/2014/main" id="{33CC857C-5162-EC17-79C9-8F659F61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53" y="5327829"/>
            <a:ext cx="1511121" cy="151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96199"/>
      </p:ext>
    </p:extLst>
  </p:cSld>
  <p:clrMapOvr>
    <a:masterClrMapping/>
  </p:clrMapOvr>
</p:sld>
</file>

<file path=ppt/theme/theme1.xml><?xml version="1.0" encoding="utf-8"?>
<a:theme xmlns:a="http://schemas.openxmlformats.org/drawingml/2006/main" name="MSCSheets">
  <a:themeElements>
    <a:clrScheme name="MSCShee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CShe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>
            <a:ln w="19050">
              <a:solidFill>
                <a:schemeClr val="tx1"/>
              </a:solidFill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She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She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She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1014</Words>
  <Application>Microsoft Office PowerPoint</Application>
  <PresentationFormat>Widescreen</PresentationFormat>
  <Paragraphs>244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NimbusSanL-ReguItal</vt:lpstr>
      <vt:lpstr>Times New Roman</vt:lpstr>
      <vt:lpstr>MSCSheets</vt:lpstr>
      <vt:lpstr>Electricity and Magnetism: Postscriptum</vt:lpstr>
      <vt:lpstr>Recap Chapter 7: Electrodynamics</vt:lpstr>
      <vt:lpstr>Recap Chapter 7: Electrodynamics</vt:lpstr>
      <vt:lpstr>Chapter 8. Conservation Laws: Charge, Energy &amp; Momentum</vt:lpstr>
      <vt:lpstr>Chapter 9. Electromagnetic waves in vacuum</vt:lpstr>
      <vt:lpstr>Chapter 9. Electromagnetic waves in matter</vt:lpstr>
      <vt:lpstr>Chapter 10. Potentials and fields</vt:lpstr>
      <vt:lpstr>Chapter 11. Radiation</vt:lpstr>
      <vt:lpstr>Chapter 11. Radiation</vt:lpstr>
      <vt:lpstr>Chapter 12. Electrodynamics and Relativity</vt:lpstr>
      <vt:lpstr>Chapter 12. Electrodynamics and Relativity</vt:lpstr>
      <vt:lpstr>Limitations of classical electrodynamics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Magnetism: Postscriptum</dc:title>
  <dc:creator>Maxim Pchenitchnikov</dc:creator>
  <cp:lastModifiedBy>Maxim Pchenitchnikov</cp:lastModifiedBy>
  <cp:revision>10</cp:revision>
  <dcterms:created xsi:type="dcterms:W3CDTF">2022-06-15T14:59:12Z</dcterms:created>
  <dcterms:modified xsi:type="dcterms:W3CDTF">2023-11-01T09:51:38Z</dcterms:modified>
</cp:coreProperties>
</file>