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71" r:id="rId2"/>
    <p:sldId id="257" r:id="rId3"/>
    <p:sldId id="258" r:id="rId4"/>
    <p:sldId id="788" r:id="rId5"/>
    <p:sldId id="789" r:id="rId6"/>
    <p:sldId id="265" r:id="rId7"/>
    <p:sldId id="266" r:id="rId8"/>
    <p:sldId id="267" r:id="rId9"/>
    <p:sldId id="268" r:id="rId10"/>
    <p:sldId id="269" r:id="rId11"/>
    <p:sldId id="270" r:id="rId12"/>
    <p:sldId id="679" r:id="rId13"/>
    <p:sldId id="794" r:id="rId14"/>
    <p:sldId id="681" r:id="rId15"/>
    <p:sldId id="273" r:id="rId16"/>
    <p:sldId id="796" r:id="rId17"/>
    <p:sldId id="790" r:id="rId18"/>
    <p:sldId id="791" r:id="rId19"/>
    <p:sldId id="792" r:id="rId20"/>
    <p:sldId id="683" r:id="rId21"/>
    <p:sldId id="678" r:id="rId22"/>
    <p:sldId id="565" r:id="rId23"/>
    <p:sldId id="566" r:id="rId24"/>
    <p:sldId id="567" r:id="rId25"/>
    <p:sldId id="606" r:id="rId26"/>
    <p:sldId id="623" r:id="rId27"/>
    <p:sldId id="607" r:id="rId28"/>
    <p:sldId id="610" r:id="rId29"/>
    <p:sldId id="611" r:id="rId30"/>
    <p:sldId id="612" r:id="rId31"/>
    <p:sldId id="613" r:id="rId32"/>
    <p:sldId id="614" r:id="rId33"/>
    <p:sldId id="615" r:id="rId34"/>
    <p:sldId id="676" r:id="rId35"/>
    <p:sldId id="695" r:id="rId36"/>
    <p:sldId id="793" r:id="rId37"/>
    <p:sldId id="797" r:id="rId38"/>
    <p:sldId id="689" r:id="rId39"/>
    <p:sldId id="690" r:id="rId40"/>
    <p:sldId id="691" r:id="rId41"/>
    <p:sldId id="588" r:id="rId42"/>
    <p:sldId id="692" r:id="rId43"/>
    <p:sldId id="693" r:id="rId44"/>
    <p:sldId id="622" r:id="rId45"/>
    <p:sldId id="605" r:id="rId46"/>
    <p:sldId id="580" r:id="rId47"/>
    <p:sldId id="604" r:id="rId48"/>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6967" autoAdjust="0"/>
  </p:normalViewPr>
  <p:slideViewPr>
    <p:cSldViewPr snapToGrid="0">
      <p:cViewPr varScale="1">
        <p:scale>
          <a:sx n="120" d="100"/>
          <a:sy n="120" d="100"/>
        </p:scale>
        <p:origin x="17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5F7B-3E41-459D-B6DA-D2AB1F7BDEFB}" type="datetimeFigureOut">
              <a:rPr lang="LID4096" smtClean="0"/>
              <a:t>05/12/2023</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AE10-326F-468E-95A0-298EF2C5ACA0}" type="slidenum">
              <a:rPr lang="LID4096" smtClean="0"/>
              <a:t>‹#›</a:t>
            </a:fld>
            <a:endParaRPr lang="LID4096"/>
          </a:p>
        </p:txBody>
      </p:sp>
    </p:spTree>
    <p:extLst>
      <p:ext uri="{BB962C8B-B14F-4D97-AF65-F5344CB8AC3E}">
        <p14:creationId xmlns:p14="http://schemas.microsoft.com/office/powerpoint/2010/main" val="211908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1ED472-3E3D-48EB-B31E-A5794B50E6A6}"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66542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780907" y="11109562"/>
            <a:ext cx="2896146" cy="58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560388" y="879475"/>
            <a:ext cx="7797801" cy="4387850"/>
          </a:xfrm>
          <a:ln/>
        </p:spPr>
      </p:sp>
      <p:sp>
        <p:nvSpPr>
          <p:cNvPr id="29701" name="Rectangle 3"/>
          <p:cNvSpPr>
            <a:spLocks noGrp="1" noChangeArrowheads="1"/>
          </p:cNvSpPr>
          <p:nvPr>
            <p:ph type="body" idx="1"/>
          </p:nvPr>
        </p:nvSpPr>
        <p:spPr>
          <a:noFill/>
        </p:spPr>
        <p:txBody>
          <a:bodyPr/>
          <a:lstStyle/>
          <a:p>
            <a:pPr eaLnBrk="1" hangingPunct="1"/>
            <a:r>
              <a:rPr lang="nl-NL" altLang="en-US" dirty="0"/>
              <a:t>No </a:t>
            </a:r>
            <a:r>
              <a:rPr lang="nl-NL" altLang="en-US" dirty="0" err="1"/>
              <a:t>you</a:t>
            </a:r>
            <a:r>
              <a:rPr lang="nl-NL" altLang="en-US" dirty="0"/>
              <a:t> </a:t>
            </a:r>
            <a:r>
              <a:rPr lang="nl-NL" altLang="en-US" dirty="0" err="1"/>
              <a:t>might</a:t>
            </a:r>
            <a:r>
              <a:rPr lang="nl-NL" altLang="en-US" dirty="0"/>
              <a:t> </a:t>
            </a:r>
            <a:r>
              <a:rPr lang="nl-NL" altLang="en-US" dirty="0" err="1"/>
              <a:t>understand</a:t>
            </a:r>
            <a:r>
              <a:rPr lang="nl-NL" altLang="en-US" dirty="0"/>
              <a:t> </a:t>
            </a:r>
            <a:r>
              <a:rPr lang="nl-NL" altLang="en-US" dirty="0" err="1"/>
              <a:t>why</a:t>
            </a:r>
            <a:r>
              <a:rPr lang="nl-NL" altLang="en-US" dirty="0"/>
              <a:t> </a:t>
            </a:r>
            <a:r>
              <a:rPr lang="nl-NL" altLang="en-US" dirty="0" err="1"/>
              <a:t>Umov’s</a:t>
            </a:r>
            <a:r>
              <a:rPr lang="nl-NL" altLang="en-US" dirty="0"/>
              <a:t> PhD </a:t>
            </a:r>
            <a:r>
              <a:rPr lang="nl-NL" altLang="en-US" dirty="0" err="1"/>
              <a:t>defense</a:t>
            </a:r>
            <a:r>
              <a:rPr lang="nl-NL" altLang="en-US" dirty="0"/>
              <a:t> </a:t>
            </a:r>
            <a:r>
              <a:rPr lang="nl-NL" altLang="en-US" dirty="0" err="1"/>
              <a:t>took</a:t>
            </a:r>
            <a:r>
              <a:rPr lang="nl-NL" altLang="en-US" dirty="0"/>
              <a:t> THAT long…</a:t>
            </a:r>
          </a:p>
        </p:txBody>
      </p:sp>
    </p:spTree>
    <p:extLst>
      <p:ext uri="{BB962C8B-B14F-4D97-AF65-F5344CB8AC3E}">
        <p14:creationId xmlns:p14="http://schemas.microsoft.com/office/powerpoint/2010/main" val="247223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1689282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649925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1180865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284218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262558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110054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3892052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61588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algn="r" eaLnBrk="1" hangingPunct="1"/>
            <a:fld id="{69643E23-DA7A-403D-9A11-FB421333048D}" type="slidenum">
              <a:rPr lang="en-US" altLang="en-US" sz="1200" b="0"/>
              <a:pPr algn="r" eaLnBrk="1" hangingPunct="1"/>
              <a:t>19</a:t>
            </a:fld>
            <a:endParaRPr lang="en-US" altLang="en-US" sz="1200" b="0"/>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377280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r>
              <a:rPr lang="nl-NL" altLang="en-US" dirty="0"/>
              <a:t>NOTE: </a:t>
            </a:r>
            <a:r>
              <a:rPr lang="nl-NL" altLang="en-US" dirty="0" err="1"/>
              <a:t>the</a:t>
            </a:r>
            <a:r>
              <a:rPr lang="nl-NL" altLang="en-US" dirty="0"/>
              <a:t> </a:t>
            </a:r>
            <a:r>
              <a:rPr lang="nl-NL" altLang="en-US" dirty="0" err="1"/>
              <a:t>derivation</a:t>
            </a:r>
            <a:r>
              <a:rPr lang="nl-NL" altLang="en-US" dirty="0"/>
              <a:t> was </a:t>
            </a:r>
            <a:r>
              <a:rPr lang="nl-NL" altLang="en-US" dirty="0" err="1"/>
              <a:t>done</a:t>
            </a:r>
            <a:r>
              <a:rPr lang="nl-NL" altLang="en-US" dirty="0"/>
              <a:t> </a:t>
            </a:r>
            <a:r>
              <a:rPr lang="nl-NL" altLang="en-US"/>
              <a:t>in Part I</a:t>
            </a:r>
          </a:p>
        </p:txBody>
      </p:sp>
    </p:spTree>
    <p:extLst>
      <p:ext uri="{BB962C8B-B14F-4D97-AF65-F5344CB8AC3E}">
        <p14:creationId xmlns:p14="http://schemas.microsoft.com/office/powerpoint/2010/main" val="754500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377280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3931621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2202641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1321584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4193693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r>
              <a:rPr lang="en-US" sz="1200" b="1" i="0" kern="1200" dirty="0">
                <a:solidFill>
                  <a:schemeClr val="tx1"/>
                </a:solidFill>
                <a:effectLst/>
                <a:latin typeface="+mn-lt"/>
                <a:ea typeface="+mn-ea"/>
                <a:cs typeface="+mn-cs"/>
              </a:rPr>
              <a:t>overbar</a:t>
            </a:r>
            <a:endParaRPr lang="nl-NL" altLang="en-US" dirty="0"/>
          </a:p>
        </p:txBody>
      </p:sp>
    </p:spTree>
    <p:extLst>
      <p:ext uri="{BB962C8B-B14F-4D97-AF65-F5344CB8AC3E}">
        <p14:creationId xmlns:p14="http://schemas.microsoft.com/office/powerpoint/2010/main" val="249301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81138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2624042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mc:AlternateContent xmlns:mc="http://schemas.openxmlformats.org/markup-compatibility/2006" xmlns:a14="http://schemas.microsoft.com/office/drawing/2010/main">
        <mc:Choice Requires="a14">
          <p:sp>
            <p:nvSpPr>
              <p:cNvPr id="29701" name="Rectangle 3"/>
              <p:cNvSpPr>
                <a:spLocks noGrp="1" noChangeArrowheads="1"/>
              </p:cNvSpPr>
              <p:nvPr>
                <p:ph type="body" idx="1"/>
              </p:nvPr>
            </p:nvSpPr>
            <p:spPr>
              <a:noFill/>
            </p:spPr>
            <p:txBody>
              <a:bodyPr/>
              <a:lstStyle/>
              <a:p>
                <a:pPr eaLnBrk="1" hangingPunct="1"/>
                <a:r>
                  <a:rPr lang="en-US" altLang="en-US" dirty="0">
                    <a:solidFill>
                      <a:srgbClr val="000066"/>
                    </a:solidFill>
                  </a:rPr>
                  <a:t>NEXT: Mnemonic multiplication rule </a:t>
                </a:r>
                <a14:m>
                  <m:oMath xmlns:m="http://schemas.openxmlformats.org/officeDocument/2006/math">
                    <m:acc>
                      <m:accPr>
                        <m:chr m:val="⃗"/>
                        <m:ctrlPr>
                          <a:rPr lang="en-US" i="1">
                            <a:solidFill>
                              <a:srgbClr val="FF0000"/>
                            </a:solidFill>
                            <a:latin typeface="Cambria Math" panose="02040503050406030204" pitchFamily="18" charset="0"/>
                            <a:ea typeface="Cambria Math" panose="02040503050406030204" pitchFamily="18" charset="0"/>
                          </a:rPr>
                        </m:ctrlPr>
                      </m:accPr>
                      <m:e>
                        <m:r>
                          <a:rPr lang="en-US">
                            <a:solidFill>
                              <a:srgbClr val="FF0000"/>
                            </a:solidFill>
                            <a:latin typeface="Cambria Math" panose="02040503050406030204" pitchFamily="18" charset="0"/>
                            <a:ea typeface="Cambria Math" panose="02040503050406030204" pitchFamily="18" charset="0"/>
                          </a:rPr>
                          <m:t>𝐕𝐞𝐜𝐭𝐨𝐫</m:t>
                        </m:r>
                      </m:e>
                    </m:acc>
                    <m:r>
                      <a:rPr lang="en-US" i="1">
                        <a:solidFill>
                          <a:schemeClr val="tx1"/>
                        </a:solidFill>
                        <a:latin typeface="Cambria Math" panose="02040503050406030204" pitchFamily="18" charset="0"/>
                        <a:ea typeface="Cambria Math" panose="02040503050406030204" pitchFamily="18" charset="0"/>
                      </a:rPr>
                      <m:t>∙</m:t>
                    </m:r>
                    <m:acc>
                      <m:accPr>
                        <m:chr m:val="⃡"/>
                        <m:ctrlPr>
                          <a:rPr lang="en-US" i="1">
                            <a:solidFill>
                              <a:schemeClr val="accent2"/>
                            </a:solidFill>
                            <a:latin typeface="Cambria Math" panose="02040503050406030204" pitchFamily="18" charset="0"/>
                          </a:rPr>
                        </m:ctrlPr>
                      </m:accPr>
                      <m:e>
                        <m:r>
                          <a:rPr lang="en-US">
                            <a:solidFill>
                              <a:schemeClr val="accent2"/>
                            </a:solidFill>
                            <a:latin typeface="Cambria Math"/>
                          </a:rPr>
                          <m:t>𝐓𝐞𝐧𝐬𝐨𝐫</m:t>
                        </m:r>
                      </m:e>
                    </m:acc>
                  </m:oMath>
                </a14:m>
                <a:endParaRPr lang="nl-NL" altLang="en-US" dirty="0"/>
              </a:p>
            </p:txBody>
          </p:sp>
        </mc:Choice>
        <mc:Fallback xmlns="">
          <p:sp>
            <p:nvSpPr>
              <p:cNvPr id="29701" name="Rectangle 3"/>
              <p:cNvSpPr>
                <a:spLocks noGrp="1" noChangeArrowheads="1"/>
              </p:cNvSpPr>
              <p:nvPr>
                <p:ph type="body" idx="1"/>
              </p:nvPr>
            </p:nvSpPr>
            <p:spPr>
              <a:noFill/>
            </p:spPr>
            <p:txBody>
              <a:bodyPr/>
              <a:lstStyle/>
              <a:p>
                <a:pPr eaLnBrk="1" hangingPunct="1"/>
                <a:r>
                  <a:rPr lang="en-US" altLang="en-US" dirty="0">
                    <a:solidFill>
                      <a:srgbClr val="000066"/>
                    </a:solidFill>
                  </a:rPr>
                  <a:t>NEXT: Mnemonic multiplication rule </a:t>
                </a:r>
                <a:r>
                  <a:rPr lang="en-US" i="0">
                    <a:solidFill>
                      <a:srgbClr val="FF0000"/>
                    </a:solidFill>
                    <a:latin typeface="Cambria Math" panose="02040503050406030204" pitchFamily="18" charset="0"/>
                    <a:ea typeface="Cambria Math" panose="02040503050406030204" pitchFamily="18" charset="0"/>
                  </a:rPr>
                  <a:t>(𝐕𝐞𝐜𝐭𝐨𝐫) ⃗</a:t>
                </a:r>
                <a:r>
                  <a:rPr lang="en-US" i="0">
                    <a:solidFill>
                      <a:schemeClr val="tx1"/>
                    </a:solidFill>
                    <a:latin typeface="Cambria Math" panose="02040503050406030204" pitchFamily="18" charset="0"/>
                    <a:ea typeface="Cambria Math" panose="02040503050406030204" pitchFamily="18" charset="0"/>
                  </a:rPr>
                  <a:t>∙</a:t>
                </a:r>
                <a:r>
                  <a:rPr lang="en-US" i="0">
                    <a:solidFill>
                      <a:schemeClr val="accent2"/>
                    </a:solidFill>
                    <a:latin typeface="Cambria Math" panose="02040503050406030204" pitchFamily="18" charset="0"/>
                  </a:rPr>
                  <a:t>(</a:t>
                </a:r>
                <a:r>
                  <a:rPr lang="en-US" i="0">
                    <a:solidFill>
                      <a:schemeClr val="accent2"/>
                    </a:solidFill>
                    <a:latin typeface="Cambria Math"/>
                  </a:rPr>
                  <a:t>𝐓𝐞𝐧𝐬𝐨𝐫</a:t>
                </a:r>
                <a:r>
                  <a:rPr lang="en-US" i="0">
                    <a:solidFill>
                      <a:schemeClr val="accent2"/>
                    </a:solidFill>
                    <a:latin typeface="Cambria Math" panose="02040503050406030204" pitchFamily="18" charset="0"/>
                  </a:rPr>
                  <a:t>) ⃡</a:t>
                </a:r>
                <a:endParaRPr lang="nl-NL" altLang="en-US" dirty="0"/>
              </a:p>
            </p:txBody>
          </p:sp>
        </mc:Fallback>
      </mc:AlternateContent>
    </p:spTree>
    <p:extLst>
      <p:ext uri="{BB962C8B-B14F-4D97-AF65-F5344CB8AC3E}">
        <p14:creationId xmlns:p14="http://schemas.microsoft.com/office/powerpoint/2010/main" val="2159115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r>
              <a:rPr lang="nl-NL" altLang="en-US" dirty="0"/>
              <a:t>NEXT: </a:t>
            </a:r>
            <a:r>
              <a:rPr lang="en-US" altLang="en-US" dirty="0">
                <a:solidFill>
                  <a:srgbClr val="000066"/>
                </a:solidFill>
              </a:rPr>
              <a:t>Divergence of the Maxwell stress tensor</a:t>
            </a:r>
            <a:endParaRPr lang="nl-NL" altLang="en-US" dirty="0"/>
          </a:p>
        </p:txBody>
      </p:sp>
    </p:spTree>
    <p:extLst>
      <p:ext uri="{BB962C8B-B14F-4D97-AF65-F5344CB8AC3E}">
        <p14:creationId xmlns:p14="http://schemas.microsoft.com/office/powerpoint/2010/main" val="78648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3640942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1438585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4220531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r>
              <a:rPr lang="nl-NL" altLang="en-US" dirty="0"/>
              <a:t>Del </a:t>
            </a:r>
            <a:r>
              <a:rPr lang="nl-NL" altLang="en-US" dirty="0" err="1"/>
              <a:t>oprerator</a:t>
            </a:r>
            <a:endParaRPr lang="nl-NL" altLang="en-US" dirty="0"/>
          </a:p>
        </p:txBody>
      </p:sp>
    </p:spTree>
    <p:extLst>
      <p:ext uri="{BB962C8B-B14F-4D97-AF65-F5344CB8AC3E}">
        <p14:creationId xmlns:p14="http://schemas.microsoft.com/office/powerpoint/2010/main" val="68231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simple situations, such as a point charge moving freely in a homogeneous magnetic field, it is easy to calculate the forces on the charge from the Lorentz force law. When the situation becomes more complicated, this ordinary procedure can become impossibly difficult, with equations spanning multiple lines. It is therefore convenient to collect many of these terms in the Maxwell stress tensor, and to use tensor arithmetic to find the answer to the problem at hand.</a:t>
            </a:r>
          </a:p>
          <a:p>
            <a:pPr eaLnBrk="1" hangingPunct="1"/>
            <a:endParaRPr lang="nl-NL" altLang="en-US" dirty="0"/>
          </a:p>
        </p:txBody>
      </p:sp>
    </p:spTree>
    <p:extLst>
      <p:ext uri="{BB962C8B-B14F-4D97-AF65-F5344CB8AC3E}">
        <p14:creationId xmlns:p14="http://schemas.microsoft.com/office/powerpoint/2010/main" val="157820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177121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178016"/>
            <a:ext cx="2921847" cy="53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03200" y="804863"/>
            <a:ext cx="7143750" cy="4019550"/>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4274003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780907" y="11049156"/>
            <a:ext cx="2896146" cy="58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539750" y="874713"/>
            <a:ext cx="7756525" cy="4364037"/>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3833657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780907" y="11049156"/>
            <a:ext cx="2896146" cy="58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539750" y="874713"/>
            <a:ext cx="7756525" cy="4364037"/>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3949218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178016"/>
            <a:ext cx="2921847" cy="53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pPr eaLnBrk="1" hangingPunct="1"/>
            <a:r>
              <a:rPr lang="nl-NL" altLang="en-US" dirty="0"/>
              <a:t>Blackboard!</a:t>
            </a:r>
          </a:p>
        </p:txBody>
      </p:sp>
    </p:spTree>
    <p:extLst>
      <p:ext uri="{BB962C8B-B14F-4D97-AF65-F5344CB8AC3E}">
        <p14:creationId xmlns:p14="http://schemas.microsoft.com/office/powerpoint/2010/main" val="2964532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178016"/>
            <a:ext cx="2921847" cy="53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03200" y="804863"/>
            <a:ext cx="7143750" cy="4019550"/>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83502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1602600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178016"/>
            <a:ext cx="2921847" cy="53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03200" y="804863"/>
            <a:ext cx="7143750" cy="4019550"/>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559864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815028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178016"/>
            <a:ext cx="2921847" cy="53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03200" y="804863"/>
            <a:ext cx="7143750" cy="4019550"/>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987022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178016"/>
            <a:ext cx="2921847" cy="53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03200" y="804863"/>
            <a:ext cx="7143750" cy="4019550"/>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2845026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en-US" altLang="en-US" dirty="0"/>
          </a:p>
          <a:p>
            <a:pPr eaLnBrk="1" hangingPunct="1"/>
            <a:endParaRPr lang="nl-NL" altLang="en-US" dirty="0"/>
          </a:p>
        </p:txBody>
      </p:sp>
    </p:spTree>
    <p:extLst>
      <p:ext uri="{BB962C8B-B14F-4D97-AF65-F5344CB8AC3E}">
        <p14:creationId xmlns:p14="http://schemas.microsoft.com/office/powerpoint/2010/main" val="2826874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r>
              <a:rPr lang="en-US" altLang="en-US" dirty="0"/>
              <a:t>Stress is defined as the force across a "small" boundary per unit area of that boundary, for all orientations of the boundary. </a:t>
            </a:r>
          </a:p>
          <a:p>
            <a:pPr eaLnBrk="1" hangingPunct="1"/>
            <a:r>
              <a:rPr lang="en-US" altLang="en-US" dirty="0"/>
              <a:t>Being derived from a fundamental physical quantity (force) and a purely geometrical quantity (area), stress is also a fundamental quantity, like velocity, torque or energy, that can be quantified and analyzed without explicit consideration of the nature of the material or of its physical causes.</a:t>
            </a:r>
          </a:p>
          <a:p>
            <a:pPr eaLnBrk="1" hangingPunct="1"/>
            <a:endParaRPr lang="nl-NL" altLang="en-US" dirty="0"/>
          </a:p>
        </p:txBody>
      </p:sp>
    </p:spTree>
    <p:extLst>
      <p:ext uri="{BB962C8B-B14F-4D97-AF65-F5344CB8AC3E}">
        <p14:creationId xmlns:p14="http://schemas.microsoft.com/office/powerpoint/2010/main" val="3336265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2349670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643E23-DA7A-403D-9A11-FB421333048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endParaRPr lang="nl-NL" altLang="en-US" dirty="0"/>
          </a:p>
        </p:txBody>
      </p:sp>
    </p:spTree>
    <p:extLst>
      <p:ext uri="{BB962C8B-B14F-4D97-AF65-F5344CB8AC3E}">
        <p14:creationId xmlns:p14="http://schemas.microsoft.com/office/powerpoint/2010/main" val="59015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48310" y="9426816"/>
            <a:ext cx="2947777" cy="49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90488" y="746125"/>
            <a:ext cx="6616700" cy="3722688"/>
          </a:xfrm>
          <a:ln/>
        </p:spPr>
      </p:sp>
      <p:sp>
        <p:nvSpPr>
          <p:cNvPr id="29701"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292729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mc:AlternateContent xmlns:mc="http://schemas.openxmlformats.org/markup-compatibility/2006" xmlns:a14="http://schemas.microsoft.com/office/drawing/2010/main">
        <mc:Choice Requires="a14">
          <p:sp>
            <p:nvSpPr>
              <p:cNvPr id="2970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dirty="0" err="1"/>
                  <a:t>Note</a:t>
                </a:r>
                <a:r>
                  <a:rPr lang="nl-NL" altLang="en-US" dirty="0"/>
                  <a:t> </a:t>
                </a:r>
                <a14:m>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a:ea typeface="+mn-ea"/>
                        <a:cs typeface="+mn-cs"/>
                      </a:rPr>
                      <m:t>𝑃</m:t>
                    </m:r>
                    <m:r>
                      <a:rPr kumimoji="0" lang="en-US" sz="1200" b="0" i="1" u="none" strike="noStrike" kern="1200" cap="none" spc="0" normalizeH="0" baseline="0" noProof="0" smtClean="0">
                        <a:ln>
                          <a:noFill/>
                        </a:ln>
                        <a:solidFill>
                          <a:srgbClr val="000000"/>
                        </a:solidFill>
                        <a:effectLst/>
                        <a:uLnTx/>
                        <a:uFillTx/>
                        <a:latin typeface="Cambria Math"/>
                        <a:ea typeface="+mn-ea"/>
                        <a:cs typeface="+mn-cs"/>
                      </a:rPr>
                      <m:t>=</m:t>
                    </m:r>
                    <m:f>
                      <m:f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a14:m>
                <a:r>
                  <a:rPr kumimoji="0" lang="en-US" sz="1200" b="0" i="0" u="none" strike="noStrike" kern="1200" cap="none" spc="0" normalizeH="0" baseline="0" noProof="0" dirty="0">
                    <a:ln>
                      <a:noFill/>
                    </a:ln>
                    <a:solidFill>
                      <a:srgbClr val="000000"/>
                    </a:solidFill>
                    <a:effectLst/>
                    <a:uLnTx/>
                    <a:uFillTx/>
                    <a:latin typeface="NimbusSanL-ReguItal"/>
                    <a:ea typeface="+mn-ea"/>
                    <a:cs typeface="+mn-cs"/>
                  </a:rPr>
                  <a:t> at the side of blackboard!</a:t>
                </a:r>
              </a:p>
              <a:p>
                <a:pPr eaLnBrk="1" hangingPunct="1"/>
                <a:endParaRPr lang="nl-NL" altLang="en-US" dirty="0"/>
              </a:p>
            </p:txBody>
          </p:sp>
        </mc:Choice>
        <mc:Fallback xmlns="">
          <p:sp>
            <p:nvSpPr>
              <p:cNvPr id="2970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dirty="0" err="1"/>
                  <a:t>Note</a:t>
                </a:r>
                <a:r>
                  <a:rPr lang="nl-NL" altLang="en-US" dirty="0"/>
                  <a:t> </a:t>
                </a:r>
                <a:r>
                  <a:rPr kumimoji="0" lang="en-US" sz="1200" b="0" i="0" u="none" strike="noStrike" kern="1200" cap="none" spc="0" normalizeH="0" baseline="0" noProof="0">
                    <a:ln>
                      <a:noFill/>
                    </a:ln>
                    <a:solidFill>
                      <a:srgbClr val="000000"/>
                    </a:solidFill>
                    <a:effectLst/>
                    <a:uLnTx/>
                    <a:uFillTx/>
                    <a:latin typeface="Cambria Math"/>
                    <a:ea typeface="+mn-ea"/>
                    <a:cs typeface="+mn-cs"/>
                  </a:rPr>
                  <a:t>𝑃=</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𝑑𝑊/𝑑𝑡=∫16</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_𝒱▒</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a:t>
                </a:r>
                <a: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𝐄</a:t>
                </a:r>
                <a: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∙𝐉</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𝑑</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𝜏</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a:t>
                </a:r>
                <a:r>
                  <a:rPr kumimoji="0" lang="en-US" sz="1200" b="0" i="0" u="none" strike="noStrike" kern="1200" cap="none" spc="0" normalizeH="0" baseline="0" noProof="0" dirty="0">
                    <a:ln>
                      <a:noFill/>
                    </a:ln>
                    <a:solidFill>
                      <a:srgbClr val="000000"/>
                    </a:solidFill>
                    <a:effectLst/>
                    <a:uLnTx/>
                    <a:uFillTx/>
                    <a:latin typeface="NimbusSanL-ReguItal"/>
                    <a:ea typeface="+mn-ea"/>
                    <a:cs typeface="+mn-cs"/>
                  </a:rPr>
                  <a:t> at the side of blackboard!</a:t>
                </a:r>
              </a:p>
              <a:p>
                <a:pPr eaLnBrk="1" hangingPunct="1"/>
                <a:endParaRPr lang="nl-NL" altLang="en-US" dirty="0"/>
              </a:p>
            </p:txBody>
          </p:sp>
        </mc:Fallback>
      </mc:AlternateContent>
    </p:spTree>
    <p:extLst>
      <p:ext uri="{BB962C8B-B14F-4D97-AF65-F5344CB8AC3E}">
        <p14:creationId xmlns:p14="http://schemas.microsoft.com/office/powerpoint/2010/main" val="37621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mc:AlternateContent xmlns:mc="http://schemas.openxmlformats.org/markup-compatibility/2006" xmlns:a14="http://schemas.microsoft.com/office/drawing/2010/main">
        <mc:Choice Requires="a14">
          <p:sp>
            <p:nvSpPr>
              <p:cNvPr id="29701" name="Rectangle 3"/>
              <p:cNvSpPr>
                <a:spLocks noGrp="1" noChangeArrowheads="1"/>
              </p:cNvSpPr>
              <p:nvPr>
                <p:ph type="body" idx="1"/>
              </p:nvPr>
            </p:nvSpPr>
            <p:spPr>
              <a:noFill/>
            </p:spPr>
            <p:txBody>
              <a:bodyPr/>
              <a:lstStyle/>
              <a:p>
                <a:pPr eaLnBrk="1" hangingPunct="1"/>
                <a14:m>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a14:m>
                <a:r>
                  <a:rPr lang="nl-NL" altLang="en-US" dirty="0"/>
                  <a:t> stand</a:t>
                </a:r>
                <a:r>
                  <a:rPr lang="en-US" altLang="en-US" dirty="0"/>
                  <a:t>s</a:t>
                </a:r>
                <a:r>
                  <a:rPr lang="nl-NL" altLang="en-US" dirty="0"/>
                  <a:t> at </a:t>
                </a:r>
                <a:r>
                  <a:rPr lang="nl-NL" altLang="en-US" dirty="0" err="1"/>
                  <a:t>the</a:t>
                </a:r>
                <a:r>
                  <a:rPr lang="nl-NL" altLang="en-US" dirty="0"/>
                  <a:t> side of </a:t>
                </a:r>
                <a:r>
                  <a:rPr lang="nl-NL" altLang="en-US" dirty="0" err="1"/>
                  <a:t>the</a:t>
                </a:r>
                <a:r>
                  <a:rPr lang="nl-NL" altLang="en-US" dirty="0"/>
                  <a:t> blackboard</a:t>
                </a:r>
              </a:p>
            </p:txBody>
          </p:sp>
        </mc:Choice>
        <mc:Fallback xmlns="">
          <p:sp>
            <p:nvSpPr>
              <p:cNvPr id="29701" name="Rectangle 3"/>
              <p:cNvSpPr>
                <a:spLocks noGrp="1" noChangeArrowheads="1"/>
              </p:cNvSpPr>
              <p:nvPr>
                <p:ph type="body" idx="1"/>
              </p:nvPr>
            </p:nvSpPr>
            <p:spPr>
              <a:noFill/>
            </p:spPr>
            <p:txBody>
              <a:bodyPr/>
              <a:lstStyle/>
              <a:p>
                <a:pPr eaLnBrk="1" hangingPunct="1"/>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𝑑𝑊/𝑑𝑡=∫16</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_𝒱▒</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a:t>
                </a:r>
                <a: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𝐄</a:t>
                </a:r>
                <a: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∙𝐉</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𝑑</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𝜏</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a:t>
                </a:r>
                <a:r>
                  <a:rPr lang="nl-NL" altLang="en-US" dirty="0"/>
                  <a:t> stand at </a:t>
                </a:r>
                <a:r>
                  <a:rPr lang="nl-NL" altLang="en-US" dirty="0" err="1"/>
                  <a:t>the</a:t>
                </a:r>
                <a:r>
                  <a:rPr lang="nl-NL" altLang="en-US" dirty="0"/>
                  <a:t> side of </a:t>
                </a:r>
                <a:r>
                  <a:rPr lang="nl-NL" altLang="en-US" dirty="0" err="1"/>
                  <a:t>the</a:t>
                </a:r>
                <a:r>
                  <a:rPr lang="nl-NL" altLang="en-US" dirty="0"/>
                  <a:t> </a:t>
                </a:r>
                <a:r>
                  <a:rPr lang="nl-NL" altLang="en-US" dirty="0" err="1"/>
                  <a:t>balckboard</a:t>
                </a:r>
                <a:endParaRPr lang="nl-NL" altLang="en-US" dirty="0"/>
              </a:p>
            </p:txBody>
          </p:sp>
        </mc:Fallback>
      </mc:AlternateContent>
    </p:spTree>
    <p:extLst>
      <p:ext uri="{BB962C8B-B14F-4D97-AF65-F5344CB8AC3E}">
        <p14:creationId xmlns:p14="http://schemas.microsoft.com/office/powerpoint/2010/main" val="369687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mc:AlternateContent xmlns:mc="http://schemas.openxmlformats.org/markup-compatibility/2006" xmlns:a14="http://schemas.microsoft.com/office/drawing/2010/main">
        <mc:Choice Requires="a14">
          <p:sp>
            <p:nvSpPr>
              <p:cNvPr id="2970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ctrlPr>
                          <a:rPr lang="en-US" sz="1200" i="1" smtClean="0">
                            <a:solidFill>
                              <a:srgbClr val="000000"/>
                            </a:solidFill>
                            <a:latin typeface="Cambria Math" panose="02040503050406030204" pitchFamily="18" charset="0"/>
                          </a:rPr>
                        </m:ctrlPr>
                      </m:dPr>
                      <m:e>
                        <m:acc>
                          <m:accPr>
                            <m:chr m:val="⃗"/>
                            <m:ctrlPr>
                              <a:rPr lang="en-US" sz="1200" b="1" i="1">
                                <a:solidFill>
                                  <a:srgbClr val="000000"/>
                                </a:solidFill>
                                <a:latin typeface="Cambria Math" panose="02040503050406030204" pitchFamily="18" charset="0"/>
                                <a:ea typeface="Cambria Math" panose="02040503050406030204" pitchFamily="18" charset="0"/>
                              </a:rPr>
                            </m:ctrlPr>
                          </m:accPr>
                          <m:e>
                            <m:r>
                              <a:rPr lang="en-US" sz="1200" b="1">
                                <a:solidFill>
                                  <a:srgbClr val="000000"/>
                                </a:solidFill>
                                <a:latin typeface="Cambria Math" panose="02040503050406030204" pitchFamily="18" charset="0"/>
                              </a:rPr>
                              <m:t>𝐄</m:t>
                            </m:r>
                          </m:e>
                        </m:acc>
                        <m:r>
                          <a:rPr lang="en-US" sz="1200" b="1">
                            <a:solidFill>
                              <a:srgbClr val="000000"/>
                            </a:solidFill>
                            <a:latin typeface="Cambria Math" panose="02040503050406030204" pitchFamily="18" charset="0"/>
                            <a:ea typeface="Cambria Math" panose="02040503050406030204" pitchFamily="18" charset="0"/>
                          </a:rPr>
                          <m:t>∙</m:t>
                        </m:r>
                        <m:acc>
                          <m:accPr>
                            <m:chr m:val="⃗"/>
                            <m:ctrlPr>
                              <a:rPr lang="en-US" sz="1200" b="1" i="1">
                                <a:solidFill>
                                  <a:srgbClr val="000000"/>
                                </a:solidFill>
                                <a:latin typeface="Cambria Math" panose="02040503050406030204" pitchFamily="18" charset="0"/>
                                <a:ea typeface="Cambria Math" panose="02040503050406030204" pitchFamily="18" charset="0"/>
                              </a:rPr>
                            </m:ctrlPr>
                          </m:accPr>
                          <m:e>
                            <m:r>
                              <a:rPr lang="en-US" sz="1200" b="1">
                                <a:solidFill>
                                  <a:srgbClr val="000000"/>
                                </a:solidFill>
                                <a:latin typeface="Cambria Math" panose="02040503050406030204" pitchFamily="18" charset="0"/>
                                <a:ea typeface="Cambria Math" panose="02040503050406030204" pitchFamily="18" charset="0"/>
                              </a:rPr>
                              <m:t>𝐉</m:t>
                            </m:r>
                          </m:e>
                        </m:acc>
                      </m:e>
                    </m:d>
                  </m:oMath>
                </a14:m>
                <a:r>
                  <a:rPr kumimoji="0" lang="en-US" sz="12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is the</a:t>
                </a: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12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power</a:t>
                </a:r>
                <a:r>
                  <a:rPr kumimoji="0" lang="en-US" sz="1200" b="0" i="1"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a:t>
                </a:r>
                <a:r>
                  <a:rPr kumimoji="0" lang="en-US" sz="12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delivered </a:t>
                </a:r>
                <a:r>
                  <a:rPr kumimoji="0" lang="en-US" sz="12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per unit volume</a:t>
                </a:r>
                <a:endParaRPr kumimoji="0" lang="en-US" sz="1200" b="1" i="1" u="none" strike="noStrike" kern="1200" cap="none" spc="0" normalizeH="0" baseline="0" noProof="0" dirty="0">
                  <a:ln>
                    <a:noFill/>
                  </a:ln>
                  <a:solidFill>
                    <a:srgbClr val="FF0000"/>
                  </a:solidFill>
                  <a:effectLst/>
                  <a:uLnTx/>
                  <a:uFillTx/>
                  <a:latin typeface="Arial" charset="0"/>
                  <a:ea typeface="+mn-ea"/>
                  <a:cs typeface="+mn-cs"/>
                </a:endParaRPr>
              </a:p>
              <a:p>
                <a:pPr eaLnBrk="1" hangingPunct="1"/>
                <a14:m>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d>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a14:m>
                <a:r>
                  <a:rPr lang="nl-NL" altLang="en-US" dirty="0"/>
                  <a:t> stands at </a:t>
                </a:r>
                <a:r>
                  <a:rPr lang="nl-NL" altLang="en-US" dirty="0" err="1"/>
                  <a:t>the</a:t>
                </a:r>
                <a:r>
                  <a:rPr lang="nl-NL" altLang="en-US" dirty="0"/>
                  <a:t> side of </a:t>
                </a:r>
                <a:r>
                  <a:rPr lang="nl-NL" altLang="en-US" dirty="0" err="1"/>
                  <a:t>the</a:t>
                </a:r>
                <a:r>
                  <a:rPr lang="nl-NL" altLang="en-US" dirty="0"/>
                  <a:t> </a:t>
                </a:r>
                <a:r>
                  <a:rPr lang="nl-NL" altLang="en-US" dirty="0" err="1"/>
                  <a:t>balckboard</a:t>
                </a:r>
                <a:endParaRPr lang="nl-NL" altLang="en-US" dirty="0"/>
              </a:p>
            </p:txBody>
          </p:sp>
        </mc:Choice>
        <mc:Fallback xmlns="">
          <p:sp>
            <p:nvSpPr>
              <p:cNvPr id="29701" name="Rectangle 3"/>
              <p:cNvSpPr>
                <a:spLocks noGrp="1" noChangeArrowheads="1"/>
              </p:cNvSpPr>
              <p:nvPr>
                <p:ph type="body" idx="1"/>
              </p:nvPr>
            </p:nvSpPr>
            <p:spPr>
              <a:noFill/>
            </p:spPr>
            <p:txBody>
              <a:bodyPr/>
              <a:lstStyle/>
              <a:p>
                <a:pPr eaLnBrk="1" hangingPunct="1"/>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𝑑𝑊/𝑑𝑡=∫16</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_𝒱▒</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a:t>
                </a:r>
                <a: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𝐄</a:t>
                </a:r>
                <a:r>
                  <a:rPr kumimoji="0" lang="en-US" sz="1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∙𝐉</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𝑑</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𝜏</a:t>
                </a:r>
                <a:r>
                  <a:rPr kumimoji="0" lang="en-US" sz="12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a:t>〗</a:t>
                </a:r>
                <a:r>
                  <a:rPr lang="nl-NL" altLang="en-US" dirty="0"/>
                  <a:t> stand at </a:t>
                </a:r>
                <a:r>
                  <a:rPr lang="nl-NL" altLang="en-US" dirty="0" err="1"/>
                  <a:t>the</a:t>
                </a:r>
                <a:r>
                  <a:rPr lang="nl-NL" altLang="en-US" dirty="0"/>
                  <a:t> side of </a:t>
                </a:r>
                <a:r>
                  <a:rPr lang="nl-NL" altLang="en-US" dirty="0" err="1"/>
                  <a:t>the</a:t>
                </a:r>
                <a:r>
                  <a:rPr lang="nl-NL" altLang="en-US" dirty="0"/>
                  <a:t> </a:t>
                </a:r>
                <a:r>
                  <a:rPr lang="nl-NL" altLang="en-US" dirty="0" err="1"/>
                  <a:t>balckboard</a:t>
                </a:r>
                <a:endParaRPr lang="nl-NL" altLang="en-US" dirty="0"/>
              </a:p>
            </p:txBody>
          </p:sp>
        </mc:Fallback>
      </mc:AlternateContent>
    </p:spTree>
    <p:extLst>
      <p:ext uri="{BB962C8B-B14F-4D97-AF65-F5344CB8AC3E}">
        <p14:creationId xmlns:p14="http://schemas.microsoft.com/office/powerpoint/2010/main" val="373394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
          <p:cNvSpPr txBox="1">
            <a:spLocks noGrp="1" noChangeArrowheads="1"/>
          </p:cNvSpPr>
          <p:nvPr/>
        </p:nvSpPr>
        <p:spPr bwMode="auto">
          <a:xfrm>
            <a:off x="3814460" y="10233660"/>
            <a:ext cx="2921847" cy="54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algn="ctr" eaLnBrk="0" fontAlgn="base" hangingPunct="0">
              <a:spcBef>
                <a:spcPct val="0"/>
              </a:spcBef>
              <a:spcAft>
                <a:spcPct val="0"/>
              </a:spcAft>
              <a:defRPr sz="1600" b="1">
                <a:solidFill>
                  <a:schemeClr val="tx1"/>
                </a:solidFill>
                <a:latin typeface="Arial" charset="0"/>
              </a:defRPr>
            </a:lvl6pPr>
            <a:lvl7pPr marL="2971800" indent="-228600" algn="ctr" eaLnBrk="0" fontAlgn="base" hangingPunct="0">
              <a:spcBef>
                <a:spcPct val="0"/>
              </a:spcBef>
              <a:spcAft>
                <a:spcPct val="0"/>
              </a:spcAft>
              <a:defRPr sz="1600" b="1">
                <a:solidFill>
                  <a:schemeClr val="tx1"/>
                </a:solidFill>
                <a:latin typeface="Arial" charset="0"/>
              </a:defRPr>
            </a:lvl7pPr>
            <a:lvl8pPr marL="3429000" indent="-228600" algn="ctr" eaLnBrk="0" fontAlgn="base" hangingPunct="0">
              <a:spcBef>
                <a:spcPct val="0"/>
              </a:spcBef>
              <a:spcAft>
                <a:spcPct val="0"/>
              </a:spcAft>
              <a:defRPr sz="1600" b="1">
                <a:solidFill>
                  <a:schemeClr val="tx1"/>
                </a:solidFill>
                <a:latin typeface="Arial" charset="0"/>
              </a:defRPr>
            </a:lvl8pPr>
            <a:lvl9pPr marL="3886200" indent="-228600" algn="ctr" eaLnBrk="0" fontAlgn="base" hangingPunct="0">
              <a:spcBef>
                <a:spcPct val="0"/>
              </a:spcBef>
              <a:spcAft>
                <a:spcPct val="0"/>
              </a:spcAft>
              <a:defRPr sz="1600" b="1">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643E23-DA7A-403D-9A11-FB4213330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Rectangle 2"/>
          <p:cNvSpPr>
            <a:spLocks noGrp="1" noRot="1" noChangeAspect="1" noChangeArrowheads="1" noTextEdit="1"/>
          </p:cNvSpPr>
          <p:nvPr>
            <p:ph type="sldImg"/>
          </p:nvPr>
        </p:nvSpPr>
        <p:spPr>
          <a:xfrm>
            <a:off x="-223838" y="809625"/>
            <a:ext cx="7185026" cy="4041775"/>
          </a:xfrm>
          <a:ln/>
        </p:spPr>
      </p:sp>
      <p:sp>
        <p:nvSpPr>
          <p:cNvPr id="29701" name="Rectangle 3"/>
          <p:cNvSpPr>
            <a:spLocks noGrp="1" noChangeArrowheads="1"/>
          </p:cNvSpPr>
          <p:nvPr>
            <p:ph type="body" idx="1"/>
          </p:nvPr>
        </p:nvSpPr>
        <p:spPr>
          <a:noFill/>
        </p:spPr>
        <p:txBody>
          <a:bodyPr/>
          <a:lstStyle/>
          <a:p>
            <a:pPr eaLnBrk="1" hangingPunct="1"/>
            <a:r>
              <a:rPr lang="en-US" altLang="en-US" dirty="0"/>
              <a:t>In the late 1870s Poynting worked in the Cavendish Laboratory at Cambridge under James Clerk Maxwell.[ In 1880, he became the first professor of physics at the University of Birmingham. Poynting and the Nobel prizewinner J. J. Thomson (who discovered the electron) co-authored a multi-volume undergraduate physics textbook, which was in print for about 50 years.</a:t>
            </a:r>
          </a:p>
          <a:p>
            <a:pPr eaLnBrk="1" hangingPunct="1"/>
            <a:r>
              <a:rPr lang="en-US" altLang="en-US" dirty="0" err="1"/>
              <a:t>Umov</a:t>
            </a:r>
            <a:r>
              <a:rPr lang="en-US" altLang="en-US" dirty="0"/>
              <a:t> graduated from the Physics and Mathematics department of Moscow State University in 1867. In 1873—1874 </a:t>
            </a:r>
            <a:r>
              <a:rPr lang="en-US" altLang="en-US" dirty="0" err="1"/>
              <a:t>гг</a:t>
            </a:r>
            <a:r>
              <a:rPr lang="en-US" altLang="en-US" dirty="0"/>
              <a:t> he developed a fundamental theory of energy flux  which was presented in his thesis “Equation of energy flux in bodies” (1874). </a:t>
            </a:r>
            <a:r>
              <a:rPr lang="en-US" altLang="en-US" dirty="0" err="1"/>
              <a:t>Umov’s</a:t>
            </a:r>
            <a:r>
              <a:rPr lang="en-US" altLang="en-US" dirty="0"/>
              <a:t> theory was not easily  accepted by the scientific community: his defense at Moscow state U lasted for 6 hours and was a close shave from failing. </a:t>
            </a:r>
            <a:r>
              <a:rPr lang="en-US" altLang="en-US" dirty="0" err="1"/>
              <a:t>Umov</a:t>
            </a:r>
            <a:r>
              <a:rPr lang="en-US" altLang="en-US" dirty="0"/>
              <a:t> was appointed professor at </a:t>
            </a:r>
            <a:r>
              <a:rPr lang="en-US" altLang="en-US" dirty="0" err="1"/>
              <a:t>Novorossijsk</a:t>
            </a:r>
            <a:r>
              <a:rPr lang="en-US" altLang="en-US" dirty="0"/>
              <a:t> U (Odessa) in 1871-1893.</a:t>
            </a:r>
          </a:p>
          <a:p>
            <a:pPr eaLnBrk="1" hangingPunct="1"/>
            <a:endParaRPr lang="nl-NL" altLang="en-US" dirty="0"/>
          </a:p>
        </p:txBody>
      </p:sp>
    </p:spTree>
    <p:extLst>
      <p:ext uri="{BB962C8B-B14F-4D97-AF65-F5344CB8AC3E}">
        <p14:creationId xmlns:p14="http://schemas.microsoft.com/office/powerpoint/2010/main" val="182832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SCPLU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767" y="5626100"/>
            <a:ext cx="453813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7800"/>
            <a:ext cx="1432984"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6486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bwMode="auto">
          <a:xfrm>
            <a:off x="9144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p>
        </p:txBody>
      </p:sp>
      <p:sp>
        <p:nvSpPr>
          <p:cNvPr id="7" name="Rectangle 5"/>
          <p:cNvSpPr>
            <a:spLocks noGrp="1" noChangeArrowheads="1"/>
          </p:cNvSpPr>
          <p:nvPr>
            <p:ph type="ftr" sz="quarter" idx="11"/>
          </p:nvPr>
        </p:nvSpPr>
        <p:spPr bwMode="auto">
          <a:xfrm>
            <a:off x="4165600" y="6248400"/>
            <a:ext cx="386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8" name="Rectangle 6"/>
          <p:cNvSpPr>
            <a:spLocks noGrp="1" noChangeArrowheads="1"/>
          </p:cNvSpPr>
          <p:nvPr>
            <p:ph type="sldNum" sz="quarter" idx="12"/>
          </p:nvPr>
        </p:nvSpPr>
        <p:spPr bwMode="auto">
          <a:xfrm>
            <a:off x="8737600" y="62484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6E036172-76F8-46EF-B13C-EAA7CAD48A74}" type="slidenum">
              <a:rPr lang="en-US"/>
              <a:pPr>
                <a:defRPr/>
              </a:pPr>
              <a:t>‹#›</a:t>
            </a:fld>
            <a:endParaRPr lang="en-US"/>
          </a:p>
        </p:txBody>
      </p:sp>
    </p:spTree>
    <p:extLst>
      <p:ext uri="{BB962C8B-B14F-4D97-AF65-F5344CB8AC3E}">
        <p14:creationId xmlns:p14="http://schemas.microsoft.com/office/powerpoint/2010/main" val="383046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55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15888"/>
            <a:ext cx="30480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5888"/>
            <a:ext cx="8940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3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1465170" y="0"/>
            <a:ext cx="726831" cy="289902"/>
          </a:xfrm>
          <a:prstGeom prst="rect">
            <a:avLst/>
          </a:prstGeom>
        </p:spPr>
        <p:txBody>
          <a:bodyPr/>
          <a:lstStyle>
            <a:lvl1pPr marL="0" indent="0" algn="r">
              <a:buNone/>
              <a:defRPr sz="1600"/>
            </a:lvl1pPr>
          </a:lstStyle>
          <a:p>
            <a:pPr lvl="0"/>
            <a:fld id="{6277FA82-443F-480E-8FC1-3C37497B7B6E}" type="slidenum">
              <a:rPr lang="en-US" smtClean="0"/>
              <a:t>‹#›</a:t>
            </a:fld>
            <a:endParaRPr lang="en-US" dirty="0"/>
          </a:p>
        </p:txBody>
      </p:sp>
    </p:spTree>
    <p:extLst>
      <p:ext uri="{BB962C8B-B14F-4D97-AF65-F5344CB8AC3E}">
        <p14:creationId xmlns:p14="http://schemas.microsoft.com/office/powerpoint/2010/main" val="167896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00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242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765176"/>
            <a:ext cx="57404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765176"/>
            <a:ext cx="57404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68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85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729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60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235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569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15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765176"/>
            <a:ext cx="116840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0"/>
          <p:cNvSpPr>
            <a:spLocks noChangeShapeType="1"/>
          </p:cNvSpPr>
          <p:nvPr/>
        </p:nvSpPr>
        <p:spPr bwMode="auto">
          <a:xfrm>
            <a:off x="0" y="692150"/>
            <a:ext cx="12192000" cy="0"/>
          </a:xfrm>
          <a:prstGeom prst="line">
            <a:avLst/>
          </a:prstGeom>
          <a:noFill/>
          <a:ln w="127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Tree>
    <p:extLst>
      <p:ext uri="{BB962C8B-B14F-4D97-AF65-F5344CB8AC3E}">
        <p14:creationId xmlns:p14="http://schemas.microsoft.com/office/powerpoint/2010/main" val="2837880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200" b="1">
          <a:solidFill>
            <a:srgbClr val="000099"/>
          </a:solidFill>
          <a:latin typeface="+mj-lt"/>
          <a:ea typeface="+mj-ea"/>
          <a:cs typeface="+mj-cs"/>
        </a:defRPr>
      </a:lvl1pPr>
      <a:lvl2pPr algn="ctr" rtl="0" eaLnBrk="0" fontAlgn="base" hangingPunct="0">
        <a:spcBef>
          <a:spcPct val="0"/>
        </a:spcBef>
        <a:spcAft>
          <a:spcPct val="0"/>
        </a:spcAft>
        <a:defRPr sz="3200" b="1">
          <a:solidFill>
            <a:srgbClr val="000099"/>
          </a:solidFill>
          <a:latin typeface="Times New Roman" pitchFamily="18" charset="0"/>
        </a:defRPr>
      </a:lvl2pPr>
      <a:lvl3pPr algn="ctr" rtl="0" eaLnBrk="0" fontAlgn="base" hangingPunct="0">
        <a:spcBef>
          <a:spcPct val="0"/>
        </a:spcBef>
        <a:spcAft>
          <a:spcPct val="0"/>
        </a:spcAft>
        <a:defRPr sz="3200" b="1">
          <a:solidFill>
            <a:srgbClr val="000099"/>
          </a:solidFill>
          <a:latin typeface="Times New Roman" pitchFamily="18" charset="0"/>
        </a:defRPr>
      </a:lvl3pPr>
      <a:lvl4pPr algn="ctr" rtl="0" eaLnBrk="0" fontAlgn="base" hangingPunct="0">
        <a:spcBef>
          <a:spcPct val="0"/>
        </a:spcBef>
        <a:spcAft>
          <a:spcPct val="0"/>
        </a:spcAft>
        <a:defRPr sz="3200" b="1">
          <a:solidFill>
            <a:srgbClr val="000099"/>
          </a:solidFill>
          <a:latin typeface="Times New Roman" pitchFamily="18" charset="0"/>
        </a:defRPr>
      </a:lvl4pPr>
      <a:lvl5pPr algn="ctr" rtl="0" eaLnBrk="0" fontAlgn="base" hangingPunct="0">
        <a:spcBef>
          <a:spcPct val="0"/>
        </a:spcBef>
        <a:spcAft>
          <a:spcPct val="0"/>
        </a:spcAft>
        <a:defRPr sz="3200" b="1">
          <a:solidFill>
            <a:srgbClr val="000099"/>
          </a:solidFill>
          <a:latin typeface="Times New Roman" pitchFamily="18" charset="0"/>
        </a:defRPr>
      </a:lvl5pPr>
      <a:lvl6pPr marL="457200" algn="ctr" rtl="0" fontAlgn="base">
        <a:spcBef>
          <a:spcPct val="0"/>
        </a:spcBef>
        <a:spcAft>
          <a:spcPct val="0"/>
        </a:spcAft>
        <a:defRPr sz="3200" b="1">
          <a:solidFill>
            <a:srgbClr val="000099"/>
          </a:solidFill>
          <a:latin typeface="Times New Roman" pitchFamily="18" charset="0"/>
        </a:defRPr>
      </a:lvl6pPr>
      <a:lvl7pPr marL="914400" algn="ctr" rtl="0" fontAlgn="base">
        <a:spcBef>
          <a:spcPct val="0"/>
        </a:spcBef>
        <a:spcAft>
          <a:spcPct val="0"/>
        </a:spcAft>
        <a:defRPr sz="3200" b="1">
          <a:solidFill>
            <a:srgbClr val="000099"/>
          </a:solidFill>
          <a:latin typeface="Times New Roman" pitchFamily="18" charset="0"/>
        </a:defRPr>
      </a:lvl7pPr>
      <a:lvl8pPr marL="1371600" algn="ctr" rtl="0" fontAlgn="base">
        <a:spcBef>
          <a:spcPct val="0"/>
        </a:spcBef>
        <a:spcAft>
          <a:spcPct val="0"/>
        </a:spcAft>
        <a:defRPr sz="3200" b="1">
          <a:solidFill>
            <a:srgbClr val="000099"/>
          </a:solidFill>
          <a:latin typeface="Times New Roman" pitchFamily="18" charset="0"/>
        </a:defRPr>
      </a:lvl8pPr>
      <a:lvl9pPr marL="1828800" algn="ctr" rtl="0" fontAlgn="base">
        <a:spcBef>
          <a:spcPct val="0"/>
        </a:spcBef>
        <a:spcAft>
          <a:spcPct val="0"/>
        </a:spcAft>
        <a:defRPr sz="3200" b="1">
          <a:solidFill>
            <a:srgbClr val="00009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91.png"/><Relationship Id="rId13" Type="http://schemas.openxmlformats.org/officeDocument/2006/relationships/image" Target="../media/image330.png"/><Relationship Id="rId3" Type="http://schemas.openxmlformats.org/officeDocument/2006/relationships/image" Target="../media/image11.emf"/><Relationship Id="rId7" Type="http://schemas.openxmlformats.org/officeDocument/2006/relationships/image" Target="../media/image270.png"/><Relationship Id="rId12" Type="http://schemas.openxmlformats.org/officeDocument/2006/relationships/image" Target="../media/image37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1.png"/><Relationship Id="rId11" Type="http://schemas.openxmlformats.org/officeDocument/2006/relationships/image" Target="../media/image310.png"/><Relationship Id="rId5" Type="http://schemas.openxmlformats.org/officeDocument/2006/relationships/image" Target="../media/image250.png"/><Relationship Id="rId10" Type="http://schemas.openxmlformats.org/officeDocument/2006/relationships/image" Target="../media/image40.png"/><Relationship Id="rId4" Type="http://schemas.openxmlformats.org/officeDocument/2006/relationships/image" Target="../media/image240.png"/><Relationship Id="rId9" Type="http://schemas.openxmlformats.org/officeDocument/2006/relationships/image" Target="../media/image290.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421.png"/><Relationship Id="rId3" Type="http://schemas.openxmlformats.org/officeDocument/2006/relationships/image" Target="../media/image741.png"/><Relationship Id="rId7" Type="http://schemas.openxmlformats.org/officeDocument/2006/relationships/image" Target="../media/image71.png"/><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0.png"/><Relationship Id="rId11" Type="http://schemas.openxmlformats.org/officeDocument/2006/relationships/image" Target="../media/image43.png"/><Relationship Id="rId5" Type="http://schemas.openxmlformats.org/officeDocument/2006/relationships/image" Target="../media/image93.png"/><Relationship Id="rId10" Type="http://schemas.openxmlformats.org/officeDocument/2006/relationships/image" Target="../media/image780.png"/><Relationship Id="rId4" Type="http://schemas.openxmlformats.org/officeDocument/2006/relationships/image" Target="../media/image12010.png"/><Relationship Id="rId9" Type="http://schemas.openxmlformats.org/officeDocument/2006/relationships/image" Target="../media/image77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8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10.png"/><Relationship Id="rId5" Type="http://schemas.openxmlformats.org/officeDocument/2006/relationships/image" Target="../media/image612.png"/><Relationship Id="rId4" Type="http://schemas.openxmlformats.org/officeDocument/2006/relationships/image" Target="../media/image5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2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5.png"/><Relationship Id="rId5" Type="http://schemas.openxmlformats.org/officeDocument/2006/relationships/image" Target="../media/image131.png"/><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62.png"/><Relationship Id="rId3" Type="http://schemas.openxmlformats.org/officeDocument/2006/relationships/image" Target="../media/image23.png"/><Relationship Id="rId7" Type="http://schemas.openxmlformats.org/officeDocument/2006/relationships/image" Target="../media/image47.png"/><Relationship Id="rId12" Type="http://schemas.openxmlformats.org/officeDocument/2006/relationships/image" Target="../media/image55.png"/><Relationship Id="rId2" Type="http://schemas.openxmlformats.org/officeDocument/2006/relationships/notesSlide" Target="../notesSlides/notesSlide17.xml"/><Relationship Id="rId16"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4.png"/><Relationship Id="rId5" Type="http://schemas.openxmlformats.org/officeDocument/2006/relationships/image" Target="../media/image44.png"/><Relationship Id="rId15" Type="http://schemas.openxmlformats.org/officeDocument/2006/relationships/image" Target="../media/image59.png"/><Relationship Id="rId10" Type="http://schemas.openxmlformats.org/officeDocument/2006/relationships/image" Target="../media/image53.png"/><Relationship Id="rId4" Type="http://schemas.openxmlformats.org/officeDocument/2006/relationships/image" Target="../media/image24.emf"/><Relationship Id="rId9" Type="http://schemas.openxmlformats.org/officeDocument/2006/relationships/image" Target="../media/image52.pn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53.png"/><Relationship Id="rId18" Type="http://schemas.openxmlformats.org/officeDocument/2006/relationships/image" Target="../media/image59.png"/><Relationship Id="rId3" Type="http://schemas.openxmlformats.org/officeDocument/2006/relationships/image" Target="../media/image27.png"/><Relationship Id="rId21" Type="http://schemas.openxmlformats.org/officeDocument/2006/relationships/image" Target="../media/image68.png"/><Relationship Id="rId7" Type="http://schemas.openxmlformats.org/officeDocument/2006/relationships/image" Target="../media/image64.png"/><Relationship Id="rId12" Type="http://schemas.openxmlformats.org/officeDocument/2006/relationships/image" Target="../media/image52.png"/><Relationship Id="rId17" Type="http://schemas.openxmlformats.org/officeDocument/2006/relationships/image" Target="../media/image58.png"/><Relationship Id="rId2" Type="http://schemas.openxmlformats.org/officeDocument/2006/relationships/notesSlide" Target="../notesSlides/notesSlide18.xml"/><Relationship Id="rId16" Type="http://schemas.openxmlformats.org/officeDocument/2006/relationships/image" Target="../media/image67.png"/><Relationship Id="rId20" Type="http://schemas.openxmlformats.org/officeDocument/2006/relationships/image" Target="../media/image562.png"/><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49.png"/><Relationship Id="rId5" Type="http://schemas.openxmlformats.org/officeDocument/2006/relationships/image" Target="../media/image62.png"/><Relationship Id="rId15" Type="http://schemas.openxmlformats.org/officeDocument/2006/relationships/image" Target="../media/image55.png"/><Relationship Id="rId10" Type="http://schemas.openxmlformats.org/officeDocument/2006/relationships/image" Target="../media/image24.emf"/><Relationship Id="rId19" Type="http://schemas.openxmlformats.org/officeDocument/2006/relationships/image" Target="../media/image47.png"/><Relationship Id="rId4" Type="http://schemas.openxmlformats.org/officeDocument/2006/relationships/image" Target="../media/image610.png"/><Relationship Id="rId9" Type="http://schemas.openxmlformats.org/officeDocument/2006/relationships/image" Target="../media/image66.png"/><Relationship Id="rId14" Type="http://schemas.openxmlformats.org/officeDocument/2006/relationships/image" Target="../media/image54.png"/><Relationship Id="rId22"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283.png"/><Relationship Id="rId18" Type="http://schemas.openxmlformats.org/officeDocument/2006/relationships/image" Target="../media/image142.png"/><Relationship Id="rId3" Type="http://schemas.openxmlformats.org/officeDocument/2006/relationships/image" Target="../media/image202.png"/><Relationship Id="rId21" Type="http://schemas.openxmlformats.org/officeDocument/2006/relationships/image" Target="../media/image7.png"/><Relationship Id="rId7" Type="http://schemas.openxmlformats.org/officeDocument/2006/relationships/image" Target="../media/image160.png"/><Relationship Id="rId12" Type="http://schemas.openxmlformats.org/officeDocument/2006/relationships/image" Target="../media/image210.png"/><Relationship Id="rId17" Type="http://schemas.openxmlformats.org/officeDocument/2006/relationships/image" Target="../media/image132.png"/><Relationship Id="rId2" Type="http://schemas.openxmlformats.org/officeDocument/2006/relationships/notesSlide" Target="../notesSlides/notesSlide2.xml"/><Relationship Id="rId16" Type="http://schemas.openxmlformats.org/officeDocument/2006/relationships/image" Target="../media/image252.png"/><Relationship Id="rId20" Type="http://schemas.openxmlformats.org/officeDocument/2006/relationships/image" Target="../media/image163.png"/><Relationship Id="rId1" Type="http://schemas.openxmlformats.org/officeDocument/2006/relationships/slideLayout" Target="../slideLayouts/slideLayout12.xml"/><Relationship Id="rId6" Type="http://schemas.openxmlformats.org/officeDocument/2006/relationships/image" Target="../media/image110.png"/><Relationship Id="rId11" Type="http://schemas.openxmlformats.org/officeDocument/2006/relationships/image" Target="../media/image201.png"/><Relationship Id="rId5" Type="http://schemas.openxmlformats.org/officeDocument/2006/relationships/image" Target="../media/image1310.png"/><Relationship Id="rId15" Type="http://schemas.openxmlformats.org/officeDocument/2006/relationships/image" Target="../media/image122.png"/><Relationship Id="rId10" Type="http://schemas.openxmlformats.org/officeDocument/2006/relationships/image" Target="../media/image191.png"/><Relationship Id="rId19" Type="http://schemas.openxmlformats.org/officeDocument/2006/relationships/image" Target="../media/image152.png"/><Relationship Id="rId4" Type="http://schemas.openxmlformats.org/officeDocument/2006/relationships/image" Target="../media/image38.png"/><Relationship Id="rId9" Type="http://schemas.openxmlformats.org/officeDocument/2006/relationships/image" Target="../media/image170.png"/><Relationship Id="rId14" Type="http://schemas.openxmlformats.org/officeDocument/2006/relationships/image" Target="../media/image23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401.png"/></Relationships>
</file>

<file path=ppt/slides/_rels/slide21.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211.png"/><Relationship Id="rId7" Type="http://schemas.openxmlformats.org/officeDocument/2006/relationships/image" Target="../media/image162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56.png"/><Relationship Id="rId5" Type="http://schemas.openxmlformats.org/officeDocument/2006/relationships/image" Target="../media/image146.png"/><Relationship Id="rId10" Type="http://schemas.openxmlformats.org/officeDocument/2006/relationships/image" Target="../media/image194.png"/><Relationship Id="rId4" Type="http://schemas.openxmlformats.org/officeDocument/2006/relationships/image" Target="../media/image130.png"/><Relationship Id="rId9" Type="http://schemas.openxmlformats.org/officeDocument/2006/relationships/image" Target="../media/image181.png"/></Relationships>
</file>

<file path=ppt/slides/_rels/slide22.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23100.png"/><Relationship Id="rId18" Type="http://schemas.openxmlformats.org/officeDocument/2006/relationships/image" Target="../media/image3400.png"/><Relationship Id="rId3" Type="http://schemas.openxmlformats.org/officeDocument/2006/relationships/image" Target="../media/image183.png"/><Relationship Id="rId7" Type="http://schemas.openxmlformats.org/officeDocument/2006/relationships/image" Target="../media/image1411.png"/><Relationship Id="rId12" Type="http://schemas.openxmlformats.org/officeDocument/2006/relationships/image" Target="../media/image221.png"/><Relationship Id="rId17" Type="http://schemas.openxmlformats.org/officeDocument/2006/relationships/image" Target="../media/image233.png"/><Relationship Id="rId2" Type="http://schemas.openxmlformats.org/officeDocument/2006/relationships/notesSlide" Target="../notesSlides/notesSlide22.xml"/><Relationship Id="rId16" Type="http://schemas.openxmlformats.org/officeDocument/2006/relationships/image" Target="../media/image483.png"/><Relationship Id="rId20" Type="http://schemas.openxmlformats.org/officeDocument/2006/relationships/image" Target="../media/image2901.png"/><Relationship Id="rId1" Type="http://schemas.openxmlformats.org/officeDocument/2006/relationships/slideLayout" Target="../slideLayouts/slideLayout12.xml"/><Relationship Id="rId6" Type="http://schemas.openxmlformats.org/officeDocument/2006/relationships/image" Target="../media/image18000.png"/><Relationship Id="rId11" Type="http://schemas.openxmlformats.org/officeDocument/2006/relationships/image" Target="../media/image222.png"/><Relationship Id="rId5" Type="http://schemas.openxmlformats.org/officeDocument/2006/relationships/image" Target="../media/image530.png"/><Relationship Id="rId15" Type="http://schemas.openxmlformats.org/officeDocument/2006/relationships/image" Target="../media/image2510.png"/><Relationship Id="rId10" Type="http://schemas.openxmlformats.org/officeDocument/2006/relationships/image" Target="../media/image205.png"/><Relationship Id="rId19" Type="http://schemas.openxmlformats.org/officeDocument/2006/relationships/image" Target="../media/image2820.png"/><Relationship Id="rId4" Type="http://schemas.openxmlformats.org/officeDocument/2006/relationships/image" Target="../media/image1600.png"/><Relationship Id="rId9" Type="http://schemas.openxmlformats.org/officeDocument/2006/relationships/image" Target="../media/image1910.png"/><Relationship Id="rId14" Type="http://schemas.openxmlformats.org/officeDocument/2006/relationships/image" Target="../media/image320.png"/></Relationships>
</file>

<file path=ppt/slides/_rels/slide23.xml.rels><?xml version="1.0" encoding="UTF-8" standalone="yes"?>
<Relationships xmlns="http://schemas.openxmlformats.org/package/2006/relationships"><Relationship Id="rId8" Type="http://schemas.openxmlformats.org/officeDocument/2006/relationships/image" Target="../media/image243.png"/><Relationship Id="rId13" Type="http://schemas.openxmlformats.org/officeDocument/2006/relationships/image" Target="../media/image821.png"/><Relationship Id="rId3" Type="http://schemas.openxmlformats.org/officeDocument/2006/relationships/image" Target="../media/image611.png"/><Relationship Id="rId7" Type="http://schemas.openxmlformats.org/officeDocument/2006/relationships/image" Target="../media/image84.png"/><Relationship Id="rId12" Type="http://schemas.openxmlformats.org/officeDocument/2006/relationships/image" Target="../media/image204.png"/><Relationship Id="rId17" Type="http://schemas.openxmlformats.org/officeDocument/2006/relationships/image" Target="../media/image1601.png"/><Relationship Id="rId2" Type="http://schemas.openxmlformats.org/officeDocument/2006/relationships/notesSlide" Target="../notesSlides/notesSlide23.xml"/><Relationship Id="rId16" Type="http://schemas.openxmlformats.org/officeDocument/2006/relationships/image" Target="../media/image292.png"/><Relationship Id="rId1" Type="http://schemas.openxmlformats.org/officeDocument/2006/relationships/slideLayout" Target="../slideLayouts/slideLayout12.xml"/><Relationship Id="rId6" Type="http://schemas.openxmlformats.org/officeDocument/2006/relationships/image" Target="../media/image2900.png"/><Relationship Id="rId11" Type="http://schemas.openxmlformats.org/officeDocument/2006/relationships/image" Target="../media/image273.png"/><Relationship Id="rId5" Type="http://schemas.openxmlformats.org/officeDocument/2006/relationships/image" Target="../media/image931.png"/><Relationship Id="rId15" Type="http://schemas.openxmlformats.org/officeDocument/2006/relationships/image" Target="../media/image901.png"/><Relationship Id="rId10" Type="http://schemas.openxmlformats.org/officeDocument/2006/relationships/image" Target="../media/image192.png"/><Relationship Id="rId4" Type="http://schemas.openxmlformats.org/officeDocument/2006/relationships/image" Target="../media/image711.png"/><Relationship Id="rId9" Type="http://schemas.openxmlformats.org/officeDocument/2006/relationships/image" Target="../media/image254.png"/><Relationship Id="rId14" Type="http://schemas.openxmlformats.org/officeDocument/2006/relationships/image" Target="../media/image213.png"/></Relationships>
</file>

<file path=ppt/slides/_rels/slide24.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591.png"/><Relationship Id="rId7" Type="http://schemas.openxmlformats.org/officeDocument/2006/relationships/image" Target="../media/image65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641.png"/><Relationship Id="rId5" Type="http://schemas.openxmlformats.org/officeDocument/2006/relationships/image" Target="../media/image630.png"/><Relationship Id="rId4" Type="http://schemas.openxmlformats.org/officeDocument/2006/relationships/image" Target="../media/image1700.png"/></Relationships>
</file>

<file path=ppt/slides/_rels/slide25.xml.rels><?xml version="1.0" encoding="UTF-8" standalone="yes"?>
<Relationships xmlns="http://schemas.openxmlformats.org/package/2006/relationships"><Relationship Id="rId8" Type="http://schemas.openxmlformats.org/officeDocument/2006/relationships/image" Target="../media/image2700.png"/><Relationship Id="rId13" Type="http://schemas.openxmlformats.org/officeDocument/2006/relationships/image" Target="../media/image1112.png"/><Relationship Id="rId3" Type="http://schemas.openxmlformats.org/officeDocument/2006/relationships/image" Target="../media/image29.emf"/><Relationship Id="rId7" Type="http://schemas.openxmlformats.org/officeDocument/2006/relationships/image" Target="../media/image2620.png"/><Relationship Id="rId12"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55.png"/><Relationship Id="rId11" Type="http://schemas.openxmlformats.org/officeDocument/2006/relationships/image" Target="../media/image112.png"/><Relationship Id="rId5" Type="http://schemas.openxmlformats.org/officeDocument/2006/relationships/image" Target="../media/image263.png"/><Relationship Id="rId10" Type="http://schemas.openxmlformats.org/officeDocument/2006/relationships/image" Target="../media/image111.png"/><Relationship Id="rId4" Type="http://schemas.openxmlformats.org/officeDocument/2006/relationships/image" Target="../media/image2300.png"/><Relationship Id="rId9" Type="http://schemas.openxmlformats.org/officeDocument/2006/relationships/image" Target="../media/image2810.png"/><Relationship Id="rId14" Type="http://schemas.openxmlformats.org/officeDocument/2006/relationships/image" Target="../media/image121.png"/></Relationships>
</file>

<file path=ppt/slides/_rels/slide26.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303.png"/><Relationship Id="rId7" Type="http://schemas.openxmlformats.org/officeDocument/2006/relationships/image" Target="../media/image56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553.png"/><Relationship Id="rId11" Type="http://schemas.openxmlformats.org/officeDocument/2006/relationships/image" Target="../media/image640.png"/><Relationship Id="rId5" Type="http://schemas.openxmlformats.org/officeDocument/2006/relationships/image" Target="../media/image541.png"/><Relationship Id="rId10" Type="http://schemas.openxmlformats.org/officeDocument/2006/relationships/image" Target="../media/image621.png"/><Relationship Id="rId4" Type="http://schemas.openxmlformats.org/officeDocument/2006/relationships/image" Target="../media/image315.png"/><Relationship Id="rId9" Type="http://schemas.openxmlformats.org/officeDocument/2006/relationships/image" Target="../media/image590.png"/></Relationships>
</file>

<file path=ppt/slides/_rels/slide27.xml.rels><?xml version="1.0" encoding="UTF-8" standalone="yes"?>
<Relationships xmlns="http://schemas.openxmlformats.org/package/2006/relationships"><Relationship Id="rId3" Type="http://schemas.openxmlformats.org/officeDocument/2006/relationships/image" Target="../media/image2610.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200.png"/><Relationship Id="rId4" Type="http://schemas.openxmlformats.org/officeDocument/2006/relationships/image" Target="../media/image190.png"/></Relationships>
</file>

<file path=ppt/slides/_rels/slide28.xml.rels><?xml version="1.0" encoding="UTF-8" standalone="yes"?>
<Relationships xmlns="http://schemas.openxmlformats.org/package/2006/relationships"><Relationship Id="rId8" Type="http://schemas.openxmlformats.org/officeDocument/2006/relationships/image" Target="../media/image1111.png"/><Relationship Id="rId13" Type="http://schemas.openxmlformats.org/officeDocument/2006/relationships/image" Target="../media/image164.png"/><Relationship Id="rId3" Type="http://schemas.openxmlformats.org/officeDocument/2006/relationships/image" Target="../media/image6100.png"/><Relationship Id="rId7" Type="http://schemas.openxmlformats.org/officeDocument/2006/relationships/image" Target="../media/image1011.png"/><Relationship Id="rId12" Type="http://schemas.openxmlformats.org/officeDocument/2006/relationships/image" Target="../media/image1510.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911.png"/><Relationship Id="rId11" Type="http://schemas.openxmlformats.org/officeDocument/2006/relationships/image" Target="../media/image1410.png"/><Relationship Id="rId5" Type="http://schemas.openxmlformats.org/officeDocument/2006/relationships/image" Target="../media/image810.png"/><Relationship Id="rId10" Type="http://schemas.openxmlformats.org/officeDocument/2006/relationships/image" Target="../media/image491.png"/><Relationship Id="rId4" Type="http://schemas.openxmlformats.org/officeDocument/2006/relationships/image" Target="../media/image700.png"/><Relationship Id="rId9" Type="http://schemas.openxmlformats.org/officeDocument/2006/relationships/image" Target="../media/image12100.png"/></Relationships>
</file>

<file path=ppt/slides/_rels/slide29.xml.rels><?xml version="1.0" encoding="UTF-8" standalone="yes"?>
<Relationships xmlns="http://schemas.openxmlformats.org/package/2006/relationships"><Relationship Id="rId8" Type="http://schemas.openxmlformats.org/officeDocument/2006/relationships/image" Target="../media/image4900.png"/><Relationship Id="rId3" Type="http://schemas.openxmlformats.org/officeDocument/2006/relationships/image" Target="../media/image167.png"/><Relationship Id="rId7" Type="http://schemas.openxmlformats.org/officeDocument/2006/relationships/image" Target="../media/image5010.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08.png"/><Relationship Id="rId5" Type="http://schemas.openxmlformats.org/officeDocument/2006/relationships/image" Target="../media/image106.png"/><Relationship Id="rId4" Type="http://schemas.openxmlformats.org/officeDocument/2006/relationships/image" Target="../media/image480.png"/></Relationships>
</file>

<file path=ppt/slides/_rels/slide3.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41.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2.png"/><Relationship Id="rId5" Type="http://schemas.openxmlformats.org/officeDocument/2006/relationships/image" Target="../media/image162.png"/><Relationship Id="rId4" Type="http://schemas.openxmlformats.org/officeDocument/2006/relationships/image" Target="../media/image150.png"/><Relationship Id="rId9" Type="http://schemas.openxmlformats.org/officeDocument/2006/relationships/image" Target="../media/image211.png"/></Relationships>
</file>

<file path=ppt/slides/_rels/slide30.xml.rels><?xml version="1.0" encoding="UTF-8" standalone="yes"?>
<Relationships xmlns="http://schemas.openxmlformats.org/package/2006/relationships"><Relationship Id="rId8" Type="http://schemas.openxmlformats.org/officeDocument/2006/relationships/image" Target="../media/image2710.png"/><Relationship Id="rId3" Type="http://schemas.openxmlformats.org/officeDocument/2006/relationships/image" Target="../media/image5000.png"/><Relationship Id="rId7" Type="http://schemas.openxmlformats.org/officeDocument/2006/relationships/image" Target="../media/image2600.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500.png"/><Relationship Id="rId5" Type="http://schemas.openxmlformats.org/officeDocument/2006/relationships/image" Target="../media/image2400.png"/><Relationship Id="rId4" Type="http://schemas.openxmlformats.org/officeDocument/2006/relationships/image" Target="../media/image232.png"/></Relationships>
</file>

<file path=ppt/slides/_rels/slide31.xml.rels><?xml version="1.0" encoding="UTF-8" standalone="yes"?>
<Relationships xmlns="http://schemas.openxmlformats.org/package/2006/relationships"><Relationship Id="rId8" Type="http://schemas.openxmlformats.org/officeDocument/2006/relationships/image" Target="../media/image2020.png"/><Relationship Id="rId13" Type="http://schemas.openxmlformats.org/officeDocument/2006/relationships/image" Target="../media/image207.png"/><Relationship Id="rId18" Type="http://schemas.openxmlformats.org/officeDocument/2006/relationships/image" Target="../media/image531.png"/><Relationship Id="rId3" Type="http://schemas.openxmlformats.org/officeDocument/2006/relationships/image" Target="../media/image282.png"/><Relationship Id="rId7" Type="http://schemas.openxmlformats.org/officeDocument/2006/relationships/image" Target="../media/image2011.png"/><Relationship Id="rId12" Type="http://schemas.openxmlformats.org/officeDocument/2006/relationships/image" Target="../media/image144.png"/><Relationship Id="rId17" Type="http://schemas.openxmlformats.org/officeDocument/2006/relationships/image" Target="../media/image520.png"/><Relationship Id="rId2" Type="http://schemas.openxmlformats.org/officeDocument/2006/relationships/notesSlide" Target="../notesSlides/notesSlide31.xml"/><Relationship Id="rId16" Type="http://schemas.openxmlformats.org/officeDocument/2006/relationships/image" Target="../media/image511.png"/><Relationship Id="rId1" Type="http://schemas.openxmlformats.org/officeDocument/2006/relationships/slideLayout" Target="../slideLayouts/slideLayout12.xml"/><Relationship Id="rId6" Type="http://schemas.openxmlformats.org/officeDocument/2006/relationships/image" Target="../media/image20000.png"/><Relationship Id="rId11" Type="http://schemas.openxmlformats.org/officeDocument/2006/relationships/image" Target="../media/image482.png"/><Relationship Id="rId5" Type="http://schemas.openxmlformats.org/officeDocument/2006/relationships/image" Target="../media/image199.png"/><Relationship Id="rId15" Type="http://schemas.openxmlformats.org/officeDocument/2006/relationships/image" Target="../media/image502.png"/><Relationship Id="rId10" Type="http://schemas.openxmlformats.org/officeDocument/2006/relationships/image" Target="../media/image472.png"/><Relationship Id="rId4" Type="http://schemas.openxmlformats.org/officeDocument/2006/relationships/image" Target="../media/image198.png"/><Relationship Id="rId9" Type="http://schemas.openxmlformats.org/officeDocument/2006/relationships/image" Target="../media/image460.png"/><Relationship Id="rId14" Type="http://schemas.openxmlformats.org/officeDocument/2006/relationships/image" Target="../media/image492.png"/></Relationships>
</file>

<file path=ppt/slides/_rels/slide32.xml.rels><?xml version="1.0" encoding="UTF-8" standalone="yes"?>
<Relationships xmlns="http://schemas.openxmlformats.org/package/2006/relationships"><Relationship Id="rId8" Type="http://schemas.openxmlformats.org/officeDocument/2006/relationships/image" Target="../media/image661.png"/><Relationship Id="rId18" Type="http://schemas.openxmlformats.org/officeDocument/2006/relationships/image" Target="../media/image302.png"/><Relationship Id="rId3" Type="http://schemas.openxmlformats.org/officeDocument/2006/relationships/image" Target="../media/image560.png"/><Relationship Id="rId7" Type="http://schemas.openxmlformats.org/officeDocument/2006/relationships/image" Target="../media/image581.png"/><Relationship Id="rId17" Type="http://schemas.openxmlformats.org/officeDocument/2006/relationships/image" Target="../media/image3310.png"/><Relationship Id="rId2" Type="http://schemas.openxmlformats.org/officeDocument/2006/relationships/notesSlide" Target="../notesSlides/notesSlide32.xml"/><Relationship Id="rId16" Type="http://schemas.openxmlformats.org/officeDocument/2006/relationships/image" Target="../media/image321.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2100.png"/><Relationship Id="rId15" Type="http://schemas.openxmlformats.org/officeDocument/2006/relationships/image" Target="../media/image3120.png"/><Relationship Id="rId10" Type="http://schemas.openxmlformats.org/officeDocument/2006/relationships/image" Target="../media/image601.png"/><Relationship Id="rId19" Type="http://schemas.openxmlformats.org/officeDocument/2006/relationships/image" Target="../media/image34.png"/><Relationship Id="rId4" Type="http://schemas.openxmlformats.org/officeDocument/2006/relationships/image" Target="../media/image200.png"/><Relationship Id="rId9" Type="http://schemas.openxmlformats.org/officeDocument/2006/relationships/image" Target="../media/image322.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620.png"/><Relationship Id="rId12"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153.png"/><Relationship Id="rId5" Type="http://schemas.openxmlformats.org/officeDocument/2006/relationships/image" Target="../media/image70.png"/><Relationship Id="rId4" Type="http://schemas.openxmlformats.org/officeDocument/2006/relationships/image" Target="../media/image3500.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41.png"/><Relationship Id="rId18" Type="http://schemas.openxmlformats.org/officeDocument/2006/relationships/image" Target="../media/image95.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400.png"/><Relationship Id="rId17" Type="http://schemas.openxmlformats.org/officeDocument/2006/relationships/image" Target="../media/image2311.png"/><Relationship Id="rId2" Type="http://schemas.openxmlformats.org/officeDocument/2006/relationships/notesSlide" Target="../notesSlides/notesSlide34.xml"/><Relationship Id="rId16" Type="http://schemas.openxmlformats.org/officeDocument/2006/relationships/image" Target="../media/image46.png"/><Relationship Id="rId20" Type="http://schemas.openxmlformats.org/officeDocument/2006/relationships/image" Target="../media/image91.png"/><Relationship Id="rId1" Type="http://schemas.openxmlformats.org/officeDocument/2006/relationships/slideLayout" Target="../slideLayouts/slideLayout12.xml"/><Relationship Id="rId6" Type="http://schemas.openxmlformats.org/officeDocument/2006/relationships/image" Target="../media/image79.png"/><Relationship Id="rId11" Type="http://schemas.openxmlformats.org/officeDocument/2006/relationships/image" Target="../media/image390.png"/><Relationship Id="rId5" Type="http://schemas.openxmlformats.org/officeDocument/2006/relationships/image" Target="../media/image78.png"/><Relationship Id="rId15" Type="http://schemas.openxmlformats.org/officeDocument/2006/relationships/image" Target="../media/image433.png"/><Relationship Id="rId10" Type="http://schemas.openxmlformats.org/officeDocument/2006/relationships/image" Target="../media/image3800.png"/><Relationship Id="rId19" Type="http://schemas.openxmlformats.org/officeDocument/2006/relationships/image" Target="../media/image96.png"/><Relationship Id="rId4" Type="http://schemas.openxmlformats.org/officeDocument/2006/relationships/image" Target="../media/image77.png"/><Relationship Id="rId9" Type="http://schemas.openxmlformats.org/officeDocument/2006/relationships/image" Target="../media/image381.png"/><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11.png"/><Relationship Id="rId7" Type="http://schemas.openxmlformats.org/officeDocument/2006/relationships/image" Target="../media/image812.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713.png"/><Relationship Id="rId5" Type="http://schemas.openxmlformats.org/officeDocument/2006/relationships/image" Target="../media/image613.png"/><Relationship Id="rId4" Type="http://schemas.openxmlformats.org/officeDocument/2006/relationships/image" Target="../media/image514.pn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213.png"/><Relationship Id="rId5" Type="http://schemas.openxmlformats.org/officeDocument/2006/relationships/image" Target="../media/image114.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133.png"/><Relationship Id="rId4" Type="http://schemas.openxmlformats.org/officeDocument/2006/relationships/image" Target="../media/image147.png"/></Relationships>
</file>

<file path=ppt/slides/_rels/slide38.xml.rels><?xml version="1.0" encoding="UTF-8" standalone="yes"?>
<Relationships xmlns="http://schemas.openxmlformats.org/package/2006/relationships"><Relationship Id="rId8" Type="http://schemas.openxmlformats.org/officeDocument/2006/relationships/image" Target="../media/image680.png"/><Relationship Id="rId13" Type="http://schemas.openxmlformats.org/officeDocument/2006/relationships/image" Target="../media/image720.png"/><Relationship Id="rId18" Type="http://schemas.openxmlformats.org/officeDocument/2006/relationships/image" Target="../media/image83.png"/><Relationship Id="rId3" Type="http://schemas.openxmlformats.org/officeDocument/2006/relationships/image" Target="../media/image284.png"/><Relationship Id="rId21" Type="http://schemas.openxmlformats.org/officeDocument/2006/relationships/image" Target="../media/image87.png"/><Relationship Id="rId7" Type="http://schemas.openxmlformats.org/officeDocument/2006/relationships/image" Target="../media/image670.png"/><Relationship Id="rId12" Type="http://schemas.openxmlformats.org/officeDocument/2006/relationships/image" Target="../media/image571.png"/><Relationship Id="rId17" Type="http://schemas.openxmlformats.org/officeDocument/2006/relationships/image" Target="../media/image82.png"/><Relationship Id="rId2" Type="http://schemas.openxmlformats.org/officeDocument/2006/relationships/notesSlide" Target="../notesSlides/notesSlide38.xml"/><Relationship Id="rId16" Type="http://schemas.openxmlformats.org/officeDocument/2006/relationships/image" Target="../media/image74.png"/><Relationship Id="rId20"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image" Target="../media/image660.png"/><Relationship Id="rId11" Type="http://schemas.openxmlformats.org/officeDocument/2006/relationships/image" Target="../media/image515.png"/><Relationship Id="rId5" Type="http://schemas.openxmlformats.org/officeDocument/2006/relationships/image" Target="../media/image484.png"/><Relationship Id="rId15" Type="http://schemas.openxmlformats.org/officeDocument/2006/relationships/image" Target="../media/image73.png"/><Relationship Id="rId10" Type="http://schemas.openxmlformats.org/officeDocument/2006/relationships/image" Target="../media/image501.png"/><Relationship Id="rId19" Type="http://schemas.openxmlformats.org/officeDocument/2006/relationships/image" Target="../media/image85.png"/><Relationship Id="rId4" Type="http://schemas.openxmlformats.org/officeDocument/2006/relationships/image" Target="../media/image99.png"/><Relationship Id="rId9" Type="http://schemas.openxmlformats.org/officeDocument/2006/relationships/image" Target="../media/image701.png"/><Relationship Id="rId14" Type="http://schemas.openxmlformats.org/officeDocument/2006/relationships/image" Target="../media/image714.png"/><Relationship Id="rId22" Type="http://schemas.openxmlformats.org/officeDocument/2006/relationships/image" Target="../media/image88.png"/></Relationships>
</file>

<file path=ppt/slides/_rels/slide39.xml.rels><?xml version="1.0" encoding="UTF-8" standalone="yes"?>
<Relationships xmlns="http://schemas.openxmlformats.org/package/2006/relationships"><Relationship Id="rId8" Type="http://schemas.openxmlformats.org/officeDocument/2006/relationships/image" Target="../media/image422.png"/><Relationship Id="rId3" Type="http://schemas.openxmlformats.org/officeDocument/2006/relationships/image" Target="../media/image7800.png"/><Relationship Id="rId7" Type="http://schemas.openxmlformats.org/officeDocument/2006/relationships/image" Target="../media/image414.png"/><Relationship Id="rId12" Type="http://schemas.openxmlformats.org/officeDocument/2006/relationships/image" Target="../media/image500.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4020.png"/><Relationship Id="rId11" Type="http://schemas.openxmlformats.org/officeDocument/2006/relationships/image" Target="../media/image481.png"/><Relationship Id="rId5" Type="http://schemas.openxmlformats.org/officeDocument/2006/relationships/image" Target="../media/image392.png"/><Relationship Id="rId10" Type="http://schemas.openxmlformats.org/officeDocument/2006/relationships/image" Target="../media/image461.png"/><Relationship Id="rId4" Type="http://schemas.openxmlformats.org/officeDocument/2006/relationships/image" Target="../media/image97.png"/><Relationship Id="rId9" Type="http://schemas.openxmlformats.org/officeDocument/2006/relationships/image" Target="../media/image4320.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500.png"/><Relationship Id="rId7" Type="http://schemas.openxmlformats.org/officeDocument/2006/relationships/image" Target="../media/image113.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412.png"/><Relationship Id="rId11" Type="http://schemas.openxmlformats.org/officeDocument/2006/relationships/image" Target="../media/image430.png"/><Relationship Id="rId5" Type="http://schemas.openxmlformats.org/officeDocument/2006/relationships/image" Target="../media/image401.png"/><Relationship Id="rId10" Type="http://schemas.openxmlformats.org/officeDocument/2006/relationships/image" Target="../media/image4210.png"/><Relationship Id="rId4" Type="http://schemas.openxmlformats.org/officeDocument/2006/relationships/image" Target="../media/image3910.png"/><Relationship Id="rId9" Type="http://schemas.openxmlformats.org/officeDocument/2006/relationships/image" Target="../media/image1100.png"/></Relationships>
</file>

<file path=ppt/slides/_rels/slide41.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772.png"/><Relationship Id="rId4" Type="http://schemas.openxmlformats.org/officeDocument/2006/relationships/image" Target="../media/image761.png"/></Relationships>
</file>

<file path=ppt/slides/_rels/slide4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512.png"/><Relationship Id="rId7" Type="http://schemas.openxmlformats.org/officeDocument/2006/relationships/image" Target="../media/image740.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712.png"/><Relationship Id="rId4" Type="http://schemas.openxmlformats.org/officeDocument/2006/relationships/image" Target="../media/image570.png"/></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watch?v=ebVnQmPgqEI" TargetMode="External"/><Relationship Id="rId3" Type="http://schemas.openxmlformats.org/officeDocument/2006/relationships/hyperlink" Target="https://www.youtube.com/watch?v=uO_bW2zzrNU&amp;t=114s" TargetMode="External"/><Relationship Id="rId7" Type="http://schemas.openxmlformats.org/officeDocument/2006/relationships/hyperlink" Target="https://www.youtube.com/watch?v=qs3W-cg3qIc"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s://www.youtube.com/watch?v=2mBIbkHhbkg" TargetMode="External"/><Relationship Id="rId5" Type="http://schemas.openxmlformats.org/officeDocument/2006/relationships/hyperlink" Target="https://www.youtube.com/watch?v=Qg-_JQV0OZI" TargetMode="External"/><Relationship Id="rId4" Type="http://schemas.openxmlformats.org/officeDocument/2006/relationships/hyperlink" Target="https://www.youtube.com/watch?v=I7YFhZdi6L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100.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050.png"/><Relationship Id="rId5" Type="http://schemas.openxmlformats.org/officeDocument/2006/relationships/image" Target="../media/image510.png"/><Relationship Id="rId4" Type="http://schemas.openxmlformats.org/officeDocument/2006/relationships/image" Target="../media/image4100.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912.png"/></Relationships>
</file>

<file path=ppt/slides/_rels/slide46.xml.rels><?xml version="1.0" encoding="UTF-8" standalone="yes"?>
<Relationships xmlns="http://schemas.openxmlformats.org/package/2006/relationships"><Relationship Id="rId8" Type="http://schemas.openxmlformats.org/officeDocument/2006/relationships/image" Target="../media/image382.png"/><Relationship Id="rId13" Type="http://schemas.openxmlformats.org/officeDocument/2006/relationships/image" Target="../media/image4300.png"/><Relationship Id="rId3" Type="http://schemas.openxmlformats.org/officeDocument/2006/relationships/image" Target="../media/image3900.png"/><Relationship Id="rId7" Type="http://schemas.openxmlformats.org/officeDocument/2006/relationships/image" Target="../media/image431.png"/><Relationship Id="rId12" Type="http://schemas.openxmlformats.org/officeDocument/2006/relationships/image" Target="../media/image4200.png"/><Relationship Id="rId2" Type="http://schemas.openxmlformats.org/officeDocument/2006/relationships/notesSlide" Target="../notesSlides/notesSlide46.xml"/><Relationship Id="rId1" Type="http://schemas.openxmlformats.org/officeDocument/2006/relationships/slideLayout" Target="../slideLayouts/slideLayout12.xml"/><Relationship Id="rId11" Type="http://schemas.openxmlformats.org/officeDocument/2006/relationships/image" Target="../media/image413.png"/><Relationship Id="rId5" Type="http://schemas.openxmlformats.org/officeDocument/2006/relationships/image" Target="../media/image552.png"/><Relationship Id="rId10" Type="http://schemas.openxmlformats.org/officeDocument/2006/relationships/image" Target="../media/image403.png"/><Relationship Id="rId4" Type="http://schemas.openxmlformats.org/officeDocument/2006/relationships/image" Target="../media/image313.png"/><Relationship Id="rId9" Type="http://schemas.openxmlformats.org/officeDocument/2006/relationships/image" Target="../media/image393.png"/></Relationships>
</file>

<file path=ppt/slides/_rels/slide4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20.png"/><Relationship Id="rId18" Type="http://schemas.openxmlformats.org/officeDocument/2006/relationships/image" Target="../media/image92.png"/><Relationship Id="rId3" Type="http://schemas.openxmlformats.org/officeDocument/2006/relationships/image" Target="../media/image61.png"/><Relationship Id="rId7" Type="http://schemas.openxmlformats.org/officeDocument/2006/relationships/image" Target="../media/image125.png"/><Relationship Id="rId12" Type="http://schemas.openxmlformats.org/officeDocument/2006/relationships/image" Target="../media/image90.png"/><Relationship Id="rId17" Type="http://schemas.openxmlformats.org/officeDocument/2006/relationships/image" Target="../media/image139.png"/><Relationship Id="rId2" Type="http://schemas.openxmlformats.org/officeDocument/2006/relationships/notesSlide" Target="../notesSlides/notesSlide47.xml"/><Relationship Id="rId16" Type="http://schemas.openxmlformats.org/officeDocument/2006/relationships/image" Target="../media/image138.png"/><Relationship Id="rId1" Type="http://schemas.openxmlformats.org/officeDocument/2006/relationships/slideLayout" Target="../slideLayouts/slideLayout12.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7.png"/><Relationship Id="rId10" Type="http://schemas.openxmlformats.org/officeDocument/2006/relationships/image" Target="../media/image128.png"/><Relationship Id="rId4" Type="http://schemas.openxmlformats.org/officeDocument/2006/relationships/image" Target="../media/image1220.png"/><Relationship Id="rId9" Type="http://schemas.openxmlformats.org/officeDocument/2006/relationships/image" Target="../media/image127.png"/><Relationship Id="rId14" Type="http://schemas.openxmlformats.org/officeDocument/2006/relationships/image" Target="../media/image134.png"/></Relationships>
</file>

<file path=ppt/slides/_rels/slide5.xml.rels><?xml version="1.0" encoding="UTF-8" standalone="yes"?>
<Relationships xmlns="http://schemas.openxmlformats.org/package/2006/relationships"><Relationship Id="rId8" Type="http://schemas.openxmlformats.org/officeDocument/2006/relationships/image" Target="../media/image272.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1.png"/><Relationship Id="rId9" Type="http://schemas.openxmlformats.org/officeDocument/2006/relationships/image" Target="../media/image281.png"/></Relationships>
</file>

<file path=ppt/slides/_rels/slide6.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432.png"/><Relationship Id="rId18" Type="http://schemas.openxmlformats.org/officeDocument/2006/relationships/image" Target="../media/image171.png"/><Relationship Id="rId3" Type="http://schemas.openxmlformats.org/officeDocument/2006/relationships/image" Target="../media/image100.png"/><Relationship Id="rId7" Type="http://schemas.openxmlformats.org/officeDocument/2006/relationships/image" Target="../media/image312.png"/><Relationship Id="rId12" Type="http://schemas.openxmlformats.org/officeDocument/2006/relationships/image" Target="../media/image380.png"/><Relationship Id="rId17" Type="http://schemas.openxmlformats.org/officeDocument/2006/relationships/image" Target="../media/image161.png"/><Relationship Id="rId2" Type="http://schemas.openxmlformats.org/officeDocument/2006/relationships/notesSlide" Target="../notesSlides/notesSlide6.xml"/><Relationship Id="rId16" Type="http://schemas.openxmlformats.org/officeDocument/2006/relationships/image" Target="../media/image151.png"/><Relationship Id="rId1" Type="http://schemas.openxmlformats.org/officeDocument/2006/relationships/slideLayout" Target="../slideLayouts/slideLayout12.xml"/><Relationship Id="rId6" Type="http://schemas.openxmlformats.org/officeDocument/2006/relationships/image" Target="../media/image1210.png"/><Relationship Id="rId11" Type="http://schemas.openxmlformats.org/officeDocument/2006/relationships/image" Target="../media/image370.png"/><Relationship Id="rId5" Type="http://schemas.openxmlformats.org/officeDocument/2006/relationships/image" Target="../media/image212.png"/><Relationship Id="rId15" Type="http://schemas.openxmlformats.org/officeDocument/2006/relationships/image" Target="../media/image143.png"/><Relationship Id="rId10" Type="http://schemas.openxmlformats.org/officeDocument/2006/relationships/image" Target="../media/image1312.png"/><Relationship Id="rId19" Type="http://schemas.openxmlformats.org/officeDocument/2006/relationships/image" Target="../media/image1800.png"/><Relationship Id="rId4" Type="http://schemas.openxmlformats.org/officeDocument/2006/relationships/image" Target="../media/image371.png"/><Relationship Id="rId9" Type="http://schemas.openxmlformats.org/officeDocument/2006/relationships/image" Target="../media/image360.png"/><Relationship Id="rId14" Type="http://schemas.openxmlformats.org/officeDocument/2006/relationships/image" Target="../media/image402.png"/></Relationships>
</file>

<file path=ppt/slides/_rels/slide7.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301.png"/><Relationship Id="rId3" Type="http://schemas.openxmlformats.org/officeDocument/2006/relationships/image" Target="../media/image32.png"/><Relationship Id="rId7" Type="http://schemas.openxmlformats.org/officeDocument/2006/relationships/image" Target="../media/image2000.png"/><Relationship Id="rId12" Type="http://schemas.openxmlformats.org/officeDocument/2006/relationships/image" Target="../media/image280.png"/><Relationship Id="rId2" Type="http://schemas.openxmlformats.org/officeDocument/2006/relationships/notesSlide" Target="../notesSlides/notesSlide7.xml"/><Relationship Id="rId1" Type="http://schemas.openxmlformats.org/officeDocument/2006/relationships/slideLayout" Target="../slideLayouts/slideLayout12.xml"/><Relationship Id="rId11" Type="http://schemas.openxmlformats.org/officeDocument/2006/relationships/image" Target="../media/image291.png"/><Relationship Id="rId5" Type="http://schemas.openxmlformats.org/officeDocument/2006/relationships/image" Target="../media/image251.png"/><Relationship Id="rId15" Type="http://schemas.openxmlformats.org/officeDocument/2006/relationships/image" Target="../media/image311.png"/><Relationship Id="rId10" Type="http://schemas.openxmlformats.org/officeDocument/2006/relationships/image" Target="../media/image271.png"/><Relationship Id="rId4" Type="http://schemas.openxmlformats.org/officeDocument/2006/relationships/image" Target="../media/image241.png"/><Relationship Id="rId9" Type="http://schemas.openxmlformats.org/officeDocument/2006/relationships/image" Target="../media/image262.png"/><Relationship Id="rId14" Type="http://schemas.openxmlformats.org/officeDocument/2006/relationships/image" Target="../media/image331.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0.png"/><Relationship Id="rId7" Type="http://schemas.openxmlformats.org/officeDocument/2006/relationships/image" Target="../media/image22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2.png"/><Relationship Id="rId5" Type="http://schemas.openxmlformats.org/officeDocument/2006/relationships/image" Target="../media/image340.png"/><Relationship Id="rId4" Type="http://schemas.openxmlformats.org/officeDocument/2006/relationships/image" Target="../media/image234.pn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7.png"/><Relationship Id="rId7" Type="http://schemas.openxmlformats.org/officeDocument/2006/relationships/image" Target="../media/image25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2.png"/><Relationship Id="rId5" Type="http://schemas.openxmlformats.org/officeDocument/2006/relationships/image" Target="../media/image39.png"/><Relationship Id="rId4" Type="http://schemas.openxmlformats.org/officeDocument/2006/relationships/image" Target="../media/image2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0"/>
            <a:ext cx="12192000" cy="609600"/>
          </a:xfrm>
        </p:spPr>
        <p:txBody>
          <a:bodyPr/>
          <a:lstStyle/>
          <a:p>
            <a:pPr eaLnBrk="1" hangingPunct="1"/>
            <a:r>
              <a:rPr lang="en-US" altLang="en-US" dirty="0">
                <a:solidFill>
                  <a:srgbClr val="000066"/>
                </a:solidFill>
              </a:rPr>
              <a:t>½ Lecture 22</a:t>
            </a:r>
            <a:r>
              <a:rPr lang="ru-RU" altLang="en-US" dirty="0">
                <a:solidFill>
                  <a:srgbClr val="000066"/>
                </a:solidFill>
              </a:rPr>
              <a:t>. </a:t>
            </a:r>
            <a:r>
              <a:rPr lang="en-US" altLang="en-US" dirty="0">
                <a:solidFill>
                  <a:srgbClr val="000066"/>
                </a:solidFill>
              </a:rPr>
              <a:t>Conservation Laws: Charge and Energy</a:t>
            </a:r>
          </a:p>
        </p:txBody>
      </p:sp>
      <p:sp>
        <p:nvSpPr>
          <p:cNvPr id="4" name="Rectangle 3"/>
          <p:cNvSpPr/>
          <p:nvPr/>
        </p:nvSpPr>
        <p:spPr>
          <a:xfrm>
            <a:off x="554667" y="1123233"/>
            <a:ext cx="6256460" cy="5170646"/>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What you should learn:</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1. The continuity equation for charge</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2. The Poynting theorem and Poynting’s vector</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3. The continuity equation for energy</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 name="Content Placeholder 4">
            <a:extLst>
              <a:ext uri="{FF2B5EF4-FFF2-40B4-BE49-F238E27FC236}">
                <a16:creationId xmlns:a16="http://schemas.microsoft.com/office/drawing/2014/main" id="{5000F101-16AA-4EC9-810D-1B26CD8723B9}"/>
              </a:ext>
            </a:extLst>
          </p:cNvPr>
          <p:cNvSpPr txBox="1">
            <a:spLocks/>
          </p:cNvSpPr>
          <p:nvPr/>
        </p:nvSpPr>
        <p:spPr>
          <a:xfrm>
            <a:off x="11646877" y="19050"/>
            <a:ext cx="545123" cy="289902"/>
          </a:xfrm>
          <a:prstGeom prst="rect">
            <a:avLst/>
          </a:prstGeom>
        </p:spPr>
        <p:txBody>
          <a:bodyPr/>
          <a:lstStyle>
            <a:lvl1pPr marL="0" indent="0" algn="r" rtl="0" eaLnBrk="0" fontAlgn="base" hangingPunct="0">
              <a:spcBef>
                <a:spcPct val="20000"/>
              </a:spcBef>
              <a:spcAft>
                <a:spcPct val="0"/>
              </a:spcAft>
              <a:buNone/>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fld id="{6277FA82-443F-480E-8FC1-3C37497B7B6E}" type="slidenum">
              <a:rPr kumimoji="0" lang="en-US" sz="1600" b="0" i="0" u="none" strike="noStrike" kern="0" cap="none" spc="0" normalizeH="0" baseline="0" noProof="0">
                <a:ln>
                  <a:noFill/>
                </a:ln>
                <a:solidFill>
                  <a:srgbClr val="000000"/>
                </a:solidFill>
                <a:effectLst/>
                <a:uLnTx/>
                <a:uFillTx/>
                <a:latin typeface="Times New Roman"/>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1</a:t>
            </a:fld>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2">
            <a:extLst>
              <a:ext uri="{FF2B5EF4-FFF2-40B4-BE49-F238E27FC236}">
                <a16:creationId xmlns:a16="http://schemas.microsoft.com/office/drawing/2014/main" id="{5F678208-FEF4-4686-807A-49237394169A}"/>
              </a:ext>
            </a:extLst>
          </p:cNvPr>
          <p:cNvSpPr txBox="1">
            <a:spLocks noChangeArrowheads="1"/>
          </p:cNvSpPr>
          <p:nvPr/>
        </p:nvSpPr>
        <p:spPr bwMode="auto">
          <a:xfrm>
            <a:off x="6400801" y="724910"/>
            <a:ext cx="373379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0099"/>
                </a:solidFill>
                <a:latin typeface="+mj-lt"/>
                <a:ea typeface="+mj-ea"/>
                <a:cs typeface="+mj-cs"/>
              </a:defRPr>
            </a:lvl1pPr>
            <a:lvl2pPr algn="ctr" rtl="0" eaLnBrk="0" fontAlgn="base" hangingPunct="0">
              <a:spcBef>
                <a:spcPct val="0"/>
              </a:spcBef>
              <a:spcAft>
                <a:spcPct val="0"/>
              </a:spcAft>
              <a:defRPr sz="3200" b="1">
                <a:solidFill>
                  <a:srgbClr val="000099"/>
                </a:solidFill>
                <a:latin typeface="Times New Roman" pitchFamily="18" charset="0"/>
              </a:defRPr>
            </a:lvl2pPr>
            <a:lvl3pPr algn="ctr" rtl="0" eaLnBrk="0" fontAlgn="base" hangingPunct="0">
              <a:spcBef>
                <a:spcPct val="0"/>
              </a:spcBef>
              <a:spcAft>
                <a:spcPct val="0"/>
              </a:spcAft>
              <a:defRPr sz="3200" b="1">
                <a:solidFill>
                  <a:srgbClr val="000099"/>
                </a:solidFill>
                <a:latin typeface="Times New Roman" pitchFamily="18" charset="0"/>
              </a:defRPr>
            </a:lvl3pPr>
            <a:lvl4pPr algn="ctr" rtl="0" eaLnBrk="0" fontAlgn="base" hangingPunct="0">
              <a:spcBef>
                <a:spcPct val="0"/>
              </a:spcBef>
              <a:spcAft>
                <a:spcPct val="0"/>
              </a:spcAft>
              <a:defRPr sz="3200" b="1">
                <a:solidFill>
                  <a:srgbClr val="000099"/>
                </a:solidFill>
                <a:latin typeface="Times New Roman" pitchFamily="18" charset="0"/>
              </a:defRPr>
            </a:lvl4pPr>
            <a:lvl5pPr algn="ctr" rtl="0" eaLnBrk="0" fontAlgn="base" hangingPunct="0">
              <a:spcBef>
                <a:spcPct val="0"/>
              </a:spcBef>
              <a:spcAft>
                <a:spcPct val="0"/>
              </a:spcAft>
              <a:defRPr sz="3200" b="1">
                <a:solidFill>
                  <a:srgbClr val="000099"/>
                </a:solidFill>
                <a:latin typeface="Times New Roman" pitchFamily="18" charset="0"/>
              </a:defRPr>
            </a:lvl5pPr>
            <a:lvl6pPr marL="457200" algn="ctr" rtl="0" fontAlgn="base">
              <a:spcBef>
                <a:spcPct val="0"/>
              </a:spcBef>
              <a:spcAft>
                <a:spcPct val="0"/>
              </a:spcAft>
              <a:defRPr sz="3200" b="1">
                <a:solidFill>
                  <a:srgbClr val="000099"/>
                </a:solidFill>
                <a:latin typeface="Times New Roman" pitchFamily="18" charset="0"/>
              </a:defRPr>
            </a:lvl6pPr>
            <a:lvl7pPr marL="914400" algn="ctr" rtl="0" fontAlgn="base">
              <a:spcBef>
                <a:spcPct val="0"/>
              </a:spcBef>
              <a:spcAft>
                <a:spcPct val="0"/>
              </a:spcAft>
              <a:defRPr sz="3200" b="1">
                <a:solidFill>
                  <a:srgbClr val="000099"/>
                </a:solidFill>
                <a:latin typeface="Times New Roman" pitchFamily="18" charset="0"/>
              </a:defRPr>
            </a:lvl7pPr>
            <a:lvl8pPr marL="1371600" algn="ctr" rtl="0" fontAlgn="base">
              <a:spcBef>
                <a:spcPct val="0"/>
              </a:spcBef>
              <a:spcAft>
                <a:spcPct val="0"/>
              </a:spcAft>
              <a:defRPr sz="3200" b="1">
                <a:solidFill>
                  <a:srgbClr val="000099"/>
                </a:solidFill>
                <a:latin typeface="Times New Roman" pitchFamily="18" charset="0"/>
              </a:defRPr>
            </a:lvl8pPr>
            <a:lvl9pPr marL="1828800" algn="ctr" rtl="0" fontAlgn="base">
              <a:spcBef>
                <a:spcPct val="0"/>
              </a:spcBef>
              <a:spcAft>
                <a:spcPct val="0"/>
              </a:spcAft>
              <a:defRPr sz="3200" b="1">
                <a:solidFill>
                  <a:srgbClr val="000099"/>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66"/>
                </a:solidFill>
                <a:effectLst/>
                <a:uLnTx/>
                <a:uFillTx/>
                <a:latin typeface="Times New Roman"/>
                <a:ea typeface="+mj-ea"/>
                <a:cs typeface="+mj-cs"/>
              </a:rPr>
              <a:t>Chapters 8.1, 8.2 except 8.2.4</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221EDB0-4C6F-471C-B2D7-602FB52AF454}"/>
                  </a:ext>
                </a:extLst>
              </p:cNvPr>
              <p:cNvSpPr/>
              <p:nvPr/>
            </p:nvSpPr>
            <p:spPr>
              <a:xfrm>
                <a:off x="7214875" y="3809528"/>
                <a:ext cx="1924545" cy="722762"/>
              </a:xfrm>
              <a:prstGeom prst="rect">
                <a:avLst/>
              </a:prstGeom>
              <a:ln w="19050">
                <a:solidFill>
                  <a:srgbClr val="FF000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a:extLst>
                  <a:ext uri="{FF2B5EF4-FFF2-40B4-BE49-F238E27FC236}">
                    <a16:creationId xmlns:a16="http://schemas.microsoft.com/office/drawing/2014/main" id="{E221EDB0-4C6F-471C-B2D7-602FB52AF454}"/>
                  </a:ext>
                </a:extLst>
              </p:cNvPr>
              <p:cNvSpPr>
                <a:spLocks noRot="1" noChangeAspect="1" noMove="1" noResize="1" noEditPoints="1" noAdjustHandles="1" noChangeArrowheads="1" noChangeShapeType="1" noTextEdit="1"/>
              </p:cNvSpPr>
              <p:nvPr/>
            </p:nvSpPr>
            <p:spPr>
              <a:xfrm>
                <a:off x="7214875" y="3809528"/>
                <a:ext cx="1924545" cy="722762"/>
              </a:xfrm>
              <a:prstGeom prst="rect">
                <a:avLst/>
              </a:prstGeom>
              <a:blipFill>
                <a:blip r:embed="rId4"/>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8760940-3209-4D48-A005-38513708FAAB}"/>
                  </a:ext>
                </a:extLst>
              </p:cNvPr>
              <p:cNvSpPr/>
              <p:nvPr/>
            </p:nvSpPr>
            <p:spPr>
              <a:xfrm>
                <a:off x="7214875" y="4651737"/>
                <a:ext cx="1706389" cy="671685"/>
              </a:xfrm>
              <a:prstGeom prst="rect">
                <a:avLst/>
              </a:prstGeom>
              <a:ln w="19050">
                <a:solidFill>
                  <a:srgbClr val="FF0000"/>
                </a:solidFill>
              </a:ln>
            </p:spPr>
            <p:txBody>
              <a:bodyPr wrap="square">
                <a:no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𝑢</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2" name="Rectangle 11">
                <a:extLst>
                  <a:ext uri="{FF2B5EF4-FFF2-40B4-BE49-F238E27FC236}">
                    <a16:creationId xmlns:a16="http://schemas.microsoft.com/office/drawing/2014/main" id="{28760940-3209-4D48-A005-38513708FAAB}"/>
                  </a:ext>
                </a:extLst>
              </p:cNvPr>
              <p:cNvSpPr>
                <a:spLocks noRot="1" noChangeAspect="1" noMove="1" noResize="1" noEditPoints="1" noAdjustHandles="1" noChangeArrowheads="1" noChangeShapeType="1" noTextEdit="1"/>
              </p:cNvSpPr>
              <p:nvPr/>
            </p:nvSpPr>
            <p:spPr>
              <a:xfrm>
                <a:off x="7214875" y="4651737"/>
                <a:ext cx="1706389" cy="671685"/>
              </a:xfrm>
              <a:prstGeom prst="rect">
                <a:avLst/>
              </a:prstGeom>
              <a:blipFill>
                <a:blip r:embed="rId5"/>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12DB9C3-3B3E-4F8B-8AB7-30C871F5C62F}"/>
                  </a:ext>
                </a:extLst>
              </p:cNvPr>
              <p:cNvSpPr/>
              <p:nvPr/>
            </p:nvSpPr>
            <p:spPr>
              <a:xfrm>
                <a:off x="7214875" y="2891315"/>
                <a:ext cx="3740175" cy="811312"/>
              </a:xfrm>
              <a:prstGeom prst="rect">
                <a:avLst/>
              </a:prstGeom>
              <a:ln w="19050">
                <a:solidFill>
                  <a:srgbClr val="FF000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3" name="Rectangle 12">
                <a:extLst>
                  <a:ext uri="{FF2B5EF4-FFF2-40B4-BE49-F238E27FC236}">
                    <a16:creationId xmlns:a16="http://schemas.microsoft.com/office/drawing/2014/main" id="{912DB9C3-3B3E-4F8B-8AB7-30C871F5C62F}"/>
                  </a:ext>
                </a:extLst>
              </p:cNvPr>
              <p:cNvSpPr>
                <a:spLocks noRot="1" noChangeAspect="1" noMove="1" noResize="1" noEditPoints="1" noAdjustHandles="1" noChangeArrowheads="1" noChangeShapeType="1" noTextEdit="1"/>
              </p:cNvSpPr>
              <p:nvPr/>
            </p:nvSpPr>
            <p:spPr>
              <a:xfrm>
                <a:off x="7214875" y="2891315"/>
                <a:ext cx="3740175" cy="811312"/>
              </a:xfrm>
              <a:prstGeom prst="rect">
                <a:avLst/>
              </a:prstGeom>
              <a:blipFill>
                <a:blip r:embed="rId6"/>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749C81-08D3-4A32-BF74-200FF3A0D10C}"/>
                  </a:ext>
                </a:extLst>
              </p:cNvPr>
              <p:cNvSpPr/>
              <p:nvPr/>
            </p:nvSpPr>
            <p:spPr>
              <a:xfrm>
                <a:off x="7251615" y="1992546"/>
                <a:ext cx="1499830" cy="677558"/>
              </a:xfrm>
              <a:prstGeom prst="rect">
                <a:avLst/>
              </a:prstGeom>
              <a:ln w="19050">
                <a:solidFill>
                  <a:srgbClr val="FF0000"/>
                </a:solidFill>
              </a:ln>
            </p:spPr>
            <p:txBody>
              <a:bodyPr wrap="square">
                <a:spAutoFit/>
              </a:bodyPr>
              <a:lstStyle/>
              <a:p>
                <a:pPr lvl="0" algn="ctr"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ρ</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𝐉</m:t>
                          </m:r>
                        </m:e>
                      </m:acc>
                    </m:oMath>
                  </m:oMathPara>
                </a14:m>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0" name="Rectangle 9">
                <a:extLst>
                  <a:ext uri="{FF2B5EF4-FFF2-40B4-BE49-F238E27FC236}">
                    <a16:creationId xmlns:a16="http://schemas.microsoft.com/office/drawing/2014/main" id="{30749C81-08D3-4A32-BF74-200FF3A0D10C}"/>
                  </a:ext>
                </a:extLst>
              </p:cNvPr>
              <p:cNvSpPr>
                <a:spLocks noRot="1" noChangeAspect="1" noMove="1" noResize="1" noEditPoints="1" noAdjustHandles="1" noChangeArrowheads="1" noChangeShapeType="1" noTextEdit="1"/>
              </p:cNvSpPr>
              <p:nvPr/>
            </p:nvSpPr>
            <p:spPr>
              <a:xfrm>
                <a:off x="7251615" y="1992546"/>
                <a:ext cx="1499830" cy="677558"/>
              </a:xfrm>
              <a:prstGeom prst="rect">
                <a:avLst/>
              </a:prstGeom>
              <a:blipFill>
                <a:blip r:embed="rId7"/>
                <a:stretch>
                  <a:fillRect/>
                </a:stretch>
              </a:blipFill>
              <a:ln w="19050">
                <a:solidFill>
                  <a:srgbClr val="FF0000"/>
                </a:solidFill>
              </a:ln>
            </p:spPr>
            <p:txBody>
              <a:bodyPr/>
              <a:lstStyle/>
              <a:p>
                <a:r>
                  <a:rPr lang="LID4096">
                    <a:noFill/>
                  </a:rPr>
                  <a:t> </a:t>
                </a:r>
              </a:p>
            </p:txBody>
          </p:sp>
        </mc:Fallback>
      </mc:AlternateContent>
      <p:sp>
        <p:nvSpPr>
          <p:cNvPr id="3" name="TextBox 2">
            <a:extLst>
              <a:ext uri="{FF2B5EF4-FFF2-40B4-BE49-F238E27FC236}">
                <a16:creationId xmlns:a16="http://schemas.microsoft.com/office/drawing/2014/main" id="{545F9B98-010B-A0AF-6C15-90D50CB85626}"/>
              </a:ext>
            </a:extLst>
          </p:cNvPr>
          <p:cNvSpPr txBox="1"/>
          <p:nvPr/>
        </p:nvSpPr>
        <p:spPr>
          <a:xfrm>
            <a:off x="2737884" y="7169520"/>
            <a:ext cx="6113720" cy="369332"/>
          </a:xfrm>
          <a:prstGeom prst="rect">
            <a:avLst/>
          </a:prstGeom>
          <a:noFill/>
        </p:spPr>
        <p:txBody>
          <a:bodyPr wrap="square">
            <a:spAutoFit/>
          </a:bodyPr>
          <a:lstStyle/>
          <a:p>
            <a:pPr eaLnBrk="1" hangingPunct="1"/>
            <a:r>
              <a:rPr lang="nl-NL" altLang="en-US" dirty="0" err="1">
                <a:solidFill>
                  <a:srgbClr val="FF0000"/>
                </a:solidFill>
              </a:rPr>
              <a:t>This</a:t>
            </a:r>
            <a:r>
              <a:rPr lang="nl-NL" altLang="en-US" dirty="0">
                <a:solidFill>
                  <a:srgbClr val="FF0000"/>
                </a:solidFill>
              </a:rPr>
              <a:t> </a:t>
            </a:r>
            <a:r>
              <a:rPr lang="nl-NL" altLang="en-US" dirty="0" err="1">
                <a:solidFill>
                  <a:srgbClr val="FF0000"/>
                </a:solidFill>
              </a:rPr>
              <a:t>lecture</a:t>
            </a:r>
            <a:r>
              <a:rPr lang="nl-NL" altLang="en-US" dirty="0">
                <a:solidFill>
                  <a:srgbClr val="FF0000"/>
                </a:solidFill>
              </a:rPr>
              <a:t> </a:t>
            </a:r>
            <a:r>
              <a:rPr lang="nl-NL" altLang="en-US" dirty="0" err="1">
                <a:solidFill>
                  <a:srgbClr val="FF0000"/>
                </a:solidFill>
              </a:rPr>
              <a:t>could</a:t>
            </a:r>
            <a:r>
              <a:rPr lang="nl-NL" altLang="en-US" dirty="0">
                <a:solidFill>
                  <a:srgbClr val="FF0000"/>
                </a:solidFill>
              </a:rPr>
              <a:t> </a:t>
            </a:r>
            <a:r>
              <a:rPr lang="nl-NL" altLang="en-US" dirty="0" err="1">
                <a:solidFill>
                  <a:srgbClr val="FF0000"/>
                </a:solidFill>
              </a:rPr>
              <a:t>be</a:t>
            </a:r>
            <a:r>
              <a:rPr lang="nl-NL" altLang="en-US" dirty="0">
                <a:solidFill>
                  <a:srgbClr val="FF0000"/>
                </a:solidFill>
              </a:rPr>
              <a:t> </a:t>
            </a:r>
            <a:r>
              <a:rPr lang="nl-NL" altLang="en-US" dirty="0" err="1">
                <a:solidFill>
                  <a:srgbClr val="FF0000"/>
                </a:solidFill>
              </a:rPr>
              <a:t>given</a:t>
            </a:r>
            <a:r>
              <a:rPr lang="nl-NL" altLang="en-US" dirty="0">
                <a:solidFill>
                  <a:srgbClr val="FF0000"/>
                </a:solidFill>
              </a:rPr>
              <a:t> in a </a:t>
            </a:r>
            <a:r>
              <a:rPr lang="nl-NL" altLang="en-US" dirty="0" err="1">
                <a:solidFill>
                  <a:srgbClr val="FF0000"/>
                </a:solidFill>
              </a:rPr>
              <a:t>shorter</a:t>
            </a:r>
            <a:r>
              <a:rPr lang="nl-NL" altLang="en-US" dirty="0">
                <a:solidFill>
                  <a:srgbClr val="FF0000"/>
                </a:solidFill>
              </a:rPr>
              <a:t> (~5-10 </a:t>
            </a:r>
            <a:r>
              <a:rPr lang="nl-NL" altLang="en-US" dirty="0" err="1">
                <a:solidFill>
                  <a:srgbClr val="FF0000"/>
                </a:solidFill>
              </a:rPr>
              <a:t>mins</a:t>
            </a:r>
            <a:r>
              <a:rPr lang="nl-NL" altLang="en-US" dirty="0">
                <a:solidFill>
                  <a:srgbClr val="FF0000"/>
                </a:solidFill>
              </a:rPr>
              <a:t>) time</a:t>
            </a:r>
          </a:p>
        </p:txBody>
      </p:sp>
    </p:spTree>
    <p:extLst>
      <p:ext uri="{BB962C8B-B14F-4D97-AF65-F5344CB8AC3E}">
        <p14:creationId xmlns:p14="http://schemas.microsoft.com/office/powerpoint/2010/main" val="386925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827491" y="1264646"/>
            <a:ext cx="4986599" cy="2384790"/>
          </a:xfrm>
          <a:prstGeom prst="rect">
            <a:avLst/>
          </a:prstGeom>
        </p:spPr>
      </p:pic>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Griffiths, Example 8.1</a:t>
            </a:r>
          </a:p>
        </p:txBody>
      </p:sp>
      <p:sp>
        <p:nvSpPr>
          <p:cNvPr id="6" name="Rectangle 5"/>
          <p:cNvSpPr/>
          <p:nvPr/>
        </p:nvSpPr>
        <p:spPr>
          <a:xfrm>
            <a:off x="488087" y="704214"/>
            <a:ext cx="11186049"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When current flows down a wire, work is done, which shows up as Joule heating of the wire (Eq. 7.7).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Calculate the energy per unit time delivered to the wire using the Poynting vector</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p:cNvSpPr/>
          <p:nvPr/>
        </p:nvSpPr>
        <p:spPr>
          <a:xfrm>
            <a:off x="228803" y="1385885"/>
            <a:ext cx="4652527"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electric field is parallel to the wire</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10"/>
          <p:cNvSpPr/>
          <p:nvPr/>
        </p:nvSpPr>
        <p:spPr>
          <a:xfrm>
            <a:off x="530050" y="2291908"/>
            <a:ext cx="6213649"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magnetic field is "circumferential"; at the surface it has the value</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Rectangle 26"/>
          <p:cNvSpPr/>
          <p:nvPr/>
        </p:nvSpPr>
        <p:spPr>
          <a:xfrm>
            <a:off x="415857" y="3726126"/>
            <a:ext cx="4562786"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magnitude of the Poynting vector</a:t>
            </a:r>
          </a:p>
        </p:txBody>
      </p:sp>
      <p:sp>
        <p:nvSpPr>
          <p:cNvPr id="28" name="Rectangle 27"/>
          <p:cNvSpPr/>
          <p:nvPr/>
        </p:nvSpPr>
        <p:spPr>
          <a:xfrm>
            <a:off x="418857" y="4808172"/>
            <a:ext cx="709966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energy per unit time passing in through the surface of the wire</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30" name="Rectangle 29"/>
              <p:cNvSpPr/>
              <p:nvPr/>
            </p:nvSpPr>
            <p:spPr>
              <a:xfrm>
                <a:off x="1520591" y="2858725"/>
                <a:ext cx="1610458" cy="668581"/>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0" name="Rectangle 29"/>
              <p:cNvSpPr>
                <a:spLocks noRot="1" noChangeAspect="1" noMove="1" noResize="1" noEditPoints="1" noAdjustHandles="1" noChangeArrowheads="1" noChangeShapeType="1" noTextEdit="1"/>
              </p:cNvSpPr>
              <p:nvPr/>
            </p:nvSpPr>
            <p:spPr>
              <a:xfrm>
                <a:off x="1520591" y="2858725"/>
                <a:ext cx="1610458" cy="668581"/>
              </a:xfrm>
              <a:prstGeom prst="rect">
                <a:avLst/>
              </a:prstGeom>
              <a:blipFill>
                <a:blip r:embed="rId4"/>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106210" y="3574048"/>
                <a:ext cx="4353091" cy="722762"/>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𝐸𝐵</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𝐿</m:t>
                          </m:r>
                        </m:den>
                      </m:f>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𝐿</m:t>
                          </m:r>
                        </m:den>
                      </m:f>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1" name="Rectangle 30"/>
              <p:cNvSpPr>
                <a:spLocks noRot="1" noChangeAspect="1" noMove="1" noResize="1" noEditPoints="1" noAdjustHandles="1" noChangeArrowheads="1" noChangeShapeType="1" noTextEdit="1"/>
              </p:cNvSpPr>
              <p:nvPr/>
            </p:nvSpPr>
            <p:spPr>
              <a:xfrm>
                <a:off x="4106210" y="3574048"/>
                <a:ext cx="4353091" cy="722762"/>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520591" y="1720480"/>
                <a:ext cx="1764138" cy="668581"/>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𝐿</m:t>
                          </m:r>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2" name="Rectangle 31"/>
              <p:cNvSpPr>
                <a:spLocks noRot="1" noChangeAspect="1" noMove="1" noResize="1" noEditPoints="1" noAdjustHandles="1" noChangeArrowheads="1" noChangeShapeType="1" noTextEdit="1"/>
              </p:cNvSpPr>
              <p:nvPr/>
            </p:nvSpPr>
            <p:spPr>
              <a:xfrm>
                <a:off x="1520591" y="1720480"/>
                <a:ext cx="1764138" cy="668581"/>
              </a:xfrm>
              <a:prstGeom prst="rect">
                <a:avLst/>
              </a:prstGeom>
              <a:blipFill>
                <a:blip r:embed="rId6"/>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293803" y="4554313"/>
                <a:ext cx="4670873" cy="811312"/>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𝑆</m:t>
                      </m:r>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𝐿</m:t>
                          </m:r>
                        </m:e>
                      </m:d>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33" name="Rectangle 32"/>
              <p:cNvSpPr>
                <a:spLocks noRot="1" noChangeAspect="1" noMove="1" noResize="1" noEditPoints="1" noAdjustHandles="1" noChangeArrowheads="1" noChangeShapeType="1" noTextEdit="1"/>
              </p:cNvSpPr>
              <p:nvPr/>
            </p:nvSpPr>
            <p:spPr>
              <a:xfrm>
                <a:off x="7293803" y="4554313"/>
                <a:ext cx="4670873" cy="811312"/>
              </a:xfrm>
              <a:prstGeom prst="rect">
                <a:avLst/>
              </a:prstGeom>
              <a:blipFill>
                <a:blip r:embed="rId7"/>
                <a:stretch>
                  <a:fillRect/>
                </a:stretch>
              </a:blipFill>
              <a:ln w="19050">
                <a:noFill/>
              </a:ln>
            </p:spPr>
            <p:txBody>
              <a:bodyPr/>
              <a:lstStyle/>
              <a:p>
                <a:r>
                  <a:rPr lang="en-US">
                    <a:noFill/>
                  </a:rPr>
                  <a:t> </a:t>
                </a:r>
              </a:p>
            </p:txBody>
          </p:sp>
        </mc:Fallback>
      </mc:AlternateContent>
      <p:sp>
        <p:nvSpPr>
          <p:cNvPr id="29" name="Rectangle 28"/>
          <p:cNvSpPr/>
          <p:nvPr/>
        </p:nvSpPr>
        <p:spPr>
          <a:xfrm>
            <a:off x="9739538" y="4216342"/>
            <a:ext cx="1228221"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 perimeter</a:t>
            </a: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35" name="Straight Arrow Connector 34"/>
          <p:cNvCxnSpPr>
            <a:cxnSpLocks/>
          </p:cNvCxnSpPr>
          <p:nvPr/>
        </p:nvCxnSpPr>
        <p:spPr bwMode="auto">
          <a:xfrm>
            <a:off x="10325732" y="4616452"/>
            <a:ext cx="92840" cy="240193"/>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36"/>
          <p:cNvSpPr/>
          <p:nvPr/>
        </p:nvSpPr>
        <p:spPr>
          <a:xfrm>
            <a:off x="10967759" y="4216342"/>
            <a:ext cx="888385"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 length</a:t>
            </a: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38" name="Straight Arrow Connector 37"/>
          <p:cNvCxnSpPr>
            <a:cxnSpLocks/>
          </p:cNvCxnSpPr>
          <p:nvPr/>
        </p:nvCxnSpPr>
        <p:spPr bwMode="auto">
          <a:xfrm flipH="1">
            <a:off x="11006484" y="4548819"/>
            <a:ext cx="257299" cy="351057"/>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8084481" y="3697759"/>
            <a:ext cx="3769009"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energy per unit time, per unit area</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Right Brace 19"/>
          <p:cNvSpPr/>
          <p:nvPr/>
        </p:nvSpPr>
        <p:spPr bwMode="auto">
          <a:xfrm rot="5400000">
            <a:off x="10612215" y="4769388"/>
            <a:ext cx="149469" cy="896367"/>
          </a:xfrm>
          <a:prstGeom prst="rightBrace">
            <a:avLst>
              <a:gd name="adj1" fmla="val 46428"/>
              <a:gd name="adj2" fmla="val 50000"/>
            </a:avLst>
          </a:prstGeom>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p:cNvSpPr/>
          <p:nvPr/>
        </p:nvSpPr>
        <p:spPr>
          <a:xfrm>
            <a:off x="10344738" y="5216974"/>
            <a:ext cx="675186"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 area</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5" name="Content Placeholder 4">
            <a:extLst>
              <a:ext uri="{FF2B5EF4-FFF2-40B4-BE49-F238E27FC236}">
                <a16:creationId xmlns:a16="http://schemas.microsoft.com/office/drawing/2014/main" id="{9E5CA154-7CF6-4E30-85AA-CC756FFF0F40}"/>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10</a:t>
            </a:fld>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2D7CD6-A60C-4805-8F08-C03D427100DA}"/>
                  </a:ext>
                </a:extLst>
              </p:cNvPr>
              <p:cNvSpPr/>
              <p:nvPr/>
            </p:nvSpPr>
            <p:spPr>
              <a:xfrm>
                <a:off x="8961002" y="1910779"/>
                <a:ext cx="383438" cy="439479"/>
              </a:xfrm>
              <a:prstGeom prst="rect">
                <a:avLst/>
              </a:prstGeom>
              <a:solidFill>
                <a:srgbClr val="C5C5C5"/>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 name="Rectangle 2">
                <a:extLst>
                  <a:ext uri="{FF2B5EF4-FFF2-40B4-BE49-F238E27FC236}">
                    <a16:creationId xmlns:a16="http://schemas.microsoft.com/office/drawing/2014/main" id="{A02D7CD6-A60C-4805-8F08-C03D427100DA}"/>
                  </a:ext>
                </a:extLst>
              </p:cNvPr>
              <p:cNvSpPr>
                <a:spLocks noRot="1" noChangeAspect="1" noMove="1" noResize="1" noEditPoints="1" noAdjustHandles="1" noChangeArrowheads="1" noChangeShapeType="1" noTextEdit="1"/>
              </p:cNvSpPr>
              <p:nvPr/>
            </p:nvSpPr>
            <p:spPr>
              <a:xfrm>
                <a:off x="8961002" y="1910779"/>
                <a:ext cx="383438" cy="439479"/>
              </a:xfrm>
              <a:prstGeom prst="rect">
                <a:avLst/>
              </a:prstGeom>
              <a:blipFill>
                <a:blip r:embed="rId8"/>
                <a:stretch>
                  <a:fillRect t="-16438" r="-2539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E17B524-2F2A-45AC-9E07-AAE2A73FAB80}"/>
                  </a:ext>
                </a:extLst>
              </p:cNvPr>
              <p:cNvSpPr/>
              <p:nvPr/>
            </p:nvSpPr>
            <p:spPr>
              <a:xfrm>
                <a:off x="9619908" y="1332557"/>
                <a:ext cx="401071" cy="43749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3" name="Rectangle 22">
                <a:extLst>
                  <a:ext uri="{FF2B5EF4-FFF2-40B4-BE49-F238E27FC236}">
                    <a16:creationId xmlns:a16="http://schemas.microsoft.com/office/drawing/2014/main" id="{9E17B524-2F2A-45AC-9E07-AAE2A73FAB80}"/>
                  </a:ext>
                </a:extLst>
              </p:cNvPr>
              <p:cNvSpPr>
                <a:spLocks noRot="1" noChangeAspect="1" noMove="1" noResize="1" noEditPoints="1" noAdjustHandles="1" noChangeArrowheads="1" noChangeShapeType="1" noTextEdit="1"/>
              </p:cNvSpPr>
              <p:nvPr/>
            </p:nvSpPr>
            <p:spPr>
              <a:xfrm>
                <a:off x="9619908" y="1332557"/>
                <a:ext cx="401071" cy="43749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CA8A0DE-A8E8-45EF-933A-F0A3489A0009}"/>
                  </a:ext>
                </a:extLst>
              </p:cNvPr>
              <p:cNvSpPr/>
              <p:nvPr/>
            </p:nvSpPr>
            <p:spPr>
              <a:xfrm>
                <a:off x="9929190" y="2170757"/>
                <a:ext cx="420307" cy="437492"/>
              </a:xfrm>
              <a:prstGeom prst="rect">
                <a:avLst/>
              </a:prstGeom>
              <a:solidFill>
                <a:srgbClr val="B6B6B6"/>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4" name="Rectangle 23">
                <a:extLst>
                  <a:ext uri="{FF2B5EF4-FFF2-40B4-BE49-F238E27FC236}">
                    <a16:creationId xmlns:a16="http://schemas.microsoft.com/office/drawing/2014/main" id="{5CA8A0DE-A8E8-45EF-933A-F0A3489A0009}"/>
                  </a:ext>
                </a:extLst>
              </p:cNvPr>
              <p:cNvSpPr>
                <a:spLocks noRot="1" noChangeAspect="1" noMove="1" noResize="1" noEditPoints="1" noAdjustHandles="1" noChangeArrowheads="1" noChangeShapeType="1" noTextEdit="1"/>
              </p:cNvSpPr>
              <p:nvPr/>
            </p:nvSpPr>
            <p:spPr>
              <a:xfrm>
                <a:off x="9929190" y="2170757"/>
                <a:ext cx="420307" cy="437492"/>
              </a:xfrm>
              <a:prstGeom prst="rect">
                <a:avLst/>
              </a:prstGeom>
              <a:blipFill>
                <a:blip r:embed="rId10"/>
                <a:stretch>
                  <a:fillRect/>
                </a:stretch>
              </a:blipFill>
            </p:spPr>
            <p:txBody>
              <a:bodyPr/>
              <a:lstStyle/>
              <a:p>
                <a:r>
                  <a:rPr lang="LID4096">
                    <a:noFill/>
                  </a:rPr>
                  <a:t> </a:t>
                </a:r>
              </a:p>
            </p:txBody>
          </p:sp>
        </mc:Fallback>
      </mc:AlternateContent>
      <p:sp>
        <p:nvSpPr>
          <p:cNvPr id="26" name="Rectangle 25">
            <a:extLst>
              <a:ext uri="{FF2B5EF4-FFF2-40B4-BE49-F238E27FC236}">
                <a16:creationId xmlns:a16="http://schemas.microsoft.com/office/drawing/2014/main" id="{9C3B7016-A6A4-4E55-81EE-3E15521802DC}"/>
              </a:ext>
            </a:extLst>
          </p:cNvPr>
          <p:cNvSpPr/>
          <p:nvPr/>
        </p:nvSpPr>
        <p:spPr>
          <a:xfrm>
            <a:off x="418858" y="5503777"/>
            <a:ext cx="709966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That is, Joule’s heating law follows from Maxwell’s equations!</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 name="Rectangle 33">
            <a:extLst>
              <a:ext uri="{FF2B5EF4-FFF2-40B4-BE49-F238E27FC236}">
                <a16:creationId xmlns:a16="http://schemas.microsoft.com/office/drawing/2014/main" id="{43FFEDF8-79F4-46FA-8DCB-FCA229C28372}"/>
              </a:ext>
            </a:extLst>
          </p:cNvPr>
          <p:cNvSpPr/>
          <p:nvPr/>
        </p:nvSpPr>
        <p:spPr>
          <a:xfrm>
            <a:off x="426742" y="4112568"/>
            <a:ext cx="4562786"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Direction: inward (to the center)</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68002B7-1BCD-4C0F-8221-4F7A08967010}"/>
                  </a:ext>
                </a:extLst>
              </p:cNvPr>
              <p:cNvSpPr/>
              <p:nvPr/>
            </p:nvSpPr>
            <p:spPr>
              <a:xfrm>
                <a:off x="7892557" y="4200781"/>
                <a:ext cx="1825949" cy="43947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 because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6" name="Rectangle 35">
                <a:extLst>
                  <a:ext uri="{FF2B5EF4-FFF2-40B4-BE49-F238E27FC236}">
                    <a16:creationId xmlns:a16="http://schemas.microsoft.com/office/drawing/2014/main" id="{668002B7-1BCD-4C0F-8221-4F7A08967010}"/>
                  </a:ext>
                </a:extLst>
              </p:cNvPr>
              <p:cNvSpPr>
                <a:spLocks noRot="1" noChangeAspect="1" noMove="1" noResize="1" noEditPoints="1" noAdjustHandles="1" noChangeArrowheads="1" noChangeShapeType="1" noTextEdit="1"/>
              </p:cNvSpPr>
              <p:nvPr/>
            </p:nvSpPr>
            <p:spPr>
              <a:xfrm>
                <a:off x="7892557" y="4200781"/>
                <a:ext cx="1825949" cy="439479"/>
              </a:xfrm>
              <a:prstGeom prst="rect">
                <a:avLst/>
              </a:prstGeom>
              <a:blipFill>
                <a:blip r:embed="rId11"/>
                <a:stretch>
                  <a:fillRect t="-16667" b="-25000"/>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F3D265B0-A2D9-434F-B5E7-646E62DADA77}"/>
              </a:ext>
            </a:extLst>
          </p:cNvPr>
          <p:cNvCxnSpPr>
            <a:cxnSpLocks/>
          </p:cNvCxnSpPr>
          <p:nvPr/>
        </p:nvCxnSpPr>
        <p:spPr bwMode="auto">
          <a:xfrm>
            <a:off x="9427124" y="4599745"/>
            <a:ext cx="291382" cy="310109"/>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9B4F2B47-426E-46E3-AA58-999F1EB0F0E5}"/>
                  </a:ext>
                </a:extLst>
              </p:cNvPr>
              <p:cNvSpPr/>
              <p:nvPr/>
            </p:nvSpPr>
            <p:spPr>
              <a:xfrm>
                <a:off x="7844601" y="5351608"/>
                <a:ext cx="2061800" cy="668581"/>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𝐿</m:t>
                          </m:r>
                        </m:den>
                      </m:f>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m:t>
                          </m:r>
                        </m:den>
                      </m:f>
                      <m:r>
                        <m:rPr>
                          <m:nor/>
                        </m:rP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nor/>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nor/>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m:rPr>
                          <m:nor/>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r>
                        <m:rPr>
                          <m:nor/>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𝑎𝐿</m:t>
                      </m:r>
                      <m:r>
                        <m:rPr>
                          <m:nor/>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40" name="Rectangle 39">
                <a:extLst>
                  <a:ext uri="{FF2B5EF4-FFF2-40B4-BE49-F238E27FC236}">
                    <a16:creationId xmlns:a16="http://schemas.microsoft.com/office/drawing/2014/main" id="{9B4F2B47-426E-46E3-AA58-999F1EB0F0E5}"/>
                  </a:ext>
                </a:extLst>
              </p:cNvPr>
              <p:cNvSpPr>
                <a:spLocks noRot="1" noChangeAspect="1" noMove="1" noResize="1" noEditPoints="1" noAdjustHandles="1" noChangeArrowheads="1" noChangeShapeType="1" noTextEdit="1"/>
              </p:cNvSpPr>
              <p:nvPr/>
            </p:nvSpPr>
            <p:spPr>
              <a:xfrm>
                <a:off x="7844601" y="5351608"/>
                <a:ext cx="2061800" cy="668581"/>
              </a:xfrm>
              <a:prstGeom prst="rect">
                <a:avLst/>
              </a:prstGeom>
              <a:blipFill>
                <a:blip r:embed="rId12"/>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F67374AF-F350-4DC5-AC7E-71CA5645EDC9}"/>
                  </a:ext>
                </a:extLst>
              </p:cNvPr>
              <p:cNvSpPr/>
              <p:nvPr/>
            </p:nvSpPr>
            <p:spPr>
              <a:xfrm>
                <a:off x="9757238" y="5519102"/>
                <a:ext cx="910115" cy="400110"/>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𝑉𝐼</m:t>
                      </m:r>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41" name="Rectangle 40">
                <a:extLst>
                  <a:ext uri="{FF2B5EF4-FFF2-40B4-BE49-F238E27FC236}">
                    <a16:creationId xmlns:a16="http://schemas.microsoft.com/office/drawing/2014/main" id="{F67374AF-F350-4DC5-AC7E-71CA5645EDC9}"/>
                  </a:ext>
                </a:extLst>
              </p:cNvPr>
              <p:cNvSpPr>
                <a:spLocks noRot="1" noChangeAspect="1" noMove="1" noResize="1" noEditPoints="1" noAdjustHandles="1" noChangeArrowheads="1" noChangeShapeType="1" noTextEdit="1"/>
              </p:cNvSpPr>
              <p:nvPr/>
            </p:nvSpPr>
            <p:spPr>
              <a:xfrm>
                <a:off x="9757238" y="5519102"/>
                <a:ext cx="910115" cy="400110"/>
              </a:xfrm>
              <a:prstGeom prst="rect">
                <a:avLst/>
              </a:prstGeom>
              <a:blipFill>
                <a:blip r:embed="rId13"/>
                <a:stretch>
                  <a:fillRect/>
                </a:stretch>
              </a:blipFill>
              <a:ln w="19050">
                <a:noFill/>
              </a:ln>
            </p:spPr>
            <p:txBody>
              <a:bodyPr/>
              <a:lstStyle/>
              <a:p>
                <a:r>
                  <a:rPr lang="en-US">
                    <a:noFill/>
                  </a:rPr>
                  <a:t> </a:t>
                </a:r>
              </a:p>
            </p:txBody>
          </p:sp>
        </mc:Fallback>
      </mc:AlternateContent>
      <p:sp>
        <p:nvSpPr>
          <p:cNvPr id="42" name="Rectangle 41">
            <a:extLst>
              <a:ext uri="{FF2B5EF4-FFF2-40B4-BE49-F238E27FC236}">
                <a16:creationId xmlns:a16="http://schemas.microsoft.com/office/drawing/2014/main" id="{9C3B7016-A6A4-4E55-81EE-3E15521802DC}"/>
              </a:ext>
            </a:extLst>
          </p:cNvPr>
          <p:cNvSpPr/>
          <p:nvPr/>
        </p:nvSpPr>
        <p:spPr>
          <a:xfrm>
            <a:off x="413778" y="6011334"/>
            <a:ext cx="10957153"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So the electrons are getting their energy to generate heat because of the energy flowing into the wire from the field outside! Think about it… or watch https://www.youtube.com/watch?v=69laQk6XRgc</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6" name="Picture 2" descr="File:Poynting vectors of DC circuit.sv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02068" y="3618580"/>
            <a:ext cx="3418086" cy="149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P spid="28" grpId="0"/>
      <p:bldP spid="30" grpId="0"/>
      <p:bldP spid="31" grpId="0"/>
      <p:bldP spid="32" grpId="0"/>
      <p:bldP spid="33" grpId="0"/>
      <p:bldP spid="29" grpId="0"/>
      <p:bldP spid="37" grpId="0"/>
      <p:bldP spid="2" grpId="0"/>
      <p:bldP spid="20" grpId="0" animBg="1"/>
      <p:bldP spid="21" grpId="0"/>
      <p:bldP spid="26" grpId="0"/>
      <p:bldP spid="34" grpId="0"/>
      <p:bldP spid="36"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The “continuity” equation for energy</a:t>
            </a:r>
          </a:p>
        </p:txBody>
      </p:sp>
      <mc:AlternateContent xmlns:mc="http://schemas.openxmlformats.org/markup-compatibility/2006" xmlns:a14="http://schemas.microsoft.com/office/drawing/2010/main">
        <mc:Choice Requires="a14">
          <p:sp>
            <p:nvSpPr>
              <p:cNvPr id="12" name="Rectangle 11"/>
              <p:cNvSpPr/>
              <p:nvPr/>
            </p:nvSpPr>
            <p:spPr>
              <a:xfrm>
                <a:off x="2820286" y="1656170"/>
                <a:ext cx="2643864" cy="783869"/>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2820286" y="1656170"/>
                <a:ext cx="2643864" cy="783869"/>
              </a:xfrm>
              <a:prstGeom prst="rect">
                <a:avLst/>
              </a:prstGeom>
              <a:blipFill>
                <a:blip r:embed="rId3"/>
                <a:stretch>
                  <a:fillRect/>
                </a:stretch>
              </a:blipFill>
              <a:ln w="19050">
                <a:noFill/>
              </a:ln>
            </p:spPr>
            <p:txBody>
              <a:bodyPr/>
              <a:lstStyle/>
              <a:p>
                <a:r>
                  <a:rPr lang="en-US">
                    <a:noFill/>
                  </a:rPr>
                  <a:t> </a:t>
                </a:r>
              </a:p>
            </p:txBody>
          </p:sp>
        </mc:Fallback>
      </mc:AlternateContent>
      <p:sp>
        <p:nvSpPr>
          <p:cNvPr id="13" name="Rectangle 12"/>
          <p:cNvSpPr/>
          <p:nvPr/>
        </p:nvSpPr>
        <p:spPr>
          <a:xfrm>
            <a:off x="444746" y="2560687"/>
            <a:ext cx="10385179" cy="400110"/>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If </a:t>
            </a:r>
            <a:r>
              <a:rPr kumimoji="0" lang="en-US" sz="2000" b="1" i="0" u="none" strike="noStrike" kern="1200" cap="none" spc="0" normalizeH="0" baseline="0" noProof="0" dirty="0">
                <a:ln>
                  <a:noFill/>
                </a:ln>
                <a:solidFill>
                  <a:srgbClr val="000000"/>
                </a:solidFill>
                <a:effectLst/>
                <a:uLnTx/>
                <a:uFillTx/>
                <a:latin typeface="Times New Roman"/>
                <a:ea typeface="+mn-ea"/>
                <a:cs typeface="+mn-cs"/>
              </a:rPr>
              <a:t>no work is done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on the charges in 𝒱 − if we are in a region of space where there is no charge:</a:t>
            </a:r>
          </a:p>
        </p:txBody>
      </p:sp>
      <mc:AlternateContent xmlns:mc="http://schemas.openxmlformats.org/markup-compatibility/2006" xmlns:a14="http://schemas.microsoft.com/office/drawing/2010/main">
        <mc:Choice Requires="a14">
          <p:sp>
            <p:nvSpPr>
              <p:cNvPr id="14" name="Rectangle 13"/>
              <p:cNvSpPr/>
              <p:nvPr/>
            </p:nvSpPr>
            <p:spPr>
              <a:xfrm>
                <a:off x="4392710" y="836712"/>
                <a:ext cx="3740175" cy="811312"/>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4392710" y="836712"/>
                <a:ext cx="3740175" cy="811312"/>
              </a:xfrm>
              <a:prstGeom prst="rect">
                <a:avLst/>
              </a:prstGeom>
              <a:blipFill>
                <a:blip r:embed="rId4"/>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0069357" y="2419994"/>
                <a:ext cx="1607986" cy="676660"/>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10069357" y="2419994"/>
                <a:ext cx="1607986" cy="676660"/>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445909" y="3080768"/>
                <a:ext cx="2971220" cy="811312"/>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nary>
                        <m:nary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𝑢</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3445909" y="3080768"/>
                <a:ext cx="2971220" cy="811312"/>
              </a:xfrm>
              <a:prstGeom prst="rect">
                <a:avLst/>
              </a:prstGeom>
              <a:blipFill>
                <a:blip r:embed="rId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526508" y="1735061"/>
                <a:ext cx="2014903" cy="722762"/>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8526508" y="1735061"/>
                <a:ext cx="2014903" cy="722762"/>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122808" y="4290755"/>
                <a:ext cx="1497625" cy="741452"/>
              </a:xfrm>
              <a:prstGeom prst="rect">
                <a:avLst/>
              </a:prstGeom>
              <a:ln w="19050">
                <a:solidFill>
                  <a:srgbClr val="FF0000"/>
                </a:solidFill>
              </a:ln>
            </p:spPr>
            <p:txBody>
              <a:bodyPr wrap="square">
                <a:no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𝑢</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5122808" y="4290755"/>
                <a:ext cx="1497625" cy="741452"/>
              </a:xfrm>
              <a:prstGeom prst="rect">
                <a:avLst/>
              </a:prstGeom>
              <a:blipFill>
                <a:blip r:embed="rId8"/>
                <a:stretch>
                  <a:fillRect/>
                </a:stretch>
              </a:blipFill>
              <a:ln w="19050">
                <a:solidFill>
                  <a:srgbClr val="FF0000"/>
                </a:solidFill>
              </a:ln>
            </p:spPr>
            <p:txBody>
              <a:bodyPr/>
              <a:lstStyle/>
              <a:p>
                <a:r>
                  <a:rPr lang="LID4096">
                    <a:noFill/>
                  </a:rPr>
                  <a:t> </a:t>
                </a:r>
              </a:p>
            </p:txBody>
          </p:sp>
        </mc:Fallback>
      </mc:AlternateContent>
      <p:sp>
        <p:nvSpPr>
          <p:cNvPr id="2" name="Rectangle 1"/>
          <p:cNvSpPr/>
          <p:nvPr/>
        </p:nvSpPr>
        <p:spPr>
          <a:xfrm>
            <a:off x="2896582" y="6288468"/>
            <a:ext cx="6119447"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Next: What about forces and momentum?</a:t>
            </a:r>
          </a:p>
        </p:txBody>
      </p:sp>
      <p:sp>
        <p:nvSpPr>
          <p:cNvPr id="15" name="Rectangle 14"/>
          <p:cNvSpPr/>
          <p:nvPr/>
        </p:nvSpPr>
        <p:spPr>
          <a:xfrm>
            <a:off x="1756996" y="1030247"/>
            <a:ext cx="2861895"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The Poynting theorem:</a:t>
            </a:r>
            <a:endParaRPr kumimoji="0" lang="en-US" sz="2000" b="1" i="0" u="none" strike="noStrike" kern="1200" cap="none" spc="0" normalizeH="0" baseline="0" noProof="0" dirty="0">
              <a:ln>
                <a:noFill/>
              </a:ln>
              <a:solidFill>
                <a:srgbClr val="FF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6" name="Rectangle 15"/>
              <p:cNvSpPr/>
              <p:nvPr/>
            </p:nvSpPr>
            <p:spPr>
              <a:xfrm>
                <a:off x="6315433" y="3826618"/>
                <a:ext cx="1680795" cy="400110"/>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0">
                          <a:ln>
                            <a:noFill/>
                          </a:ln>
                          <a:solidFill>
                            <a:srgbClr val="000000"/>
                          </a:solidFill>
                          <a:effectLst/>
                          <a:uLnTx/>
                          <a:uFillTx/>
                          <a:latin typeface="Times New Roman"/>
                          <a:ea typeface="+mn-ea"/>
                          <a:cs typeface="+mn-cs"/>
                        </a:rPr>
                        <m:t>div</m:t>
                      </m:r>
                      <m:r>
                        <m:rPr>
                          <m:nor/>
                        </m:rPr>
                        <a:rPr kumimoji="0" lang="en-US" sz="2000" b="0" i="0" u="none" strike="noStrike" kern="1200" cap="none" spc="0" normalizeH="0" baseline="0" noProof="0">
                          <a:ln>
                            <a:noFill/>
                          </a:ln>
                          <a:solidFill>
                            <a:srgbClr val="000000"/>
                          </a:solidFill>
                          <a:effectLst/>
                          <a:uLnTx/>
                          <a:uFillTx/>
                          <a:latin typeface="Times New Roman"/>
                          <a:ea typeface="+mn-ea"/>
                          <a:cs typeface="+mn-cs"/>
                        </a:rPr>
                        <m:t> </m:t>
                      </m:r>
                      <m:r>
                        <m:rPr>
                          <m:nor/>
                        </m:rPr>
                        <a:rPr kumimoji="0" lang="en-US" sz="2000" b="0" i="0" u="none" strike="noStrike" kern="1200" cap="none" spc="0" normalizeH="0" baseline="0" noProof="0">
                          <a:ln>
                            <a:noFill/>
                          </a:ln>
                          <a:solidFill>
                            <a:srgbClr val="000000"/>
                          </a:solidFill>
                          <a:effectLst/>
                          <a:uLnTx/>
                          <a:uFillTx/>
                          <a:latin typeface="Times New Roman"/>
                          <a:ea typeface="+mn-ea"/>
                          <a:cs typeface="+mn-cs"/>
                        </a:rPr>
                        <m:t>theorem</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6315433" y="3826618"/>
                <a:ext cx="1680795" cy="400110"/>
              </a:xfrm>
              <a:prstGeom prst="rect">
                <a:avLst/>
              </a:prstGeom>
              <a:blipFill>
                <a:blip r:embed="rId9"/>
                <a:stretch>
                  <a:fillRect/>
                </a:stretch>
              </a:blipFill>
              <a:ln w="19050">
                <a:noFill/>
              </a:ln>
            </p:spPr>
            <p:txBody>
              <a:bodyPr/>
              <a:lstStyle/>
              <a:p>
                <a:r>
                  <a:rPr lang="en-US">
                    <a:noFill/>
                  </a:rPr>
                  <a:t> </a:t>
                </a:r>
              </a:p>
            </p:txBody>
          </p:sp>
        </mc:Fallback>
      </mc:AlternateContent>
      <p:cxnSp>
        <p:nvCxnSpPr>
          <p:cNvPr id="17" name="Straight Arrow Connector 16"/>
          <p:cNvCxnSpPr>
            <a:cxnSpLocks/>
          </p:cNvCxnSpPr>
          <p:nvPr/>
        </p:nvCxnSpPr>
        <p:spPr bwMode="auto">
          <a:xfrm flipH="1" flipV="1">
            <a:off x="6372225" y="3638550"/>
            <a:ext cx="219075" cy="257176"/>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a:xfrm>
            <a:off x="242749" y="5072854"/>
            <a:ext cx="11248008"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This is the "continuity equation" for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energy.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It expresses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local</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conservation of electromagnetic energy</a:t>
            </a: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18" name="Rectangle 17"/>
              <p:cNvSpPr/>
              <p:nvPr/>
            </p:nvSpPr>
            <p:spPr>
              <a:xfrm>
                <a:off x="885825" y="1836787"/>
                <a:ext cx="1970212" cy="400110"/>
              </a:xfrm>
              <a:prstGeom prst="rect">
                <a:avLst/>
              </a:prstGeom>
              <a:ln w="1905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right"/>
                    </m:oMathParaPr>
                    <m:oMath xmlns:m="http://schemas.openxmlformats.org/officeDocument/2006/math">
                      <m:r>
                        <m:rPr>
                          <m:sty m:val="p"/>
                        </m:rPr>
                        <a:rPr kumimoji="0" lang="en-US" sz="2000" b="0" i="0" u="none" strike="noStrike" kern="1200" cap="none" spc="0" normalizeH="0" baseline="0" noProof="0">
                          <a:ln>
                            <a:noFill/>
                          </a:ln>
                          <a:solidFill>
                            <a:srgbClr val="000000"/>
                          </a:solidFill>
                          <a:effectLst/>
                          <a:uLnTx/>
                          <a:uFillTx/>
                          <a:latin typeface="Cambria Math"/>
                          <a:ea typeface="+mn-ea"/>
                          <a:cs typeface="+mn-cs"/>
                        </a:rPr>
                        <m:t>Energy</m:t>
                      </m:r>
                      <m:r>
                        <a:rPr kumimoji="0" lang="en-US" sz="2000" b="0" i="0" u="none" strike="noStrike" kern="1200" cap="none" spc="0" normalizeH="0" baseline="0" noProof="0">
                          <a:ln>
                            <a:noFill/>
                          </a:ln>
                          <a:solidFill>
                            <a:srgbClr val="000000"/>
                          </a:solidFill>
                          <a:effectLst/>
                          <a:uLnTx/>
                          <a:uFillTx/>
                          <a:latin typeface="Cambria Math"/>
                          <a:ea typeface="+mn-ea"/>
                          <a:cs typeface="+mn-cs"/>
                        </a:rPr>
                        <m:t> </m:t>
                      </m:r>
                      <m:r>
                        <m:rPr>
                          <m:sty m:val="p"/>
                        </m:rPr>
                        <a:rPr kumimoji="0" lang="en-US" sz="2000" b="0" i="0" u="none" strike="noStrike" kern="1200" cap="none" spc="0" normalizeH="0" baseline="0" noProof="0">
                          <a:ln>
                            <a:noFill/>
                          </a:ln>
                          <a:solidFill>
                            <a:srgbClr val="000000"/>
                          </a:solidFill>
                          <a:effectLst/>
                          <a:uLnTx/>
                          <a:uFillTx/>
                          <a:latin typeface="Cambria Math"/>
                          <a:ea typeface="+mn-ea"/>
                          <a:cs typeface="+mn-cs"/>
                        </a:rPr>
                        <m:t>density</m:t>
                      </m:r>
                      <m:r>
                        <a:rPr kumimoji="0" lang="en-US" sz="2000" b="0" i="0" u="none" strike="noStrike" kern="1200" cap="none" spc="0" normalizeH="0" baseline="0" noProof="0">
                          <a:ln>
                            <a:noFill/>
                          </a:ln>
                          <a:solidFill>
                            <a:srgbClr val="000000"/>
                          </a:solidFill>
                          <a:effectLst/>
                          <a:uLnTx/>
                          <a:uFillTx/>
                          <a:latin typeface="Cambria Math"/>
                          <a:ea typeface="+mn-ea"/>
                          <a:cs typeface="+mn-cs"/>
                        </a:rPr>
                        <m:t>:</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885825" y="1836787"/>
                <a:ext cx="1970212" cy="400110"/>
              </a:xfrm>
              <a:prstGeom prst="rect">
                <a:avLst/>
              </a:prstGeom>
              <a:blipFill>
                <a:blip r:embed="rId10"/>
                <a:stretch>
                  <a:fillRect b="-13636"/>
                </a:stretch>
              </a:blipFill>
              <a:ln w="19050">
                <a:noFill/>
              </a:ln>
            </p:spPr>
            <p:txBody>
              <a:bodyPr/>
              <a:lstStyle/>
              <a:p>
                <a:r>
                  <a:rPr lang="en-US">
                    <a:noFill/>
                  </a:rPr>
                  <a:t> </a:t>
                </a:r>
              </a:p>
            </p:txBody>
          </p:sp>
        </mc:Fallback>
      </mc:AlternateContent>
      <p:sp>
        <p:nvSpPr>
          <p:cNvPr id="19" name="Rectangle 18"/>
          <p:cNvSpPr/>
          <p:nvPr/>
        </p:nvSpPr>
        <p:spPr>
          <a:xfrm>
            <a:off x="6400069" y="1877654"/>
            <a:ext cx="2515332"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a:t>
            </a:r>
            <a:r>
              <a:rPr kumimoji="0" lang="en-US" sz="2000" b="0" i="0" u="none" strike="noStrike" kern="1200" cap="none" spc="0" normalizeH="0" baseline="0" noProof="0" dirty="0" err="1">
                <a:ln>
                  <a:noFill/>
                </a:ln>
                <a:solidFill>
                  <a:srgbClr val="252525"/>
                </a:solidFill>
                <a:effectLst/>
                <a:uLnTx/>
                <a:uFillTx/>
                <a:latin typeface="Times New Roman" panose="02020603050405020304" pitchFamily="18" charset="0"/>
                <a:ea typeface="+mn-ea"/>
                <a:cs typeface="+mn-cs"/>
              </a:rPr>
              <a:t>Poynting</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vector:</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Content Placeholder 4">
            <a:extLst>
              <a:ext uri="{FF2B5EF4-FFF2-40B4-BE49-F238E27FC236}">
                <a16:creationId xmlns:a16="http://schemas.microsoft.com/office/drawing/2014/main" id="{84275AB8-E58D-42AA-899C-4DEA04A7200B}"/>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11</a:t>
            </a:fld>
            <a:endParaRPr lang="en-US" dirty="0"/>
          </a:p>
        </p:txBody>
      </p:sp>
      <p:sp>
        <p:nvSpPr>
          <p:cNvPr id="25" name="Rectangle 24">
            <a:extLst>
              <a:ext uri="{FF2B5EF4-FFF2-40B4-BE49-F238E27FC236}">
                <a16:creationId xmlns:a16="http://schemas.microsoft.com/office/drawing/2014/main" id="{3AF57F83-5F03-4C36-8D02-DD1A4AD88621}"/>
              </a:ext>
            </a:extLst>
          </p:cNvPr>
          <p:cNvSpPr/>
          <p:nvPr/>
        </p:nvSpPr>
        <p:spPr>
          <a:xfrm>
            <a:off x="647140" y="5500919"/>
            <a:ext cx="10963275"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In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general,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though, electromagnetic energy by itself is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not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conserved (nor is the energy of the charges) Energy is tossed back and forth between the fields and the charges</a:t>
            </a: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820ADC0-711B-4B55-8981-6798844BCCBE}"/>
                  </a:ext>
                </a:extLst>
              </p:cNvPr>
              <p:cNvSpPr/>
              <p:nvPr/>
            </p:nvSpPr>
            <p:spPr>
              <a:xfrm>
                <a:off x="10046704" y="4245873"/>
                <a:ext cx="1499830" cy="677558"/>
              </a:xfrm>
              <a:prstGeom prst="rect">
                <a:avLst/>
              </a:prstGeom>
              <a:ln w="19050">
                <a:noFill/>
              </a:ln>
            </p:spPr>
            <p:txBody>
              <a:bodyPr wrap="square">
                <a:spAutoFit/>
              </a:bodyPr>
              <a:lstStyle/>
              <a:p>
                <a:pPr lvl="0" algn="ctr"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ρ</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𝐉</m:t>
                          </m:r>
                        </m:e>
                      </m:acc>
                    </m:oMath>
                  </m:oMathPara>
                </a14:m>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6" name="Rectangle 25">
                <a:extLst>
                  <a:ext uri="{FF2B5EF4-FFF2-40B4-BE49-F238E27FC236}">
                    <a16:creationId xmlns:a16="http://schemas.microsoft.com/office/drawing/2014/main" id="{B820ADC0-711B-4B55-8981-6798844BCCBE}"/>
                  </a:ext>
                </a:extLst>
              </p:cNvPr>
              <p:cNvSpPr>
                <a:spLocks noRot="1" noChangeAspect="1" noMove="1" noResize="1" noEditPoints="1" noAdjustHandles="1" noChangeArrowheads="1" noChangeShapeType="1" noTextEdit="1"/>
              </p:cNvSpPr>
              <p:nvPr/>
            </p:nvSpPr>
            <p:spPr>
              <a:xfrm>
                <a:off x="10046704" y="4245873"/>
                <a:ext cx="1499830" cy="677558"/>
              </a:xfrm>
              <a:prstGeom prst="rect">
                <a:avLst/>
              </a:prstGeom>
              <a:blipFill>
                <a:blip r:embed="rId11"/>
                <a:stretch>
                  <a:fillRect/>
                </a:stretch>
              </a:blipFill>
              <a:ln w="19050">
                <a:noFill/>
              </a:ln>
            </p:spPr>
            <p:txBody>
              <a:bodyPr/>
              <a:lstStyle/>
              <a:p>
                <a:r>
                  <a:rPr lang="LID4096">
                    <a:noFill/>
                  </a:rPr>
                  <a:t> </a:t>
                </a:r>
              </a:p>
            </p:txBody>
          </p:sp>
        </mc:Fallback>
      </mc:AlternateContent>
      <p:sp>
        <p:nvSpPr>
          <p:cNvPr id="27" name="Rectangle 26">
            <a:extLst>
              <a:ext uri="{FF2B5EF4-FFF2-40B4-BE49-F238E27FC236}">
                <a16:creationId xmlns:a16="http://schemas.microsoft.com/office/drawing/2014/main" id="{558502CA-2D4F-4AF0-9D47-DD7493847F91}"/>
              </a:ext>
            </a:extLst>
          </p:cNvPr>
          <p:cNvSpPr/>
          <p:nvPr/>
        </p:nvSpPr>
        <p:spPr>
          <a:xfrm>
            <a:off x="7719584" y="4343003"/>
            <a:ext cx="2267796" cy="605294"/>
          </a:xfrm>
          <a:prstGeom prst="rect">
            <a:avLst/>
          </a:prstGeom>
          <a:ln w="19050">
            <a:noFill/>
          </a:ln>
        </p:spPr>
        <p:txBody>
          <a:bodyPr wrap="square">
            <a:spAutoFit/>
          </a:bodyPr>
          <a:lstStyle/>
          <a:p>
            <a:pPr marL="0" marR="0" lvl="0" indent="0" algn="r" defTabSz="914400" rtl="0" eaLnBrk="0" fontAlgn="base" latinLnBrk="0" hangingPunct="0">
              <a:lnSpc>
                <a:spcPts val="2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Compare with charge conservation</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593650C0-527A-45B4-8920-5562EF9FDC6D}"/>
                  </a:ext>
                </a:extLst>
              </p:cNvPr>
              <p:cNvSpPr/>
              <p:nvPr/>
            </p:nvSpPr>
            <p:spPr>
              <a:xfrm>
                <a:off x="6178224" y="3102429"/>
                <a:ext cx="2432377" cy="811312"/>
              </a:xfrm>
              <a:prstGeom prst="rect">
                <a:avLst/>
              </a:prstGeom>
              <a:ln w="19050">
                <a:noFill/>
              </a:ln>
            </p:spPr>
            <p:txBody>
              <a:bodyPr wrap="square">
                <a:spAutoFit/>
              </a:bodyPr>
              <a:lstStyle/>
              <a:p>
                <a:pPr lvl="0"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28" name="Rectangle 27">
                <a:extLst>
                  <a:ext uri="{FF2B5EF4-FFF2-40B4-BE49-F238E27FC236}">
                    <a16:creationId xmlns:a16="http://schemas.microsoft.com/office/drawing/2014/main" id="{593650C0-527A-45B4-8920-5562EF9FDC6D}"/>
                  </a:ext>
                </a:extLst>
              </p:cNvPr>
              <p:cNvSpPr>
                <a:spLocks noRot="1" noChangeAspect="1" noMove="1" noResize="1" noEditPoints="1" noAdjustHandles="1" noChangeArrowheads="1" noChangeShapeType="1" noTextEdit="1"/>
              </p:cNvSpPr>
              <p:nvPr/>
            </p:nvSpPr>
            <p:spPr>
              <a:xfrm>
                <a:off x="6178224" y="3102429"/>
                <a:ext cx="2432377" cy="811312"/>
              </a:xfrm>
              <a:prstGeom prst="rect">
                <a:avLst/>
              </a:prstGeom>
              <a:blipFill>
                <a:blip r:embed="rId12"/>
                <a:stretch>
                  <a:fillRect/>
                </a:stretch>
              </a:blipFill>
              <a:ln w="19050">
                <a:noFill/>
              </a:ln>
            </p:spPr>
            <p:txBody>
              <a:bodyPr/>
              <a:lstStyle/>
              <a:p>
                <a:r>
                  <a:rPr lang="LID4096">
                    <a:noFill/>
                  </a:rPr>
                  <a:t> </a:t>
                </a:r>
              </a:p>
            </p:txBody>
          </p:sp>
        </mc:Fallback>
      </mc:AlternateContent>
      <p:sp>
        <p:nvSpPr>
          <p:cNvPr id="5" name="Freeform: Shape 4">
            <a:extLst>
              <a:ext uri="{FF2B5EF4-FFF2-40B4-BE49-F238E27FC236}">
                <a16:creationId xmlns:a16="http://schemas.microsoft.com/office/drawing/2014/main" id="{3B4A3AED-A7F1-4797-8B0E-68D4324E5618}"/>
              </a:ext>
            </a:extLst>
          </p:cNvPr>
          <p:cNvSpPr/>
          <p:nvPr/>
        </p:nvSpPr>
        <p:spPr bwMode="auto">
          <a:xfrm>
            <a:off x="2850535" y="1485320"/>
            <a:ext cx="3490092" cy="454879"/>
          </a:xfrm>
          <a:custGeom>
            <a:avLst/>
            <a:gdLst>
              <a:gd name="connsiteX0" fmla="*/ 161879 w 3490092"/>
              <a:gd name="connsiteY0" fmla="*/ 454879 h 454879"/>
              <a:gd name="connsiteX1" fmla="*/ 328978 w 3490092"/>
              <a:gd name="connsiteY1" fmla="*/ 78907 h 454879"/>
              <a:gd name="connsiteX2" fmla="*/ 3113952 w 3490092"/>
              <a:gd name="connsiteY2" fmla="*/ 352763 h 454879"/>
              <a:gd name="connsiteX3" fmla="*/ 3387808 w 3490092"/>
              <a:gd name="connsiteY3" fmla="*/ 0 h 454879"/>
            </a:gdLst>
            <a:ahLst/>
            <a:cxnLst>
              <a:cxn ang="0">
                <a:pos x="connsiteX0" y="connsiteY0"/>
              </a:cxn>
              <a:cxn ang="0">
                <a:pos x="connsiteX1" y="connsiteY1"/>
              </a:cxn>
              <a:cxn ang="0">
                <a:pos x="connsiteX2" y="connsiteY2"/>
              </a:cxn>
              <a:cxn ang="0">
                <a:pos x="connsiteX3" y="connsiteY3"/>
              </a:cxn>
            </a:cxnLst>
            <a:rect l="l" t="t" r="r" b="b"/>
            <a:pathLst>
              <a:path w="3490092" h="454879">
                <a:moveTo>
                  <a:pt x="161879" y="454879"/>
                </a:moveTo>
                <a:cubicBezTo>
                  <a:pt x="-578" y="275402"/>
                  <a:pt x="-163034" y="95926"/>
                  <a:pt x="328978" y="78907"/>
                </a:cubicBezTo>
                <a:cubicBezTo>
                  <a:pt x="820990" y="61888"/>
                  <a:pt x="2604147" y="365914"/>
                  <a:pt x="3113952" y="352763"/>
                </a:cubicBezTo>
                <a:cubicBezTo>
                  <a:pt x="3623757" y="339612"/>
                  <a:pt x="3505782" y="169806"/>
                  <a:pt x="3387808" y="0"/>
                </a:cubicBezTo>
              </a:path>
            </a:pathLst>
          </a:custGeom>
          <a:noFill/>
          <a:ln w="19050" cap="flat" cmpd="sng" algn="ctr">
            <a:solidFill>
              <a:srgbClr val="00B0F0"/>
            </a:solidFill>
            <a:prstDash val="solid"/>
            <a:round/>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Freeform: Shape 5">
            <a:extLst>
              <a:ext uri="{FF2B5EF4-FFF2-40B4-BE49-F238E27FC236}">
                <a16:creationId xmlns:a16="http://schemas.microsoft.com/office/drawing/2014/main" id="{7466F5EE-CC2D-4E6D-BFFF-607F1C44572A}"/>
              </a:ext>
            </a:extLst>
          </p:cNvPr>
          <p:cNvSpPr/>
          <p:nvPr/>
        </p:nvSpPr>
        <p:spPr bwMode="auto">
          <a:xfrm>
            <a:off x="7196151" y="1443545"/>
            <a:ext cx="1693495" cy="431671"/>
          </a:xfrm>
          <a:custGeom>
            <a:avLst/>
            <a:gdLst>
              <a:gd name="connsiteX0" fmla="*/ 1562594 w 1693495"/>
              <a:gd name="connsiteY0" fmla="*/ 431671 h 431671"/>
              <a:gd name="connsiteX1" fmla="*/ 1553311 w 1693495"/>
              <a:gd name="connsiteY1" fmla="*/ 204232 h 431671"/>
              <a:gd name="connsiteX2" fmla="*/ 128332 w 1693495"/>
              <a:gd name="connsiteY2" fmla="*/ 357405 h 431671"/>
              <a:gd name="connsiteX3" fmla="*/ 156182 w 1693495"/>
              <a:gd name="connsiteY3" fmla="*/ 0 h 431671"/>
            </a:gdLst>
            <a:ahLst/>
            <a:cxnLst>
              <a:cxn ang="0">
                <a:pos x="connsiteX0" y="connsiteY0"/>
              </a:cxn>
              <a:cxn ang="0">
                <a:pos x="connsiteX1" y="connsiteY1"/>
              </a:cxn>
              <a:cxn ang="0">
                <a:pos x="connsiteX2" y="connsiteY2"/>
              </a:cxn>
              <a:cxn ang="0">
                <a:pos x="connsiteX3" y="connsiteY3"/>
              </a:cxn>
            </a:cxnLst>
            <a:rect l="l" t="t" r="r" b="b"/>
            <a:pathLst>
              <a:path w="1693495" h="431671">
                <a:moveTo>
                  <a:pt x="1562594" y="431671"/>
                </a:moveTo>
                <a:cubicBezTo>
                  <a:pt x="1677474" y="324140"/>
                  <a:pt x="1792355" y="216610"/>
                  <a:pt x="1553311" y="204232"/>
                </a:cubicBezTo>
                <a:cubicBezTo>
                  <a:pt x="1314267" y="191854"/>
                  <a:pt x="361187" y="391444"/>
                  <a:pt x="128332" y="357405"/>
                </a:cubicBezTo>
                <a:cubicBezTo>
                  <a:pt x="-104523" y="323366"/>
                  <a:pt x="25829" y="161683"/>
                  <a:pt x="156182" y="0"/>
                </a:cubicBezTo>
              </a:path>
            </a:pathLst>
          </a:custGeom>
          <a:noFill/>
          <a:ln w="19050" cap="flat" cmpd="sng" algn="ctr">
            <a:solidFill>
              <a:srgbClr val="00B0F0"/>
            </a:solidFill>
            <a:prstDash val="solid"/>
            <a:round/>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192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P spid="21" grpId="0"/>
      <p:bldP spid="22" grpId="0"/>
      <p:bldP spid="23" grpId="0" animBg="1"/>
      <p:bldP spid="2" grpId="0"/>
      <p:bldP spid="16" grpId="0"/>
      <p:bldP spid="4" grpId="0"/>
      <p:bldP spid="18" grpId="0"/>
      <p:bldP spid="19" grpId="0"/>
      <p:bldP spid="25" grpId="0" build="p"/>
      <p:bldP spid="26" grpId="0"/>
      <p:bldP spid="27" grpId="0"/>
      <p:bldP spid="28"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Question 1: </a:t>
            </a:r>
            <a:r>
              <a:rPr lang="en-US" dirty="0">
                <a:solidFill>
                  <a:schemeClr val="accent2">
                    <a:lumMod val="50000"/>
                  </a:schemeClr>
                </a:solidFill>
              </a:rPr>
              <a:t>PollEv.com/2023mp</a:t>
            </a:r>
            <a:endParaRPr lang="en-US" altLang="en-US" dirty="0">
              <a:solidFill>
                <a:srgbClr val="000066"/>
              </a:solidFill>
            </a:endParaRPr>
          </a:p>
        </p:txBody>
      </p:sp>
      <mc:AlternateContent xmlns:mc="http://schemas.openxmlformats.org/markup-compatibility/2006">
        <mc:Choice xmlns:a14="http://schemas.microsoft.com/office/drawing/2010/main" Requires="a14">
          <p:sp>
            <p:nvSpPr>
              <p:cNvPr id="9" name="Rectangle 8"/>
              <p:cNvSpPr/>
              <p:nvPr/>
            </p:nvSpPr>
            <p:spPr>
              <a:xfrm>
                <a:off x="270372" y="4492065"/>
                <a:ext cx="10824274" cy="2123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50000"/>
                      </a:srgbClr>
                    </a:solidFill>
                    <a:effectLst/>
                    <a:uLnTx/>
                    <a:uFillTx/>
                    <a:latin typeface="Times New Roman"/>
                    <a:ea typeface="+mn-ea"/>
                    <a:cs typeface="+mn-cs"/>
                  </a:rPr>
                  <a:t>Answer B</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“ring” of pipe just below the magnet experiences an increasing upward flux as the magnet approaches, and hence a current </a:t>
                </a:r>
                <a14:m>
                  <m:oMath xmlns:m="http://schemas.openxmlformats.org/officeDocument/2006/math">
                    <m:sSub>
                      <m:sSubPr>
                        <m:ctrlPr>
                          <a:rPr kumimoji="0" lang="ar-AE" sz="2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ar-AE" sz="2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ar-AE" sz="2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𝑖𝑛𝑑</m:t>
                        </m:r>
                      </m:sub>
                    </m:sSub>
                  </m:oMath>
                </a14:m>
                <a:r>
                  <a:rPr kumimoji="0" lang="ar-AE"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will flow in the direction for which the flux it would produce opposes the change (Lenz law). A ring just above the magnet experiences a decreasing flux, so its induced current is such to attract the magnet upward. </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Conclusion: the delay is due to the forces exerted on the magnet by induced eddy currents in the pipe</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270372" y="4492065"/>
                <a:ext cx="10824274" cy="2123658"/>
              </a:xfrm>
              <a:prstGeom prst="rect">
                <a:avLst/>
              </a:prstGeom>
              <a:blipFill>
                <a:blip r:embed="rId3"/>
                <a:stretch>
                  <a:fillRect l="-563" t="-1724" r="-1070" b="-3448"/>
                </a:stretch>
              </a:blipFill>
            </p:spPr>
            <p:txBody>
              <a:bodyPr/>
              <a:lstStyle/>
              <a:p>
                <a:r>
                  <a:rPr lang="LID4096">
                    <a:noFill/>
                  </a:rPr>
                  <a:t> </a:t>
                </a:r>
              </a:p>
            </p:txBody>
          </p:sp>
        </mc:Fallback>
      </mc:AlternateContent>
      <p:sp>
        <p:nvSpPr>
          <p:cNvPr id="11" name="Content Placeholder 4">
            <a:extLst>
              <a:ext uri="{FF2B5EF4-FFF2-40B4-BE49-F238E27FC236}">
                <a16:creationId xmlns:a16="http://schemas.microsoft.com/office/drawing/2014/main" id="{DC45DFC5-FA66-4BCA-BF55-EBA167ECF35B}"/>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12</a:t>
            </a:fld>
            <a:endParaRPr lang="en-US" dirty="0"/>
          </a:p>
        </p:txBody>
      </p:sp>
      <p:sp>
        <p:nvSpPr>
          <p:cNvPr id="17" name="Rectangle 16">
            <a:extLst>
              <a:ext uri="{FF2B5EF4-FFF2-40B4-BE49-F238E27FC236}">
                <a16:creationId xmlns:a16="http://schemas.microsoft.com/office/drawing/2014/main" id="{53BB1043-6AB7-40AA-A545-C64983379540}"/>
              </a:ext>
            </a:extLst>
          </p:cNvPr>
          <p:cNvSpPr/>
          <p:nvPr/>
        </p:nvSpPr>
        <p:spPr>
          <a:xfrm>
            <a:off x="9162429" y="6550223"/>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22</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2" name="Picture 1">
            <a:extLst>
              <a:ext uri="{FF2B5EF4-FFF2-40B4-BE49-F238E27FC236}">
                <a16:creationId xmlns:a16="http://schemas.microsoft.com/office/drawing/2014/main" id="{95471623-4E7D-4116-B081-669424280FF8}"/>
              </a:ext>
            </a:extLst>
          </p:cNvPr>
          <p:cNvPicPr>
            <a:picLocks noChangeAspect="1"/>
          </p:cNvPicPr>
          <p:nvPr/>
        </p:nvPicPr>
        <p:blipFill>
          <a:blip r:embed="rId4"/>
          <a:stretch>
            <a:fillRect/>
          </a:stretch>
        </p:blipFill>
        <p:spPr>
          <a:xfrm>
            <a:off x="9219553" y="844383"/>
            <a:ext cx="705892" cy="3828104"/>
          </a:xfrm>
          <a:prstGeom prst="rect">
            <a:avLst/>
          </a:prstGeom>
        </p:spPr>
      </p:pic>
      <p:pic>
        <p:nvPicPr>
          <p:cNvPr id="31" name="Picture 30">
            <a:extLst>
              <a:ext uri="{FF2B5EF4-FFF2-40B4-BE49-F238E27FC236}">
                <a16:creationId xmlns:a16="http://schemas.microsoft.com/office/drawing/2014/main" id="{48DF6380-0E1A-3C81-5FC6-F74DC794CD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2802" y="1491007"/>
            <a:ext cx="1666875" cy="3226049"/>
          </a:xfrm>
          <a:prstGeom prst="rect">
            <a:avLst/>
          </a:prstGeom>
        </p:spPr>
      </p:pic>
      <p:sp>
        <p:nvSpPr>
          <p:cNvPr id="3" name="Rectangle 2">
            <a:extLst>
              <a:ext uri="{FF2B5EF4-FFF2-40B4-BE49-F238E27FC236}">
                <a16:creationId xmlns:a16="http://schemas.microsoft.com/office/drawing/2014/main" id="{8E19751E-B540-5F79-D84D-F06BDC597046}"/>
              </a:ext>
            </a:extLst>
          </p:cNvPr>
          <p:cNvSpPr/>
          <p:nvPr/>
        </p:nvSpPr>
        <p:spPr>
          <a:xfrm>
            <a:off x="270372" y="837738"/>
            <a:ext cx="8429746" cy="286232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bar magnet is dropped down a vertical copper pipe of slightly larger diameter, about 1 meter long (copper is non-magnetic but highly conductive). How long does it take for it to reach the bottom, as compared to an identical magnet in a non-conductive pipe?</a:t>
            </a: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Shorter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Longer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 About the same</a:t>
            </a:r>
          </a:p>
        </p:txBody>
      </p:sp>
      <p:pic>
        <p:nvPicPr>
          <p:cNvPr id="6" name="Picture 5">
            <a:extLst>
              <a:ext uri="{FF2B5EF4-FFF2-40B4-BE49-F238E27FC236}">
                <a16:creationId xmlns:a16="http://schemas.microsoft.com/office/drawing/2014/main" id="{5E022B10-8D5B-1D05-BDAA-37F1608BDD80}"/>
              </a:ext>
            </a:extLst>
          </p:cNvPr>
          <p:cNvPicPr>
            <a:picLocks noChangeAspect="1"/>
          </p:cNvPicPr>
          <p:nvPr/>
        </p:nvPicPr>
        <p:blipFill>
          <a:blip r:embed="rId6"/>
          <a:stretch>
            <a:fillRect/>
          </a:stretch>
        </p:blipFill>
        <p:spPr>
          <a:xfrm>
            <a:off x="4271963" y="2141995"/>
            <a:ext cx="4176712" cy="2196641"/>
          </a:xfrm>
          <a:prstGeom prst="rect">
            <a:avLst/>
          </a:prstGeom>
        </p:spPr>
      </p:pic>
    </p:spTree>
    <p:extLst>
      <p:ext uri="{BB962C8B-B14F-4D97-AF65-F5344CB8AC3E}">
        <p14:creationId xmlns:p14="http://schemas.microsoft.com/office/powerpoint/2010/main" val="260830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Lecture 23: Conservation Laws: Momentum</a:t>
            </a:r>
          </a:p>
        </p:txBody>
      </p:sp>
      <p:sp>
        <p:nvSpPr>
          <p:cNvPr id="4" name="Rectangle 3"/>
          <p:cNvSpPr/>
          <p:nvPr/>
        </p:nvSpPr>
        <p:spPr>
          <a:xfrm>
            <a:off x="818470" y="738719"/>
            <a:ext cx="5658530" cy="56323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What you should learn: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1. Electromagnetic force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2. Maxwell stress tensor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3. Electromagnetic force </a:t>
            </a:r>
            <a:r>
              <a:rPr kumimoji="0" lang="en-US" sz="2000" b="0" i="0" u="none" strike="noStrike" kern="1200" cap="none" spc="0" normalizeH="0" baseline="0" noProof="0">
                <a:ln>
                  <a:noFill/>
                </a:ln>
                <a:solidFill>
                  <a:srgbClr val="000000"/>
                </a:solidFill>
                <a:effectLst/>
                <a:uLnTx/>
                <a:uFillTx/>
                <a:latin typeface="Times New Roman"/>
                <a:ea typeface="+mn-ea"/>
                <a:cs typeface="+mn-cs"/>
              </a:rPr>
              <a:t>via Maxwell’s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stress tensor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4. Electromagnetic momentum density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5. Conservation of momentum</a:t>
            </a:r>
          </a:p>
        </p:txBody>
      </p:sp>
      <p:sp>
        <p:nvSpPr>
          <p:cNvPr id="13" name="Rectangle 2">
            <a:extLst>
              <a:ext uri="{FF2B5EF4-FFF2-40B4-BE49-F238E27FC236}">
                <a16:creationId xmlns:a16="http://schemas.microsoft.com/office/drawing/2014/main" id="{1F7806FC-5299-4517-8FB5-CFFD65998B26}"/>
              </a:ext>
            </a:extLst>
          </p:cNvPr>
          <p:cNvSpPr txBox="1">
            <a:spLocks noChangeArrowheads="1"/>
          </p:cNvSpPr>
          <p:nvPr/>
        </p:nvSpPr>
        <p:spPr bwMode="auto">
          <a:xfrm>
            <a:off x="6934201" y="610610"/>
            <a:ext cx="373379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0099"/>
                </a:solidFill>
                <a:latin typeface="+mj-lt"/>
                <a:ea typeface="+mj-ea"/>
                <a:cs typeface="+mj-cs"/>
              </a:defRPr>
            </a:lvl1pPr>
            <a:lvl2pPr algn="ctr" rtl="0" eaLnBrk="0" fontAlgn="base" hangingPunct="0">
              <a:spcBef>
                <a:spcPct val="0"/>
              </a:spcBef>
              <a:spcAft>
                <a:spcPct val="0"/>
              </a:spcAft>
              <a:defRPr sz="3200" b="1">
                <a:solidFill>
                  <a:srgbClr val="000099"/>
                </a:solidFill>
                <a:latin typeface="Times New Roman" pitchFamily="18" charset="0"/>
              </a:defRPr>
            </a:lvl2pPr>
            <a:lvl3pPr algn="ctr" rtl="0" eaLnBrk="0" fontAlgn="base" hangingPunct="0">
              <a:spcBef>
                <a:spcPct val="0"/>
              </a:spcBef>
              <a:spcAft>
                <a:spcPct val="0"/>
              </a:spcAft>
              <a:defRPr sz="3200" b="1">
                <a:solidFill>
                  <a:srgbClr val="000099"/>
                </a:solidFill>
                <a:latin typeface="Times New Roman" pitchFamily="18" charset="0"/>
              </a:defRPr>
            </a:lvl3pPr>
            <a:lvl4pPr algn="ctr" rtl="0" eaLnBrk="0" fontAlgn="base" hangingPunct="0">
              <a:spcBef>
                <a:spcPct val="0"/>
              </a:spcBef>
              <a:spcAft>
                <a:spcPct val="0"/>
              </a:spcAft>
              <a:defRPr sz="3200" b="1">
                <a:solidFill>
                  <a:srgbClr val="000099"/>
                </a:solidFill>
                <a:latin typeface="Times New Roman" pitchFamily="18" charset="0"/>
              </a:defRPr>
            </a:lvl4pPr>
            <a:lvl5pPr algn="ctr" rtl="0" eaLnBrk="0" fontAlgn="base" hangingPunct="0">
              <a:spcBef>
                <a:spcPct val="0"/>
              </a:spcBef>
              <a:spcAft>
                <a:spcPct val="0"/>
              </a:spcAft>
              <a:defRPr sz="3200" b="1">
                <a:solidFill>
                  <a:srgbClr val="000099"/>
                </a:solidFill>
                <a:latin typeface="Times New Roman" pitchFamily="18" charset="0"/>
              </a:defRPr>
            </a:lvl5pPr>
            <a:lvl6pPr marL="457200" algn="ctr" rtl="0" fontAlgn="base">
              <a:spcBef>
                <a:spcPct val="0"/>
              </a:spcBef>
              <a:spcAft>
                <a:spcPct val="0"/>
              </a:spcAft>
              <a:defRPr sz="3200" b="1">
                <a:solidFill>
                  <a:srgbClr val="000099"/>
                </a:solidFill>
                <a:latin typeface="Times New Roman" pitchFamily="18" charset="0"/>
              </a:defRPr>
            </a:lvl6pPr>
            <a:lvl7pPr marL="914400" algn="ctr" rtl="0" fontAlgn="base">
              <a:spcBef>
                <a:spcPct val="0"/>
              </a:spcBef>
              <a:spcAft>
                <a:spcPct val="0"/>
              </a:spcAft>
              <a:defRPr sz="3200" b="1">
                <a:solidFill>
                  <a:srgbClr val="000099"/>
                </a:solidFill>
                <a:latin typeface="Times New Roman" pitchFamily="18" charset="0"/>
              </a:defRPr>
            </a:lvl7pPr>
            <a:lvl8pPr marL="1371600" algn="ctr" rtl="0" fontAlgn="base">
              <a:spcBef>
                <a:spcPct val="0"/>
              </a:spcBef>
              <a:spcAft>
                <a:spcPct val="0"/>
              </a:spcAft>
              <a:defRPr sz="3200" b="1">
                <a:solidFill>
                  <a:srgbClr val="000099"/>
                </a:solidFill>
                <a:latin typeface="Times New Roman" pitchFamily="18" charset="0"/>
              </a:defRPr>
            </a:lvl8pPr>
            <a:lvl9pPr marL="1828800" algn="ctr" rtl="0" fontAlgn="base">
              <a:spcBef>
                <a:spcPct val="0"/>
              </a:spcBef>
              <a:spcAft>
                <a:spcPct val="0"/>
              </a:spcAft>
              <a:defRPr sz="3200" b="1">
                <a:solidFill>
                  <a:srgbClr val="000099"/>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66"/>
                </a:solidFill>
                <a:effectLst/>
                <a:uLnTx/>
                <a:uFillTx/>
                <a:latin typeface="Times New Roman"/>
                <a:ea typeface="+mj-ea"/>
                <a:cs typeface="+mj-cs"/>
              </a:rPr>
              <a:t>Chapters 8.2 except 8.2.4</a:t>
            </a:r>
          </a:p>
        </p:txBody>
      </p:sp>
      <mc:AlternateContent xmlns:mc="http://schemas.openxmlformats.org/markup-compatibility/2006" xmlns:a14="http://schemas.microsoft.com/office/drawing/2010/main">
        <mc:Choice Requires="a14">
          <p:sp>
            <p:nvSpPr>
              <p:cNvPr id="10" name="Rectangle 9"/>
              <p:cNvSpPr/>
              <p:nvPr/>
            </p:nvSpPr>
            <p:spPr>
              <a:xfrm>
                <a:off x="6311690" y="3010301"/>
                <a:ext cx="5516895" cy="783869"/>
              </a:xfrm>
              <a:prstGeom prst="rect">
                <a:avLst/>
              </a:prstGeom>
              <a:ln w="19050">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6311690" y="3010301"/>
                <a:ext cx="5516895" cy="783869"/>
              </a:xfrm>
              <a:prstGeom prst="rect">
                <a:avLst/>
              </a:prstGeom>
              <a:blipFill>
                <a:blip r:embed="rId3"/>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388287" y="4942368"/>
                <a:ext cx="2979304" cy="55297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6388287" y="4942368"/>
                <a:ext cx="2979304" cy="552972"/>
              </a:xfrm>
              <a:prstGeom prst="rect">
                <a:avLst/>
              </a:prstGeom>
              <a:blipFill>
                <a:blip r:embed="rId4"/>
                <a:stretch>
                  <a:fillRect t="-11828"/>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311690" y="3892083"/>
                <a:ext cx="2336152" cy="750142"/>
              </a:xfrm>
              <a:prstGeom prst="rect">
                <a:avLst/>
              </a:prstGeom>
              <a:ln w="19050">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oMath>
                  </m:oMathPara>
                </a14:m>
                <a:endParaRPr kumimoji="0" lang="en-US" sz="2000" b="0"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311690" y="3892083"/>
                <a:ext cx="2336152" cy="750142"/>
              </a:xfrm>
              <a:prstGeom prst="rect">
                <a:avLst/>
              </a:prstGeom>
              <a:blipFill>
                <a:blip r:embed="rId5"/>
                <a:stretch>
                  <a:fillRect/>
                </a:stretch>
              </a:blipFill>
              <a:ln w="19050">
                <a:solidFill>
                  <a:srgbClr val="FF0000"/>
                </a:solidFill>
              </a:ln>
            </p:spPr>
            <p:txBody>
              <a:bodyPr/>
              <a:lstStyle/>
              <a:p>
                <a:r>
                  <a:rPr lang="LID4096">
                    <a:noFill/>
                  </a:rPr>
                  <a:t> </a:t>
                </a:r>
              </a:p>
            </p:txBody>
          </p:sp>
        </mc:Fallback>
      </mc:AlternateContent>
      <p:sp>
        <p:nvSpPr>
          <p:cNvPr id="15" name="Content Placeholder 4"/>
          <p:cNvSpPr>
            <a:spLocks noGrp="1"/>
          </p:cNvSpPr>
          <p:nvPr>
            <p:ph sz="quarter" idx="10"/>
          </p:nvPr>
        </p:nvSpPr>
        <p:spPr>
          <a:prstGeom prst="rect">
            <a:avLst/>
          </a:prstGeom>
        </p:spPr>
        <p:txBody>
          <a:bodyPr/>
          <a:lstStyle>
            <a:lvl1pPr marL="0" indent="0" algn="r">
              <a:buNone/>
              <a:defRPr sz="1600"/>
            </a:lvl1pPr>
          </a:lstStyle>
          <a:p>
            <a:pPr lvl="0"/>
            <a:fld id="{6277FA82-443F-480E-8FC1-3C37497B7B6E}" type="slidenum">
              <a:rPr lang="en-US" smtClean="0"/>
              <a:t>13</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3C61EFA-AB7F-49C5-B98B-4ADACAFF56C8}"/>
                  </a:ext>
                </a:extLst>
              </p:cNvPr>
              <p:cNvSpPr/>
              <p:nvPr/>
            </p:nvSpPr>
            <p:spPr>
              <a:xfrm>
                <a:off x="6377444" y="5693292"/>
                <a:ext cx="4396000" cy="891719"/>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6" name="Rectangle 15">
                <a:extLst>
                  <a:ext uri="{FF2B5EF4-FFF2-40B4-BE49-F238E27FC236}">
                    <a16:creationId xmlns:a16="http://schemas.microsoft.com/office/drawing/2014/main" id="{83C61EFA-AB7F-49C5-B98B-4ADACAFF56C8}"/>
                  </a:ext>
                </a:extLst>
              </p:cNvPr>
              <p:cNvSpPr>
                <a:spLocks noRot="1" noChangeAspect="1" noMove="1" noResize="1" noEditPoints="1" noAdjustHandles="1" noChangeArrowheads="1" noChangeShapeType="1" noTextEdit="1"/>
              </p:cNvSpPr>
              <p:nvPr/>
            </p:nvSpPr>
            <p:spPr>
              <a:xfrm>
                <a:off x="6377444" y="5693292"/>
                <a:ext cx="4396000" cy="891719"/>
              </a:xfrm>
              <a:prstGeom prst="rect">
                <a:avLst/>
              </a:prstGeom>
              <a:blipFill>
                <a:blip r:embed="rId6"/>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018593A-3344-4529-AD62-A3316C9BE515}"/>
                  </a:ext>
                </a:extLst>
              </p:cNvPr>
              <p:cNvSpPr/>
              <p:nvPr/>
            </p:nvSpPr>
            <p:spPr>
              <a:xfrm>
                <a:off x="1290257" y="2168492"/>
                <a:ext cx="10687050" cy="777264"/>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a:extLst>
                  <a:ext uri="{FF2B5EF4-FFF2-40B4-BE49-F238E27FC236}">
                    <a16:creationId xmlns:a16="http://schemas.microsoft.com/office/drawing/2014/main" id="{4018593A-3344-4529-AD62-A3316C9BE515}"/>
                  </a:ext>
                </a:extLst>
              </p:cNvPr>
              <p:cNvSpPr>
                <a:spLocks noRot="1" noChangeAspect="1" noMove="1" noResize="1" noEditPoints="1" noAdjustHandles="1" noChangeArrowheads="1" noChangeShapeType="1" noTextEdit="1"/>
              </p:cNvSpPr>
              <p:nvPr/>
            </p:nvSpPr>
            <p:spPr>
              <a:xfrm>
                <a:off x="1290257" y="2168492"/>
                <a:ext cx="10687050" cy="777264"/>
              </a:xfrm>
              <a:prstGeom prst="rect">
                <a:avLst/>
              </a:prstGeom>
              <a:blipFill>
                <a:blip r:embed="rId7"/>
                <a:stretch>
                  <a:fillRect/>
                </a:stretch>
              </a:blipFill>
              <a:ln w="19050">
                <a:solidFill>
                  <a:srgbClr val="FF0000"/>
                </a:solidFill>
              </a:ln>
            </p:spPr>
            <p:txBody>
              <a:bodyPr/>
              <a:lstStyle/>
              <a:p>
                <a:r>
                  <a:rPr lang="LID4096">
                    <a:noFill/>
                  </a:rPr>
                  <a:t> </a:t>
                </a:r>
              </a:p>
            </p:txBody>
          </p:sp>
        </mc:Fallback>
      </mc:AlternateContent>
    </p:spTree>
    <p:extLst>
      <p:ext uri="{BB962C8B-B14F-4D97-AF65-F5344CB8AC3E}">
        <p14:creationId xmlns:p14="http://schemas.microsoft.com/office/powerpoint/2010/main" val="107645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713" y="773044"/>
            <a:ext cx="11370566" cy="5940088"/>
          </a:xfrm>
          <a:prstGeom prst="rect">
            <a:avLst/>
          </a:prstGeom>
        </p:spPr>
        <p:txBody>
          <a:bodyPr wrap="square">
            <a:spAutoFit/>
          </a:bodyPr>
          <a:lstStyle/>
          <a:p>
            <a:pPr marR="0" lvl="0" defTabSz="914400" rtl="0" eaLnBrk="0" fontAlgn="base" latinLnBrk="0" hangingPunct="0">
              <a:spcBef>
                <a:spcPct val="0"/>
              </a:spcBef>
              <a:spcAft>
                <a:spcPct val="0"/>
              </a:spcAft>
              <a:buClrTx/>
              <a:buSzTx/>
              <a:tabLst/>
              <a:defRPr/>
            </a:pPr>
            <a:r>
              <a:rPr lang="en-US" sz="2000" b="1" dirty="0">
                <a:latin typeface="Times New Roman"/>
              </a:rPr>
              <a:t>General:</a:t>
            </a:r>
          </a:p>
          <a:p>
            <a:pPr marR="0" lvl="0" defTabSz="914400" rtl="0" eaLnBrk="0" fontAlgn="base" latinLnBrk="0" hangingPunct="0">
              <a:spcBef>
                <a:spcPct val="0"/>
              </a:spcBef>
              <a:spcAft>
                <a:spcPct val="0"/>
              </a:spcAft>
              <a:buClrTx/>
              <a:buSzTx/>
              <a:tabLst/>
              <a:defRPr/>
            </a:pPr>
            <a:r>
              <a:rPr lang="en-US" sz="2000" dirty="0">
                <a:latin typeface="Times New Roman"/>
              </a:rPr>
              <a:t>1. The same settings as for tests #1-3 (2 hours, written)</a:t>
            </a:r>
          </a:p>
          <a:p>
            <a:pPr marR="0" lvl="0" defTabSz="914400" rtl="0" eaLnBrk="0" fontAlgn="base" latinLnBrk="0" hangingPunct="0">
              <a:spcBef>
                <a:spcPct val="0"/>
              </a:spcBef>
              <a:spcAft>
                <a:spcPct val="0"/>
              </a:spcAft>
              <a:buClrTx/>
              <a:buSzTx/>
              <a:tabLst/>
              <a:defRPr/>
            </a:pPr>
            <a:r>
              <a:rPr kumimoji="0" lang="en-US" sz="2000" b="0" i="0" u="none" strike="noStrike" kern="1200" cap="none" spc="0" normalizeH="0" baseline="0" dirty="0">
                <a:ln>
                  <a:noFill/>
                </a:ln>
                <a:effectLst/>
                <a:uLnTx/>
                <a:uFillTx/>
                <a:latin typeface="Times New Roman"/>
              </a:rPr>
              <a:t>2. Material: Chapter 7</a:t>
            </a:r>
          </a:p>
          <a:p>
            <a:pPr marR="0" lvl="0" defTabSz="914400" rtl="0" eaLnBrk="0" fontAlgn="base" latinLnBrk="0" hangingPunct="0">
              <a:spcBef>
                <a:spcPct val="0"/>
              </a:spcBef>
              <a:spcAft>
                <a:spcPct val="0"/>
              </a:spcAft>
              <a:buClrTx/>
              <a:buSzTx/>
              <a:tabLst/>
              <a:defRPr/>
            </a:pPr>
            <a:r>
              <a:rPr lang="en-US" sz="2000" dirty="0">
                <a:latin typeface="Times New Roman"/>
              </a:rPr>
              <a:t>3. Four problems to solve</a:t>
            </a:r>
            <a:endParaRPr kumimoji="0" lang="en-US" sz="2000" b="0" i="0" u="none" strike="noStrike" kern="1200" cap="none" spc="0" normalizeH="0" baseline="0" dirty="0">
              <a:ln>
                <a:noFill/>
              </a:ln>
              <a:effectLst/>
              <a:uLnTx/>
              <a:uFillTx/>
              <a:latin typeface="Times New Roman"/>
            </a:endParaRPr>
          </a:p>
          <a:p>
            <a:pPr lvl="0" eaLnBrk="0" fontAlgn="base" hangingPunct="0">
              <a:spcBef>
                <a:spcPct val="0"/>
              </a:spcBef>
              <a:spcAft>
                <a:spcPct val="0"/>
              </a:spcAft>
              <a:defRPr/>
            </a:pPr>
            <a:r>
              <a:rPr lang="en-US" sz="2000" dirty="0">
                <a:latin typeface="Times New Roman"/>
              </a:rPr>
              <a:t>4. Formula sheet is given</a:t>
            </a:r>
          </a:p>
          <a:p>
            <a:pPr lvl="0" eaLnBrk="0" fontAlgn="base" hangingPunct="0">
              <a:spcBef>
                <a:spcPct val="0"/>
              </a:spcBef>
              <a:spcAft>
                <a:spcPct val="0"/>
              </a:spcAft>
              <a:defRPr/>
            </a:pPr>
            <a:r>
              <a:rPr lang="en-US" sz="2000" dirty="0">
                <a:latin typeface="Times New Roman"/>
              </a:rPr>
              <a:t>5. Use of </a:t>
            </a:r>
            <a:r>
              <a:rPr lang="en-US" sz="2000" dirty="0"/>
              <a:t>one A4 prefilled with any info, is allowed</a:t>
            </a:r>
          </a:p>
          <a:p>
            <a:endParaRPr lang="en-US" sz="2000" b="1" dirty="0">
              <a:solidFill>
                <a:srgbClr val="000000"/>
              </a:solidFill>
              <a:latin typeface="+mj-lt"/>
              <a:ea typeface="Calibri" panose="020F0502020204030204" pitchFamily="34" charset="0"/>
            </a:endParaRPr>
          </a:p>
          <a:p>
            <a:r>
              <a:rPr lang="en-US" sz="2000" b="1" dirty="0">
                <a:solidFill>
                  <a:srgbClr val="000000"/>
                </a:solidFill>
                <a:effectLst/>
                <a:latin typeface="+mj-lt"/>
                <a:ea typeface="Calibri" panose="020F0502020204030204" pitchFamily="34" charset="0"/>
              </a:rPr>
              <a:t>Do’s</a:t>
            </a:r>
          </a:p>
          <a:p>
            <a:r>
              <a:rPr lang="en-US" sz="2000" dirty="0">
                <a:solidFill>
                  <a:srgbClr val="000000"/>
                </a:solidFill>
                <a:latin typeface="+mj-lt"/>
                <a:ea typeface="Calibri" panose="020F0502020204030204" pitchFamily="34" charset="0"/>
              </a:rPr>
              <a:t>1. Check yourself with </a:t>
            </a:r>
            <a:r>
              <a:rPr lang="en-US" sz="2000" b="1" dirty="0">
                <a:solidFill>
                  <a:srgbClr val="000000"/>
                </a:solidFill>
                <a:latin typeface="+mj-lt"/>
                <a:ea typeface="Calibri" panose="020F0502020204030204" pitchFamily="34" charset="0"/>
              </a:rPr>
              <a:t>Self-quiz Test 4 </a:t>
            </a:r>
            <a:r>
              <a:rPr lang="en-US" sz="2000" dirty="0">
                <a:solidFill>
                  <a:srgbClr val="000000"/>
                </a:solidFill>
                <a:latin typeface="+mj-lt"/>
                <a:ea typeface="Calibri" panose="020F0502020204030204" pitchFamily="34" charset="0"/>
              </a:rPr>
              <a:t>at BS</a:t>
            </a:r>
          </a:p>
          <a:p>
            <a:r>
              <a:rPr lang="en-US" sz="2000" dirty="0">
                <a:solidFill>
                  <a:srgbClr val="000000"/>
                </a:solidFill>
                <a:latin typeface="+mj-lt"/>
                <a:ea typeface="Calibri" panose="020F0502020204030204" pitchFamily="34" charset="0"/>
              </a:rPr>
              <a:t>2. Read formulations carefully; realize what you need to do and which parameters are given</a:t>
            </a:r>
          </a:p>
          <a:p>
            <a:r>
              <a:rPr lang="en-US" sz="2000" dirty="0">
                <a:solidFill>
                  <a:srgbClr val="000000"/>
                </a:solidFill>
                <a:latin typeface="+mj-lt"/>
                <a:ea typeface="Calibri" panose="020F0502020204030204" pitchFamily="34" charset="0"/>
              </a:rPr>
              <a:t>3. Always check if you have answered all questions asked</a:t>
            </a:r>
          </a:p>
          <a:p>
            <a:endParaRPr lang="en-US" sz="2000" dirty="0">
              <a:solidFill>
                <a:srgbClr val="000000"/>
              </a:solidFill>
              <a:latin typeface="+mj-lt"/>
              <a:ea typeface="Calibri" panose="020F0502020204030204" pitchFamily="34" charset="0"/>
            </a:endParaRPr>
          </a:p>
          <a:p>
            <a:r>
              <a:rPr lang="en-US" sz="2000" b="1" dirty="0" err="1">
                <a:solidFill>
                  <a:srgbClr val="000000"/>
                </a:solidFill>
                <a:effectLst/>
                <a:latin typeface="+mj-lt"/>
                <a:ea typeface="Calibri" panose="020F0502020204030204" pitchFamily="34" charset="0"/>
              </a:rPr>
              <a:t>Dont’s</a:t>
            </a:r>
            <a:endParaRPr lang="en-US" sz="2000" b="1" dirty="0">
              <a:solidFill>
                <a:srgbClr val="000000"/>
              </a:solidFill>
              <a:effectLst/>
              <a:latin typeface="+mj-lt"/>
              <a:ea typeface="Calibri" panose="020F0502020204030204" pitchFamily="34" charset="0"/>
            </a:endParaRPr>
          </a:p>
          <a:p>
            <a:r>
              <a:rPr lang="en-US" sz="2000" dirty="0">
                <a:solidFill>
                  <a:srgbClr val="000000"/>
                </a:solidFill>
                <a:effectLst/>
                <a:latin typeface="+mj-lt"/>
                <a:ea typeface="Calibri" panose="020F0502020204030204" pitchFamily="34" charset="0"/>
              </a:rPr>
              <a:t>1. D</a:t>
            </a:r>
            <a:r>
              <a:rPr lang="en-US" sz="2000" dirty="0">
                <a:solidFill>
                  <a:srgbClr val="000000"/>
                </a:solidFill>
                <a:latin typeface="+mj-lt"/>
                <a:ea typeface="Calibri" panose="020F0502020204030204" pitchFamily="34" charset="0"/>
              </a:rPr>
              <a:t>o not hesitate to ask, if </a:t>
            </a:r>
            <a:r>
              <a:rPr lang="en-US" sz="2000" dirty="0">
                <a:solidFill>
                  <a:srgbClr val="000000"/>
                </a:solidFill>
                <a:effectLst/>
                <a:latin typeface="+mj-lt"/>
                <a:ea typeface="Calibri" panose="020F0502020204030204" pitchFamily="34" charset="0"/>
              </a:rPr>
              <a:t>something is unclear</a:t>
            </a:r>
          </a:p>
          <a:p>
            <a:r>
              <a:rPr lang="en-US" sz="2000" dirty="0">
                <a:solidFill>
                  <a:srgbClr val="000000"/>
                </a:solidFill>
                <a:effectLst/>
                <a:latin typeface="+mj-lt"/>
                <a:ea typeface="Calibri" panose="020F0502020204030204" pitchFamily="34" charset="0"/>
              </a:rPr>
              <a:t>2. Do not forget vector notation </a:t>
            </a:r>
          </a:p>
          <a:p>
            <a:r>
              <a:rPr lang="en-US" sz="2000" dirty="0">
                <a:solidFill>
                  <a:srgbClr val="000000"/>
                </a:solidFill>
                <a:effectLst/>
                <a:latin typeface="+mj-lt"/>
                <a:ea typeface="Calibri" panose="020F0502020204030204" pitchFamily="34" charset="0"/>
              </a:rPr>
              <a:t>3. Do </a:t>
            </a:r>
            <a:r>
              <a:rPr lang="en-US" sz="2000" dirty="0">
                <a:solidFill>
                  <a:srgbClr val="000000"/>
                </a:solidFill>
                <a:latin typeface="+mj-lt"/>
                <a:ea typeface="Calibri" panose="020F0502020204030204" pitchFamily="34" charset="0"/>
              </a:rPr>
              <a:t>not jump to the conclusion but demonstrate the </a:t>
            </a:r>
            <a:r>
              <a:rPr lang="en-US" sz="2000" dirty="0">
                <a:solidFill>
                  <a:srgbClr val="000000"/>
                </a:solidFill>
                <a:effectLst/>
                <a:latin typeface="+mj-lt"/>
                <a:ea typeface="Calibri" panose="020F0502020204030204" pitchFamily="34" charset="0"/>
              </a:rPr>
              <a:t>logical progression</a:t>
            </a:r>
          </a:p>
          <a:p>
            <a:r>
              <a:rPr lang="en-US" sz="2000" kern="100" dirty="0">
                <a:effectLst/>
                <a:latin typeface="+mj-lt"/>
                <a:ea typeface="Calibri" panose="020F0502020204030204" pitchFamily="34" charset="0"/>
                <a:cs typeface="Times New Roman" panose="02020603050405020304" pitchFamily="18" charset="0"/>
              </a:rPr>
              <a:t> </a:t>
            </a:r>
          </a:p>
          <a:p>
            <a:r>
              <a:rPr lang="en-US" sz="2000" kern="100" dirty="0">
                <a:effectLst/>
                <a:latin typeface="+mj-lt"/>
                <a:ea typeface="Calibri" panose="020F0502020204030204" pitchFamily="34" charset="0"/>
                <a:cs typeface="Times New Roman" panose="02020603050405020304" pitchFamily="18" charset="0"/>
              </a:rPr>
              <a:t>“Mechanism A causes B, which, with C, leads to D. As such, the situation is as E”, for instance, is a more complete formulation which explains why E happens then saying “E happens because of A”</a:t>
            </a:r>
          </a:p>
        </p:txBody>
      </p: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Notes on upcoming Test 4</a:t>
            </a:r>
          </a:p>
        </p:txBody>
      </p:sp>
      <p:sp>
        <p:nvSpPr>
          <p:cNvPr id="33" name="Content Placeholder 4">
            <a:extLst>
              <a:ext uri="{FF2B5EF4-FFF2-40B4-BE49-F238E27FC236}">
                <a16:creationId xmlns:a16="http://schemas.microsoft.com/office/drawing/2014/main" id="{491B0651-F711-44B1-A8D2-3B26DBD9224D}"/>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14</a:t>
            </a:fld>
            <a:endParaRPr lang="en-US" dirty="0"/>
          </a:p>
        </p:txBody>
      </p:sp>
    </p:spTree>
    <p:extLst>
      <p:ext uri="{BB962C8B-B14F-4D97-AF65-F5344CB8AC3E}">
        <p14:creationId xmlns:p14="http://schemas.microsoft.com/office/powerpoint/2010/main" val="1940991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Question 1: </a:t>
            </a:r>
            <a:r>
              <a:rPr lang="en-US" dirty="0">
                <a:solidFill>
                  <a:schemeClr val="accent2">
                    <a:lumMod val="50000"/>
                  </a:schemeClr>
                </a:solidFill>
              </a:rPr>
              <a:t>PollEv.com/2023mp</a:t>
            </a:r>
            <a:endParaRPr lang="en-US" altLang="en-US" dirty="0">
              <a:solidFill>
                <a:srgbClr val="000066"/>
              </a:solidFill>
            </a:endParaRPr>
          </a:p>
        </p:txBody>
      </p:sp>
      <mc:AlternateContent xmlns:mc="http://schemas.openxmlformats.org/markup-compatibility/2006" xmlns:a14="http://schemas.microsoft.com/office/drawing/2010/main">
        <mc:Choice Requires="a14">
          <p:sp>
            <p:nvSpPr>
              <p:cNvPr id="9" name="Rectangle 8"/>
              <p:cNvSpPr/>
              <p:nvPr/>
            </p:nvSpPr>
            <p:spPr>
              <a:xfrm>
                <a:off x="300535" y="5228279"/>
                <a:ext cx="8825709" cy="18147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50000"/>
                      </a:srgbClr>
                    </a:solidFill>
                    <a:effectLst/>
                    <a:uLnTx/>
                    <a:uFillTx/>
                    <a:latin typeface="Times New Roman"/>
                    <a:ea typeface="+mn-ea"/>
                    <a:cs typeface="+mn-cs"/>
                  </a:rPr>
                  <a:t>Answer 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energy flux is determined by the Poynting vector </a:t>
                </a:r>
                <a14:m>
                  <m:oMath xmlns:m="http://schemas.openxmlformats.org/officeDocument/2006/math">
                    <m:acc>
                      <m:accPr>
                        <m:chr m:val="⃗"/>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so that the energy comes from the (radial) direction orthogonal to the wires (=parallel to the plates). See Feynman lectures on physics, vol.2, p.27-7.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p>
            </p:txBody>
          </p:sp>
        </mc:Choice>
        <mc:Fallback xmlns="">
          <p:sp>
            <p:nvSpPr>
              <p:cNvPr id="9" name="Rectangle 8"/>
              <p:cNvSpPr>
                <a:spLocks noRot="1" noChangeAspect="1" noMove="1" noResize="1" noEditPoints="1" noAdjustHandles="1" noChangeArrowheads="1" noChangeShapeType="1" noTextEdit="1"/>
              </p:cNvSpPr>
              <p:nvPr/>
            </p:nvSpPr>
            <p:spPr>
              <a:xfrm>
                <a:off x="300535" y="5228279"/>
                <a:ext cx="8825709" cy="1814792"/>
              </a:xfrm>
              <a:prstGeom prst="rect">
                <a:avLst/>
              </a:prstGeom>
              <a:blipFill>
                <a:blip r:embed="rId4"/>
                <a:stretch>
                  <a:fillRect l="-691" t="-2020"/>
                </a:stretch>
              </a:blipFill>
            </p:spPr>
            <p:txBody>
              <a:bodyPr/>
              <a:lstStyle/>
              <a:p>
                <a:r>
                  <a:rPr lang="LID4096">
                    <a:noFill/>
                  </a:rPr>
                  <a:t> </a:t>
                </a:r>
              </a:p>
            </p:txBody>
          </p:sp>
        </mc:Fallback>
      </mc:AlternateContent>
      <p:sp>
        <p:nvSpPr>
          <p:cNvPr id="11" name="Content Placeholder 4">
            <a:extLst>
              <a:ext uri="{FF2B5EF4-FFF2-40B4-BE49-F238E27FC236}">
                <a16:creationId xmlns:a16="http://schemas.microsoft.com/office/drawing/2014/main" id="{DC45DFC5-FA66-4BCA-BF55-EBA167ECF35B}"/>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15</a:t>
            </a:fld>
            <a:endParaRPr lang="en-US" dirty="0"/>
          </a:p>
        </p:txBody>
      </p:sp>
      <p:sp>
        <p:nvSpPr>
          <p:cNvPr id="17" name="Rectangle 16">
            <a:extLst>
              <a:ext uri="{FF2B5EF4-FFF2-40B4-BE49-F238E27FC236}">
                <a16:creationId xmlns:a16="http://schemas.microsoft.com/office/drawing/2014/main" id="{53BB1043-6AB7-40AA-A545-C64983379540}"/>
              </a:ext>
            </a:extLst>
          </p:cNvPr>
          <p:cNvSpPr/>
          <p:nvPr/>
        </p:nvSpPr>
        <p:spPr>
          <a:xfrm>
            <a:off x="9124122" y="6449590"/>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23</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5" name="Rectangle 14">
            <a:extLst>
              <a:ext uri="{FF2B5EF4-FFF2-40B4-BE49-F238E27FC236}">
                <a16:creationId xmlns:a16="http://schemas.microsoft.com/office/drawing/2014/main" id="{768BB164-394C-272C-C06D-1287D1F75959}"/>
              </a:ext>
            </a:extLst>
          </p:cNvPr>
          <p:cNvSpPr/>
          <p:nvPr/>
        </p:nvSpPr>
        <p:spPr>
          <a:xfrm>
            <a:off x="270372" y="837738"/>
            <a:ext cx="8429746" cy="286232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Suppose we have a circular parallel plate capacitor of our usual kind. The capacitor is being charged slowly so that there is a nearly uniform electric field inside. This electric field is changing with time which creates magnetic field. Apparently, the energy of the EM fields inside the capacitor increases with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From which direction does this energy comes from?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From the direction orthogonal to the plates (=parallel to the wires)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From the direction orthogonal to the wires (=parallel to the plates)</a:t>
            </a:r>
          </a:p>
        </p:txBody>
      </p:sp>
      <p:graphicFrame>
        <p:nvGraphicFramePr>
          <p:cNvPr id="3" name="Object 2">
            <a:extLst>
              <a:ext uri="{FF2B5EF4-FFF2-40B4-BE49-F238E27FC236}">
                <a16:creationId xmlns:a16="http://schemas.microsoft.com/office/drawing/2014/main" id="{5E1CD6D5-9484-18CA-5228-0F2AA54CBAD7}"/>
              </a:ext>
            </a:extLst>
          </p:cNvPr>
          <p:cNvGraphicFramePr>
            <a:graphicFrameLocks noChangeAspect="1"/>
          </p:cNvGraphicFramePr>
          <p:nvPr/>
        </p:nvGraphicFramePr>
        <p:xfrm>
          <a:off x="8766663" y="1054551"/>
          <a:ext cx="3152775" cy="4467225"/>
        </p:xfrm>
        <a:graphic>
          <a:graphicData uri="http://schemas.openxmlformats.org/presentationml/2006/ole">
            <mc:AlternateContent xmlns:mc="http://schemas.openxmlformats.org/markup-compatibility/2006">
              <mc:Choice xmlns:v="urn:schemas-microsoft-com:vml" Requires="v">
                <p:oleObj name="PHOTO-PAINT" r:id="rId5" imgW="3152520" imgH="4466880" progId="CorelPHOTOPAINT.Image.19">
                  <p:embed/>
                </p:oleObj>
              </mc:Choice>
              <mc:Fallback>
                <p:oleObj name="PHOTO-PAINT" r:id="rId5" imgW="3152520" imgH="4466880" progId="CorelPHOTOPAINT.Image.19">
                  <p:embed/>
                  <p:pic>
                    <p:nvPicPr>
                      <p:cNvPr id="3" name="Object 2">
                        <a:extLst>
                          <a:ext uri="{FF2B5EF4-FFF2-40B4-BE49-F238E27FC236}">
                            <a16:creationId xmlns:a16="http://schemas.microsoft.com/office/drawing/2014/main" id="{5E1CD6D5-9484-18CA-5228-0F2AA54CBAD7}"/>
                          </a:ext>
                        </a:extLst>
                      </p:cNvPr>
                      <p:cNvPicPr/>
                      <p:nvPr/>
                    </p:nvPicPr>
                    <p:blipFill>
                      <a:blip r:embed="rId6"/>
                      <a:stretch>
                        <a:fillRect/>
                      </a:stretch>
                    </p:blipFill>
                    <p:spPr>
                      <a:xfrm>
                        <a:off x="8766663" y="1054551"/>
                        <a:ext cx="3152775" cy="446722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6DC4A63-33D5-9D88-539F-E004F888163C}"/>
              </a:ext>
            </a:extLst>
          </p:cNvPr>
          <p:cNvPicPr>
            <a:picLocks noChangeAspect="1"/>
          </p:cNvPicPr>
          <p:nvPr/>
        </p:nvPicPr>
        <p:blipFill>
          <a:blip r:embed="rId7"/>
          <a:stretch>
            <a:fillRect/>
          </a:stretch>
        </p:blipFill>
        <p:spPr>
          <a:xfrm>
            <a:off x="8824064" y="1054551"/>
            <a:ext cx="3152775" cy="4467225"/>
          </a:xfrm>
          <a:prstGeom prst="rect">
            <a:avLst/>
          </a:prstGeom>
        </p:spPr>
      </p:pic>
      <p:pic>
        <p:nvPicPr>
          <p:cNvPr id="2" name="Picture 1"/>
          <p:cNvPicPr>
            <a:picLocks noChangeAspect="1"/>
          </p:cNvPicPr>
          <p:nvPr/>
        </p:nvPicPr>
        <p:blipFill>
          <a:blip r:embed="rId8"/>
          <a:stretch>
            <a:fillRect/>
          </a:stretch>
        </p:blipFill>
        <p:spPr>
          <a:xfrm>
            <a:off x="5973469" y="3700060"/>
            <a:ext cx="2669646" cy="1908915"/>
          </a:xfrm>
          <a:prstGeom prst="rect">
            <a:avLst/>
          </a:prstGeom>
        </p:spPr>
      </p:pic>
    </p:spTree>
    <p:extLst>
      <p:ext uri="{BB962C8B-B14F-4D97-AF65-F5344CB8AC3E}">
        <p14:creationId xmlns:p14="http://schemas.microsoft.com/office/powerpoint/2010/main" val="32564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Conservation laws we have studied</a:t>
            </a:r>
          </a:p>
        </p:txBody>
      </p:sp>
      <p:sp>
        <p:nvSpPr>
          <p:cNvPr id="2" name="Rectangle 1"/>
          <p:cNvSpPr/>
          <p:nvPr/>
        </p:nvSpPr>
        <p:spPr>
          <a:xfrm>
            <a:off x="1797868" y="1069299"/>
            <a:ext cx="8466992"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Charge</a:t>
            </a:r>
          </a:p>
        </p:txBody>
      </p:sp>
      <mc:AlternateContent xmlns:mc="http://schemas.openxmlformats.org/markup-compatibility/2006" xmlns:a14="http://schemas.microsoft.com/office/drawing/2010/main">
        <mc:Choice Requires="a14">
          <p:sp>
            <p:nvSpPr>
              <p:cNvPr id="10" name="Rectangle 9"/>
              <p:cNvSpPr/>
              <p:nvPr/>
            </p:nvSpPr>
            <p:spPr>
              <a:xfrm>
                <a:off x="3967447" y="3882512"/>
                <a:ext cx="2063917" cy="750142"/>
              </a:xfrm>
              <a:prstGeom prst="rect">
                <a:avLst/>
              </a:prstGeom>
              <a:ln w="19050">
                <a:noFill/>
              </a:ln>
            </p:spPr>
            <p:txBody>
              <a:bodyPr wrap="square">
                <a:spAutoFit/>
              </a:bodyPr>
              <a:lstStyle/>
              <a:p>
                <a:pPr lvl="0"/>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acc>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3967447" y="3882512"/>
                <a:ext cx="2063917" cy="750142"/>
              </a:xfrm>
              <a:prstGeom prst="rect">
                <a:avLst/>
              </a:prstGeom>
              <a:blipFill>
                <a:blip r:embed="rId3"/>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967447" y="911326"/>
                <a:ext cx="1682891" cy="677558"/>
              </a:xfrm>
              <a:prstGeom prst="rect">
                <a:avLst/>
              </a:prstGeom>
              <a:ln w="19050">
                <a:noFill/>
              </a:ln>
            </p:spPr>
            <p:txBody>
              <a:bodyPr wrap="square">
                <a:spAutoFit/>
              </a:bodyPr>
              <a:lstStyle/>
              <a:p>
                <a:pPr lvl="0"/>
                <a14:m>
                  <m:oMathPara xmlns:m="http://schemas.openxmlformats.org/officeDocument/2006/math">
                    <m:oMathParaPr>
                      <m:jc m:val="center"/>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𝐉</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3967447" y="911326"/>
                <a:ext cx="1682891" cy="677558"/>
              </a:xfrm>
              <a:prstGeom prst="rect">
                <a:avLst/>
              </a:prstGeom>
              <a:blipFill>
                <a:blip r:embed="rId4"/>
                <a:stretch>
                  <a:fillRect/>
                </a:stretch>
              </a:blipFill>
              <a:ln w="19050">
                <a:noFill/>
              </a:ln>
            </p:spPr>
            <p:txBody>
              <a:bodyPr/>
              <a:lstStyle/>
              <a:p>
                <a:r>
                  <a:rPr lang="en-US">
                    <a:noFill/>
                  </a:rPr>
                  <a:t> </a:t>
                </a:r>
              </a:p>
            </p:txBody>
          </p:sp>
        </mc:Fallback>
      </mc:AlternateContent>
      <p:sp>
        <p:nvSpPr>
          <p:cNvPr id="12" name="Rectangle 11"/>
          <p:cNvSpPr/>
          <p:nvPr/>
        </p:nvSpPr>
        <p:spPr>
          <a:xfrm>
            <a:off x="1838325" y="2046001"/>
            <a:ext cx="8466992"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Energy</a:t>
            </a:r>
          </a:p>
        </p:txBody>
      </p:sp>
      <mc:AlternateContent xmlns:mc="http://schemas.openxmlformats.org/markup-compatibility/2006" xmlns:a14="http://schemas.microsoft.com/office/drawing/2010/main">
        <mc:Choice Requires="a14">
          <p:sp>
            <p:nvSpPr>
              <p:cNvPr id="13" name="Rectangle 12"/>
              <p:cNvSpPr/>
              <p:nvPr/>
            </p:nvSpPr>
            <p:spPr>
              <a:xfrm>
                <a:off x="3967447" y="1829471"/>
                <a:ext cx="1682891" cy="703462"/>
              </a:xfrm>
              <a:prstGeom prst="rect">
                <a:avLst/>
              </a:prstGeom>
              <a:ln w="19050">
                <a:noFill/>
              </a:ln>
            </p:spPr>
            <p:txBody>
              <a:bodyPr wrap="square">
                <a:noAutofit/>
              </a:bodyPr>
              <a:lstStyle/>
              <a:p>
                <a:pPr lvl="0"/>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𝑢</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3967447" y="1829471"/>
                <a:ext cx="1682891" cy="703462"/>
              </a:xfrm>
              <a:prstGeom prst="rect">
                <a:avLst/>
              </a:prstGeom>
              <a:blipFill>
                <a:blip r:embed="rId5"/>
                <a:stretch>
                  <a:fillRect/>
                </a:stretch>
              </a:blipFill>
              <a:ln w="19050">
                <a:noFill/>
              </a:ln>
            </p:spPr>
            <p:txBody>
              <a:bodyPr/>
              <a:lstStyle/>
              <a:p>
                <a:r>
                  <a:rPr lang="en-US">
                    <a:noFill/>
                  </a:rPr>
                  <a:t> </a:t>
                </a:r>
              </a:p>
            </p:txBody>
          </p:sp>
        </mc:Fallback>
      </mc:AlternateContent>
      <p:sp>
        <p:nvSpPr>
          <p:cNvPr id="14" name="Rectangle 13"/>
          <p:cNvSpPr/>
          <p:nvPr/>
        </p:nvSpPr>
        <p:spPr>
          <a:xfrm>
            <a:off x="2521823" y="3433680"/>
            <a:ext cx="6257030"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What about momentum? Can we write something like</a:t>
            </a:r>
          </a:p>
        </p:txBody>
      </p:sp>
      <mc:AlternateContent xmlns:mc="http://schemas.openxmlformats.org/markup-compatibility/2006" xmlns:a14="http://schemas.microsoft.com/office/drawing/2010/main">
        <mc:Choice Requires="a14">
          <p:sp>
            <p:nvSpPr>
              <p:cNvPr id="17" name="Rectangle 16"/>
              <p:cNvSpPr/>
              <p:nvPr/>
            </p:nvSpPr>
            <p:spPr>
              <a:xfrm>
                <a:off x="8110327" y="1809127"/>
                <a:ext cx="2014903" cy="72276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8110327" y="1809127"/>
                <a:ext cx="2014903" cy="722762"/>
              </a:xfrm>
              <a:prstGeom prst="rect">
                <a:avLst/>
              </a:prstGeom>
              <a:blipFill>
                <a:blip r:embed="rId6"/>
                <a:stretch>
                  <a:fillRect/>
                </a:stretch>
              </a:blipFill>
              <a:ln w="19050">
                <a:noFill/>
              </a:ln>
            </p:spPr>
            <p:txBody>
              <a:bodyPr/>
              <a:lstStyle/>
              <a:p>
                <a:r>
                  <a:rPr lang="en-US">
                    <a:noFill/>
                  </a:rPr>
                  <a:t> </a:t>
                </a:r>
              </a:p>
            </p:txBody>
          </p:sp>
        </mc:Fallback>
      </mc:AlternateContent>
      <p:sp>
        <p:nvSpPr>
          <p:cNvPr id="18" name="Rectangle 17"/>
          <p:cNvSpPr/>
          <p:nvPr/>
        </p:nvSpPr>
        <p:spPr>
          <a:xfrm>
            <a:off x="6141431" y="1959179"/>
            <a:ext cx="2331204"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effectLst/>
                <a:uLnTx/>
                <a:uFillTx/>
                <a:latin typeface="Times New Roman" panose="02020603050405020304" pitchFamily="18" charset="0"/>
                <a:ea typeface="+mn-ea"/>
                <a:cs typeface="+mn-cs"/>
              </a:rPr>
              <a:t>Poynting’s</a:t>
            </a:r>
            <a:r>
              <a:rPr kumimoji="0" lang="en-US" sz="2000" b="0" i="0" u="none" strike="noStrike" kern="1200" cap="none" spc="0" normalizeH="0" baseline="0" noProof="0" dirty="0">
                <a:ln>
                  <a:noFill/>
                </a:ln>
                <a:effectLst/>
                <a:uLnTx/>
                <a:uFillTx/>
                <a:latin typeface="Times New Roman" panose="02020603050405020304" pitchFamily="18" charset="0"/>
                <a:ea typeface="+mn-ea"/>
                <a:cs typeface="+mn-cs"/>
              </a:rPr>
              <a:t> vector:</a:t>
            </a:r>
            <a:endParaRPr kumimoji="0" lang="en-US" sz="2000" b="0" i="0" u="none" strike="noStrike" kern="1200" cap="none" spc="0" normalizeH="0" baseline="0" noProof="0" dirty="0">
              <a:ln>
                <a:noFill/>
              </a:ln>
              <a:effectLst/>
              <a:uLnTx/>
              <a:uFillTx/>
              <a:latin typeface="Times New Roman"/>
              <a:ea typeface="+mn-ea"/>
              <a:cs typeface="+mn-cs"/>
            </a:endParaRPr>
          </a:p>
        </p:txBody>
      </p:sp>
      <p:sp>
        <p:nvSpPr>
          <p:cNvPr id="19" name="Content Placeholder 4">
            <a:extLst>
              <a:ext uri="{FF2B5EF4-FFF2-40B4-BE49-F238E27FC236}">
                <a16:creationId xmlns:a16="http://schemas.microsoft.com/office/drawing/2014/main" id="{A50150E5-9396-4968-9310-722F02752278}"/>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16</a:t>
            </a:fld>
            <a:endParaRPr lang="en-US" dirty="0"/>
          </a:p>
        </p:txBody>
      </p:sp>
      <mc:AlternateContent xmlns:mc="http://schemas.openxmlformats.org/markup-compatibility/2006" xmlns:a14="http://schemas.microsoft.com/office/drawing/2010/main">
        <mc:Choice Requires="a14">
          <p:sp>
            <p:nvSpPr>
              <p:cNvPr id="21" name="Rectangle 20"/>
              <p:cNvSpPr/>
              <p:nvPr/>
            </p:nvSpPr>
            <p:spPr>
              <a:xfrm>
                <a:off x="1408455" y="4821359"/>
                <a:ext cx="10051177" cy="1015663"/>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a:rPr>
                  <a:t>Momentum (left hand side) is a vector but divergence of a vector is a scalar (right hand side)</a:t>
                </a:r>
              </a:p>
              <a:p>
                <a:pPr>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So the function </a:t>
                </a:r>
                <a14:m>
                  <m:oMath xmlns:m="http://schemas.openxmlformats.org/officeDocument/2006/math">
                    <m:r>
                      <a:rPr lang="en-US" sz="2000" i="1">
                        <a:solidFill>
                          <a:srgbClr val="000000"/>
                        </a:solidFill>
                        <a:latin typeface="Cambria Math" panose="02040503050406030204" pitchFamily="18" charset="0"/>
                      </a:rPr>
                      <m:t>???</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the right hand side cannot be a vector</a:t>
                </a:r>
              </a:p>
              <a:p>
                <a:pPr>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What is it? (spoiler: it’s a tensor)</a:t>
                </a:r>
              </a:p>
            </p:txBody>
          </p:sp>
        </mc:Choice>
        <mc:Fallback xmlns="">
          <p:sp>
            <p:nvSpPr>
              <p:cNvPr id="21" name="Rectangle 20"/>
              <p:cNvSpPr>
                <a:spLocks noRot="1" noChangeAspect="1" noMove="1" noResize="1" noEditPoints="1" noAdjustHandles="1" noChangeArrowheads="1" noChangeShapeType="1" noTextEdit="1"/>
              </p:cNvSpPr>
              <p:nvPr/>
            </p:nvSpPr>
            <p:spPr>
              <a:xfrm>
                <a:off x="1408455" y="4821359"/>
                <a:ext cx="10051177" cy="1015663"/>
              </a:xfrm>
              <a:prstGeom prst="rect">
                <a:avLst/>
              </a:prstGeom>
              <a:blipFill>
                <a:blip r:embed="rId7"/>
                <a:stretch>
                  <a:fillRect l="-606" t="-3593" b="-958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3038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7805" y="2054976"/>
            <a:ext cx="3148858" cy="2378075"/>
          </a:xfrm>
          <a:prstGeom prst="rect">
            <a:avLst/>
          </a:prstGeom>
        </p:spPr>
      </p:pic>
      <p:pic>
        <p:nvPicPr>
          <p:cNvPr id="30" name="Picture 29"/>
          <p:cNvPicPr>
            <a:picLocks noChangeAspect="1"/>
          </p:cNvPicPr>
          <p:nvPr/>
        </p:nvPicPr>
        <p:blipFill rotWithShape="1">
          <a:blip r:embed="rId4"/>
          <a:srcRect r="55023"/>
          <a:stretch/>
        </p:blipFill>
        <p:spPr>
          <a:xfrm>
            <a:off x="7205216" y="1748901"/>
            <a:ext cx="2662578" cy="2076684"/>
          </a:xfrm>
          <a:prstGeom prst="rect">
            <a:avLst/>
          </a:prstGeom>
        </p:spPr>
      </p:pic>
      <p:sp>
        <p:nvSpPr>
          <p:cNvPr id="3" name="Rectangle 2"/>
          <p:cNvSpPr/>
          <p:nvPr/>
        </p:nvSpPr>
        <p:spPr>
          <a:xfrm>
            <a:off x="507756" y="768472"/>
            <a:ext cx="11370566"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Consider two identical point charges, which are forced to move towards the origin with identical speeds as shown. Assume that they must maintain the same direction (they’re mounted on tracks).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Is the third law of Newton valid for electric forces?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 I don’t know</a:t>
            </a:r>
          </a:p>
        </p:txBody>
      </p: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Newton’s third law in electrodynamics</a:t>
            </a:r>
          </a:p>
        </p:txBody>
      </p:sp>
      <p:sp>
        <p:nvSpPr>
          <p:cNvPr id="9" name="Rectangle 8"/>
          <p:cNvSpPr/>
          <p:nvPr/>
        </p:nvSpPr>
        <p:spPr>
          <a:xfrm>
            <a:off x="530986" y="3842313"/>
            <a:ext cx="405325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a:ea typeface="+mn-ea"/>
                <a:cs typeface="+mn-cs"/>
              </a:rPr>
              <a:t>Answer A:</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Yes, for electric forces</a:t>
            </a:r>
          </a:p>
        </p:txBody>
      </p:sp>
      <mc:AlternateContent xmlns:mc="http://schemas.openxmlformats.org/markup-compatibility/2006" xmlns:a14="http://schemas.microsoft.com/office/drawing/2010/main">
        <mc:Choice Requires="a14">
          <p:sp>
            <p:nvSpPr>
              <p:cNvPr id="68" name="Rectangle 67"/>
              <p:cNvSpPr/>
              <p:nvPr/>
            </p:nvSpPr>
            <p:spPr>
              <a:xfrm>
                <a:off x="533017" y="4562035"/>
                <a:ext cx="1839093" cy="438518"/>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𝐅</m:t>
                              </m:r>
                            </m:e>
                          </m:acc>
                        </m:e>
                        <m:sub>
                          <m:r>
                            <a:rPr kumimoji="0" lang="en-US" sz="20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12</m:t>
                          </m:r>
                        </m:sub>
                        <m:sup>
                          <m:r>
                            <a:rPr kumimoji="0" lang="en-US" sz="20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𝑒𝑙𝑒𝑐</m:t>
                          </m:r>
                        </m:sup>
                      </m:sSubSup>
                      <m:r>
                        <a:rPr kumimoji="0" lang="en-US" sz="20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m:t>
                      </m:r>
                      <m:sSubSup>
                        <m:sSubSupPr>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SupPr>
                        <m:e>
                          <m:r>
                            <a:rPr kumimoji="0" lang="en-US" sz="20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𝐅</m:t>
                              </m:r>
                            </m:e>
                          </m:acc>
                        </m:e>
                        <m:sub>
                          <m:r>
                            <a:rPr kumimoji="0" lang="en-US" sz="20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2</m:t>
                          </m:r>
                          <m:r>
                            <a:rPr kumimoji="0" lang="en-US" sz="20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1</m:t>
                          </m:r>
                        </m:sub>
                        <m:sup>
                          <m:r>
                            <a:rPr kumimoji="0" lang="en-US" sz="20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𝑒𝑙𝑒𝑐</m:t>
                          </m:r>
                        </m:sup>
                      </m:sSubSup>
                    </m:oMath>
                  </m:oMathPara>
                </a14:m>
                <a:endParaRPr kumimoji="0" lang="en-US" sz="2000" b="0" i="0" u="none" strike="noStrike" kern="1200" cap="none" spc="0" normalizeH="0" baseline="0" noProof="0" dirty="0">
                  <a:ln>
                    <a:noFill/>
                  </a:ln>
                  <a:solidFill>
                    <a:srgbClr val="00CC99">
                      <a:lumMod val="50000"/>
                    </a:srgbClr>
                  </a:solidFill>
                  <a:effectLst/>
                  <a:uLnTx/>
                  <a:uFillTx/>
                  <a:latin typeface="NimbusSanL-ReguItal"/>
                  <a:ea typeface="+mn-ea"/>
                  <a:cs typeface="+mn-cs"/>
                </a:endParaRPr>
              </a:p>
            </p:txBody>
          </p:sp>
        </mc:Choice>
        <mc:Fallback xmlns="">
          <p:sp>
            <p:nvSpPr>
              <p:cNvPr id="68" name="Rectangle 67"/>
              <p:cNvSpPr>
                <a:spLocks noRot="1" noChangeAspect="1" noMove="1" noResize="1" noEditPoints="1" noAdjustHandles="1" noChangeArrowheads="1" noChangeShapeType="1" noTextEdit="1"/>
              </p:cNvSpPr>
              <p:nvPr/>
            </p:nvSpPr>
            <p:spPr>
              <a:xfrm>
                <a:off x="533017" y="4562035"/>
                <a:ext cx="1839093" cy="438518"/>
              </a:xfrm>
              <a:prstGeom prst="rect">
                <a:avLst/>
              </a:prstGeom>
              <a:blipFill>
                <a:blip r:embed="rId5"/>
                <a:stretch>
                  <a:fillRect t="-18056" b="-2778"/>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504534" y="5077423"/>
                <a:ext cx="234872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Arial" panose="020B0604020202020204" pitchFamily="34" charset="0"/>
                  </a:rPr>
                  <a:t>Action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Arial" panose="020B0604020202020204" pitchFamily="34" charset="0"/>
                  </a:rPr>
                  <a:t> - Reaction</a:t>
                </a:r>
              </a:p>
            </p:txBody>
          </p:sp>
        </mc:Choice>
        <mc:Fallback xmlns="">
          <p:sp>
            <p:nvSpPr>
              <p:cNvPr id="69" name="Rectangle 68"/>
              <p:cNvSpPr>
                <a:spLocks noRot="1" noChangeAspect="1" noMove="1" noResize="1" noEditPoints="1" noAdjustHandles="1" noChangeArrowheads="1" noChangeShapeType="1" noTextEdit="1"/>
              </p:cNvSpPr>
              <p:nvPr/>
            </p:nvSpPr>
            <p:spPr>
              <a:xfrm>
                <a:off x="504534" y="5077423"/>
                <a:ext cx="2348720" cy="400110"/>
              </a:xfrm>
              <a:prstGeom prst="rect">
                <a:avLst/>
              </a:prstGeom>
              <a:blipFill>
                <a:blip r:embed="rId6"/>
                <a:stretch>
                  <a:fillRect l="-2857" t="-9091" b="-25758"/>
                </a:stretch>
              </a:blipFill>
            </p:spPr>
            <p:txBody>
              <a:bodyPr/>
              <a:lstStyle/>
              <a:p>
                <a:r>
                  <a:rPr lang="LID4096">
                    <a:noFill/>
                  </a:rPr>
                  <a:t> </a:t>
                </a:r>
              </a:p>
            </p:txBody>
          </p:sp>
        </mc:Fallback>
      </mc:AlternateContent>
      <p:sp>
        <p:nvSpPr>
          <p:cNvPr id="33" name="Content Placeholder 4">
            <a:extLst>
              <a:ext uri="{FF2B5EF4-FFF2-40B4-BE49-F238E27FC236}">
                <a16:creationId xmlns:a16="http://schemas.microsoft.com/office/drawing/2014/main" id="{491B0651-F711-44B1-A8D2-3B26DBD9224D}"/>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17</a:t>
            </a:fld>
            <a:endParaRPr lang="en-US" dirty="0"/>
          </a:p>
        </p:txBody>
      </p:sp>
      <p:cxnSp>
        <p:nvCxnSpPr>
          <p:cNvPr id="43" name="Straight Arrow Connector 42">
            <a:extLst>
              <a:ext uri="{FF2B5EF4-FFF2-40B4-BE49-F238E27FC236}">
                <a16:creationId xmlns:a16="http://schemas.microsoft.com/office/drawing/2014/main" id="{19249E7D-03D9-4BAB-9831-04217CC4B6E2}"/>
              </a:ext>
            </a:extLst>
          </p:cNvPr>
          <p:cNvCxnSpPr/>
          <p:nvPr/>
        </p:nvCxnSpPr>
        <p:spPr bwMode="auto">
          <a:xfrm flipV="1">
            <a:off x="6984999" y="3860801"/>
            <a:ext cx="8468" cy="1566337"/>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a:extLst>
              <a:ext uri="{FF2B5EF4-FFF2-40B4-BE49-F238E27FC236}">
                <a16:creationId xmlns:a16="http://schemas.microsoft.com/office/drawing/2014/main" id="{CD74E6FD-E596-43A9-ABAA-10B50896819F}"/>
              </a:ext>
            </a:extLst>
          </p:cNvPr>
          <p:cNvCxnSpPr/>
          <p:nvPr/>
        </p:nvCxnSpPr>
        <p:spPr bwMode="auto">
          <a:xfrm flipH="1">
            <a:off x="5985933" y="5401733"/>
            <a:ext cx="999068" cy="753534"/>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a:extLst>
              <a:ext uri="{FF2B5EF4-FFF2-40B4-BE49-F238E27FC236}">
                <a16:creationId xmlns:a16="http://schemas.microsoft.com/office/drawing/2014/main" id="{547E5B11-90C4-45B0-9542-231482DA3171}"/>
              </a:ext>
            </a:extLst>
          </p:cNvPr>
          <p:cNvCxnSpPr/>
          <p:nvPr/>
        </p:nvCxnSpPr>
        <p:spPr bwMode="auto">
          <a:xfrm>
            <a:off x="6993468" y="5410200"/>
            <a:ext cx="3141132"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7AFE7EE5-EEA9-4C9D-AA0A-ED796D0CFDF2}"/>
              </a:ext>
            </a:extLst>
          </p:cNvPr>
          <p:cNvCxnSpPr/>
          <p:nvPr/>
        </p:nvCxnSpPr>
        <p:spPr bwMode="auto">
          <a:xfrm>
            <a:off x="6847313" y="4489799"/>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37A412AB-D009-45A6-BF10-B06FDECC085B}"/>
              </a:ext>
            </a:extLst>
          </p:cNvPr>
          <p:cNvCxnSpPr/>
          <p:nvPr/>
        </p:nvCxnSpPr>
        <p:spPr bwMode="auto">
          <a:xfrm>
            <a:off x="6985000" y="4529668"/>
            <a:ext cx="0" cy="440266"/>
          </a:xfrm>
          <a:prstGeom prst="straightConnector1">
            <a:avLst/>
          </a:prstGeom>
          <a:noFill/>
          <a:ln w="38100" cap="flat" cmpd="sng" algn="ctr">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a:extLst>
              <a:ext uri="{FF2B5EF4-FFF2-40B4-BE49-F238E27FC236}">
                <a16:creationId xmlns:a16="http://schemas.microsoft.com/office/drawing/2014/main" id="{E72AB30E-2C3B-49C8-8775-28439523E3B5}"/>
              </a:ext>
            </a:extLst>
          </p:cNvPr>
          <p:cNvCxnSpPr/>
          <p:nvPr/>
        </p:nvCxnSpPr>
        <p:spPr bwMode="auto">
          <a:xfrm flipH="1">
            <a:off x="8500535" y="5401734"/>
            <a:ext cx="482599" cy="0"/>
          </a:xfrm>
          <a:prstGeom prst="straightConnector1">
            <a:avLst/>
          </a:prstGeom>
          <a:noFill/>
          <a:ln w="38100" cap="flat" cmpd="sng" algn="ctr">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a:extLst>
              <a:ext uri="{FF2B5EF4-FFF2-40B4-BE49-F238E27FC236}">
                <a16:creationId xmlns:a16="http://schemas.microsoft.com/office/drawing/2014/main" id="{C8D1C0B7-01A3-49BE-ABE9-5959B8F00E0A}"/>
              </a:ext>
            </a:extLst>
          </p:cNvPr>
          <p:cNvCxnSpPr/>
          <p:nvPr/>
        </p:nvCxnSpPr>
        <p:spPr bwMode="auto">
          <a:xfrm>
            <a:off x="9190676" y="5457785"/>
            <a:ext cx="559438" cy="301042"/>
          </a:xfrm>
          <a:prstGeom prst="straightConnector1">
            <a:avLst/>
          </a:prstGeom>
          <a:noFill/>
          <a:ln w="57150" cap="flat" cmpd="sng" algn="ctr">
            <a:solidFill>
              <a:schemeClr val="accent1">
                <a:lumMod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a:extLst>
              <a:ext uri="{FF2B5EF4-FFF2-40B4-BE49-F238E27FC236}">
                <a16:creationId xmlns:a16="http://schemas.microsoft.com/office/drawing/2014/main" id="{F319FB23-B5F0-4AD7-84B0-AE0547C299E8}"/>
              </a:ext>
            </a:extLst>
          </p:cNvPr>
          <p:cNvCxnSpPr/>
          <p:nvPr/>
        </p:nvCxnSpPr>
        <p:spPr bwMode="auto">
          <a:xfrm flipH="1" flipV="1">
            <a:off x="6350001" y="4097867"/>
            <a:ext cx="557526" cy="301970"/>
          </a:xfrm>
          <a:prstGeom prst="straightConnector1">
            <a:avLst/>
          </a:prstGeom>
          <a:noFill/>
          <a:ln w="57150" cap="flat" cmpd="sng" algn="ctr">
            <a:solidFill>
              <a:schemeClr val="accent1">
                <a:lumMod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61F1AEF4-DCB6-46AB-B159-6B6CB4C93137}"/>
                  </a:ext>
                </a:extLst>
              </p:cNvPr>
              <p:cNvSpPr/>
              <p:nvPr/>
            </p:nvSpPr>
            <p:spPr>
              <a:xfrm>
                <a:off x="9676070" y="5544637"/>
                <a:ext cx="896271" cy="507703"/>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2</m:t>
                          </m:r>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1</m:t>
                          </m:r>
                        </m:sub>
                        <m:sup>
                          <m:r>
                            <a:rPr kumimoji="0" lang="en-US" sz="24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𝑒𝑙𝑒𝑐</m:t>
                          </m:r>
                        </m:sup>
                      </m:sSubSup>
                    </m:oMath>
                  </m:oMathPara>
                </a14:m>
                <a:endParaRPr kumimoji="0" lang="en-US" sz="2400" b="0" i="0" u="none" strike="noStrike" kern="1200" cap="none" spc="0" normalizeH="0" baseline="0" noProof="0" dirty="0">
                  <a:ln>
                    <a:noFill/>
                  </a:ln>
                  <a:solidFill>
                    <a:srgbClr val="00CC99">
                      <a:lumMod val="50000"/>
                    </a:srgbClr>
                  </a:solidFill>
                  <a:effectLst/>
                  <a:uLnTx/>
                  <a:uFillTx/>
                  <a:latin typeface="NimbusSanL-ReguItal"/>
                  <a:ea typeface="+mn-ea"/>
                  <a:cs typeface="+mn-cs"/>
                </a:endParaRPr>
              </a:p>
            </p:txBody>
          </p:sp>
        </mc:Choice>
        <mc:Fallback xmlns="">
          <p:sp>
            <p:nvSpPr>
              <p:cNvPr id="61" name="Rectangle 60">
                <a:extLst>
                  <a:ext uri="{FF2B5EF4-FFF2-40B4-BE49-F238E27FC236}">
                    <a16:creationId xmlns:a16="http://schemas.microsoft.com/office/drawing/2014/main" id="{61F1AEF4-DCB6-46AB-B159-6B6CB4C93137}"/>
                  </a:ext>
                </a:extLst>
              </p:cNvPr>
              <p:cNvSpPr>
                <a:spLocks noRot="1" noChangeAspect="1" noMove="1" noResize="1" noEditPoints="1" noAdjustHandles="1" noChangeArrowheads="1" noChangeShapeType="1" noTextEdit="1"/>
              </p:cNvSpPr>
              <p:nvPr/>
            </p:nvSpPr>
            <p:spPr>
              <a:xfrm>
                <a:off x="9676070" y="5544637"/>
                <a:ext cx="896271" cy="507703"/>
              </a:xfrm>
              <a:prstGeom prst="rect">
                <a:avLst/>
              </a:prstGeom>
              <a:blipFill>
                <a:blip r:embed="rId7"/>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A78A8C06-A649-4A4A-BDDB-ADF413D86E4E}"/>
                  </a:ext>
                </a:extLst>
              </p:cNvPr>
              <p:cNvSpPr/>
              <p:nvPr/>
            </p:nvSpPr>
            <p:spPr>
              <a:xfrm>
                <a:off x="9187714" y="4870430"/>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1</m:t>
                          </m:r>
                        </m:sub>
                      </m:sSub>
                    </m:oMath>
                  </m:oMathPara>
                </a14:m>
                <a:endParaRPr kumimoji="0" lang="en-US" sz="2400" b="0" i="1"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5" name="Rectangle 64">
                <a:extLst>
                  <a:ext uri="{FF2B5EF4-FFF2-40B4-BE49-F238E27FC236}">
                    <a16:creationId xmlns:a16="http://schemas.microsoft.com/office/drawing/2014/main" id="{A78A8C06-A649-4A4A-BDDB-ADF413D86E4E}"/>
                  </a:ext>
                </a:extLst>
              </p:cNvPr>
              <p:cNvSpPr>
                <a:spLocks noRot="1" noChangeAspect="1" noMove="1" noResize="1" noEditPoints="1" noAdjustHandles="1" noChangeArrowheads="1" noChangeShapeType="1" noTextEdit="1"/>
              </p:cNvSpPr>
              <p:nvPr/>
            </p:nvSpPr>
            <p:spPr>
              <a:xfrm>
                <a:off x="9187714" y="4870430"/>
                <a:ext cx="360219" cy="461665"/>
              </a:xfrm>
              <a:prstGeom prst="rect">
                <a:avLst/>
              </a:prstGeom>
              <a:blipFill>
                <a:blip r:embed="rId8"/>
                <a:stretch>
                  <a:fillRect l="-5085" r="-23729" b="-9211"/>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EAA37370-1D2F-4C74-A55B-2248010DF23A}"/>
                  </a:ext>
                </a:extLst>
              </p:cNvPr>
              <p:cNvSpPr/>
              <p:nvPr/>
            </p:nvSpPr>
            <p:spPr>
              <a:xfrm>
                <a:off x="6410070" y="4315289"/>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2</m:t>
                          </m:r>
                        </m:sub>
                      </m:sSub>
                    </m:oMath>
                  </m:oMathPara>
                </a14:m>
                <a:endParaRPr kumimoji="0" lang="en-US" sz="2400" b="0" i="1"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6" name="Rectangle 65">
                <a:extLst>
                  <a:ext uri="{FF2B5EF4-FFF2-40B4-BE49-F238E27FC236}">
                    <a16:creationId xmlns:a16="http://schemas.microsoft.com/office/drawing/2014/main" id="{EAA37370-1D2F-4C74-A55B-2248010DF23A}"/>
                  </a:ext>
                </a:extLst>
              </p:cNvPr>
              <p:cNvSpPr>
                <a:spLocks noRot="1" noChangeAspect="1" noMove="1" noResize="1" noEditPoints="1" noAdjustHandles="1" noChangeArrowheads="1" noChangeShapeType="1" noTextEdit="1"/>
              </p:cNvSpPr>
              <p:nvPr/>
            </p:nvSpPr>
            <p:spPr>
              <a:xfrm>
                <a:off x="6410070" y="4315289"/>
                <a:ext cx="360219" cy="461665"/>
              </a:xfrm>
              <a:prstGeom prst="rect">
                <a:avLst/>
              </a:prstGeom>
              <a:blipFill>
                <a:blip r:embed="rId9"/>
                <a:stretch>
                  <a:fillRect l="-5085" r="-25424" b="-9211"/>
                </a:stretch>
              </a:blipFill>
              <a:ln w="19050">
                <a:noFill/>
              </a:ln>
            </p:spPr>
            <p:txBody>
              <a:bodyPr/>
              <a:lstStyle/>
              <a:p>
                <a:r>
                  <a:rPr lang="LID4096">
                    <a:noFill/>
                  </a:rPr>
                  <a:t> </a:t>
                </a:r>
              </a:p>
            </p:txBody>
          </p:sp>
        </mc:Fallback>
      </mc:AlternateContent>
      <p:cxnSp>
        <p:nvCxnSpPr>
          <p:cNvPr id="67" name="Straight Arrow Connector 66">
            <a:extLst>
              <a:ext uri="{FF2B5EF4-FFF2-40B4-BE49-F238E27FC236}">
                <a16:creationId xmlns:a16="http://schemas.microsoft.com/office/drawing/2014/main" id="{09CDEEBB-9297-4425-8951-F0A4BFACF88F}"/>
              </a:ext>
            </a:extLst>
          </p:cNvPr>
          <p:cNvCxnSpPr/>
          <p:nvPr/>
        </p:nvCxnSpPr>
        <p:spPr bwMode="auto">
          <a:xfrm>
            <a:off x="7069029" y="4482625"/>
            <a:ext cx="2066504" cy="961442"/>
          </a:xfrm>
          <a:prstGeom prst="straightConnector1">
            <a:avLst/>
          </a:prstGeom>
          <a:noFill/>
          <a:ln w="38100" cap="flat" cmpd="sng" algn="ctr">
            <a:solidFill>
              <a:schemeClr val="accent1">
                <a:lumMod val="50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Oval 69">
            <a:extLst>
              <a:ext uri="{FF2B5EF4-FFF2-40B4-BE49-F238E27FC236}">
                <a16:creationId xmlns:a16="http://schemas.microsoft.com/office/drawing/2014/main" id="{0A8B945C-3C26-45A3-A1B9-241B0091F11B}"/>
              </a:ext>
            </a:extLst>
          </p:cNvPr>
          <p:cNvSpPr/>
          <p:nvPr/>
        </p:nvSpPr>
        <p:spPr bwMode="auto">
          <a:xfrm>
            <a:off x="8931511" y="5220071"/>
            <a:ext cx="390042" cy="393888"/>
          </a:xfrm>
          <a:prstGeom prst="ellipse">
            <a:avLst/>
          </a:prstGeom>
          <a:solidFill>
            <a:srgbClr val="FF0000"/>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E771921E-A08C-42B5-B436-16BFAA15A212}"/>
                  </a:ext>
                </a:extLst>
              </p:cNvPr>
              <p:cNvSpPr/>
              <p:nvPr/>
            </p:nvSpPr>
            <p:spPr>
              <a:xfrm>
                <a:off x="6802582" y="3440506"/>
                <a:ext cx="51924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𝐱</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1" name="Rectangle 70">
                <a:extLst>
                  <a:ext uri="{FF2B5EF4-FFF2-40B4-BE49-F238E27FC236}">
                    <a16:creationId xmlns:a16="http://schemas.microsoft.com/office/drawing/2014/main" id="{E771921E-A08C-42B5-B436-16BFAA15A212}"/>
                  </a:ext>
                </a:extLst>
              </p:cNvPr>
              <p:cNvSpPr>
                <a:spLocks noRot="1" noChangeAspect="1" noMove="1" noResize="1" noEditPoints="1" noAdjustHandles="1" noChangeArrowheads="1" noChangeShapeType="1" noTextEdit="1"/>
              </p:cNvSpPr>
              <p:nvPr/>
            </p:nvSpPr>
            <p:spPr>
              <a:xfrm>
                <a:off x="6802582" y="3440506"/>
                <a:ext cx="519249" cy="461665"/>
              </a:xfrm>
              <a:prstGeom prst="rect">
                <a:avLst/>
              </a:prstGeom>
              <a:blipFill>
                <a:blip r:embed="rId10"/>
                <a:stretch>
                  <a:fillRect t="-5263" r="-24706"/>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C866F14A-C04D-40F9-AC39-0C33A5F43C35}"/>
                  </a:ext>
                </a:extLst>
              </p:cNvPr>
              <p:cNvSpPr/>
              <p:nvPr/>
            </p:nvSpPr>
            <p:spPr>
              <a:xfrm>
                <a:off x="6142185" y="5935755"/>
                <a:ext cx="420308"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𝐲</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2" name="Rectangle 71">
                <a:extLst>
                  <a:ext uri="{FF2B5EF4-FFF2-40B4-BE49-F238E27FC236}">
                    <a16:creationId xmlns:a16="http://schemas.microsoft.com/office/drawing/2014/main" id="{C866F14A-C04D-40F9-AC39-0C33A5F43C35}"/>
                  </a:ext>
                </a:extLst>
              </p:cNvPr>
              <p:cNvSpPr>
                <a:spLocks noRot="1" noChangeAspect="1" noMove="1" noResize="1" noEditPoints="1" noAdjustHandles="1" noChangeArrowheads="1" noChangeShapeType="1" noTextEdit="1"/>
              </p:cNvSpPr>
              <p:nvPr/>
            </p:nvSpPr>
            <p:spPr>
              <a:xfrm>
                <a:off x="6142185" y="5935755"/>
                <a:ext cx="420308" cy="461665"/>
              </a:xfrm>
              <a:prstGeom prst="rect">
                <a:avLst/>
              </a:prstGeom>
              <a:blipFill>
                <a:blip r:embed="rId11"/>
                <a:stretch>
                  <a:fillRect t="-5333" r="-21739" b="-12000"/>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A40BCB4A-EE3C-4CF5-866D-26D760C2837D}"/>
                  </a:ext>
                </a:extLst>
              </p:cNvPr>
              <p:cNvSpPr/>
              <p:nvPr/>
            </p:nvSpPr>
            <p:spPr>
              <a:xfrm>
                <a:off x="10129982" y="5182221"/>
                <a:ext cx="405880"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𝐳</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3" name="Rectangle 72">
                <a:extLst>
                  <a:ext uri="{FF2B5EF4-FFF2-40B4-BE49-F238E27FC236}">
                    <a16:creationId xmlns:a16="http://schemas.microsoft.com/office/drawing/2014/main" id="{A40BCB4A-EE3C-4CF5-866D-26D760C2837D}"/>
                  </a:ext>
                </a:extLst>
              </p:cNvPr>
              <p:cNvSpPr>
                <a:spLocks noRot="1" noChangeAspect="1" noMove="1" noResize="1" noEditPoints="1" noAdjustHandles="1" noChangeArrowheads="1" noChangeShapeType="1" noTextEdit="1"/>
              </p:cNvSpPr>
              <p:nvPr/>
            </p:nvSpPr>
            <p:spPr>
              <a:xfrm>
                <a:off x="10129982" y="5182221"/>
                <a:ext cx="405880" cy="461665"/>
              </a:xfrm>
              <a:prstGeom prst="rect">
                <a:avLst/>
              </a:prstGeom>
              <a:blipFill>
                <a:blip r:embed="rId12"/>
                <a:stretch>
                  <a:fillRect t="-5263" r="-18182"/>
                </a:stretch>
              </a:blipFill>
              <a:ln w="19050">
                <a:noFill/>
              </a:ln>
            </p:spPr>
            <p:txBody>
              <a:bodyPr/>
              <a:lstStyle/>
              <a:p>
                <a:r>
                  <a:rPr lang="LID4096">
                    <a:noFill/>
                  </a:rPr>
                  <a:t> </a:t>
                </a:r>
              </a:p>
            </p:txBody>
          </p:sp>
        </mc:Fallback>
      </mc:AlternateContent>
      <p:sp>
        <p:nvSpPr>
          <p:cNvPr id="74" name="Oval 73">
            <a:extLst>
              <a:ext uri="{FF2B5EF4-FFF2-40B4-BE49-F238E27FC236}">
                <a16:creationId xmlns:a16="http://schemas.microsoft.com/office/drawing/2014/main" id="{5B3D15A5-4A93-4B68-AC58-218ADB527158}"/>
              </a:ext>
            </a:extLst>
          </p:cNvPr>
          <p:cNvSpPr/>
          <p:nvPr/>
        </p:nvSpPr>
        <p:spPr bwMode="auto">
          <a:xfrm>
            <a:off x="6811556" y="4234010"/>
            <a:ext cx="370480" cy="373501"/>
          </a:xfrm>
          <a:prstGeom prst="ellipse">
            <a:avLst/>
          </a:prstGeom>
          <a:solidFill>
            <a:srgbClr val="FF0000"/>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6D5A41FD-4C3C-480C-BB2B-648517802061}"/>
                  </a:ext>
                </a:extLst>
              </p:cNvPr>
              <p:cNvSpPr/>
              <p:nvPr/>
            </p:nvSpPr>
            <p:spPr>
              <a:xfrm>
                <a:off x="5693449" y="3694386"/>
                <a:ext cx="896271" cy="507703"/>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4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12</m:t>
                          </m:r>
                        </m:sub>
                        <m:sup>
                          <m:r>
                            <a:rPr kumimoji="0" lang="en-US" sz="24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𝑒𝑙𝑒𝑐</m:t>
                          </m:r>
                        </m:sup>
                      </m:sSubSup>
                    </m:oMath>
                  </m:oMathPara>
                </a14:m>
                <a:endParaRPr kumimoji="0" lang="en-US" sz="2400" b="0" i="0" u="none" strike="noStrike" kern="1200" cap="none" spc="0" normalizeH="0" baseline="0" noProof="0" dirty="0">
                  <a:ln>
                    <a:noFill/>
                  </a:ln>
                  <a:solidFill>
                    <a:srgbClr val="00CC99">
                      <a:lumMod val="50000"/>
                    </a:srgbClr>
                  </a:solidFill>
                  <a:effectLst/>
                  <a:uLnTx/>
                  <a:uFillTx/>
                  <a:latin typeface="NimbusSanL-ReguItal"/>
                  <a:ea typeface="+mn-ea"/>
                  <a:cs typeface="+mn-cs"/>
                </a:endParaRPr>
              </a:p>
            </p:txBody>
          </p:sp>
        </mc:Choice>
        <mc:Fallback xmlns="">
          <p:sp>
            <p:nvSpPr>
              <p:cNvPr id="75" name="Rectangle 74">
                <a:extLst>
                  <a:ext uri="{FF2B5EF4-FFF2-40B4-BE49-F238E27FC236}">
                    <a16:creationId xmlns:a16="http://schemas.microsoft.com/office/drawing/2014/main" id="{6D5A41FD-4C3C-480C-BB2B-648517802061}"/>
                  </a:ext>
                </a:extLst>
              </p:cNvPr>
              <p:cNvSpPr>
                <a:spLocks noRot="1" noChangeAspect="1" noMove="1" noResize="1" noEditPoints="1" noAdjustHandles="1" noChangeArrowheads="1" noChangeShapeType="1" noTextEdit="1"/>
              </p:cNvSpPr>
              <p:nvPr/>
            </p:nvSpPr>
            <p:spPr>
              <a:xfrm>
                <a:off x="5693449" y="3694386"/>
                <a:ext cx="896271" cy="507703"/>
              </a:xfrm>
              <a:prstGeom prst="rect">
                <a:avLst/>
              </a:prstGeom>
              <a:blipFill>
                <a:blip r:embed="rId13"/>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A9B35C3-8287-4D1C-9724-5D1C29A224B0}"/>
                  </a:ext>
                </a:extLst>
              </p:cNvPr>
              <p:cNvSpPr/>
              <p:nvPr/>
            </p:nvSpPr>
            <p:spPr>
              <a:xfrm>
                <a:off x="8148265" y="5383522"/>
                <a:ext cx="540789"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FF0066"/>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FF0066"/>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𝐯</m:t>
                              </m:r>
                            </m:e>
                          </m:acc>
                        </m:e>
                        <m:sub>
                          <m:r>
                            <a:rPr kumimoji="0" lang="en-US" sz="2400" b="0" i="1"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srgbClr val="FF0066"/>
                  </a:solidFill>
                  <a:effectLst/>
                  <a:uLnTx/>
                  <a:uFillTx/>
                  <a:latin typeface="NimbusSanL-ReguItal"/>
                  <a:ea typeface="+mn-ea"/>
                  <a:cs typeface="+mn-cs"/>
                </a:endParaRPr>
              </a:p>
            </p:txBody>
          </p:sp>
        </mc:Choice>
        <mc:Fallback xmlns="">
          <p:sp>
            <p:nvSpPr>
              <p:cNvPr id="32" name="Rectangle 31">
                <a:extLst>
                  <a:ext uri="{FF2B5EF4-FFF2-40B4-BE49-F238E27FC236}">
                    <a16:creationId xmlns:a16="http://schemas.microsoft.com/office/drawing/2014/main" id="{9A9B35C3-8287-4D1C-9724-5D1C29A224B0}"/>
                  </a:ext>
                </a:extLst>
              </p:cNvPr>
              <p:cNvSpPr>
                <a:spLocks noRot="1" noChangeAspect="1" noMove="1" noResize="1" noEditPoints="1" noAdjustHandles="1" noChangeArrowheads="1" noChangeShapeType="1" noTextEdit="1"/>
              </p:cNvSpPr>
              <p:nvPr/>
            </p:nvSpPr>
            <p:spPr>
              <a:xfrm>
                <a:off x="8148265" y="5383522"/>
                <a:ext cx="540789" cy="461665"/>
              </a:xfrm>
              <a:prstGeom prst="rect">
                <a:avLst/>
              </a:prstGeom>
              <a:blipFill>
                <a:blip r:embed="rId14"/>
                <a:stretch>
                  <a:fillRect b="-1316"/>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A64A8C10-DCCD-4961-AFD7-F7AA80754FAA}"/>
                  </a:ext>
                </a:extLst>
              </p:cNvPr>
              <p:cNvSpPr/>
              <p:nvPr/>
            </p:nvSpPr>
            <p:spPr>
              <a:xfrm>
                <a:off x="6585400" y="4834070"/>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FF0066"/>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smtClean="0">
                                  <a:ln>
                                    <a:noFill/>
                                  </a:ln>
                                  <a:solidFill>
                                    <a:srgbClr val="FF0066"/>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𝐯</m:t>
                              </m:r>
                            </m:e>
                          </m:acc>
                        </m:e>
                        <m:sub>
                          <m:r>
                            <a:rPr kumimoji="0" lang="en-US" sz="2400" b="0" i="1"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srgbClr val="FF0066"/>
                  </a:solidFill>
                  <a:effectLst/>
                  <a:uLnTx/>
                  <a:uFillTx/>
                  <a:latin typeface="NimbusSanL-ReguItal"/>
                  <a:ea typeface="+mn-ea"/>
                  <a:cs typeface="+mn-cs"/>
                </a:endParaRPr>
              </a:p>
            </p:txBody>
          </p:sp>
        </mc:Choice>
        <mc:Fallback xmlns="">
          <p:sp>
            <p:nvSpPr>
              <p:cNvPr id="34" name="Rectangle 33">
                <a:extLst>
                  <a:ext uri="{FF2B5EF4-FFF2-40B4-BE49-F238E27FC236}">
                    <a16:creationId xmlns:a16="http://schemas.microsoft.com/office/drawing/2014/main" id="{A64A8C10-DCCD-4961-AFD7-F7AA80754FAA}"/>
                  </a:ext>
                </a:extLst>
              </p:cNvPr>
              <p:cNvSpPr>
                <a:spLocks noRot="1" noChangeAspect="1" noMove="1" noResize="1" noEditPoints="1" noAdjustHandles="1" noChangeArrowheads="1" noChangeShapeType="1" noTextEdit="1"/>
              </p:cNvSpPr>
              <p:nvPr/>
            </p:nvSpPr>
            <p:spPr>
              <a:xfrm>
                <a:off x="6585400" y="4834070"/>
                <a:ext cx="360219" cy="461665"/>
              </a:xfrm>
              <a:prstGeom prst="rect">
                <a:avLst/>
              </a:prstGeom>
              <a:blipFill>
                <a:blip r:embed="rId15"/>
                <a:stretch>
                  <a:fillRect r="-23729"/>
                </a:stretch>
              </a:blipFill>
              <a:ln w="19050">
                <a:noFill/>
              </a:ln>
            </p:spPr>
            <p:txBody>
              <a:bodyPr/>
              <a:lstStyle/>
              <a:p>
                <a:r>
                  <a:rPr lang="LID4096">
                    <a:noFill/>
                  </a:rPr>
                  <a:t> </a:t>
                </a:r>
              </a:p>
            </p:txBody>
          </p:sp>
        </mc:Fallback>
      </mc:AlternateContent>
      <p:sp>
        <p:nvSpPr>
          <p:cNvPr id="35" name="Rectangle 34">
            <a:extLst>
              <a:ext uri="{FF2B5EF4-FFF2-40B4-BE49-F238E27FC236}">
                <a16:creationId xmlns:a16="http://schemas.microsoft.com/office/drawing/2014/main" id="{EDB86992-5C71-4CAF-822C-BAC99B70139D}"/>
              </a:ext>
            </a:extLst>
          </p:cNvPr>
          <p:cNvSpPr/>
          <p:nvPr/>
        </p:nvSpPr>
        <p:spPr>
          <a:xfrm>
            <a:off x="9124122" y="6449590"/>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22</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1D829B7-2259-4C34-AE95-BD940A4C51AE}"/>
                  </a:ext>
                </a:extLst>
              </p:cNvPr>
              <p:cNvSpPr/>
              <p:nvPr/>
            </p:nvSpPr>
            <p:spPr>
              <a:xfrm>
                <a:off x="10524459" y="4364296"/>
                <a:ext cx="1089080" cy="400110"/>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1</m:t>
                          </m:r>
                        </m:sub>
                      </m:sSub>
                      <m:r>
                        <a:rPr kumimoji="0" lang="nl-NL"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2</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6" name="Rectangle 35">
                <a:extLst>
                  <a:ext uri="{FF2B5EF4-FFF2-40B4-BE49-F238E27FC236}">
                    <a16:creationId xmlns:a16="http://schemas.microsoft.com/office/drawing/2014/main" id="{A1D829B7-2259-4C34-AE95-BD940A4C51AE}"/>
                  </a:ext>
                </a:extLst>
              </p:cNvPr>
              <p:cNvSpPr>
                <a:spLocks noRot="1" noChangeAspect="1" noMove="1" noResize="1" noEditPoints="1" noAdjustHandles="1" noChangeArrowheads="1" noChangeShapeType="1" noTextEdit="1"/>
              </p:cNvSpPr>
              <p:nvPr/>
            </p:nvSpPr>
            <p:spPr>
              <a:xfrm>
                <a:off x="10524459" y="4364296"/>
                <a:ext cx="1089080" cy="400110"/>
              </a:xfrm>
              <a:prstGeom prst="rect">
                <a:avLst/>
              </a:prstGeom>
              <a:blipFill>
                <a:blip r:embed="rId16"/>
                <a:stretch>
                  <a:fillRect b="-6061"/>
                </a:stretch>
              </a:blipFill>
              <a:ln w="19050">
                <a:noFill/>
              </a:ln>
            </p:spPr>
            <p:txBody>
              <a:bodyPr/>
              <a:lstStyle/>
              <a:p>
                <a:r>
                  <a:rPr lang="LID4096">
                    <a:noFill/>
                  </a:rPr>
                  <a:t> </a:t>
                </a:r>
              </a:p>
            </p:txBody>
          </p:sp>
        </mc:Fallback>
      </mc:AlternateContent>
    </p:spTree>
    <p:extLst>
      <p:ext uri="{BB962C8B-B14F-4D97-AF65-F5344CB8AC3E}">
        <p14:creationId xmlns:p14="http://schemas.microsoft.com/office/powerpoint/2010/main" val="3138636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78412" y="2008842"/>
            <a:ext cx="2692145" cy="2083920"/>
          </a:xfrm>
          <a:prstGeom prst="rect">
            <a:avLst/>
          </a:prstGeom>
        </p:spPr>
      </p:pic>
      <p:sp>
        <p:nvSpPr>
          <p:cNvPr id="49" name="Rectangle 48"/>
          <p:cNvSpPr/>
          <p:nvPr/>
        </p:nvSpPr>
        <p:spPr>
          <a:xfrm>
            <a:off x="555381" y="797047"/>
            <a:ext cx="1151825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Consider two identical point charges, which are forced to move towards the origin with identical speeds as shown. Assume that they must maintain the same direction (they’re mounted on tracks).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Is the third law of Newton valid for magnetic forces?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 I don’t know</a:t>
            </a:r>
          </a:p>
        </p:txBody>
      </p: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Newton’s third law in electrodynamics</a:t>
            </a:r>
          </a:p>
        </p:txBody>
      </p:sp>
      <p:sp>
        <p:nvSpPr>
          <p:cNvPr id="9" name="Rectangle 8"/>
          <p:cNvSpPr/>
          <p:nvPr/>
        </p:nvSpPr>
        <p:spPr>
          <a:xfrm>
            <a:off x="267270" y="6263587"/>
            <a:ext cx="65953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CC99">
                    <a:lumMod val="50000"/>
                  </a:srgbClr>
                </a:solidFill>
                <a:effectLst/>
                <a:uLnTx/>
                <a:uFillTx/>
                <a:latin typeface="Times New Roman"/>
                <a:ea typeface="+mn-ea"/>
                <a:cs typeface="+mn-cs"/>
              </a:rPr>
              <a:t>Answer B/C – C because B is correct but this can</a:t>
            </a:r>
            <a:r>
              <a:rPr kumimoji="0" lang="en-US" sz="2000" b="0" i="1" u="none" strike="noStrike" kern="1200" cap="none" spc="0" normalizeH="0" baseline="0" noProof="0" dirty="0">
                <a:ln>
                  <a:noFill/>
                </a:ln>
                <a:solidFill>
                  <a:srgbClr val="00CC99">
                    <a:lumMod val="50000"/>
                  </a:srgbClr>
                </a:solidFill>
                <a:effectLst/>
                <a:uLnTx/>
                <a:uFillTx/>
                <a:latin typeface="Times New Roman"/>
                <a:ea typeface="+mn-ea"/>
                <a:cs typeface="+mn-cs"/>
              </a:rPr>
              <a:t>not</a:t>
            </a:r>
            <a:r>
              <a:rPr kumimoji="0" lang="en-US" sz="2000" b="0" i="0" u="none" strike="noStrike" kern="1200" cap="none" spc="0" normalizeH="0" baseline="0" noProof="0" dirty="0">
                <a:ln>
                  <a:noFill/>
                </a:ln>
                <a:solidFill>
                  <a:srgbClr val="00CC99">
                    <a:lumMod val="50000"/>
                  </a:srgbClr>
                </a:solidFill>
                <a:effectLst/>
                <a:uLnTx/>
                <a:uFillTx/>
                <a:latin typeface="Times New Roman"/>
                <a:ea typeface="+mn-ea"/>
                <a:cs typeface="+mn-cs"/>
              </a:rPr>
              <a:t> be true! </a:t>
            </a:r>
          </a:p>
        </p:txBody>
      </p:sp>
      <mc:AlternateContent xmlns:mc="http://schemas.openxmlformats.org/markup-compatibility/2006" xmlns:a14="http://schemas.microsoft.com/office/drawing/2010/main">
        <mc:Choice Requires="a14">
          <p:sp>
            <p:nvSpPr>
              <p:cNvPr id="12" name="Rectangle 11"/>
              <p:cNvSpPr/>
              <p:nvPr/>
            </p:nvSpPr>
            <p:spPr>
              <a:xfrm>
                <a:off x="2059613" y="4824470"/>
                <a:ext cx="1939377" cy="45602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𝐅</m:t>
                              </m:r>
                            </m:e>
                          </m:acc>
                        </m:e>
                        <m:sub>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12</m:t>
                          </m:r>
                        </m:sub>
                        <m:sup>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𝑚𝑎𝑔</m:t>
                          </m:r>
                        </m:sup>
                      </m:sSubSup>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m:t>
                      </m:r>
                      <m:sSubSup>
                        <m:sSubSupPr>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𝐅</m:t>
                              </m:r>
                            </m:e>
                          </m:acc>
                        </m:e>
                        <m:sub>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21</m:t>
                          </m:r>
                        </m:sub>
                        <m:sup>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𝑚𝑎𝑔</m:t>
                          </m:r>
                        </m:sup>
                      </m:sSubSup>
                    </m:oMath>
                  </m:oMathPara>
                </a14:m>
                <a:endParaRPr kumimoji="0" lang="en-US" sz="2000" b="0" i="0" u="none" strike="noStrike" kern="1200" cap="none" spc="0" normalizeH="0" baseline="0" noProof="0" dirty="0">
                  <a:ln>
                    <a:noFill/>
                  </a:ln>
                  <a:solidFill>
                    <a:srgbClr val="00B0F0"/>
                  </a:solidFill>
                  <a:effectLst/>
                  <a:uLnTx/>
                  <a:uFillTx/>
                  <a:latin typeface="NimbusSanL-ReguItal"/>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2059613" y="4824470"/>
                <a:ext cx="1939377" cy="456022"/>
              </a:xfrm>
              <a:prstGeom prst="rect">
                <a:avLst/>
              </a:prstGeom>
              <a:blipFill>
                <a:blip r:embed="rId4"/>
                <a:stretch>
                  <a:fillRect t="-16000" b="-4000"/>
                </a:stretch>
              </a:blipFill>
              <a:ln w="19050">
                <a:noFill/>
              </a:ln>
            </p:spPr>
            <p:txBody>
              <a:bodyPr/>
              <a:lstStyle/>
              <a:p>
                <a:r>
                  <a:rPr lang="LID4096">
                    <a:noFill/>
                  </a:rPr>
                  <a:t> </a:t>
                </a:r>
              </a:p>
            </p:txBody>
          </p:sp>
        </mc:Fallback>
      </mc:AlternateContent>
      <p:sp>
        <p:nvSpPr>
          <p:cNvPr id="13" name="Rectangle 12"/>
          <p:cNvSpPr/>
          <p:nvPr/>
        </p:nvSpPr>
        <p:spPr>
          <a:xfrm>
            <a:off x="373832" y="4862135"/>
            <a:ext cx="184056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Magnetic forces</a:t>
            </a:r>
          </a:p>
        </p:txBody>
      </p:sp>
      <mc:AlternateContent xmlns:mc="http://schemas.openxmlformats.org/markup-compatibility/2006" xmlns:a14="http://schemas.microsoft.com/office/drawing/2010/main">
        <mc:Choice Requires="a14">
          <p:sp>
            <p:nvSpPr>
              <p:cNvPr id="14" name="Rectangle 13"/>
              <p:cNvSpPr/>
              <p:nvPr/>
            </p:nvSpPr>
            <p:spPr>
              <a:xfrm>
                <a:off x="1702375" y="5314393"/>
                <a:ext cx="234872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rPr>
                  <a:t>Action </a:t>
                </a:r>
                <a14:m>
                  <m:oMath xmlns:m="http://schemas.openxmlformats.org/officeDocument/2006/math">
                    <m:r>
                      <a:rPr kumimoji="0" lang="en-US" sz="2000" b="1"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m:t>
                    </m:r>
                  </m:oMath>
                </a14:m>
                <a:r>
                  <a:rPr kumimoji="0" lang="en-US" sz="2000" b="1"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rPr>
                  <a:t> - Reaction</a:t>
                </a:r>
              </a:p>
            </p:txBody>
          </p:sp>
        </mc:Choice>
        <mc:Fallback xmlns="">
          <p:sp>
            <p:nvSpPr>
              <p:cNvPr id="14" name="Rectangle 13"/>
              <p:cNvSpPr>
                <a:spLocks noRot="1" noChangeAspect="1" noMove="1" noResize="1" noEditPoints="1" noAdjustHandles="1" noChangeArrowheads="1" noChangeShapeType="1" noTextEdit="1"/>
              </p:cNvSpPr>
              <p:nvPr/>
            </p:nvSpPr>
            <p:spPr>
              <a:xfrm>
                <a:off x="1702375" y="5314393"/>
                <a:ext cx="2348720" cy="400110"/>
              </a:xfrm>
              <a:prstGeom prst="rect">
                <a:avLst/>
              </a:prstGeom>
              <a:blipFill>
                <a:blip r:embed="rId5"/>
                <a:stretch>
                  <a:fillRect l="-2591" t="-9231" r="-1813" b="-2769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78084" y="3829093"/>
                <a:ext cx="1288493" cy="81971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𝐅</m:t>
                              </m:r>
                            </m:e>
                          </m:acc>
                        </m:e>
                        <m:sub>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12</m:t>
                          </m:r>
                        </m:sub>
                        <m:sup>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𝑚𝑎𝑔</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𝐳</m:t>
                          </m:r>
                        </m:e>
                      </m:acc>
                    </m:oMath>
                  </m:oMathPara>
                </a14:m>
                <a:endParaRPr kumimoji="0" lang="en-US" sz="2000" b="1" i="0" u="none" strike="noStrike" kern="1200" cap="none" spc="0" normalizeH="0" baseline="0" noProof="0" dirty="0">
                  <a:ln>
                    <a:noFill/>
                  </a:ln>
                  <a:solidFill>
                    <a:srgbClr val="000000"/>
                  </a:solidFill>
                  <a:effectLst/>
                  <a:uLnTx/>
                  <a:uFillTx/>
                  <a:latin typeface="NimbusSanL-ReguItal"/>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𝐅</m:t>
                              </m:r>
                            </m:e>
                          </m:acc>
                        </m:e>
                        <m:sub>
                          <m:r>
                            <a:rPr kumimoji="0" lang="en-US" sz="20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21</m:t>
                          </m:r>
                        </m:sub>
                        <m:sup>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𝑚𝑎𝑔</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𝐱</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2078084" y="3829093"/>
                <a:ext cx="1288493" cy="819712"/>
              </a:xfrm>
              <a:prstGeom prst="rect">
                <a:avLst/>
              </a:prstGeom>
              <a:blipFill>
                <a:blip r:embed="rId6"/>
                <a:stretch>
                  <a:fillRect t="-8889" r="-21327" b="-1481"/>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848214" y="4166221"/>
                <a:ext cx="957120" cy="528799"/>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4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400" b="0" i="1" u="none" strike="noStrike" kern="1200" cap="none" spc="0" normalizeH="0" baseline="0" noProof="0" smtClean="0">
                                  <a:ln>
                                    <a:noFill/>
                                  </a:ln>
                                  <a:solidFill>
                                    <a:srgbClr val="00B0F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12</m:t>
                          </m:r>
                        </m:sub>
                        <m:sup>
                          <m:r>
                            <a:rPr kumimoji="0" lang="en-US" sz="24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𝑚𝑎𝑔</m:t>
                          </m:r>
                        </m:sup>
                      </m:sSubSup>
                    </m:oMath>
                  </m:oMathPara>
                </a14:m>
                <a:endParaRPr kumimoji="0" lang="en-US" sz="2400" b="0" i="0" u="none" strike="noStrike" kern="1200" cap="none" spc="0" normalizeH="0" baseline="0" noProof="0" dirty="0">
                  <a:ln>
                    <a:noFill/>
                  </a:ln>
                  <a:solidFill>
                    <a:srgbClr val="00B0F0"/>
                  </a:solidFill>
                  <a:effectLst/>
                  <a:uLnTx/>
                  <a:uFillTx/>
                  <a:latin typeface="NimbusSanL-ReguItal"/>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7848214" y="4166221"/>
                <a:ext cx="957120" cy="528799"/>
              </a:xfrm>
              <a:prstGeom prst="rect">
                <a:avLst/>
              </a:prstGeom>
              <a:blipFill>
                <a:blip r:embed="rId7"/>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847281" y="4123888"/>
                <a:ext cx="957120" cy="528799"/>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4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4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0" u="none" strike="noStrike" kern="1200" cap="none" spc="0" normalizeH="0" baseline="0" noProof="0">
                              <a:ln>
                                <a:noFill/>
                              </a:ln>
                              <a:solidFill>
                                <a:srgbClr val="00B0F0"/>
                              </a:solidFill>
                              <a:effectLst/>
                              <a:uLnTx/>
                              <a:uFillTx/>
                              <a:latin typeface="Cambria Math"/>
                              <a:ea typeface="Cambria Math" panose="02040503050406030204" pitchFamily="18" charset="0"/>
                              <a:cs typeface="+mn-cs"/>
                            </a:rPr>
                            <m:t>2</m:t>
                          </m:r>
                          <m:r>
                            <a:rPr kumimoji="0" lang="en-US" sz="2400" b="0" i="0"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1</m:t>
                          </m:r>
                        </m:sub>
                        <m:sup>
                          <m:r>
                            <a:rPr kumimoji="0" lang="en-US" sz="24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𝑚𝑎𝑔</m:t>
                          </m:r>
                        </m:sup>
                      </m:sSubSup>
                    </m:oMath>
                  </m:oMathPara>
                </a14:m>
                <a:endParaRPr kumimoji="0" lang="en-US" sz="2400" b="0" i="0" u="none" strike="noStrike" kern="1200" cap="none" spc="0" normalizeH="0" baseline="0" noProof="0" dirty="0">
                  <a:ln>
                    <a:noFill/>
                  </a:ln>
                  <a:solidFill>
                    <a:srgbClr val="00B0F0"/>
                  </a:solidFill>
                  <a:effectLst/>
                  <a:uLnTx/>
                  <a:uFillTx/>
                  <a:latin typeface="NimbusSanL-ReguItal"/>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8847281" y="4123888"/>
                <a:ext cx="957120" cy="528799"/>
              </a:xfrm>
              <a:prstGeom prst="rect">
                <a:avLst/>
              </a:prstGeom>
              <a:blipFill>
                <a:blip r:embed="rId8"/>
                <a:stretch>
                  <a:fillRect/>
                </a:stretch>
              </a:blipFill>
              <a:ln w="19050">
                <a:noFill/>
              </a:ln>
            </p:spPr>
            <p:txBody>
              <a:bodyPr/>
              <a:lstStyle/>
              <a:p>
                <a:r>
                  <a:rPr lang="LID4096">
                    <a:noFill/>
                  </a:rPr>
                  <a:t> </a:t>
                </a:r>
              </a:p>
            </p:txBody>
          </p:sp>
        </mc:Fallback>
      </mc:AlternateContent>
      <p:cxnSp>
        <p:nvCxnSpPr>
          <p:cNvPr id="20" name="Straight Arrow Connector 19"/>
          <p:cNvCxnSpPr/>
          <p:nvPr/>
        </p:nvCxnSpPr>
        <p:spPr bwMode="auto">
          <a:xfrm flipV="1">
            <a:off x="7158566" y="4451478"/>
            <a:ext cx="812800" cy="1"/>
          </a:xfrm>
          <a:prstGeom prst="straightConnector1">
            <a:avLst/>
          </a:prstGeom>
          <a:noFill/>
          <a:ln w="571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V="1">
            <a:off x="9122833" y="4580467"/>
            <a:ext cx="0" cy="762004"/>
          </a:xfrm>
          <a:prstGeom prst="straightConnector1">
            <a:avLst/>
          </a:prstGeom>
          <a:noFill/>
          <a:ln w="5715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flipV="1">
            <a:off x="7114600" y="3872753"/>
            <a:ext cx="538271" cy="459080"/>
          </a:xfrm>
          <a:prstGeom prst="straightConnector1">
            <a:avLst/>
          </a:prstGeom>
          <a:noFill/>
          <a:ln w="57150" cap="flat" cmpd="sng" algn="ctr">
            <a:solidFill>
              <a:schemeClr val="accent2">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H="1">
            <a:off x="8559800" y="5461000"/>
            <a:ext cx="571500" cy="584200"/>
          </a:xfrm>
          <a:prstGeom prst="straightConnector1">
            <a:avLst/>
          </a:prstGeom>
          <a:noFill/>
          <a:ln w="57150" cap="flat" cmpd="sng" algn="ctr">
            <a:solidFill>
              <a:schemeClr val="accent2">
                <a:lumMod val="75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3" name="Rectangle 42"/>
              <p:cNvSpPr/>
              <p:nvPr/>
            </p:nvSpPr>
            <p:spPr>
              <a:xfrm>
                <a:off x="8055648" y="5926435"/>
                <a:ext cx="601382"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3333CC">
                                      <a:lumMod val="75000"/>
                                    </a:srgbClr>
                                  </a:solidFill>
                                  <a:effectLst/>
                                  <a:uLnTx/>
                                  <a:uFillTx/>
                                  <a:latin typeface="Cambria Math"/>
                                  <a:ea typeface="Cambria Math" panose="02040503050406030204" pitchFamily="18" charset="0"/>
                                  <a:cs typeface="+mn-cs"/>
                                </a:rPr>
                                <m:t>𝐁</m:t>
                              </m:r>
                            </m:e>
                          </m:acc>
                        </m:e>
                        <m:sub>
                          <m:r>
                            <a:rPr kumimoji="0" lang="en-US" sz="2400" b="0" i="1" u="none" strike="noStrike" kern="1200" cap="none" spc="0" normalizeH="0" baseline="0" noProof="0">
                              <a:ln>
                                <a:noFill/>
                              </a:ln>
                              <a:solidFill>
                                <a:srgbClr val="3333CC">
                                  <a:lumMod val="75000"/>
                                </a:srgbClr>
                              </a:solidFill>
                              <a:effectLst/>
                              <a:uLnTx/>
                              <a:uFillTx/>
                              <a:latin typeface="Cambria Math"/>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srgbClr val="3333CC">
                      <a:lumMod val="75000"/>
                    </a:srgbClr>
                  </a:solidFill>
                  <a:effectLst/>
                  <a:uLnTx/>
                  <a:uFillTx/>
                  <a:latin typeface="NimbusSanL-ReguItal"/>
                  <a:ea typeface="+mn-ea"/>
                  <a:cs typeface="+mn-cs"/>
                </a:endParaRPr>
              </a:p>
            </p:txBody>
          </p:sp>
        </mc:Choice>
        <mc:Fallback xmlns="">
          <p:sp>
            <p:nvSpPr>
              <p:cNvPr id="43" name="Rectangle 42"/>
              <p:cNvSpPr>
                <a:spLocks noRot="1" noChangeAspect="1" noMove="1" noResize="1" noEditPoints="1" noAdjustHandles="1" noChangeArrowheads="1" noChangeShapeType="1" noTextEdit="1"/>
              </p:cNvSpPr>
              <p:nvPr/>
            </p:nvSpPr>
            <p:spPr>
              <a:xfrm>
                <a:off x="8055648" y="5926435"/>
                <a:ext cx="601382" cy="506421"/>
              </a:xfrm>
              <a:prstGeom prst="rect">
                <a:avLst/>
              </a:prstGeom>
              <a:blipFill>
                <a:blip r:embed="rId9"/>
                <a:stretch>
                  <a:fillRect/>
                </a:stretch>
              </a:blipFill>
              <a:ln w="19050">
                <a:noFill/>
              </a:ln>
            </p:spPr>
            <p:txBody>
              <a:bodyPr/>
              <a:lstStyle/>
              <a:p>
                <a:r>
                  <a:rPr lang="LID4096">
                    <a:noFill/>
                  </a:rPr>
                  <a:t> </a:t>
                </a:r>
              </a:p>
            </p:txBody>
          </p:sp>
        </mc:Fallback>
      </mc:AlternateContent>
      <p:sp>
        <p:nvSpPr>
          <p:cNvPr id="54" name="Content Placeholder 4">
            <a:extLst>
              <a:ext uri="{FF2B5EF4-FFF2-40B4-BE49-F238E27FC236}">
                <a16:creationId xmlns:a16="http://schemas.microsoft.com/office/drawing/2014/main" id="{831A954E-1ECC-4D29-93DF-3D6AD0FB32DC}"/>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18</a:t>
            </a:fld>
            <a:endParaRPr lang="en-US" dirty="0"/>
          </a:p>
        </p:txBody>
      </p:sp>
      <p:pic>
        <p:nvPicPr>
          <p:cNvPr id="51" name="Picture 50">
            <a:extLst>
              <a:ext uri="{FF2B5EF4-FFF2-40B4-BE49-F238E27FC236}">
                <a16:creationId xmlns:a16="http://schemas.microsoft.com/office/drawing/2014/main" id="{2913BE3C-AEA4-4B21-8469-70068757B093}"/>
              </a:ext>
            </a:extLst>
          </p:cNvPr>
          <p:cNvPicPr>
            <a:picLocks noChangeAspect="1"/>
          </p:cNvPicPr>
          <p:nvPr/>
        </p:nvPicPr>
        <p:blipFill rotWithShape="1">
          <a:blip r:embed="rId10"/>
          <a:srcRect r="56523"/>
          <a:stretch/>
        </p:blipFill>
        <p:spPr>
          <a:xfrm>
            <a:off x="7205216" y="1748901"/>
            <a:ext cx="2573784" cy="2076684"/>
          </a:xfrm>
          <a:prstGeom prst="rect">
            <a:avLst/>
          </a:prstGeom>
        </p:spPr>
      </p:pic>
      <p:cxnSp>
        <p:nvCxnSpPr>
          <p:cNvPr id="55" name="Straight Arrow Connector 54">
            <a:extLst>
              <a:ext uri="{FF2B5EF4-FFF2-40B4-BE49-F238E27FC236}">
                <a16:creationId xmlns:a16="http://schemas.microsoft.com/office/drawing/2014/main" id="{95ABD774-CF8C-406D-A5B4-90470E5BD3F4}"/>
              </a:ext>
            </a:extLst>
          </p:cNvPr>
          <p:cNvCxnSpPr/>
          <p:nvPr/>
        </p:nvCxnSpPr>
        <p:spPr bwMode="auto">
          <a:xfrm flipV="1">
            <a:off x="6984999" y="3860801"/>
            <a:ext cx="8468" cy="1566337"/>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a:extLst>
              <a:ext uri="{FF2B5EF4-FFF2-40B4-BE49-F238E27FC236}">
                <a16:creationId xmlns:a16="http://schemas.microsoft.com/office/drawing/2014/main" id="{25D7396D-3F22-4DA6-82A1-8681400E1364}"/>
              </a:ext>
            </a:extLst>
          </p:cNvPr>
          <p:cNvCxnSpPr/>
          <p:nvPr/>
        </p:nvCxnSpPr>
        <p:spPr bwMode="auto">
          <a:xfrm flipH="1">
            <a:off x="5985933" y="5401733"/>
            <a:ext cx="999068" cy="753534"/>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a:extLst>
              <a:ext uri="{FF2B5EF4-FFF2-40B4-BE49-F238E27FC236}">
                <a16:creationId xmlns:a16="http://schemas.microsoft.com/office/drawing/2014/main" id="{F9DF444C-E502-4274-AF9F-5E5D658C5A73}"/>
              </a:ext>
            </a:extLst>
          </p:cNvPr>
          <p:cNvCxnSpPr/>
          <p:nvPr/>
        </p:nvCxnSpPr>
        <p:spPr bwMode="auto">
          <a:xfrm>
            <a:off x="6993468" y="5410200"/>
            <a:ext cx="3141132" cy="0"/>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CE5526F7-4CEC-4372-984B-05B8562DD0B3}"/>
              </a:ext>
            </a:extLst>
          </p:cNvPr>
          <p:cNvCxnSpPr/>
          <p:nvPr/>
        </p:nvCxnSpPr>
        <p:spPr bwMode="auto">
          <a:xfrm>
            <a:off x="6847313" y="4489799"/>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a:extLst>
              <a:ext uri="{FF2B5EF4-FFF2-40B4-BE49-F238E27FC236}">
                <a16:creationId xmlns:a16="http://schemas.microsoft.com/office/drawing/2014/main" id="{4E333F29-9C72-479E-8B12-8698F3952BC7}"/>
              </a:ext>
            </a:extLst>
          </p:cNvPr>
          <p:cNvCxnSpPr/>
          <p:nvPr/>
        </p:nvCxnSpPr>
        <p:spPr bwMode="auto">
          <a:xfrm>
            <a:off x="6985000" y="4529668"/>
            <a:ext cx="0" cy="440266"/>
          </a:xfrm>
          <a:prstGeom prst="straightConnector1">
            <a:avLst/>
          </a:prstGeom>
          <a:noFill/>
          <a:ln w="38100" cap="flat" cmpd="sng" algn="ctr">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62">
            <a:extLst>
              <a:ext uri="{FF2B5EF4-FFF2-40B4-BE49-F238E27FC236}">
                <a16:creationId xmlns:a16="http://schemas.microsoft.com/office/drawing/2014/main" id="{EDB0A129-2F4F-4C81-A0CD-263F1796E307}"/>
              </a:ext>
            </a:extLst>
          </p:cNvPr>
          <p:cNvCxnSpPr/>
          <p:nvPr/>
        </p:nvCxnSpPr>
        <p:spPr bwMode="auto">
          <a:xfrm flipH="1">
            <a:off x="8500535" y="5401734"/>
            <a:ext cx="482599" cy="0"/>
          </a:xfrm>
          <a:prstGeom prst="straightConnector1">
            <a:avLst/>
          </a:prstGeom>
          <a:noFill/>
          <a:ln w="38100" cap="flat" cmpd="sng" algn="ctr">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a:extLst>
              <a:ext uri="{FF2B5EF4-FFF2-40B4-BE49-F238E27FC236}">
                <a16:creationId xmlns:a16="http://schemas.microsoft.com/office/drawing/2014/main" id="{13861472-DFCD-4AB0-8D51-67127A843DB1}"/>
              </a:ext>
            </a:extLst>
          </p:cNvPr>
          <p:cNvCxnSpPr/>
          <p:nvPr/>
        </p:nvCxnSpPr>
        <p:spPr bwMode="auto">
          <a:xfrm>
            <a:off x="9177229" y="5453303"/>
            <a:ext cx="559438" cy="301042"/>
          </a:xfrm>
          <a:prstGeom prst="straightConnector1">
            <a:avLst/>
          </a:prstGeom>
          <a:noFill/>
          <a:ln w="57150" cap="flat" cmpd="sng" algn="ctr">
            <a:solidFill>
              <a:schemeClr val="accent1">
                <a:lumMod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a:extLst>
              <a:ext uri="{FF2B5EF4-FFF2-40B4-BE49-F238E27FC236}">
                <a16:creationId xmlns:a16="http://schemas.microsoft.com/office/drawing/2014/main" id="{4146A0D1-03BF-4A6C-A766-B3D37C720C0E}"/>
              </a:ext>
            </a:extLst>
          </p:cNvPr>
          <p:cNvCxnSpPr/>
          <p:nvPr/>
        </p:nvCxnSpPr>
        <p:spPr bwMode="auto">
          <a:xfrm flipH="1" flipV="1">
            <a:off x="6350001" y="4097867"/>
            <a:ext cx="557526" cy="301970"/>
          </a:xfrm>
          <a:prstGeom prst="straightConnector1">
            <a:avLst/>
          </a:prstGeom>
          <a:noFill/>
          <a:ln w="57150" cap="flat" cmpd="sng" algn="ctr">
            <a:solidFill>
              <a:schemeClr val="accent1">
                <a:lumMod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9452FD70-0382-4FE8-838A-8A2069F355AA}"/>
                  </a:ext>
                </a:extLst>
              </p:cNvPr>
              <p:cNvSpPr/>
              <p:nvPr/>
            </p:nvSpPr>
            <p:spPr>
              <a:xfrm>
                <a:off x="9187714" y="4870430"/>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1</m:t>
                          </m:r>
                        </m:sub>
                      </m:sSub>
                    </m:oMath>
                  </m:oMathPara>
                </a14:m>
                <a:endParaRPr kumimoji="0" lang="en-US" sz="2400" b="0" i="1"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9" name="Rectangle 68">
                <a:extLst>
                  <a:ext uri="{FF2B5EF4-FFF2-40B4-BE49-F238E27FC236}">
                    <a16:creationId xmlns:a16="http://schemas.microsoft.com/office/drawing/2014/main" id="{9452FD70-0382-4FE8-838A-8A2069F355AA}"/>
                  </a:ext>
                </a:extLst>
              </p:cNvPr>
              <p:cNvSpPr>
                <a:spLocks noRot="1" noChangeAspect="1" noMove="1" noResize="1" noEditPoints="1" noAdjustHandles="1" noChangeArrowheads="1" noChangeShapeType="1" noTextEdit="1"/>
              </p:cNvSpPr>
              <p:nvPr/>
            </p:nvSpPr>
            <p:spPr>
              <a:xfrm>
                <a:off x="9187714" y="4870430"/>
                <a:ext cx="360219" cy="461665"/>
              </a:xfrm>
              <a:prstGeom prst="rect">
                <a:avLst/>
              </a:prstGeom>
              <a:blipFill>
                <a:blip r:embed="rId11"/>
                <a:stretch>
                  <a:fillRect l="-5085" r="-23729" b="-9211"/>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24A59897-11F2-4B8D-A010-C598DFE39C8A}"/>
                  </a:ext>
                </a:extLst>
              </p:cNvPr>
              <p:cNvSpPr/>
              <p:nvPr/>
            </p:nvSpPr>
            <p:spPr>
              <a:xfrm>
                <a:off x="6410070" y="4315289"/>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2</m:t>
                          </m:r>
                        </m:sub>
                      </m:sSub>
                    </m:oMath>
                  </m:oMathPara>
                </a14:m>
                <a:endParaRPr kumimoji="0" lang="en-US" sz="2400" b="0" i="1"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0" name="Rectangle 69">
                <a:extLst>
                  <a:ext uri="{FF2B5EF4-FFF2-40B4-BE49-F238E27FC236}">
                    <a16:creationId xmlns:a16="http://schemas.microsoft.com/office/drawing/2014/main" id="{24A59897-11F2-4B8D-A010-C598DFE39C8A}"/>
                  </a:ext>
                </a:extLst>
              </p:cNvPr>
              <p:cNvSpPr>
                <a:spLocks noRot="1" noChangeAspect="1" noMove="1" noResize="1" noEditPoints="1" noAdjustHandles="1" noChangeArrowheads="1" noChangeShapeType="1" noTextEdit="1"/>
              </p:cNvSpPr>
              <p:nvPr/>
            </p:nvSpPr>
            <p:spPr>
              <a:xfrm>
                <a:off x="6410070" y="4315289"/>
                <a:ext cx="360219" cy="461665"/>
              </a:xfrm>
              <a:prstGeom prst="rect">
                <a:avLst/>
              </a:prstGeom>
              <a:blipFill>
                <a:blip r:embed="rId12"/>
                <a:stretch>
                  <a:fillRect l="-5085" r="-25424" b="-9211"/>
                </a:stretch>
              </a:blipFill>
              <a:ln w="19050">
                <a:noFill/>
              </a:ln>
            </p:spPr>
            <p:txBody>
              <a:bodyPr/>
              <a:lstStyle/>
              <a:p>
                <a:r>
                  <a:rPr lang="LID4096">
                    <a:noFill/>
                  </a:rPr>
                  <a:t> </a:t>
                </a:r>
              </a:p>
            </p:txBody>
          </p:sp>
        </mc:Fallback>
      </mc:AlternateContent>
      <p:cxnSp>
        <p:nvCxnSpPr>
          <p:cNvPr id="71" name="Straight Arrow Connector 70">
            <a:extLst>
              <a:ext uri="{FF2B5EF4-FFF2-40B4-BE49-F238E27FC236}">
                <a16:creationId xmlns:a16="http://schemas.microsoft.com/office/drawing/2014/main" id="{035F2A0C-215D-414E-B974-81C21EB82AAE}"/>
              </a:ext>
            </a:extLst>
          </p:cNvPr>
          <p:cNvCxnSpPr/>
          <p:nvPr/>
        </p:nvCxnSpPr>
        <p:spPr bwMode="auto">
          <a:xfrm>
            <a:off x="7069029" y="4482625"/>
            <a:ext cx="2066504" cy="961442"/>
          </a:xfrm>
          <a:prstGeom prst="straightConnector1">
            <a:avLst/>
          </a:prstGeom>
          <a:noFill/>
          <a:ln w="38100" cap="flat" cmpd="sng" algn="ctr">
            <a:solidFill>
              <a:schemeClr val="accent1">
                <a:lumMod val="50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Oval 71">
            <a:extLst>
              <a:ext uri="{FF2B5EF4-FFF2-40B4-BE49-F238E27FC236}">
                <a16:creationId xmlns:a16="http://schemas.microsoft.com/office/drawing/2014/main" id="{35211B7A-2BED-4B7B-BFF2-167899DB884A}"/>
              </a:ext>
            </a:extLst>
          </p:cNvPr>
          <p:cNvSpPr/>
          <p:nvPr/>
        </p:nvSpPr>
        <p:spPr bwMode="auto">
          <a:xfrm>
            <a:off x="8931511" y="5220071"/>
            <a:ext cx="390042" cy="393888"/>
          </a:xfrm>
          <a:prstGeom prst="ellipse">
            <a:avLst/>
          </a:prstGeom>
          <a:solidFill>
            <a:srgbClr val="FF0000"/>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86B9FE67-B74C-4F15-A7F7-8B671371D927}"/>
                  </a:ext>
                </a:extLst>
              </p:cNvPr>
              <p:cNvSpPr/>
              <p:nvPr/>
            </p:nvSpPr>
            <p:spPr>
              <a:xfrm>
                <a:off x="6802582" y="3440506"/>
                <a:ext cx="51924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𝐱</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3" name="Rectangle 72">
                <a:extLst>
                  <a:ext uri="{FF2B5EF4-FFF2-40B4-BE49-F238E27FC236}">
                    <a16:creationId xmlns:a16="http://schemas.microsoft.com/office/drawing/2014/main" id="{86B9FE67-B74C-4F15-A7F7-8B671371D927}"/>
                  </a:ext>
                </a:extLst>
              </p:cNvPr>
              <p:cNvSpPr>
                <a:spLocks noRot="1" noChangeAspect="1" noMove="1" noResize="1" noEditPoints="1" noAdjustHandles="1" noChangeArrowheads="1" noChangeShapeType="1" noTextEdit="1"/>
              </p:cNvSpPr>
              <p:nvPr/>
            </p:nvSpPr>
            <p:spPr>
              <a:xfrm>
                <a:off x="6802582" y="3440506"/>
                <a:ext cx="519249" cy="461665"/>
              </a:xfrm>
              <a:prstGeom prst="rect">
                <a:avLst/>
              </a:prstGeom>
              <a:blipFill>
                <a:blip r:embed="rId13"/>
                <a:stretch>
                  <a:fillRect t="-5263" r="-24706"/>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6BC869F9-9D07-4AA5-A5C2-DEA2EC2AD57A}"/>
                  </a:ext>
                </a:extLst>
              </p:cNvPr>
              <p:cNvSpPr/>
              <p:nvPr/>
            </p:nvSpPr>
            <p:spPr>
              <a:xfrm>
                <a:off x="6142185" y="5935755"/>
                <a:ext cx="420308"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𝐲</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4" name="Rectangle 73">
                <a:extLst>
                  <a:ext uri="{FF2B5EF4-FFF2-40B4-BE49-F238E27FC236}">
                    <a16:creationId xmlns:a16="http://schemas.microsoft.com/office/drawing/2014/main" id="{6BC869F9-9D07-4AA5-A5C2-DEA2EC2AD57A}"/>
                  </a:ext>
                </a:extLst>
              </p:cNvPr>
              <p:cNvSpPr>
                <a:spLocks noRot="1" noChangeAspect="1" noMove="1" noResize="1" noEditPoints="1" noAdjustHandles="1" noChangeArrowheads="1" noChangeShapeType="1" noTextEdit="1"/>
              </p:cNvSpPr>
              <p:nvPr/>
            </p:nvSpPr>
            <p:spPr>
              <a:xfrm>
                <a:off x="6142185" y="5935755"/>
                <a:ext cx="420308" cy="461665"/>
              </a:xfrm>
              <a:prstGeom prst="rect">
                <a:avLst/>
              </a:prstGeom>
              <a:blipFill>
                <a:blip r:embed="rId14"/>
                <a:stretch>
                  <a:fillRect t="-5333" r="-21739" b="-12000"/>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8BAC473C-08BC-4768-AAD9-9132A2CAADF6}"/>
                  </a:ext>
                </a:extLst>
              </p:cNvPr>
              <p:cNvSpPr/>
              <p:nvPr/>
            </p:nvSpPr>
            <p:spPr>
              <a:xfrm>
                <a:off x="10129982" y="5182221"/>
                <a:ext cx="405880"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𝐳</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5" name="Rectangle 74">
                <a:extLst>
                  <a:ext uri="{FF2B5EF4-FFF2-40B4-BE49-F238E27FC236}">
                    <a16:creationId xmlns:a16="http://schemas.microsoft.com/office/drawing/2014/main" id="{8BAC473C-08BC-4768-AAD9-9132A2CAADF6}"/>
                  </a:ext>
                </a:extLst>
              </p:cNvPr>
              <p:cNvSpPr>
                <a:spLocks noRot="1" noChangeAspect="1" noMove="1" noResize="1" noEditPoints="1" noAdjustHandles="1" noChangeArrowheads="1" noChangeShapeType="1" noTextEdit="1"/>
              </p:cNvSpPr>
              <p:nvPr/>
            </p:nvSpPr>
            <p:spPr>
              <a:xfrm>
                <a:off x="10129982" y="5182221"/>
                <a:ext cx="405880" cy="461665"/>
              </a:xfrm>
              <a:prstGeom prst="rect">
                <a:avLst/>
              </a:prstGeom>
              <a:blipFill>
                <a:blip r:embed="rId15"/>
                <a:stretch>
                  <a:fillRect t="-5263" r="-18182"/>
                </a:stretch>
              </a:blipFill>
              <a:ln w="19050">
                <a:noFill/>
              </a:ln>
            </p:spPr>
            <p:txBody>
              <a:bodyPr/>
              <a:lstStyle/>
              <a:p>
                <a:r>
                  <a:rPr lang="LID4096">
                    <a:noFill/>
                  </a:rPr>
                  <a:t> </a:t>
                </a:r>
              </a:p>
            </p:txBody>
          </p:sp>
        </mc:Fallback>
      </mc:AlternateContent>
      <p:sp>
        <p:nvSpPr>
          <p:cNvPr id="76" name="Oval 75">
            <a:extLst>
              <a:ext uri="{FF2B5EF4-FFF2-40B4-BE49-F238E27FC236}">
                <a16:creationId xmlns:a16="http://schemas.microsoft.com/office/drawing/2014/main" id="{9177FDA4-9ED3-452D-B263-54E9CED016F1}"/>
              </a:ext>
            </a:extLst>
          </p:cNvPr>
          <p:cNvSpPr/>
          <p:nvPr/>
        </p:nvSpPr>
        <p:spPr bwMode="auto">
          <a:xfrm>
            <a:off x="6811556" y="4234010"/>
            <a:ext cx="370480" cy="373501"/>
          </a:xfrm>
          <a:prstGeom prst="ellipse">
            <a:avLst/>
          </a:prstGeom>
          <a:solidFill>
            <a:srgbClr val="FF0000"/>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77" name="Picture 76">
            <a:extLst>
              <a:ext uri="{FF2B5EF4-FFF2-40B4-BE49-F238E27FC236}">
                <a16:creationId xmlns:a16="http://schemas.microsoft.com/office/drawing/2014/main" id="{597524FD-2DDB-4958-A3F7-0EF43AEECD4D}"/>
              </a:ext>
            </a:extLst>
          </p:cNvPr>
          <p:cNvPicPr>
            <a:picLocks noChangeAspect="1"/>
          </p:cNvPicPr>
          <p:nvPr/>
        </p:nvPicPr>
        <p:blipFill rotWithShape="1">
          <a:blip r:embed="rId10"/>
          <a:srcRect l="50343" t="2446" r="5893" b="-2446"/>
          <a:stretch/>
        </p:blipFill>
        <p:spPr>
          <a:xfrm>
            <a:off x="9601200" y="1812401"/>
            <a:ext cx="2590800" cy="2076684"/>
          </a:xfrm>
          <a:prstGeom prst="rect">
            <a:avLst/>
          </a:prstGeom>
        </p:spPr>
      </p:pic>
      <mc:AlternateContent xmlns:mc="http://schemas.openxmlformats.org/markup-compatibility/2006" xmlns:a14="http://schemas.microsoft.com/office/drawing/2010/main">
        <mc:Choice Requires="a14">
          <p:sp>
            <p:nvSpPr>
              <p:cNvPr id="42" name="Rectangle 41"/>
              <p:cNvSpPr/>
              <p:nvPr/>
            </p:nvSpPr>
            <p:spPr>
              <a:xfrm>
                <a:off x="7573048" y="3658218"/>
                <a:ext cx="594265"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smtClean="0">
                                  <a:ln>
                                    <a:noFill/>
                                  </a:ln>
                                  <a:solidFill>
                                    <a:srgbClr val="3333CC">
                                      <a:lumMod val="75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3333CC">
                                      <a:lumMod val="75000"/>
                                    </a:srgbClr>
                                  </a:solidFill>
                                  <a:effectLst/>
                                  <a:uLnTx/>
                                  <a:uFillTx/>
                                  <a:latin typeface="Cambria Math"/>
                                  <a:ea typeface="Cambria Math" panose="02040503050406030204" pitchFamily="18" charset="0"/>
                                  <a:cs typeface="+mn-cs"/>
                                </a:rPr>
                                <m:t>𝐁</m:t>
                              </m:r>
                            </m:e>
                          </m:acc>
                        </m:e>
                        <m:sub>
                          <m:r>
                            <a:rPr kumimoji="0" lang="en-US" sz="2400" b="0" i="1" u="none" strike="noStrike" kern="1200" cap="none" spc="0" normalizeH="0" baseline="0" noProof="0">
                              <a:ln>
                                <a:noFill/>
                              </a:ln>
                              <a:solidFill>
                                <a:srgbClr val="3333CC">
                                  <a:lumMod val="75000"/>
                                </a:srgbClr>
                              </a:solidFill>
                              <a:effectLst/>
                              <a:uLnTx/>
                              <a:uFillTx/>
                              <a:latin typeface="Cambria Math"/>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srgbClr val="3333CC">
                      <a:lumMod val="75000"/>
                    </a:srgbClr>
                  </a:solidFill>
                  <a:effectLst/>
                  <a:uLnTx/>
                  <a:uFillTx/>
                  <a:latin typeface="NimbusSanL-ReguItal"/>
                  <a:ea typeface="+mn-ea"/>
                  <a:cs typeface="+mn-cs"/>
                </a:endParaRPr>
              </a:p>
            </p:txBody>
          </p:sp>
        </mc:Choice>
        <mc:Fallback xmlns="">
          <p:sp>
            <p:nvSpPr>
              <p:cNvPr id="42" name="Rectangle 41"/>
              <p:cNvSpPr>
                <a:spLocks noRot="1" noChangeAspect="1" noMove="1" noResize="1" noEditPoints="1" noAdjustHandles="1" noChangeArrowheads="1" noChangeShapeType="1" noTextEdit="1"/>
              </p:cNvSpPr>
              <p:nvPr/>
            </p:nvSpPr>
            <p:spPr>
              <a:xfrm>
                <a:off x="7573048" y="3658218"/>
                <a:ext cx="594265" cy="506421"/>
              </a:xfrm>
              <a:prstGeom prst="rect">
                <a:avLst/>
              </a:prstGeom>
              <a:blipFill>
                <a:blip r:embed="rId1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94124EB-D495-4793-8EB0-68F1DD8A9660}"/>
                  </a:ext>
                </a:extLst>
              </p:cNvPr>
              <p:cNvSpPr/>
              <p:nvPr/>
            </p:nvSpPr>
            <p:spPr>
              <a:xfrm>
                <a:off x="8148265" y="5383522"/>
                <a:ext cx="540789"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FF0066"/>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FF0066"/>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𝐯</m:t>
                              </m:r>
                            </m:e>
                          </m:acc>
                        </m:e>
                        <m:sub>
                          <m:r>
                            <a:rPr kumimoji="0" lang="en-US" sz="2400" b="0" i="1"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1</m:t>
                          </m:r>
                        </m:sub>
                      </m:sSub>
                    </m:oMath>
                  </m:oMathPara>
                </a14:m>
                <a:endParaRPr kumimoji="0" lang="en-US" sz="2400" b="0" i="0" u="none" strike="noStrike" kern="1200" cap="none" spc="0" normalizeH="0" baseline="0" noProof="0" dirty="0">
                  <a:ln>
                    <a:noFill/>
                  </a:ln>
                  <a:solidFill>
                    <a:srgbClr val="FF0066"/>
                  </a:solidFill>
                  <a:effectLst/>
                  <a:uLnTx/>
                  <a:uFillTx/>
                  <a:latin typeface="NimbusSanL-ReguItal"/>
                  <a:ea typeface="+mn-ea"/>
                  <a:cs typeface="+mn-cs"/>
                </a:endParaRPr>
              </a:p>
            </p:txBody>
          </p:sp>
        </mc:Choice>
        <mc:Fallback xmlns="">
          <p:sp>
            <p:nvSpPr>
              <p:cNvPr id="41" name="Rectangle 40">
                <a:extLst>
                  <a:ext uri="{FF2B5EF4-FFF2-40B4-BE49-F238E27FC236}">
                    <a16:creationId xmlns:a16="http://schemas.microsoft.com/office/drawing/2014/main" id="{794124EB-D495-4793-8EB0-68F1DD8A9660}"/>
                  </a:ext>
                </a:extLst>
              </p:cNvPr>
              <p:cNvSpPr>
                <a:spLocks noRot="1" noChangeAspect="1" noMove="1" noResize="1" noEditPoints="1" noAdjustHandles="1" noChangeArrowheads="1" noChangeShapeType="1" noTextEdit="1"/>
              </p:cNvSpPr>
              <p:nvPr/>
            </p:nvSpPr>
            <p:spPr>
              <a:xfrm>
                <a:off x="8148265" y="5383522"/>
                <a:ext cx="540789" cy="461665"/>
              </a:xfrm>
              <a:prstGeom prst="rect">
                <a:avLst/>
              </a:prstGeom>
              <a:blipFill>
                <a:blip r:embed="rId17"/>
                <a:stretch>
                  <a:fillRect b="-1316"/>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2D2C714E-CB5D-4207-A4B5-68F2ECDB4C51}"/>
                  </a:ext>
                </a:extLst>
              </p:cNvPr>
              <p:cNvSpPr/>
              <p:nvPr/>
            </p:nvSpPr>
            <p:spPr>
              <a:xfrm>
                <a:off x="6585400" y="4834070"/>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FF0066"/>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smtClean="0">
                                  <a:ln>
                                    <a:noFill/>
                                  </a:ln>
                                  <a:solidFill>
                                    <a:srgbClr val="FF0066"/>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𝐯</m:t>
                              </m:r>
                            </m:e>
                          </m:acc>
                        </m:e>
                        <m:sub>
                          <m:r>
                            <a:rPr kumimoji="0" lang="en-US" sz="2400" b="0" i="1" u="none" strike="noStrike" kern="1200" cap="none" spc="0" normalizeH="0" baseline="0" noProof="0">
                              <a:ln>
                                <a:noFill/>
                              </a:ln>
                              <a:solidFill>
                                <a:srgbClr val="FF0066"/>
                              </a:solidFill>
                              <a:effectLst/>
                              <a:uLnTx/>
                              <a:uFillTx/>
                              <a:latin typeface="Cambria Math"/>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srgbClr val="FF0066"/>
                  </a:solidFill>
                  <a:effectLst/>
                  <a:uLnTx/>
                  <a:uFillTx/>
                  <a:latin typeface="NimbusSanL-ReguItal"/>
                  <a:ea typeface="+mn-ea"/>
                  <a:cs typeface="+mn-cs"/>
                </a:endParaRPr>
              </a:p>
            </p:txBody>
          </p:sp>
        </mc:Choice>
        <mc:Fallback xmlns="">
          <p:sp>
            <p:nvSpPr>
              <p:cNvPr id="45" name="Rectangle 44">
                <a:extLst>
                  <a:ext uri="{FF2B5EF4-FFF2-40B4-BE49-F238E27FC236}">
                    <a16:creationId xmlns:a16="http://schemas.microsoft.com/office/drawing/2014/main" id="{2D2C714E-CB5D-4207-A4B5-68F2ECDB4C51}"/>
                  </a:ext>
                </a:extLst>
              </p:cNvPr>
              <p:cNvSpPr>
                <a:spLocks noRot="1" noChangeAspect="1" noMove="1" noResize="1" noEditPoints="1" noAdjustHandles="1" noChangeArrowheads="1" noChangeShapeType="1" noTextEdit="1"/>
              </p:cNvSpPr>
              <p:nvPr/>
            </p:nvSpPr>
            <p:spPr>
              <a:xfrm>
                <a:off x="6585400" y="4834070"/>
                <a:ext cx="360219" cy="461665"/>
              </a:xfrm>
              <a:prstGeom prst="rect">
                <a:avLst/>
              </a:prstGeom>
              <a:blipFill>
                <a:blip r:embed="rId18"/>
                <a:stretch>
                  <a:fillRect r="-23729"/>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9D5DE4A-A2D2-4A48-941F-3148E63BBB24}"/>
                  </a:ext>
                </a:extLst>
              </p:cNvPr>
              <p:cNvSpPr/>
              <p:nvPr/>
            </p:nvSpPr>
            <p:spPr>
              <a:xfrm>
                <a:off x="9676070" y="5544637"/>
                <a:ext cx="896271" cy="507703"/>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2</m:t>
                          </m:r>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1</m:t>
                          </m:r>
                        </m:sub>
                        <m:sup>
                          <m:r>
                            <a:rPr kumimoji="0" lang="en-US" sz="24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𝑒𝑙𝑒𝑐</m:t>
                          </m:r>
                        </m:sup>
                      </m:sSubSup>
                    </m:oMath>
                  </m:oMathPara>
                </a14:m>
                <a:endParaRPr kumimoji="0" lang="en-US" sz="2400" b="0" i="0" u="none" strike="noStrike" kern="1200" cap="none" spc="0" normalizeH="0" baseline="0" noProof="0" dirty="0">
                  <a:ln>
                    <a:noFill/>
                  </a:ln>
                  <a:solidFill>
                    <a:srgbClr val="00CC99">
                      <a:lumMod val="50000"/>
                    </a:srgbClr>
                  </a:solidFill>
                  <a:effectLst/>
                  <a:uLnTx/>
                  <a:uFillTx/>
                  <a:latin typeface="NimbusSanL-ReguItal"/>
                  <a:ea typeface="+mn-ea"/>
                  <a:cs typeface="+mn-cs"/>
                </a:endParaRPr>
              </a:p>
            </p:txBody>
          </p:sp>
        </mc:Choice>
        <mc:Fallback xmlns="">
          <p:sp>
            <p:nvSpPr>
              <p:cNvPr id="46" name="Rectangle 45">
                <a:extLst>
                  <a:ext uri="{FF2B5EF4-FFF2-40B4-BE49-F238E27FC236}">
                    <a16:creationId xmlns:a16="http://schemas.microsoft.com/office/drawing/2014/main" id="{B9D5DE4A-A2D2-4A48-941F-3148E63BBB24}"/>
                  </a:ext>
                </a:extLst>
              </p:cNvPr>
              <p:cNvSpPr>
                <a:spLocks noRot="1" noChangeAspect="1" noMove="1" noResize="1" noEditPoints="1" noAdjustHandles="1" noChangeArrowheads="1" noChangeShapeType="1" noTextEdit="1"/>
              </p:cNvSpPr>
              <p:nvPr/>
            </p:nvSpPr>
            <p:spPr>
              <a:xfrm>
                <a:off x="9676070" y="5544637"/>
                <a:ext cx="896271" cy="507703"/>
              </a:xfrm>
              <a:prstGeom prst="rect">
                <a:avLst/>
              </a:prstGeom>
              <a:blipFill>
                <a:blip r:embed="rId19"/>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13D1F7DC-4915-416A-A711-EE07717AC8C5}"/>
                  </a:ext>
                </a:extLst>
              </p:cNvPr>
              <p:cNvSpPr/>
              <p:nvPr/>
            </p:nvSpPr>
            <p:spPr>
              <a:xfrm>
                <a:off x="5693449" y="3694386"/>
                <a:ext cx="896271" cy="507703"/>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SupPr>
                        <m:e>
                          <m:acc>
                            <m:accPr>
                              <m:chr m:val="⃗"/>
                              <m:ctrlPr>
                                <a:rPr kumimoji="0" lang="en-US" sz="24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12</m:t>
                          </m:r>
                        </m:sub>
                        <m:sup>
                          <m:r>
                            <a:rPr kumimoji="0" lang="en-US" sz="24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𝑒𝑙𝑒𝑐</m:t>
                          </m:r>
                        </m:sup>
                      </m:sSubSup>
                    </m:oMath>
                  </m:oMathPara>
                </a14:m>
                <a:endParaRPr kumimoji="0" lang="en-US" sz="2400" b="0" i="0" u="none" strike="noStrike" kern="1200" cap="none" spc="0" normalizeH="0" baseline="0" noProof="0" dirty="0">
                  <a:ln>
                    <a:noFill/>
                  </a:ln>
                  <a:solidFill>
                    <a:srgbClr val="00CC99">
                      <a:lumMod val="50000"/>
                    </a:srgbClr>
                  </a:solidFill>
                  <a:effectLst/>
                  <a:uLnTx/>
                  <a:uFillTx/>
                  <a:latin typeface="NimbusSanL-ReguItal"/>
                  <a:ea typeface="+mn-ea"/>
                  <a:cs typeface="+mn-cs"/>
                </a:endParaRPr>
              </a:p>
            </p:txBody>
          </p:sp>
        </mc:Choice>
        <mc:Fallback xmlns="">
          <p:sp>
            <p:nvSpPr>
              <p:cNvPr id="47" name="Rectangle 46">
                <a:extLst>
                  <a:ext uri="{FF2B5EF4-FFF2-40B4-BE49-F238E27FC236}">
                    <a16:creationId xmlns:a16="http://schemas.microsoft.com/office/drawing/2014/main" id="{13D1F7DC-4915-416A-A711-EE07717AC8C5}"/>
                  </a:ext>
                </a:extLst>
              </p:cNvPr>
              <p:cNvSpPr>
                <a:spLocks noRot="1" noChangeAspect="1" noMove="1" noResize="1" noEditPoints="1" noAdjustHandles="1" noChangeArrowheads="1" noChangeShapeType="1" noTextEdit="1"/>
              </p:cNvSpPr>
              <p:nvPr/>
            </p:nvSpPr>
            <p:spPr>
              <a:xfrm>
                <a:off x="5693449" y="3694386"/>
                <a:ext cx="896271" cy="507703"/>
              </a:xfrm>
              <a:prstGeom prst="rect">
                <a:avLst/>
              </a:prstGeom>
              <a:blipFill>
                <a:blip r:embed="rId20"/>
                <a:stretch>
                  <a:fillRect/>
                </a:stretch>
              </a:blipFill>
              <a:ln w="19050">
                <a:noFill/>
              </a:ln>
            </p:spPr>
            <p:txBody>
              <a:bodyPr/>
              <a:lstStyle/>
              <a:p>
                <a:r>
                  <a:rPr lang="LID4096">
                    <a:noFill/>
                  </a:rPr>
                  <a:t> </a:t>
                </a:r>
              </a:p>
            </p:txBody>
          </p:sp>
        </mc:Fallback>
      </mc:AlternateContent>
      <p:sp>
        <p:nvSpPr>
          <p:cNvPr id="48" name="Rectangle 47">
            <a:extLst>
              <a:ext uri="{FF2B5EF4-FFF2-40B4-BE49-F238E27FC236}">
                <a16:creationId xmlns:a16="http://schemas.microsoft.com/office/drawing/2014/main" id="{44A49198-77F2-4D01-83BB-158E111AFA16}"/>
              </a:ext>
            </a:extLst>
          </p:cNvPr>
          <p:cNvSpPr/>
          <p:nvPr/>
        </p:nvSpPr>
        <p:spPr>
          <a:xfrm>
            <a:off x="9124122" y="6449590"/>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22</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1D829B7-2259-4C34-AE95-BD940A4C51AE}"/>
                  </a:ext>
                </a:extLst>
              </p:cNvPr>
              <p:cNvSpPr/>
              <p:nvPr/>
            </p:nvSpPr>
            <p:spPr>
              <a:xfrm>
                <a:off x="2059613" y="3335805"/>
                <a:ext cx="1553630" cy="43749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𝑞</m:t>
                      </m:r>
                      <m:r>
                        <a:rPr kumimoji="0" lang="nl-NL"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𝐁</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4" name="Rectangle 43">
                <a:extLst>
                  <a:ext uri="{FF2B5EF4-FFF2-40B4-BE49-F238E27FC236}">
                    <a16:creationId xmlns:a16="http://schemas.microsoft.com/office/drawing/2014/main" id="{A1D829B7-2259-4C34-AE95-BD940A4C51AE}"/>
                  </a:ext>
                </a:extLst>
              </p:cNvPr>
              <p:cNvSpPr>
                <a:spLocks noRot="1" noChangeAspect="1" noMove="1" noResize="1" noEditPoints="1" noAdjustHandles="1" noChangeArrowheads="1" noChangeShapeType="1" noTextEdit="1"/>
              </p:cNvSpPr>
              <p:nvPr/>
            </p:nvSpPr>
            <p:spPr>
              <a:xfrm>
                <a:off x="2059613" y="3335805"/>
                <a:ext cx="1553630" cy="437492"/>
              </a:xfrm>
              <a:prstGeom prst="rect">
                <a:avLst/>
              </a:prstGeom>
              <a:blipFill>
                <a:blip r:embed="rId21"/>
                <a:stretch>
                  <a:fillRect t="-19444" b="-6944"/>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1D829B7-2259-4C34-AE95-BD940A4C51AE}"/>
                  </a:ext>
                </a:extLst>
              </p:cNvPr>
              <p:cNvSpPr/>
              <p:nvPr/>
            </p:nvSpPr>
            <p:spPr>
              <a:xfrm>
                <a:off x="10524459" y="4364296"/>
                <a:ext cx="1089080" cy="400110"/>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1</m:t>
                          </m:r>
                        </m:sub>
                      </m:sSub>
                      <m:r>
                        <a:rPr kumimoji="0" lang="nl-NL"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2</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52" name="Rectangle 51">
                <a:extLst>
                  <a:ext uri="{FF2B5EF4-FFF2-40B4-BE49-F238E27FC236}">
                    <a16:creationId xmlns:a16="http://schemas.microsoft.com/office/drawing/2014/main" id="{A1D829B7-2259-4C34-AE95-BD940A4C51AE}"/>
                  </a:ext>
                </a:extLst>
              </p:cNvPr>
              <p:cNvSpPr>
                <a:spLocks noRot="1" noChangeAspect="1" noMove="1" noResize="1" noEditPoints="1" noAdjustHandles="1" noChangeArrowheads="1" noChangeShapeType="1" noTextEdit="1"/>
              </p:cNvSpPr>
              <p:nvPr/>
            </p:nvSpPr>
            <p:spPr>
              <a:xfrm>
                <a:off x="10524459" y="4364296"/>
                <a:ext cx="1089080" cy="400110"/>
              </a:xfrm>
              <a:prstGeom prst="rect">
                <a:avLst/>
              </a:prstGeom>
              <a:blipFill>
                <a:blip r:embed="rId22"/>
                <a:stretch>
                  <a:fillRect b="-6061"/>
                </a:stretch>
              </a:blipFill>
              <a:ln w="19050">
                <a:noFill/>
              </a:ln>
            </p:spPr>
            <p:txBody>
              <a:bodyPr/>
              <a:lstStyle/>
              <a:p>
                <a:r>
                  <a:rPr lang="LID4096">
                    <a:noFill/>
                  </a:rPr>
                  <a:t> </a:t>
                </a:r>
              </a:p>
            </p:txBody>
          </p:sp>
        </mc:Fallback>
      </mc:AlternateContent>
    </p:spTree>
    <p:extLst>
      <p:ext uri="{BB962C8B-B14F-4D97-AF65-F5344CB8AC3E}">
        <p14:creationId xmlns:p14="http://schemas.microsoft.com/office/powerpoint/2010/main" val="150622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8" grpId="0"/>
      <p:bldP spid="19" grpId="0"/>
      <p:bldP spid="43"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Newton’s third law in electrodynamics</a:t>
            </a:r>
          </a:p>
        </p:txBody>
      </p:sp>
      <mc:AlternateContent xmlns:mc="http://schemas.openxmlformats.org/markup-compatibility/2006" xmlns:a14="http://schemas.microsoft.com/office/drawing/2010/main">
        <mc:Choice Requires="a14">
          <p:sp>
            <p:nvSpPr>
              <p:cNvPr id="6" name="Rectangle 5"/>
              <p:cNvSpPr/>
              <p:nvPr/>
            </p:nvSpPr>
            <p:spPr>
              <a:xfrm>
                <a:off x="385591" y="2260341"/>
                <a:ext cx="11087099" cy="3007490"/>
              </a:xfrm>
              <a:prstGeom prst="rect">
                <a:avLst/>
              </a:prstGeom>
            </p:spPr>
            <p:txBody>
              <a:bodyPr wrap="square">
                <a:spAutoFit/>
              </a:bodyPr>
              <a:lstStyle/>
              <a:p>
                <a:pPr>
                  <a:spcAft>
                    <a:spcPts val="600"/>
                  </a:spcAft>
                </a:pPr>
                <a14:m>
                  <m:oMathPara xmlns:m="http://schemas.openxmlformats.org/officeDocument/2006/math">
                    <m:oMathParaPr>
                      <m:jc m:val="left"/>
                    </m:oMathParaPr>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Reminder</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from</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M</m:t>
                      </m:r>
                      <m:r>
                        <a:rPr lang="en-US" sz="2000" b="0" i="0" smtClean="0">
                          <a:latin typeface="Cambria Math" panose="02040503050406030204" pitchFamily="18" charset="0"/>
                          <a:ea typeface="Cambria Math" panose="02040503050406030204" pitchFamily="18" charset="0"/>
                        </a:rPr>
                        <m:t>&amp;</m:t>
                      </m:r>
                      <m:r>
                        <m:rPr>
                          <m:sty m:val="p"/>
                        </m:rPr>
                        <a:rPr lang="en-US" sz="2000" b="0" i="0" smtClean="0">
                          <a:latin typeface="Cambria Math" panose="02040503050406030204" pitchFamily="18" charset="0"/>
                          <a:ea typeface="Cambria Math" panose="02040503050406030204" pitchFamily="18" charset="0"/>
                        </a:rPr>
                        <m:t>R</m:t>
                      </m:r>
                      <m:r>
                        <a:rPr lang="en-US" sz="2000" b="0" i="0" smtClean="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to</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know</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the</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momentum</m:t>
                      </m:r>
                      <m:r>
                        <a:rPr lang="en-US" sz="2000" b="0" i="0" smtClean="0">
                          <a:latin typeface="Cambria Math" panose="02040503050406030204" pitchFamily="18" charset="0"/>
                          <a:ea typeface="Cambria Math" panose="02040503050406030204" pitchFamily="18" charset="0"/>
                        </a:rPr>
                        <m:t> </m:t>
                      </m:r>
                      <m:acc>
                        <m:accPr>
                          <m:chr m:val="⃗"/>
                          <m:ctrlPr>
                            <a:rPr lang="en-US" sz="2000" i="1">
                              <a:latin typeface="Cambria Math" panose="02040503050406030204" pitchFamily="18" charset="0"/>
                              <a:ea typeface="Cambria Math" panose="02040503050406030204" pitchFamily="18" charset="0"/>
                            </a:rPr>
                          </m:ctrlPr>
                        </m:accPr>
                        <m:e>
                          <m:r>
                            <a:rPr lang="en-US" sz="2000">
                              <a:latin typeface="Cambria Math" panose="02040503050406030204" pitchFamily="18" charset="0"/>
                              <a:ea typeface="Cambria Math" panose="02040503050406030204" pitchFamily="18" charset="0"/>
                            </a:rPr>
                            <m:t>𝐩</m:t>
                          </m:r>
                        </m:e>
                      </m:acc>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we</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need</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to</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know</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the</m:t>
                      </m:r>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force</m:t>
                      </m:r>
                      <m:r>
                        <a:rPr lang="en-US" sz="2000" b="0" i="0" smtClean="0">
                          <a:latin typeface="Cambria Math" panose="02040503050406030204" pitchFamily="18" charset="0"/>
                          <a:ea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𝐅</m:t>
                          </m:r>
                        </m:e>
                      </m:acc>
                      <m:r>
                        <a:rPr lang="en-US" sz="2000" b="0" i="0" smtClean="0">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acc>
                            <m:accPr>
                              <m:chr m:val="⃗"/>
                              <m:ctrlPr>
                                <a:rPr lang="en-US" sz="2000" i="1">
                                  <a:latin typeface="Cambria Math" panose="02040503050406030204" pitchFamily="18" charset="0"/>
                                  <a:ea typeface="Cambria Math" panose="02040503050406030204" pitchFamily="18" charset="0"/>
                                </a:rPr>
                              </m:ctrlPr>
                            </m:accPr>
                            <m:e>
                              <m:r>
                                <a:rPr lang="en-US" sz="2000">
                                  <a:latin typeface="Cambria Math" panose="02040503050406030204" pitchFamily="18" charset="0"/>
                                  <a:ea typeface="Cambria Math" panose="02040503050406030204" pitchFamily="18" charset="0"/>
                                </a:rPr>
                                <m:t>𝐩</m:t>
                              </m:r>
                            </m:e>
                          </m:acc>
                        </m:num>
                        <m:den>
                          <m:r>
                            <a:rPr lang="en-US" sz="2000" i="1">
                              <a:latin typeface="Cambria Math" panose="02040503050406030204" pitchFamily="18" charset="0"/>
                              <a:ea typeface="Cambria Math" panose="02040503050406030204" pitchFamily="18" charset="0"/>
                            </a:rPr>
                            <m:t>𝑑𝑡</m:t>
                          </m:r>
                        </m:den>
                      </m:f>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en-US" sz="2000">
                              <a:latin typeface="Cambria Math" panose="02040503050406030204" pitchFamily="18" charset="0"/>
                            </a:rPr>
                            <m:t>𝐅</m:t>
                          </m:r>
                        </m:e>
                      </m:acc>
                    </m:oMath>
                  </m:oMathPara>
                </a14:m>
                <a:endParaRPr lang="en-US" sz="2000" b="0" dirty="0">
                  <a:solidFill>
                    <a:srgbClr val="000000"/>
                  </a:solidFill>
                  <a:latin typeface="+mn-lt"/>
                </a:endParaRPr>
              </a:p>
              <a:p>
                <a:pPr algn="l">
                  <a:spcAft>
                    <a:spcPts val="600"/>
                  </a:spcAft>
                </a:pPr>
                <a:r>
                  <a:rPr lang="en-US" sz="2000" b="0" dirty="0">
                    <a:solidFill>
                      <a:srgbClr val="000000"/>
                    </a:solidFill>
                    <a:latin typeface="+mn-lt"/>
                  </a:rPr>
                  <a:t>If there </a:t>
                </a:r>
                <a:r>
                  <a:rPr lang="en-US" sz="2000" dirty="0">
                    <a:solidFill>
                      <a:srgbClr val="FF0000"/>
                    </a:solidFill>
                    <a:latin typeface="+mn-lt"/>
                  </a:rPr>
                  <a:t>are</a:t>
                </a:r>
                <a:r>
                  <a:rPr lang="en-US" sz="2000" b="0" dirty="0">
                    <a:solidFill>
                      <a:srgbClr val="FF0000"/>
                    </a:solidFill>
                    <a:latin typeface="+mn-lt"/>
                  </a:rPr>
                  <a:t> no external forces </a:t>
                </a:r>
                <a:r>
                  <a:rPr lang="en-US" sz="2000" b="0" dirty="0">
                    <a:solidFill>
                      <a:srgbClr val="000000"/>
                    </a:solidFill>
                    <a:latin typeface="+mn-lt"/>
                  </a:rPr>
                  <a:t>working on a contained charge distribution, we expect </a:t>
                </a:r>
                <a:r>
                  <a:rPr lang="en-US" sz="2000" b="0" dirty="0">
                    <a:solidFill>
                      <a:srgbClr val="FF0000"/>
                    </a:solidFill>
                    <a:latin typeface="+mn-lt"/>
                  </a:rPr>
                  <a:t>the total momentum </a:t>
                </a:r>
                <a:r>
                  <a:rPr lang="en-US" sz="2000" b="0" dirty="0">
                    <a:solidFill>
                      <a:srgbClr val="000000"/>
                    </a:solidFill>
                    <a:latin typeface="+mn-lt"/>
                  </a:rPr>
                  <a:t>(of the charges and of the fields) to be </a:t>
                </a:r>
                <a:r>
                  <a:rPr lang="en-US" sz="2000" b="0" dirty="0">
                    <a:solidFill>
                      <a:srgbClr val="FF0000"/>
                    </a:solidFill>
                    <a:latin typeface="+mn-lt"/>
                  </a:rPr>
                  <a:t>conserved</a:t>
                </a:r>
                <a:endParaRPr lang="en-US" sz="2000" b="0" dirty="0">
                  <a:solidFill>
                    <a:srgbClr val="000000"/>
                  </a:solidFill>
                  <a:latin typeface="+mn-lt"/>
                </a:endParaRPr>
              </a:p>
              <a:p>
                <a:pPr>
                  <a:spcAft>
                    <a:spcPts val="600"/>
                  </a:spcAft>
                </a:pPr>
                <a:r>
                  <a:rPr lang="en-US" sz="2000" b="0" dirty="0">
                    <a:solidFill>
                      <a:srgbClr val="000000"/>
                    </a:solidFill>
                    <a:latin typeface="+mn-lt"/>
                  </a:rPr>
                  <a:t>To derive the total force on a volume, we will define a small volume </a:t>
                </a:r>
                <a14:m>
                  <m:oMath xmlns:m="http://schemas.openxmlformats.org/officeDocument/2006/math">
                    <m:r>
                      <a:rPr lang="en-US" sz="2000" i="1">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𝜏</m:t>
                    </m:r>
                    <m:r>
                      <a:rPr lang="en-US" sz="2000" i="1">
                        <a:latin typeface="Cambria Math" panose="02040503050406030204" pitchFamily="18" charset="0"/>
                        <a:ea typeface="Cambria Math" panose="02040503050406030204" pitchFamily="18" charset="0"/>
                      </a:rPr>
                      <m:t> </m:t>
                    </m:r>
                  </m:oMath>
                </a14:m>
                <a:r>
                  <a:rPr lang="en-US" sz="2000" b="0" dirty="0">
                    <a:solidFill>
                      <a:srgbClr val="000000"/>
                    </a:solidFill>
                    <a:latin typeface="+mn-lt"/>
                  </a:rPr>
                  <a:t>and calculate all the forces </a:t>
                </a:r>
                <a14:m>
                  <m:oMath xmlns:m="http://schemas.openxmlformats.org/officeDocument/2006/math">
                    <m:acc>
                      <m:accPr>
                        <m:chr m:val="⃗"/>
                        <m:ctrlPr>
                          <a:rPr lang="en-US" sz="2000" i="1">
                            <a:latin typeface="Cambria Math" panose="02040503050406030204" pitchFamily="18" charset="0"/>
                          </a:rPr>
                        </m:ctrlPr>
                      </m:accPr>
                      <m:e>
                        <m:r>
                          <a:rPr lang="en-US" sz="2000">
                            <a:latin typeface="Cambria Math" panose="02040503050406030204" pitchFamily="18" charset="0"/>
                          </a:rPr>
                          <m:t>𝐟</m:t>
                        </m:r>
                      </m:e>
                    </m:acc>
                    <m:r>
                      <a:rPr lang="en-US" sz="2000" i="1">
                        <a:latin typeface="Cambria Math" panose="02040503050406030204" pitchFamily="18" charset="0"/>
                      </a:rPr>
                      <m:t> </m:t>
                    </m:r>
                  </m:oMath>
                </a14:m>
                <a:r>
                  <a:rPr lang="en-US" sz="2000" b="0" dirty="0">
                    <a:solidFill>
                      <a:srgbClr val="000000"/>
                    </a:solidFill>
                    <a:latin typeface="+mn-lt"/>
                  </a:rPr>
                  <a:t>acting on this volume</a:t>
                </a:r>
              </a:p>
              <a:p>
                <a:pPr>
                  <a:spcAft>
                    <a:spcPts val="600"/>
                  </a:spcAft>
                </a:pPr>
                <a14:m>
                  <m:oMathPara xmlns:m="http://schemas.openxmlformats.org/officeDocument/2006/math">
                    <m:oMathParaPr>
                      <m:jc m:val="left"/>
                    </m:oMathParaPr>
                    <m:oMath xmlns:m="http://schemas.openxmlformats.org/officeDocument/2006/math">
                      <m:r>
                        <m:rPr>
                          <m:sty m:val="p"/>
                        </m:rPr>
                        <a:rPr lang="en-US" sz="2000" b="0" i="0" smtClean="0">
                          <a:latin typeface="Cambria Math" panose="02040503050406030204" pitchFamily="18" charset="0"/>
                        </a:rPr>
                        <m:t>Then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total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force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will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be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found</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as</m:t>
                      </m:r>
                      <m:r>
                        <a:rPr lang="en-US" sz="2000" b="0" i="0"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𝐅</m:t>
                          </m:r>
                        </m:e>
                      </m:acc>
                      <m:r>
                        <a:rPr lang="en-US" sz="2000" i="1">
                          <a:latin typeface="Cambria Math" panose="02040503050406030204" pitchFamily="18" charset="0"/>
                        </a:rPr>
                        <m:t>=</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𝒱</m:t>
                          </m:r>
                        </m:sub>
                        <m:sup/>
                        <m:e>
                          <m:acc>
                            <m:accPr>
                              <m:chr m:val="⃗"/>
                              <m:ctrlPr>
                                <a:rPr lang="en-US" sz="2000" i="1">
                                  <a:latin typeface="Cambria Math" panose="02040503050406030204" pitchFamily="18" charset="0"/>
                                </a:rPr>
                              </m:ctrlPr>
                            </m:accPr>
                            <m:e>
                              <m:r>
                                <a:rPr lang="en-US" sz="2000">
                                  <a:latin typeface="Cambria Math" panose="02040503050406030204" pitchFamily="18" charset="0"/>
                                </a:rPr>
                                <m:t>𝐟</m:t>
                              </m:r>
                            </m:e>
                          </m:acc>
                          <m:r>
                            <a:rPr lang="en-US" sz="2000">
                              <a:latin typeface="Cambria Math"/>
                            </a:rPr>
                            <m:t> </m:t>
                          </m:r>
                          <m:r>
                            <a:rPr lang="en-US" sz="2000" i="1">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𝜏</m:t>
                          </m:r>
                        </m:e>
                      </m:nary>
                      <m:r>
                        <a:rPr lang="nl-NL" sz="2000" b="0" i="0" smtClean="0">
                          <a:latin typeface="Cambria Math" panose="02040503050406030204" pitchFamily="18" charset="0"/>
                          <a:ea typeface="Cambria Math" panose="02040503050406030204" pitchFamily="18" charset="0"/>
                        </a:rPr>
                        <m:t> </m:t>
                      </m:r>
                      <m:r>
                        <m:rPr>
                          <m:sty m:val="p"/>
                        </m:rPr>
                        <a:rPr lang="nl-NL" sz="2000" b="0" i="0" smtClean="0">
                          <a:latin typeface="Cambria Math" panose="02040503050406030204" pitchFamily="18" charset="0"/>
                          <a:ea typeface="Cambria Math" panose="02040503050406030204" pitchFamily="18" charset="0"/>
                        </a:rPr>
                        <m:t>from</m:t>
                      </m:r>
                      <m:r>
                        <a:rPr lang="nl-NL" sz="2000" b="0" i="0" smtClean="0">
                          <a:latin typeface="Cambria Math" panose="02040503050406030204" pitchFamily="18" charset="0"/>
                          <a:ea typeface="Cambria Math" panose="02040503050406030204" pitchFamily="18" charset="0"/>
                        </a:rPr>
                        <m:t> </m:t>
                      </m:r>
                      <m:r>
                        <m:rPr>
                          <m:sty m:val="p"/>
                        </m:rPr>
                        <a:rPr lang="nl-NL" sz="2000" b="0" i="0" smtClean="0">
                          <a:latin typeface="Cambria Math" panose="02040503050406030204" pitchFamily="18" charset="0"/>
                          <a:ea typeface="Cambria Math" panose="02040503050406030204" pitchFamily="18" charset="0"/>
                        </a:rPr>
                        <m:t>where</m:t>
                      </m:r>
                      <m:r>
                        <a:rPr lang="nl-NL" sz="2000" b="0" i="0" smtClean="0">
                          <a:latin typeface="Cambria Math" panose="02040503050406030204" pitchFamily="18" charset="0"/>
                          <a:ea typeface="Cambria Math" panose="02040503050406030204" pitchFamily="18" charset="0"/>
                        </a:rPr>
                        <m:t> </m:t>
                      </m:r>
                      <m:r>
                        <m:rPr>
                          <m:sty m:val="p"/>
                        </m:rPr>
                        <a:rPr lang="nl-NL" sz="2000" b="0" i="0" smtClean="0">
                          <a:latin typeface="Cambria Math" panose="02040503050406030204" pitchFamily="18" charset="0"/>
                          <a:ea typeface="Cambria Math" panose="02040503050406030204" pitchFamily="18" charset="0"/>
                        </a:rPr>
                        <m:t>the</m:t>
                      </m:r>
                      <m:r>
                        <a:rPr lang="nl-NL" sz="2000" b="0" i="0" smtClean="0">
                          <a:latin typeface="Cambria Math" panose="02040503050406030204" pitchFamily="18" charset="0"/>
                          <a:ea typeface="Cambria Math" panose="02040503050406030204" pitchFamily="18" charset="0"/>
                        </a:rPr>
                        <m:t> </m:t>
                      </m:r>
                      <m:r>
                        <m:rPr>
                          <m:sty m:val="p"/>
                        </m:rPr>
                        <a:rPr lang="nl-NL" sz="2000" b="0" i="0" smtClean="0">
                          <a:latin typeface="Cambria Math" panose="02040503050406030204" pitchFamily="18" charset="0"/>
                          <a:ea typeface="Cambria Math" panose="02040503050406030204" pitchFamily="18" charset="0"/>
                        </a:rPr>
                        <m:t>momentum</m:t>
                      </m:r>
                      <m:r>
                        <a:rPr lang="nl-NL" sz="2000" b="0" i="0" smtClean="0">
                          <a:latin typeface="Cambria Math" panose="02040503050406030204" pitchFamily="18" charset="0"/>
                          <a:ea typeface="Cambria Math" panose="02040503050406030204" pitchFamily="18" charset="0"/>
                        </a:rPr>
                        <m:t> </m:t>
                      </m:r>
                      <m:acc>
                        <m:accPr>
                          <m:chr m:val="⃗"/>
                          <m:ctrlPr>
                            <a:rPr lang="en-US" sz="2000" i="1">
                              <a:latin typeface="Cambria Math" panose="02040503050406030204" pitchFamily="18" charset="0"/>
                              <a:ea typeface="Cambria Math" panose="02040503050406030204" pitchFamily="18" charset="0"/>
                            </a:rPr>
                          </m:ctrlPr>
                        </m:accPr>
                        <m:e>
                          <m:r>
                            <a:rPr lang="en-US" sz="2000">
                              <a:latin typeface="Cambria Math" panose="02040503050406030204" pitchFamily="18" charset="0"/>
                              <a:ea typeface="Cambria Math" panose="02040503050406030204" pitchFamily="18" charset="0"/>
                            </a:rPr>
                            <m:t>𝐩</m:t>
                          </m:r>
                        </m:e>
                      </m:acc>
                      <m:r>
                        <a:rPr lang="nl-NL" sz="2000" b="0" i="0" smtClean="0">
                          <a:latin typeface="Cambria Math" panose="02040503050406030204" pitchFamily="18" charset="0"/>
                          <a:ea typeface="Cambria Math" panose="02040503050406030204" pitchFamily="18" charset="0"/>
                        </a:rPr>
                        <m:t> </m:t>
                      </m:r>
                      <m:r>
                        <m:rPr>
                          <m:sty m:val="p"/>
                        </m:rPr>
                        <a:rPr lang="nl-NL" sz="2000" b="0" i="0" smtClean="0">
                          <a:latin typeface="Cambria Math" panose="02040503050406030204" pitchFamily="18" charset="0"/>
                          <a:ea typeface="Cambria Math" panose="02040503050406030204" pitchFamily="18" charset="0"/>
                        </a:rPr>
                        <m:t>can</m:t>
                      </m:r>
                      <m:r>
                        <a:rPr lang="nl-NL" sz="2000" b="0" i="0" smtClean="0">
                          <a:latin typeface="Cambria Math" panose="02040503050406030204" pitchFamily="18" charset="0"/>
                          <a:ea typeface="Cambria Math" panose="02040503050406030204" pitchFamily="18" charset="0"/>
                        </a:rPr>
                        <m:t> </m:t>
                      </m:r>
                      <m:r>
                        <m:rPr>
                          <m:sty m:val="p"/>
                        </m:rPr>
                        <a:rPr lang="nl-NL" sz="2000" b="0" i="0" smtClean="0">
                          <a:latin typeface="Cambria Math" panose="02040503050406030204" pitchFamily="18" charset="0"/>
                          <a:ea typeface="Cambria Math" panose="02040503050406030204" pitchFamily="18" charset="0"/>
                        </a:rPr>
                        <m:t>be</m:t>
                      </m:r>
                      <m:r>
                        <a:rPr lang="nl-NL" sz="2000" b="0" i="0" smtClean="0">
                          <a:latin typeface="Cambria Math" panose="02040503050406030204" pitchFamily="18" charset="0"/>
                          <a:ea typeface="Cambria Math" panose="02040503050406030204" pitchFamily="18" charset="0"/>
                        </a:rPr>
                        <m:t> </m:t>
                      </m:r>
                      <m:r>
                        <m:rPr>
                          <m:sty m:val="p"/>
                        </m:rPr>
                        <a:rPr lang="nl-NL" sz="2000" b="0" i="0" smtClean="0">
                          <a:latin typeface="Cambria Math" panose="02040503050406030204" pitchFamily="18" charset="0"/>
                          <a:ea typeface="Cambria Math" panose="02040503050406030204" pitchFamily="18" charset="0"/>
                        </a:rPr>
                        <m:t>obtained</m:t>
                      </m:r>
                    </m:oMath>
                  </m:oMathPara>
                </a14:m>
                <a:endParaRPr lang="en-US" sz="2000" b="0" dirty="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85591" y="2260341"/>
                <a:ext cx="11087099" cy="3007490"/>
              </a:xfrm>
              <a:prstGeom prst="rect">
                <a:avLst/>
              </a:prstGeom>
              <a:blipFill>
                <a:blip r:embed="rId3"/>
                <a:stretch>
                  <a:fillRect l="-550" r="-880"/>
                </a:stretch>
              </a:blipFill>
            </p:spPr>
            <p:txBody>
              <a:bodyPr/>
              <a:lstStyle/>
              <a:p>
                <a:r>
                  <a:rPr lang="LID4096">
                    <a:noFill/>
                  </a:rPr>
                  <a:t> </a:t>
                </a:r>
              </a:p>
            </p:txBody>
          </p:sp>
        </mc:Fallback>
      </mc:AlternateContent>
      <p:sp>
        <p:nvSpPr>
          <p:cNvPr id="7" name="Rectangle 6"/>
          <p:cNvSpPr/>
          <p:nvPr/>
        </p:nvSpPr>
        <p:spPr>
          <a:xfrm>
            <a:off x="385591" y="1930124"/>
            <a:ext cx="7640515" cy="400110"/>
          </a:xfrm>
          <a:prstGeom prst="rect">
            <a:avLst/>
          </a:prstGeom>
        </p:spPr>
        <p:txBody>
          <a:bodyPr wrap="square">
            <a:spAutoFit/>
          </a:bodyPr>
          <a:lstStyle/>
          <a:p>
            <a:pPr algn="l"/>
            <a:r>
              <a:rPr lang="en-US" sz="2000" b="0" dirty="0">
                <a:solidFill>
                  <a:srgbClr val="000000"/>
                </a:solidFill>
                <a:latin typeface="+mn-lt"/>
              </a:rPr>
              <a:t>Solution: the </a:t>
            </a:r>
            <a:r>
              <a:rPr lang="en-US" sz="2000" b="0" dirty="0">
                <a:solidFill>
                  <a:srgbClr val="FF0000"/>
                </a:solidFill>
                <a:latin typeface="+mn-lt"/>
              </a:rPr>
              <a:t>electromagnetic fields themselves carry momentum</a:t>
            </a:r>
          </a:p>
        </p:txBody>
      </p:sp>
      <p:sp>
        <p:nvSpPr>
          <p:cNvPr id="12" name="Rectangle 11"/>
          <p:cNvSpPr/>
          <p:nvPr/>
        </p:nvSpPr>
        <p:spPr>
          <a:xfrm>
            <a:off x="385591" y="997720"/>
            <a:ext cx="5666739" cy="707886"/>
          </a:xfrm>
          <a:prstGeom prst="rect">
            <a:avLst/>
          </a:prstGeom>
        </p:spPr>
        <p:txBody>
          <a:bodyPr wrap="square">
            <a:spAutoFit/>
          </a:bodyPr>
          <a:lstStyle/>
          <a:p>
            <a:pPr algn="l"/>
            <a:r>
              <a:rPr lang="en-US" sz="2000" b="0" dirty="0">
                <a:solidFill>
                  <a:srgbClr val="000000"/>
                </a:solidFill>
                <a:latin typeface="+mn-lt"/>
              </a:rPr>
              <a:t>So… we can</a:t>
            </a:r>
            <a:r>
              <a:rPr lang="en-US" sz="2000" dirty="0">
                <a:solidFill>
                  <a:srgbClr val="FF0000"/>
                </a:solidFill>
                <a:latin typeface="+mn-lt"/>
              </a:rPr>
              <a:t>not</a:t>
            </a:r>
            <a:r>
              <a:rPr lang="en-US" sz="2000" b="0" dirty="0">
                <a:solidFill>
                  <a:srgbClr val="000000"/>
                </a:solidFill>
                <a:latin typeface="+mn-lt"/>
              </a:rPr>
              <a:t> use the third law in practice, can we? But it is one of the most fundamental laws!</a:t>
            </a:r>
            <a:endParaRPr lang="en-US" sz="2000" b="0" dirty="0">
              <a:latin typeface="+mn-lt"/>
            </a:endParaRPr>
          </a:p>
        </p:txBody>
      </p:sp>
      <p:sp>
        <p:nvSpPr>
          <p:cNvPr id="11" name="Content Placeholder 4">
            <a:extLst>
              <a:ext uri="{FF2B5EF4-FFF2-40B4-BE49-F238E27FC236}">
                <a16:creationId xmlns:a16="http://schemas.microsoft.com/office/drawing/2014/main" id="{48CE48B3-92FC-464F-8038-7FEFD0B57AB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19</a:t>
            </a:fld>
            <a:endParaRPr lang="en-US" dirty="0"/>
          </a:p>
        </p:txBody>
      </p:sp>
    </p:spTree>
    <p:extLst>
      <p:ext uri="{BB962C8B-B14F-4D97-AF65-F5344CB8AC3E}">
        <p14:creationId xmlns:p14="http://schemas.microsoft.com/office/powerpoint/2010/main" val="5769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EBAF8AA3-424F-40B2-9339-F5E3F2C5A19A}"/>
                  </a:ext>
                </a:extLst>
              </p:cNvPr>
              <p:cNvSpPr/>
              <p:nvPr/>
            </p:nvSpPr>
            <p:spPr>
              <a:xfrm>
                <a:off x="3134109" y="2915728"/>
                <a:ext cx="2069284" cy="81118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𝐫</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e>
                              </m:d>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56" name="Rectangle 55">
                <a:extLst>
                  <a:ext uri="{FF2B5EF4-FFF2-40B4-BE49-F238E27FC236}">
                    <a16:creationId xmlns:a16="http://schemas.microsoft.com/office/drawing/2014/main" id="{EBAF8AA3-424F-40B2-9339-F5E3F2C5A19A}"/>
                  </a:ext>
                </a:extLst>
              </p:cNvPr>
              <p:cNvSpPr>
                <a:spLocks noRot="1" noChangeAspect="1" noMove="1" noResize="1" noEditPoints="1" noAdjustHandles="1" noChangeArrowheads="1" noChangeShapeType="1" noTextEdit="1"/>
              </p:cNvSpPr>
              <p:nvPr/>
            </p:nvSpPr>
            <p:spPr>
              <a:xfrm>
                <a:off x="3134109" y="2915728"/>
                <a:ext cx="2069284" cy="811184"/>
              </a:xfrm>
              <a:prstGeom prst="rect">
                <a:avLst/>
              </a:prstGeom>
              <a:blipFill>
                <a:blip r:embed="rId3"/>
                <a:stretch>
                  <a:fillRect/>
                </a:stretch>
              </a:blipFill>
              <a:ln w="19050">
                <a:noFill/>
              </a:ln>
            </p:spPr>
            <p:txBody>
              <a:bodyPr/>
              <a:lstStyle/>
              <a:p>
                <a:r>
                  <a:rPr lang="LID4096">
                    <a:noFill/>
                  </a:rPr>
                  <a:t> </a:t>
                </a:r>
              </a:p>
            </p:txBody>
          </p:sp>
        </mc:Fallback>
      </mc:AlternateContent>
      <p:sp>
        <p:nvSpPr>
          <p:cNvPr id="14" name="Freeform: Shape 13">
            <a:extLst>
              <a:ext uri="{FF2B5EF4-FFF2-40B4-BE49-F238E27FC236}">
                <a16:creationId xmlns:a16="http://schemas.microsoft.com/office/drawing/2014/main" id="{4406D19E-41FD-4ABE-9A74-AB41EE551ECA}"/>
              </a:ext>
            </a:extLst>
          </p:cNvPr>
          <p:cNvSpPr/>
          <p:nvPr/>
        </p:nvSpPr>
        <p:spPr bwMode="auto">
          <a:xfrm>
            <a:off x="8375150" y="1780274"/>
            <a:ext cx="3155081" cy="2248666"/>
          </a:xfrm>
          <a:custGeom>
            <a:avLst/>
            <a:gdLst>
              <a:gd name="connsiteX0" fmla="*/ 2824038 w 3155081"/>
              <a:gd name="connsiteY0" fmla="*/ 1280970 h 2248666"/>
              <a:gd name="connsiteX1" fmla="*/ 1341467 w 3155081"/>
              <a:gd name="connsiteY1" fmla="*/ 20341 h 2248666"/>
              <a:gd name="connsiteX2" fmla="*/ 27572 w 3155081"/>
              <a:gd name="connsiteY2" fmla="*/ 606267 h 2248666"/>
              <a:gd name="connsiteX3" fmla="*/ 560232 w 3155081"/>
              <a:gd name="connsiteY3" fmla="*/ 1955673 h 2248666"/>
              <a:gd name="connsiteX4" fmla="*/ 1865250 w 3155081"/>
              <a:gd name="connsiteY4" fmla="*/ 2248636 h 2248666"/>
              <a:gd name="connsiteX5" fmla="*/ 2735261 w 3155081"/>
              <a:gd name="connsiteY5" fmla="*/ 1973428 h 2248666"/>
              <a:gd name="connsiteX6" fmla="*/ 3152512 w 3155081"/>
              <a:gd name="connsiteY6" fmla="*/ 1866896 h 2248666"/>
              <a:gd name="connsiteX7" fmla="*/ 2824038 w 3155081"/>
              <a:gd name="connsiteY7" fmla="*/ 1280970 h 224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81" h="2248666">
                <a:moveTo>
                  <a:pt x="2824038" y="1280970"/>
                </a:moveTo>
                <a:cubicBezTo>
                  <a:pt x="2522197" y="973211"/>
                  <a:pt x="1807545" y="132791"/>
                  <a:pt x="1341467" y="20341"/>
                </a:cubicBezTo>
                <a:cubicBezTo>
                  <a:pt x="875389" y="-92110"/>
                  <a:pt x="157778" y="283712"/>
                  <a:pt x="27572" y="606267"/>
                </a:cubicBezTo>
                <a:cubicBezTo>
                  <a:pt x="-102634" y="928822"/>
                  <a:pt x="253952" y="1681945"/>
                  <a:pt x="560232" y="1955673"/>
                </a:cubicBezTo>
                <a:cubicBezTo>
                  <a:pt x="866512" y="2229401"/>
                  <a:pt x="1502745" y="2245677"/>
                  <a:pt x="1865250" y="2248636"/>
                </a:cubicBezTo>
                <a:cubicBezTo>
                  <a:pt x="2227755" y="2251595"/>
                  <a:pt x="2520717" y="2037051"/>
                  <a:pt x="2735261" y="1973428"/>
                </a:cubicBezTo>
                <a:cubicBezTo>
                  <a:pt x="2949805" y="1909805"/>
                  <a:pt x="3137716" y="1983785"/>
                  <a:pt x="3152512" y="1866896"/>
                </a:cubicBezTo>
                <a:cubicBezTo>
                  <a:pt x="3167308" y="1750007"/>
                  <a:pt x="3125879" y="1588729"/>
                  <a:pt x="2824038" y="1280970"/>
                </a:cubicBezTo>
                <a:close/>
              </a:path>
            </a:pathLst>
          </a:custGeom>
          <a:solidFill>
            <a:srgbClr val="E0E0F8"/>
          </a:solidFill>
          <a:ln w="28575" cap="flat" cmpd="sng" algn="ctr">
            <a:solidFill>
              <a:srgbClr val="000099"/>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46" name="Rectangle 2"/>
          <p:cNvSpPr>
            <a:spLocks noGrp="1" noChangeArrowheads="1"/>
          </p:cNvSpPr>
          <p:nvPr>
            <p:ph type="title" idx="4294967295"/>
          </p:nvPr>
        </p:nvSpPr>
        <p:spPr>
          <a:xfrm>
            <a:off x="0" y="0"/>
            <a:ext cx="12192000" cy="609600"/>
          </a:xfrm>
        </p:spPr>
        <p:txBody>
          <a:bodyPr/>
          <a:lstStyle/>
          <a:p>
            <a:pPr eaLnBrk="1" hangingPunct="1"/>
            <a:r>
              <a:rPr lang="en-US" altLang="en-US" dirty="0">
                <a:solidFill>
                  <a:srgbClr val="000066"/>
                </a:solidFill>
              </a:rPr>
              <a:t>Conservation of charge: the continuity equation</a:t>
            </a:r>
          </a:p>
        </p:txBody>
      </p:sp>
      <p:sp>
        <p:nvSpPr>
          <p:cNvPr id="2" name="Rectangle 1"/>
          <p:cNvSpPr/>
          <p:nvPr/>
        </p:nvSpPr>
        <p:spPr>
          <a:xfrm>
            <a:off x="413763" y="699490"/>
            <a:ext cx="7703134"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252525"/>
                </a:solidFill>
                <a:effectLst/>
                <a:uLnTx/>
                <a:uFillTx/>
                <a:latin typeface="Times New Roman"/>
                <a:ea typeface="+mn-ea"/>
                <a:cs typeface="+mn-cs"/>
              </a:rPr>
              <a:t>Global conservation </a:t>
            </a:r>
            <a:r>
              <a:rPr kumimoji="0" lang="en-US" sz="2000" b="0" i="0" u="none" strike="noStrike" kern="1200" cap="none" spc="0" normalizeH="0" baseline="0" noProof="0" dirty="0">
                <a:ln>
                  <a:noFill/>
                </a:ln>
                <a:solidFill>
                  <a:srgbClr val="252525"/>
                </a:solidFill>
                <a:effectLst/>
                <a:uLnTx/>
                <a:uFillTx/>
                <a:latin typeface="Times New Roman"/>
                <a:ea typeface="+mn-ea"/>
                <a:cs typeface="+mn-cs"/>
              </a:rPr>
              <a:t>of charge: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total charge in the universe is constant</a:t>
            </a:r>
          </a:p>
        </p:txBody>
      </p:sp>
      <p:sp>
        <p:nvSpPr>
          <p:cNvPr id="3" name="Rectangle 2"/>
          <p:cNvSpPr/>
          <p:nvPr/>
        </p:nvSpPr>
        <p:spPr>
          <a:xfrm>
            <a:off x="435006" y="1019458"/>
            <a:ext cx="1139005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252525"/>
                </a:solidFill>
                <a:effectLst/>
                <a:uLnTx/>
                <a:uFillTx/>
                <a:latin typeface="Times New Roman"/>
                <a:ea typeface="+mn-ea"/>
                <a:cs typeface="+mn-cs"/>
              </a:rPr>
              <a:t>Local conservation </a:t>
            </a:r>
            <a:r>
              <a:rPr kumimoji="0" lang="en-US" sz="2000" b="0" i="0" u="none" strike="noStrike" kern="1200" cap="none" spc="0" normalizeH="0" baseline="0" noProof="0" dirty="0">
                <a:ln>
                  <a:noFill/>
                </a:ln>
                <a:solidFill>
                  <a:srgbClr val="252525"/>
                </a:solidFill>
                <a:effectLst/>
                <a:uLnTx/>
                <a:uFillTx/>
                <a:latin typeface="Times New Roman"/>
                <a:ea typeface="+mn-ea"/>
                <a:cs typeface="+mn-cs"/>
              </a:rPr>
              <a:t>of charge: if the charge in some region changes, then exactly that amount of charge </a:t>
            </a:r>
            <a:r>
              <a:rPr kumimoji="0" lang="en-US" sz="2000" b="1" i="0" u="none" strike="noStrike" kern="1200" cap="none" spc="0" normalizeH="0" baseline="0" noProof="0" dirty="0">
                <a:ln>
                  <a:noFill/>
                </a:ln>
                <a:solidFill>
                  <a:srgbClr val="FF0000"/>
                </a:solidFill>
                <a:effectLst/>
                <a:uLnTx/>
                <a:uFillTx/>
                <a:latin typeface="Times New Roman"/>
                <a:ea typeface="+mn-ea"/>
                <a:cs typeface="+mn-cs"/>
              </a:rPr>
              <a:t>must</a:t>
            </a:r>
            <a:r>
              <a:rPr kumimoji="0" lang="en-US" sz="2000" b="0" i="0" u="none" strike="noStrike" kern="1200" cap="none" spc="0" normalizeH="0" baseline="0" noProof="0" dirty="0">
                <a:ln>
                  <a:noFill/>
                </a:ln>
                <a:solidFill>
                  <a:srgbClr val="252525"/>
                </a:solidFill>
                <a:effectLst/>
                <a:uLnTx/>
                <a:uFillTx/>
                <a:latin typeface="Times New Roman"/>
                <a:ea typeface="+mn-ea"/>
                <a:cs typeface="+mn-cs"/>
              </a:rPr>
              <a:t> have passed in or out through the surface</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399225" y="1768750"/>
                <a:ext cx="3073855"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The charge in a volume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252525"/>
                    </a:solidFill>
                    <a:effectLst/>
                    <a:uLnTx/>
                    <a:uFillTx/>
                    <a:latin typeface="Times New Roman"/>
                    <a:ea typeface="+mn-ea"/>
                    <a:cs typeface="+mn-cs"/>
                  </a:rPr>
                  <a:t>is</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399225" y="1768750"/>
                <a:ext cx="3073855" cy="400110"/>
              </a:xfrm>
              <a:prstGeom prst="rect">
                <a:avLst/>
              </a:prstGeom>
              <a:blipFill>
                <a:blip r:embed="rId4"/>
                <a:stretch>
                  <a:fillRect l="-1584" t="-7576" r="-158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0021" y="2284446"/>
                <a:ext cx="5420459"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The current flowing out through the boundary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oMath>
                </a14:m>
                <a:r>
                  <a:rPr kumimoji="0" lang="en-US" sz="2000" b="0" i="0" u="none" strike="noStrike" kern="1200" cap="none" spc="0" normalizeH="0" baseline="0" noProof="0" dirty="0">
                    <a:ln>
                      <a:noFill/>
                    </a:ln>
                    <a:solidFill>
                      <a:srgbClr val="252525"/>
                    </a:solidFill>
                    <a:effectLst/>
                    <a:uLnTx/>
                    <a:uFillTx/>
                    <a:latin typeface="Times New Roman"/>
                    <a:ea typeface="+mn-ea"/>
                    <a:cs typeface="+mn-cs"/>
                  </a:rPr>
                  <a:t> is:</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420021" y="2284446"/>
                <a:ext cx="5420459" cy="400110"/>
              </a:xfrm>
              <a:prstGeom prst="rect">
                <a:avLst/>
              </a:prstGeom>
              <a:blipFill>
                <a:blip r:embed="rId5"/>
                <a:stretch>
                  <a:fillRect l="-900" t="-9231" r="-675" b="-27692"/>
                </a:stretch>
              </a:blipFill>
            </p:spPr>
            <p:txBody>
              <a:bodyPr/>
              <a:lstStyle/>
              <a:p>
                <a:r>
                  <a:rPr lang="en-US">
                    <a:noFill/>
                  </a:rPr>
                  <a:t> </a:t>
                </a:r>
              </a:p>
            </p:txBody>
          </p:sp>
        </mc:Fallback>
      </mc:AlternateContent>
      <p:sp>
        <p:nvSpPr>
          <p:cNvPr id="18" name="Rectangle 17"/>
          <p:cNvSpPr/>
          <p:nvPr/>
        </p:nvSpPr>
        <p:spPr>
          <a:xfrm>
            <a:off x="5134268" y="3832984"/>
            <a:ext cx="2544286"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the continuity equation</a:t>
            </a:r>
          </a:p>
        </p:txBody>
      </p:sp>
      <p:sp>
        <p:nvSpPr>
          <p:cNvPr id="19" name="Rectangle 18"/>
          <p:cNvSpPr/>
          <p:nvPr/>
        </p:nvSpPr>
        <p:spPr>
          <a:xfrm>
            <a:off x="441257" y="4416404"/>
            <a:ext cx="7331143"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Conservation of charge is not an independent assumption! </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0" name="Rectangle 19"/>
          <p:cNvSpPr/>
          <p:nvPr/>
        </p:nvSpPr>
        <p:spPr>
          <a:xfrm>
            <a:off x="443883" y="6033810"/>
            <a:ext cx="11026067"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The purpose of the next two lectures is to develop the corresponding equations for local </a:t>
            </a:r>
            <a:r>
              <a:rPr kumimoji="0" lang="en-US" sz="2000" b="1" i="0" u="none" strike="noStrike" kern="1200" cap="none" spc="0" normalizeH="0" baseline="0" noProof="0" dirty="0">
                <a:ln>
                  <a:noFill/>
                </a:ln>
                <a:solidFill>
                  <a:srgbClr val="FF0000"/>
                </a:solidFill>
                <a:effectLst/>
                <a:uLnTx/>
                <a:uFillTx/>
                <a:latin typeface="Times New Roman"/>
                <a:ea typeface="+mn-ea"/>
                <a:cs typeface="+mn-cs"/>
              </a:rPr>
              <a:t>conservation of energy</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 and </a:t>
            </a:r>
            <a:r>
              <a:rPr kumimoji="0" lang="en-US" sz="2000" b="1" i="0" u="none" strike="noStrike" kern="1200" cap="none" spc="0" normalizeH="0" baseline="0" noProof="0" dirty="0">
                <a:ln>
                  <a:noFill/>
                </a:ln>
                <a:solidFill>
                  <a:srgbClr val="FF0000"/>
                </a:solidFill>
                <a:effectLst/>
                <a:uLnTx/>
                <a:uFillTx/>
                <a:latin typeface="Times New Roman"/>
                <a:ea typeface="+mn-ea"/>
                <a:cs typeface="+mn-cs"/>
              </a:rPr>
              <a:t>momentum</a:t>
            </a:r>
          </a:p>
        </p:txBody>
      </p:sp>
      <mc:AlternateContent xmlns:mc="http://schemas.openxmlformats.org/markup-compatibility/2006" xmlns:a14="http://schemas.microsoft.com/office/drawing/2010/main">
        <mc:Choice Requires="a14">
          <p:sp>
            <p:nvSpPr>
              <p:cNvPr id="21" name="Rectangle 20"/>
              <p:cNvSpPr/>
              <p:nvPr/>
            </p:nvSpPr>
            <p:spPr>
              <a:xfrm>
                <a:off x="3535588" y="3701015"/>
                <a:ext cx="1499830" cy="677558"/>
              </a:xfrm>
              <a:prstGeom prst="rect">
                <a:avLst/>
              </a:prstGeom>
              <a:ln w="19050">
                <a:solidFill>
                  <a:srgbClr val="FF0000"/>
                </a:solidFill>
              </a:ln>
            </p:spPr>
            <p:txBody>
              <a:bodyPr wrap="square">
                <a:spAutoFit/>
              </a:bodyPr>
              <a:lstStyle/>
              <a:p>
                <a:pPr lvl="0" algn="ctr"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ρ</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oMath>
                  </m:oMathPara>
                </a14:m>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3535588" y="3701015"/>
                <a:ext cx="1499830" cy="677558"/>
              </a:xfrm>
              <a:prstGeom prst="rect">
                <a:avLst/>
              </a:prstGeom>
              <a:blipFill>
                <a:blip r:embed="rId6"/>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363118" y="1554569"/>
                <a:ext cx="2413096" cy="81118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𝑄</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𝐫</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3363118" y="1554569"/>
                <a:ext cx="2413096" cy="811184"/>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85471" y="2068763"/>
                <a:ext cx="1650195" cy="81131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oMath>
                  </m:oMathPara>
                </a14:m>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5785471" y="2068763"/>
                <a:ext cx="1650195" cy="81131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44728" y="2915727"/>
                <a:ext cx="2967286" cy="811312"/>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𝐼</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𝑑𝑄</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e>
                          </m:d>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344728" y="2915727"/>
                <a:ext cx="2967286" cy="811312"/>
              </a:xfrm>
              <a:prstGeom prst="rect">
                <a:avLst/>
              </a:prstGeom>
              <a:blipFill>
                <a:blip r:embed="rId9"/>
                <a:stretch>
                  <a:fillRect/>
                </a:stretch>
              </a:blipFill>
              <a:ln w="19050">
                <a:noFill/>
              </a:ln>
            </p:spPr>
            <p:txBody>
              <a:bodyPr/>
              <a:lstStyle/>
              <a:p>
                <a:r>
                  <a:rPr lang="en-US">
                    <a:noFill/>
                  </a:rPr>
                  <a:t> </a:t>
                </a:r>
              </a:p>
            </p:txBody>
          </p:sp>
        </mc:Fallback>
      </mc:AlternateContent>
      <p:sp>
        <p:nvSpPr>
          <p:cNvPr id="16" name="Rectangle 15"/>
          <p:cNvSpPr/>
          <p:nvPr/>
        </p:nvSpPr>
        <p:spPr>
          <a:xfrm>
            <a:off x="4227274" y="2671348"/>
            <a:ext cx="129394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52525"/>
                </a:solidFill>
                <a:effectLst/>
                <a:uLnTx/>
                <a:uFillTx/>
                <a:latin typeface="Times New Roman"/>
                <a:ea typeface="+mn-ea"/>
                <a:cs typeface="+mn-cs"/>
              </a:rPr>
              <a:t>div theorem</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24" name="Straight Arrow Connector 23"/>
          <p:cNvCxnSpPr>
            <a:cxnSpLocks/>
          </p:cNvCxnSpPr>
          <p:nvPr/>
        </p:nvCxnSpPr>
        <p:spPr bwMode="auto">
          <a:xfrm>
            <a:off x="4879989" y="3011690"/>
            <a:ext cx="79132" cy="272562"/>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5" name="Rectangle 24"/>
              <p:cNvSpPr/>
              <p:nvPr/>
            </p:nvSpPr>
            <p:spPr>
              <a:xfrm>
                <a:off x="10600159" y="1627232"/>
                <a:ext cx="486792" cy="50642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oMath>
                  </m:oMathPara>
                </a14:m>
                <a:endParaRPr kumimoji="0" lang="en-US" sz="24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10600159" y="1627232"/>
                <a:ext cx="486792" cy="50642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022667" y="1954316"/>
                <a:ext cx="290211" cy="369332"/>
              </a:xfrm>
              <a:prstGeom prst="rect">
                <a:avLst/>
              </a:prstGeom>
              <a:noFill/>
            </p:spPr>
            <p:txBody>
              <a:bodyPr wrap="square" lIns="36000" tIns="0" rIns="3600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oMath>
                  </m:oMathPara>
                </a14:m>
                <a:endParaRPr kumimoji="0" lang="en-US" sz="24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9022667" y="1954316"/>
                <a:ext cx="290211" cy="369332"/>
              </a:xfrm>
              <a:prstGeom prst="rect">
                <a:avLst/>
              </a:prstGeom>
              <a:blipFill>
                <a:blip r:embed="rId11"/>
                <a:stretch>
                  <a:fillRect l="-3333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874150" y="3243254"/>
                <a:ext cx="329103"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brk m:alnAt="23"/>
                        </m:r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m:oMathPara>
                </a14:m>
                <a:endParaRPr kumimoji="0" lang="en-US" sz="24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8874150" y="3243254"/>
                <a:ext cx="329103" cy="461665"/>
              </a:xfrm>
              <a:prstGeom prst="rect">
                <a:avLst/>
              </a:prstGeom>
              <a:blipFill>
                <a:blip r:embed="rId12"/>
                <a:stretch>
                  <a:fillRect l="-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381072" y="2451466"/>
                <a:ext cx="382737"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mn-ea"/>
                          <a:cs typeface="+mn-cs"/>
                        </a:rPr>
                        <m:t>𝑑</m:t>
                      </m:r>
                      <m:acc>
                        <m:accPr>
                          <m:chr m:val="⃗"/>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mn-ea"/>
                              <a:cs typeface="+mn-cs"/>
                            </a:rPr>
                          </m:ctrlPr>
                        </m:accPr>
                        <m:e>
                          <m:r>
                            <a:rPr kumimoji="0" lang="en-US" sz="24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mn-ea"/>
                              <a:cs typeface="+mn-cs"/>
                            </a:rPr>
                            <m:t>𝐚</m:t>
                          </m:r>
                        </m:e>
                      </m:acc>
                    </m:oMath>
                  </m:oMathPara>
                </a14:m>
                <a:endParaRPr kumimoji="0" lang="en-US" sz="2400" b="1" i="0" u="none" strike="noStrike" kern="1200" cap="none" spc="0" normalizeH="0" baseline="0" noProof="0" dirty="0">
                  <a:ln>
                    <a:noFill/>
                  </a:ln>
                  <a:solidFill>
                    <a:srgbClr val="00CC99">
                      <a:lumMod val="50000"/>
                    </a:srgbClr>
                  </a:solidFill>
                  <a:effectLst/>
                  <a:uLnTx/>
                  <a:uFillTx/>
                  <a:latin typeface="Arial" charset="0"/>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9381072" y="2451466"/>
                <a:ext cx="382737" cy="461665"/>
              </a:xfrm>
              <a:prstGeom prst="rect">
                <a:avLst/>
              </a:prstGeom>
              <a:blipFill>
                <a:blip r:embed="rId13"/>
                <a:stretch>
                  <a:fillRect l="-36508" r="-3175"/>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417839" y="1398916"/>
                <a:ext cx="458009"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brk m:alnAt="23"/>
                        </m:r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oMath>
                  </m:oMathPara>
                </a14:m>
                <a:endParaRPr kumimoji="0" lang="en-US" sz="24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9417839" y="1398916"/>
                <a:ext cx="458009" cy="461665"/>
              </a:xfrm>
              <a:prstGeom prst="rect">
                <a:avLst/>
              </a:prstGeom>
              <a:blipFill>
                <a:blip r:embed="rId14"/>
                <a:stretch>
                  <a:fillRect l="-2667"/>
                </a:stretch>
              </a:blipFill>
            </p:spPr>
            <p:txBody>
              <a:bodyPr/>
              <a:lstStyle/>
              <a:p>
                <a:r>
                  <a:rPr lang="en-US">
                    <a:noFill/>
                  </a:rPr>
                  <a:t> </a:t>
                </a:r>
              </a:p>
            </p:txBody>
          </p:sp>
        </mc:Fallback>
      </mc:AlternateContent>
      <p:sp>
        <p:nvSpPr>
          <p:cNvPr id="27" name="Content Placeholder 4">
            <a:extLst>
              <a:ext uri="{FF2B5EF4-FFF2-40B4-BE49-F238E27FC236}">
                <a16:creationId xmlns:a16="http://schemas.microsoft.com/office/drawing/2014/main" id="{FFEC9C2B-F354-4BB2-9D91-FB2DE6E41B86}"/>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a:t>
            </a:fld>
            <a:endParaRPr lang="en-US" dirty="0"/>
          </a:p>
        </p:txBody>
      </p:sp>
      <p:sp>
        <p:nvSpPr>
          <p:cNvPr id="15" name="Oval 14">
            <a:extLst>
              <a:ext uri="{FF2B5EF4-FFF2-40B4-BE49-F238E27FC236}">
                <a16:creationId xmlns:a16="http://schemas.microsoft.com/office/drawing/2014/main" id="{6D96403A-7BA4-43E4-B0C9-AF1D75E66D2B}"/>
              </a:ext>
            </a:extLst>
          </p:cNvPr>
          <p:cNvSpPr/>
          <p:nvPr/>
        </p:nvSpPr>
        <p:spPr bwMode="auto">
          <a:xfrm>
            <a:off x="8775584" y="2182354"/>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28">
            <a:extLst>
              <a:ext uri="{FF2B5EF4-FFF2-40B4-BE49-F238E27FC236}">
                <a16:creationId xmlns:a16="http://schemas.microsoft.com/office/drawing/2014/main" id="{AFE2B75D-809F-464C-B152-13AF2AEA98BC}"/>
              </a:ext>
            </a:extLst>
          </p:cNvPr>
          <p:cNvSpPr/>
          <p:nvPr/>
        </p:nvSpPr>
        <p:spPr bwMode="auto">
          <a:xfrm>
            <a:off x="8812574" y="2583328"/>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Oval 29">
            <a:extLst>
              <a:ext uri="{FF2B5EF4-FFF2-40B4-BE49-F238E27FC236}">
                <a16:creationId xmlns:a16="http://schemas.microsoft.com/office/drawing/2014/main" id="{E9BAAB21-E463-4E1A-889A-16766A30D974}"/>
              </a:ext>
            </a:extLst>
          </p:cNvPr>
          <p:cNvSpPr/>
          <p:nvPr/>
        </p:nvSpPr>
        <p:spPr bwMode="auto">
          <a:xfrm>
            <a:off x="9240182" y="2336234"/>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0">
            <a:extLst>
              <a:ext uri="{FF2B5EF4-FFF2-40B4-BE49-F238E27FC236}">
                <a16:creationId xmlns:a16="http://schemas.microsoft.com/office/drawing/2014/main" id="{736F6F98-BA59-4D8C-B716-450B0A8B0208}"/>
              </a:ext>
            </a:extLst>
          </p:cNvPr>
          <p:cNvSpPr/>
          <p:nvPr/>
        </p:nvSpPr>
        <p:spPr bwMode="auto">
          <a:xfrm>
            <a:off x="9197273" y="3092315"/>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1">
            <a:extLst>
              <a:ext uri="{FF2B5EF4-FFF2-40B4-BE49-F238E27FC236}">
                <a16:creationId xmlns:a16="http://schemas.microsoft.com/office/drawing/2014/main" id="{D930F312-26B1-40C8-BAC3-9445482ED463}"/>
              </a:ext>
            </a:extLst>
          </p:cNvPr>
          <p:cNvSpPr/>
          <p:nvPr/>
        </p:nvSpPr>
        <p:spPr bwMode="auto">
          <a:xfrm>
            <a:off x="9112978" y="2663227"/>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2">
            <a:extLst>
              <a:ext uri="{FF2B5EF4-FFF2-40B4-BE49-F238E27FC236}">
                <a16:creationId xmlns:a16="http://schemas.microsoft.com/office/drawing/2014/main" id="{DF475377-C87F-4CCF-AA6D-C77C9D4B375B}"/>
              </a:ext>
            </a:extLst>
          </p:cNvPr>
          <p:cNvSpPr/>
          <p:nvPr/>
        </p:nvSpPr>
        <p:spPr bwMode="auto">
          <a:xfrm>
            <a:off x="9892691" y="2376183"/>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3">
            <a:extLst>
              <a:ext uri="{FF2B5EF4-FFF2-40B4-BE49-F238E27FC236}">
                <a16:creationId xmlns:a16="http://schemas.microsoft.com/office/drawing/2014/main" id="{028DB660-E454-4FC4-B1BC-3844AFCB6172}"/>
              </a:ext>
            </a:extLst>
          </p:cNvPr>
          <p:cNvSpPr/>
          <p:nvPr/>
        </p:nvSpPr>
        <p:spPr bwMode="auto">
          <a:xfrm>
            <a:off x="9636718" y="2892567"/>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4">
            <a:extLst>
              <a:ext uri="{FF2B5EF4-FFF2-40B4-BE49-F238E27FC236}">
                <a16:creationId xmlns:a16="http://schemas.microsoft.com/office/drawing/2014/main" id="{555B6EF9-345A-48F1-9D44-DF8B52548091}"/>
              </a:ext>
            </a:extLst>
          </p:cNvPr>
          <p:cNvSpPr/>
          <p:nvPr/>
        </p:nvSpPr>
        <p:spPr bwMode="auto">
          <a:xfrm>
            <a:off x="9940038" y="2707616"/>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Oval 35">
            <a:extLst>
              <a:ext uri="{FF2B5EF4-FFF2-40B4-BE49-F238E27FC236}">
                <a16:creationId xmlns:a16="http://schemas.microsoft.com/office/drawing/2014/main" id="{29968DEC-FD58-4D33-BDED-E0CF7A24C129}"/>
              </a:ext>
            </a:extLst>
          </p:cNvPr>
          <p:cNvSpPr/>
          <p:nvPr/>
        </p:nvSpPr>
        <p:spPr bwMode="auto">
          <a:xfrm>
            <a:off x="10233382" y="2706441"/>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Oval 36">
            <a:extLst>
              <a:ext uri="{FF2B5EF4-FFF2-40B4-BE49-F238E27FC236}">
                <a16:creationId xmlns:a16="http://schemas.microsoft.com/office/drawing/2014/main" id="{B99FE41B-9BD6-4FEF-A4B5-DE217E4D5F65}"/>
              </a:ext>
            </a:extLst>
          </p:cNvPr>
          <p:cNvSpPr/>
          <p:nvPr/>
        </p:nvSpPr>
        <p:spPr bwMode="auto">
          <a:xfrm>
            <a:off x="9472480" y="1964851"/>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Oval 37">
            <a:extLst>
              <a:ext uri="{FF2B5EF4-FFF2-40B4-BE49-F238E27FC236}">
                <a16:creationId xmlns:a16="http://schemas.microsoft.com/office/drawing/2014/main" id="{DA0B6A65-F4D4-4F42-811F-4504A16B658B}"/>
              </a:ext>
            </a:extLst>
          </p:cNvPr>
          <p:cNvSpPr/>
          <p:nvPr/>
        </p:nvSpPr>
        <p:spPr bwMode="auto">
          <a:xfrm>
            <a:off x="10272950" y="3413390"/>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Oval 38">
            <a:extLst>
              <a:ext uri="{FF2B5EF4-FFF2-40B4-BE49-F238E27FC236}">
                <a16:creationId xmlns:a16="http://schemas.microsoft.com/office/drawing/2014/main" id="{7479D222-8B64-4E60-8B0D-521C2C6DD9BA}"/>
              </a:ext>
            </a:extLst>
          </p:cNvPr>
          <p:cNvSpPr/>
          <p:nvPr/>
        </p:nvSpPr>
        <p:spPr bwMode="auto">
          <a:xfrm>
            <a:off x="9786158" y="3326093"/>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Oval 39">
            <a:extLst>
              <a:ext uri="{FF2B5EF4-FFF2-40B4-BE49-F238E27FC236}">
                <a16:creationId xmlns:a16="http://schemas.microsoft.com/office/drawing/2014/main" id="{A47ED492-5E64-4A7F-AA3C-88A8F693C742}"/>
              </a:ext>
            </a:extLst>
          </p:cNvPr>
          <p:cNvSpPr/>
          <p:nvPr/>
        </p:nvSpPr>
        <p:spPr bwMode="auto">
          <a:xfrm>
            <a:off x="9226865" y="3592423"/>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Oval 40">
            <a:extLst>
              <a:ext uri="{FF2B5EF4-FFF2-40B4-BE49-F238E27FC236}">
                <a16:creationId xmlns:a16="http://schemas.microsoft.com/office/drawing/2014/main" id="{6CEC27AA-FAAD-4F96-8F37-8EA057E47D95}"/>
              </a:ext>
            </a:extLst>
          </p:cNvPr>
          <p:cNvSpPr/>
          <p:nvPr/>
        </p:nvSpPr>
        <p:spPr bwMode="auto">
          <a:xfrm>
            <a:off x="8669051" y="2963588"/>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Oval 41">
            <a:extLst>
              <a:ext uri="{FF2B5EF4-FFF2-40B4-BE49-F238E27FC236}">
                <a16:creationId xmlns:a16="http://schemas.microsoft.com/office/drawing/2014/main" id="{83EE48A7-99B2-46C9-B544-190209324828}"/>
              </a:ext>
            </a:extLst>
          </p:cNvPr>
          <p:cNvSpPr/>
          <p:nvPr/>
        </p:nvSpPr>
        <p:spPr bwMode="auto">
          <a:xfrm>
            <a:off x="10616221" y="3044967"/>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id="{1D0625E2-DDC5-4FA1-A15B-FB9A3D5BD3AF}"/>
              </a:ext>
            </a:extLst>
          </p:cNvPr>
          <p:cNvSpPr/>
          <p:nvPr/>
        </p:nvSpPr>
        <p:spPr bwMode="auto">
          <a:xfrm>
            <a:off x="11033470" y="3374920"/>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Oval 43">
            <a:extLst>
              <a:ext uri="{FF2B5EF4-FFF2-40B4-BE49-F238E27FC236}">
                <a16:creationId xmlns:a16="http://schemas.microsoft.com/office/drawing/2014/main" id="{0256C2E3-1141-4916-AF12-0880FFC4E290}"/>
              </a:ext>
            </a:extLst>
          </p:cNvPr>
          <p:cNvSpPr/>
          <p:nvPr/>
        </p:nvSpPr>
        <p:spPr bwMode="auto">
          <a:xfrm>
            <a:off x="9530186" y="2271131"/>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Oval 44">
            <a:extLst>
              <a:ext uri="{FF2B5EF4-FFF2-40B4-BE49-F238E27FC236}">
                <a16:creationId xmlns:a16="http://schemas.microsoft.com/office/drawing/2014/main" id="{C2B1075F-6622-4C31-B0C5-C42DB452FBEB}"/>
              </a:ext>
            </a:extLst>
          </p:cNvPr>
          <p:cNvSpPr/>
          <p:nvPr/>
        </p:nvSpPr>
        <p:spPr bwMode="auto">
          <a:xfrm>
            <a:off x="10259635" y="2325876"/>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Oval 45">
            <a:extLst>
              <a:ext uri="{FF2B5EF4-FFF2-40B4-BE49-F238E27FC236}">
                <a16:creationId xmlns:a16="http://schemas.microsoft.com/office/drawing/2014/main" id="{3181BCC2-C1E3-4917-8C23-8562D21F17E5}"/>
              </a:ext>
            </a:extLst>
          </p:cNvPr>
          <p:cNvSpPr/>
          <p:nvPr/>
        </p:nvSpPr>
        <p:spPr bwMode="auto">
          <a:xfrm>
            <a:off x="10545199" y="2700218"/>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Oval 46">
            <a:extLst>
              <a:ext uri="{FF2B5EF4-FFF2-40B4-BE49-F238E27FC236}">
                <a16:creationId xmlns:a16="http://schemas.microsoft.com/office/drawing/2014/main" id="{6ABB1605-EB5C-40FE-BFFD-85C95667FCC0}"/>
              </a:ext>
            </a:extLst>
          </p:cNvPr>
          <p:cNvSpPr/>
          <p:nvPr/>
        </p:nvSpPr>
        <p:spPr bwMode="auto">
          <a:xfrm>
            <a:off x="10213765" y="3638291"/>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FAC32556-E843-4E56-8BF0-73A5D54CEA81}"/>
              </a:ext>
            </a:extLst>
          </p:cNvPr>
          <p:cNvSpPr/>
          <p:nvPr/>
        </p:nvSpPr>
        <p:spPr bwMode="auto">
          <a:xfrm>
            <a:off x="9682585" y="3675282"/>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Parallelogram 27">
            <a:extLst>
              <a:ext uri="{FF2B5EF4-FFF2-40B4-BE49-F238E27FC236}">
                <a16:creationId xmlns:a16="http://schemas.microsoft.com/office/drawing/2014/main" id="{B2F43538-F93F-403E-9527-70EF4EF9FF38}"/>
              </a:ext>
            </a:extLst>
          </p:cNvPr>
          <p:cNvSpPr/>
          <p:nvPr/>
        </p:nvSpPr>
        <p:spPr bwMode="auto">
          <a:xfrm rot="10641643" flipH="1">
            <a:off x="9678478" y="2302525"/>
            <a:ext cx="802630" cy="656947"/>
          </a:xfrm>
          <a:prstGeom prst="parallelogram">
            <a:avLst>
              <a:gd name="adj" fmla="val 37435"/>
            </a:avLst>
          </a:prstGeom>
          <a:solidFill>
            <a:srgbClr val="92D050">
              <a:alpha val="50000"/>
            </a:srgbClr>
          </a:solidFill>
          <a:ln w="28575" cap="flat" cmpd="sng" algn="ctr">
            <a:solidFill>
              <a:schemeClr val="accent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50" name="Straight Arrow Connector 49">
            <a:extLst>
              <a:ext uri="{FF2B5EF4-FFF2-40B4-BE49-F238E27FC236}">
                <a16:creationId xmlns:a16="http://schemas.microsoft.com/office/drawing/2014/main" id="{991A6144-C7E7-45FD-99EE-AEB593334B86}"/>
              </a:ext>
            </a:extLst>
          </p:cNvPr>
          <p:cNvCxnSpPr/>
          <p:nvPr/>
        </p:nvCxnSpPr>
        <p:spPr bwMode="auto">
          <a:xfrm flipV="1">
            <a:off x="9991550" y="1702410"/>
            <a:ext cx="631595" cy="744718"/>
          </a:xfrm>
          <a:prstGeom prst="straightConnector1">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a:extLst>
              <a:ext uri="{FF2B5EF4-FFF2-40B4-BE49-F238E27FC236}">
                <a16:creationId xmlns:a16="http://schemas.microsoft.com/office/drawing/2014/main" id="{DD262F4F-3E01-4B2E-B138-1BF5E28C9AF7}"/>
              </a:ext>
            </a:extLst>
          </p:cNvPr>
          <p:cNvCxnSpPr/>
          <p:nvPr/>
        </p:nvCxnSpPr>
        <p:spPr bwMode="auto">
          <a:xfrm flipV="1">
            <a:off x="10030828" y="2015066"/>
            <a:ext cx="631595" cy="744718"/>
          </a:xfrm>
          <a:prstGeom prst="straightConnector1">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67512199-36F4-4F3D-9514-D7DD6526ED15}"/>
              </a:ext>
            </a:extLst>
          </p:cNvPr>
          <p:cNvCxnSpPr/>
          <p:nvPr/>
        </p:nvCxnSpPr>
        <p:spPr bwMode="auto">
          <a:xfrm flipV="1">
            <a:off x="10296350" y="2054344"/>
            <a:ext cx="631595" cy="744718"/>
          </a:xfrm>
          <a:prstGeom prst="straightConnector1">
            <a:avLst/>
          </a:prstGeom>
          <a:noFill/>
          <a:ln w="38100" cap="flat" cmpd="sng" algn="ctr">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3">
            <a:extLst>
              <a:ext uri="{FF2B5EF4-FFF2-40B4-BE49-F238E27FC236}">
                <a16:creationId xmlns:a16="http://schemas.microsoft.com/office/drawing/2014/main" id="{2D255904-5241-417A-A24E-488480F37950}"/>
              </a:ext>
            </a:extLst>
          </p:cNvPr>
          <p:cNvSpPr/>
          <p:nvPr/>
        </p:nvSpPr>
        <p:spPr bwMode="auto">
          <a:xfrm>
            <a:off x="10146452" y="3074819"/>
            <a:ext cx="142042" cy="159798"/>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D880C7A-0B2E-4A43-9CC9-D093196CBF74}"/>
                  </a:ext>
                </a:extLst>
              </p:cNvPr>
              <p:cNvSpPr/>
              <p:nvPr/>
            </p:nvSpPr>
            <p:spPr>
              <a:xfrm>
                <a:off x="479027" y="4775041"/>
                <a:ext cx="2366995" cy="783869"/>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0</m:t>
                              </m:r>
                            </m:sub>
                          </m:sSub>
                          <m:f>
                            <m:fPr>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𝐄</m:t>
                                  </m:r>
                                </m:e>
                              </m:acc>
                            </m:num>
                            <m:den>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𝑡</m:t>
                              </m:r>
                            </m:den>
                          </m:f>
                        </m:e>
                      </m:d>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5" name="Rectangle 4">
                <a:extLst>
                  <a:ext uri="{FF2B5EF4-FFF2-40B4-BE49-F238E27FC236}">
                    <a16:creationId xmlns:a16="http://schemas.microsoft.com/office/drawing/2014/main" id="{CD880C7A-0B2E-4A43-9CC9-D093196CBF74}"/>
                  </a:ext>
                </a:extLst>
              </p:cNvPr>
              <p:cNvSpPr>
                <a:spLocks noRot="1" noChangeAspect="1" noMove="1" noResize="1" noEditPoints="1" noAdjustHandles="1" noChangeArrowheads="1" noChangeShapeType="1" noTextEdit="1"/>
              </p:cNvSpPr>
              <p:nvPr/>
            </p:nvSpPr>
            <p:spPr>
              <a:xfrm>
                <a:off x="479027" y="4775041"/>
                <a:ext cx="2366995" cy="783869"/>
              </a:xfrm>
              <a:prstGeom prst="rect">
                <a:avLst/>
              </a:prstGeom>
              <a:blipFill>
                <a:blip r:embed="rId15"/>
                <a:stretch>
                  <a:fillRect/>
                </a:stretch>
              </a:blipFill>
            </p:spPr>
            <p:txBody>
              <a:bodyPr/>
              <a:lstStyle/>
              <a:p>
                <a:r>
                  <a:rPr lang="LID4096">
                    <a:noFill/>
                  </a:rPr>
                  <a:t> </a:t>
                </a:r>
              </a:p>
            </p:txBody>
          </p:sp>
        </mc:Fallback>
      </mc:AlternateContent>
      <p:sp>
        <p:nvSpPr>
          <p:cNvPr id="51" name="Rectangle 50">
            <a:extLst>
              <a:ext uri="{FF2B5EF4-FFF2-40B4-BE49-F238E27FC236}">
                <a16:creationId xmlns:a16="http://schemas.microsoft.com/office/drawing/2014/main" id="{0543071C-C6D6-416C-AC96-EA4DD6937514}"/>
              </a:ext>
            </a:extLst>
          </p:cNvPr>
          <p:cNvSpPr/>
          <p:nvPr/>
        </p:nvSpPr>
        <p:spPr>
          <a:xfrm>
            <a:off x="9024393" y="5327163"/>
            <a:ext cx="3197504"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Note the importance of </a:t>
            </a:r>
            <a:r>
              <a:rPr kumimoji="0" lang="en-US" sz="2000" b="0" i="0" u="none" strike="noStrike" kern="1200" cap="none" spc="0" normalizeH="0" baseline="0" noProof="0" dirty="0">
                <a:ln>
                  <a:noFill/>
                </a:ln>
                <a:solidFill>
                  <a:schemeClr val="accent1">
                    <a:lumMod val="50000"/>
                  </a:schemeClr>
                </a:solidFill>
                <a:effectLst/>
                <a:uLnTx/>
                <a:uFillTx/>
                <a:latin typeface="Times New Roman"/>
                <a:ea typeface="+mn-ea"/>
                <a:cs typeface="+mn-cs"/>
              </a:rPr>
              <a:t>Maxwell’s term</a:t>
            </a:r>
            <a:r>
              <a:rPr kumimoji="0" lang="en-US" sz="2000" b="0" i="0" u="none" strike="noStrike" kern="1200" cap="none" spc="0" normalizeH="0" baseline="0" noProof="0" dirty="0">
                <a:ln>
                  <a:noFill/>
                </a:ln>
                <a:solidFill>
                  <a:srgbClr val="252525"/>
                </a:solidFill>
                <a:effectLst/>
                <a:uLnTx/>
                <a:uFillTx/>
                <a:latin typeface="Times New Roman"/>
                <a:ea typeface="+mn-ea"/>
                <a:cs typeface="+mn-cs"/>
              </a:rPr>
              <a:t>!</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7" name="Freeform: Shape 6">
            <a:extLst>
              <a:ext uri="{FF2B5EF4-FFF2-40B4-BE49-F238E27FC236}">
                <a16:creationId xmlns:a16="http://schemas.microsoft.com/office/drawing/2014/main" id="{5348F916-4944-4263-81C3-B6497E45AB00}"/>
              </a:ext>
            </a:extLst>
          </p:cNvPr>
          <p:cNvSpPr/>
          <p:nvPr/>
        </p:nvSpPr>
        <p:spPr bwMode="auto">
          <a:xfrm>
            <a:off x="1064845" y="2150828"/>
            <a:ext cx="2755474" cy="854765"/>
          </a:xfrm>
          <a:custGeom>
            <a:avLst/>
            <a:gdLst>
              <a:gd name="connsiteX0" fmla="*/ 2552998 w 2755474"/>
              <a:gd name="connsiteY0" fmla="*/ 0 h 854765"/>
              <a:gd name="connsiteX1" fmla="*/ 2533120 w 2755474"/>
              <a:gd name="connsiteY1" fmla="*/ 242515 h 854765"/>
              <a:gd name="connsiteX2" fmla="*/ 290852 w 2755474"/>
              <a:gd name="connsiteY2" fmla="*/ 202758 h 854765"/>
              <a:gd name="connsiteX3" fmla="*/ 96045 w 2755474"/>
              <a:gd name="connsiteY3" fmla="*/ 854765 h 854765"/>
            </a:gdLst>
            <a:ahLst/>
            <a:cxnLst>
              <a:cxn ang="0">
                <a:pos x="connsiteX0" y="connsiteY0"/>
              </a:cxn>
              <a:cxn ang="0">
                <a:pos x="connsiteX1" y="connsiteY1"/>
              </a:cxn>
              <a:cxn ang="0">
                <a:pos x="connsiteX2" y="connsiteY2"/>
              </a:cxn>
              <a:cxn ang="0">
                <a:pos x="connsiteX3" y="connsiteY3"/>
              </a:cxn>
            </a:cxnLst>
            <a:rect l="l" t="t" r="r" b="b"/>
            <a:pathLst>
              <a:path w="2755474" h="854765">
                <a:moveTo>
                  <a:pt x="2552998" y="0"/>
                </a:moveTo>
                <a:cubicBezTo>
                  <a:pt x="2731571" y="104361"/>
                  <a:pt x="2910144" y="208722"/>
                  <a:pt x="2533120" y="242515"/>
                </a:cubicBezTo>
                <a:cubicBezTo>
                  <a:pt x="2156096" y="276308"/>
                  <a:pt x="697031" y="100716"/>
                  <a:pt x="290852" y="202758"/>
                </a:cubicBezTo>
                <a:cubicBezTo>
                  <a:pt x="-115327" y="304800"/>
                  <a:pt x="-9641" y="579782"/>
                  <a:pt x="96045" y="854765"/>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208A26F6-9AA1-4D4D-B657-9A43301039BD}"/>
                  </a:ext>
                </a:extLst>
              </p:cNvPr>
              <p:cNvSpPr/>
              <p:nvPr/>
            </p:nvSpPr>
            <p:spPr>
              <a:xfrm>
                <a:off x="440758" y="5510302"/>
                <a:ext cx="11478827" cy="4374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This also tells us that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and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can</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not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be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any</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functions! </a:t>
                </a:r>
              </a:p>
            </p:txBody>
          </p:sp>
        </mc:Choice>
        <mc:Fallback xmlns="">
          <p:sp>
            <p:nvSpPr>
              <p:cNvPr id="55" name="Rectangle 54">
                <a:extLst>
                  <a:ext uri="{FF2B5EF4-FFF2-40B4-BE49-F238E27FC236}">
                    <a16:creationId xmlns:a16="http://schemas.microsoft.com/office/drawing/2014/main" id="{208A26F6-9AA1-4D4D-B657-9A43301039BD}"/>
                  </a:ext>
                </a:extLst>
              </p:cNvPr>
              <p:cNvSpPr>
                <a:spLocks noRot="1" noChangeAspect="1" noMove="1" noResize="1" noEditPoints="1" noAdjustHandles="1" noChangeArrowheads="1" noChangeShapeType="1" noTextEdit="1"/>
              </p:cNvSpPr>
              <p:nvPr/>
            </p:nvSpPr>
            <p:spPr>
              <a:xfrm>
                <a:off x="440758" y="5510302"/>
                <a:ext cx="11478827" cy="437492"/>
              </a:xfrm>
              <a:prstGeom prst="rect">
                <a:avLst/>
              </a:prstGeom>
              <a:blipFill>
                <a:blip r:embed="rId16"/>
                <a:stretch>
                  <a:fillRect l="-531" t="-18056" b="-2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F0F909EB-426C-4D8C-92D3-4DA9483C0F87}"/>
                  </a:ext>
                </a:extLst>
              </p:cNvPr>
              <p:cNvSpPr/>
              <p:nvPr/>
            </p:nvSpPr>
            <p:spPr>
              <a:xfrm>
                <a:off x="2622148" y="4821223"/>
                <a:ext cx="3031856" cy="77886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dPr>
                        <m:e>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a:ea typeface="Cambria Math"/>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sSub>
                            <m:sSubPr>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0</m:t>
                              </m:r>
                            </m:sub>
                          </m:sSub>
                          <m:f>
                            <m:fPr>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𝐄</m:t>
                                  </m:r>
                                </m:e>
                              </m:acc>
                            </m:num>
                            <m:den>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𝑡</m:t>
                              </m:r>
                            </m:den>
                          </m:f>
                        </m:e>
                      </m:d>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57" name="Rectangle 56">
                <a:extLst>
                  <a:ext uri="{FF2B5EF4-FFF2-40B4-BE49-F238E27FC236}">
                    <a16:creationId xmlns:a16="http://schemas.microsoft.com/office/drawing/2014/main" id="{F0F909EB-426C-4D8C-92D3-4DA9483C0F87}"/>
                  </a:ext>
                </a:extLst>
              </p:cNvPr>
              <p:cNvSpPr>
                <a:spLocks noRot="1" noChangeAspect="1" noMove="1" noResize="1" noEditPoints="1" noAdjustHandles="1" noChangeArrowheads="1" noChangeShapeType="1" noTextEdit="1"/>
              </p:cNvSpPr>
              <p:nvPr/>
            </p:nvSpPr>
            <p:spPr>
              <a:xfrm>
                <a:off x="2622148" y="4821223"/>
                <a:ext cx="3031856" cy="778868"/>
              </a:xfrm>
              <a:prstGeom prst="rect">
                <a:avLst/>
              </a:prstGeom>
              <a:blipFill>
                <a:blip r:embed="rId1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01AE1B2E-3725-4D82-A50F-C5A608D8DDA0}"/>
                  </a:ext>
                </a:extLst>
              </p:cNvPr>
              <p:cNvSpPr/>
              <p:nvPr/>
            </p:nvSpPr>
            <p:spPr>
              <a:xfrm>
                <a:off x="5426739" y="4859230"/>
                <a:ext cx="3697615" cy="783869"/>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dPr>
                            <m:e>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e>
                      </m:d>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58" name="Rectangle 57">
                <a:extLst>
                  <a:ext uri="{FF2B5EF4-FFF2-40B4-BE49-F238E27FC236}">
                    <a16:creationId xmlns:a16="http://schemas.microsoft.com/office/drawing/2014/main" id="{01AE1B2E-3725-4D82-A50F-C5A608D8DDA0}"/>
                  </a:ext>
                </a:extLst>
              </p:cNvPr>
              <p:cNvSpPr>
                <a:spLocks noRot="1" noChangeAspect="1" noMove="1" noResize="1" noEditPoints="1" noAdjustHandles="1" noChangeArrowheads="1" noChangeShapeType="1" noTextEdit="1"/>
              </p:cNvSpPr>
              <p:nvPr/>
            </p:nvSpPr>
            <p:spPr>
              <a:xfrm>
                <a:off x="5426739" y="4859230"/>
                <a:ext cx="3697615" cy="783869"/>
              </a:xfrm>
              <a:prstGeom prst="rect">
                <a:avLst/>
              </a:prstGeom>
              <a:blipFill>
                <a:blip r:embed="rId1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835A4EA-DF05-4F44-B994-015FDF7BD841}"/>
                  </a:ext>
                </a:extLst>
              </p:cNvPr>
              <p:cNvSpPr/>
              <p:nvPr/>
            </p:nvSpPr>
            <p:spPr>
              <a:xfrm>
                <a:off x="6406411" y="4270116"/>
                <a:ext cx="3464859" cy="72276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m:rPr>
                          <m:nor/>
                        </m:rPr>
                        <a:rPr kumimoji="0" lang="nl-NL" sz="2000" b="0" i="0" u="none" strike="noStrike" kern="1200" cap="none" spc="0" normalizeH="0" baseline="0" noProof="0" dirty="0" smtClean="0">
                          <a:ln>
                            <a:noFill/>
                          </a:ln>
                          <a:solidFill>
                            <a:srgbClr val="252525"/>
                          </a:solidFill>
                          <a:effectLst/>
                          <a:uLnTx/>
                          <a:uFillTx/>
                          <a:latin typeface="Times New Roman"/>
                          <a:ea typeface="+mn-ea"/>
                          <a:cs typeface="+mn-cs"/>
                        </a:rPr>
                        <m:t>From</m:t>
                      </m:r>
                      <m:r>
                        <m:rPr>
                          <m:nor/>
                        </m:rPr>
                        <a:rPr kumimoji="0" lang="nl-NL" sz="2000" b="0" i="0" u="none" strike="noStrike" kern="1200" cap="none" spc="0" normalizeH="0" baseline="0" noProof="0" dirty="0" smtClean="0">
                          <a:ln>
                            <a:noFill/>
                          </a:ln>
                          <a:solidFill>
                            <a:srgbClr val="252525"/>
                          </a:solidFill>
                          <a:effectLst/>
                          <a:uLnTx/>
                          <a:uFillTx/>
                          <a:latin typeface="Times New Roman"/>
                          <a:ea typeface="+mn-ea"/>
                          <a:cs typeface="+mn-cs"/>
                        </a:rPr>
                        <m:t> </m:t>
                      </m:r>
                      <m:r>
                        <m:rPr>
                          <m:nor/>
                        </m:rPr>
                        <a:rPr kumimoji="0" lang="en-US" sz="2000" b="0" i="0" u="none" strike="noStrike" kern="1200" cap="none" spc="0" normalizeH="0" baseline="0" noProof="0" dirty="0" smtClean="0">
                          <a:ln>
                            <a:noFill/>
                          </a:ln>
                          <a:solidFill>
                            <a:srgbClr val="252525"/>
                          </a:solidFill>
                          <a:effectLst/>
                          <a:uLnTx/>
                          <a:uFillTx/>
                          <a:latin typeface="Times New Roman"/>
                          <a:ea typeface="+mn-ea"/>
                          <a:cs typeface="+mn-cs"/>
                        </a:rPr>
                        <m:t>Gauss</m:t>
                      </m:r>
                      <m:r>
                        <m:rPr>
                          <m:nor/>
                        </m:rPr>
                        <a:rPr kumimoji="0" lang="en-US" sz="2000" b="0" i="0" u="none" strike="noStrike" kern="1200" cap="none" spc="0" normalizeH="0" baseline="0" noProof="0" dirty="0" smtClean="0">
                          <a:ln>
                            <a:noFill/>
                          </a:ln>
                          <a:solidFill>
                            <a:srgbClr val="252525"/>
                          </a:solidFill>
                          <a:effectLst/>
                          <a:uLnTx/>
                          <a:uFillTx/>
                          <a:latin typeface="Times New Roman"/>
                          <a:ea typeface="+mn-ea"/>
                          <a:cs typeface="+mn-cs"/>
                        </a:rPr>
                        <m:t>’ </m:t>
                      </m:r>
                      <m:r>
                        <m:rPr>
                          <m:nor/>
                        </m:rPr>
                        <a:rPr kumimoji="0" lang="en-US" sz="2000" b="0" i="0" u="none" strike="noStrike" kern="1200" cap="none" spc="0" normalizeH="0" baseline="0" noProof="0" dirty="0" smtClean="0">
                          <a:ln>
                            <a:noFill/>
                          </a:ln>
                          <a:solidFill>
                            <a:srgbClr val="252525"/>
                          </a:solidFill>
                          <a:effectLst/>
                          <a:uLnTx/>
                          <a:uFillTx/>
                          <a:latin typeface="Times New Roman"/>
                          <a:ea typeface="+mn-ea"/>
                          <a:cs typeface="+mn-cs"/>
                        </a:rPr>
                        <m:t>law</m:t>
                      </m:r>
                      <m:r>
                        <m:rPr>
                          <m:nor/>
                        </m:rPr>
                        <a:rPr kumimoji="0" lang="en-US" sz="2000" b="0" i="0" u="none" strike="noStrike" kern="1200" cap="none" spc="0" normalizeH="0" baseline="0" noProof="0" dirty="0" smtClean="0">
                          <a:ln>
                            <a:noFill/>
                          </a:ln>
                          <a:solidFill>
                            <a:srgbClr val="252525"/>
                          </a:solidFill>
                          <a:effectLst/>
                          <a:uLnTx/>
                          <a:uFillTx/>
                          <a:latin typeface="Times New Roman"/>
                          <a:ea typeface="+mn-ea"/>
                          <a:cs typeface="+mn-cs"/>
                        </a:rPr>
                        <m:t>:</m:t>
                      </m:r>
                      <m:r>
                        <a:rPr kumimoji="0" lang="nl-NL" sz="2000" b="1" i="1" u="none" strike="noStrike" kern="1200" cap="none" spc="0" normalizeH="0" baseline="0" noProof="0" dirty="0" smtClean="0">
                          <a:ln>
                            <a:noFill/>
                          </a:ln>
                          <a:solidFill>
                            <a:srgbClr val="252525"/>
                          </a:solidFill>
                          <a:effectLst/>
                          <a:uLnTx/>
                          <a:uFillTx/>
                          <a:latin typeface="Cambria Math" panose="02040503050406030204" pitchFamily="18" charset="0"/>
                          <a:ea typeface="+mn-ea"/>
                          <a:cs typeface="+mn-cs"/>
                        </a:rPr>
                        <m:t> </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a:ea typeface="Cambria Math"/>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3" name="Rectangle 12">
                <a:extLst>
                  <a:ext uri="{FF2B5EF4-FFF2-40B4-BE49-F238E27FC236}">
                    <a16:creationId xmlns:a16="http://schemas.microsoft.com/office/drawing/2014/main" id="{F835A4EA-DF05-4F44-B994-015FDF7BD841}"/>
                  </a:ext>
                </a:extLst>
              </p:cNvPr>
              <p:cNvSpPr>
                <a:spLocks noRot="1" noChangeAspect="1" noMove="1" noResize="1" noEditPoints="1" noAdjustHandles="1" noChangeArrowheads="1" noChangeShapeType="1" noTextEdit="1"/>
              </p:cNvSpPr>
              <p:nvPr/>
            </p:nvSpPr>
            <p:spPr>
              <a:xfrm>
                <a:off x="6406411" y="4270116"/>
                <a:ext cx="3464859" cy="722762"/>
              </a:xfrm>
              <a:prstGeom prst="rect">
                <a:avLst/>
              </a:prstGeom>
              <a:blipFill>
                <a:blip r:embed="rId1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0E0EF79A-F409-4B58-90A4-0994C8994466}"/>
                  </a:ext>
                </a:extLst>
              </p:cNvPr>
              <p:cNvSpPr/>
              <p:nvPr/>
            </p:nvSpPr>
            <p:spPr>
              <a:xfrm>
                <a:off x="5023287" y="2882863"/>
                <a:ext cx="1858329" cy="811184"/>
              </a:xfrm>
              <a:prstGeom prst="rect">
                <a:avLst/>
              </a:prstGeom>
              <a:ln w="19050">
                <a:noFill/>
              </a:ln>
            </p:spPr>
            <p:txBody>
              <a:bodyPr wrap="none">
                <a:sp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e>
                          </m:d>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59" name="Rectangle 58">
                <a:extLst>
                  <a:ext uri="{FF2B5EF4-FFF2-40B4-BE49-F238E27FC236}">
                    <a16:creationId xmlns:a16="http://schemas.microsoft.com/office/drawing/2014/main" id="{0E0EF79A-F409-4B58-90A4-0994C8994466}"/>
                  </a:ext>
                </a:extLst>
              </p:cNvPr>
              <p:cNvSpPr>
                <a:spLocks noRot="1" noChangeAspect="1" noMove="1" noResize="1" noEditPoints="1" noAdjustHandles="1" noChangeArrowheads="1" noChangeShapeType="1" noTextEdit="1"/>
              </p:cNvSpPr>
              <p:nvPr/>
            </p:nvSpPr>
            <p:spPr>
              <a:xfrm>
                <a:off x="5023287" y="2882863"/>
                <a:ext cx="1858329" cy="811184"/>
              </a:xfrm>
              <a:prstGeom prst="rect">
                <a:avLst/>
              </a:prstGeom>
              <a:blipFill>
                <a:blip r:embed="rId20"/>
                <a:stretch>
                  <a:fillRect/>
                </a:stretch>
              </a:blipFill>
              <a:ln w="19050">
                <a:noFill/>
              </a:ln>
            </p:spPr>
            <p:txBody>
              <a:bodyPr/>
              <a:lstStyle/>
              <a:p>
                <a:r>
                  <a:rPr lang="LID4096">
                    <a:noFill/>
                  </a:rPr>
                  <a:t> </a:t>
                </a:r>
              </a:p>
            </p:txBody>
          </p:sp>
        </mc:Fallback>
      </mc:AlternateContent>
      <p:pic>
        <p:nvPicPr>
          <p:cNvPr id="26" name="Picture 25">
            <a:extLst>
              <a:ext uri="{FF2B5EF4-FFF2-40B4-BE49-F238E27FC236}">
                <a16:creationId xmlns:a16="http://schemas.microsoft.com/office/drawing/2014/main" id="{71DA7025-988D-776C-3C97-16E55909F7D4}"/>
              </a:ext>
            </a:extLst>
          </p:cNvPr>
          <p:cNvPicPr>
            <a:picLocks noChangeAspect="1"/>
          </p:cNvPicPr>
          <p:nvPr/>
        </p:nvPicPr>
        <p:blipFill>
          <a:blip r:embed="rId21"/>
          <a:stretch>
            <a:fillRect/>
          </a:stretch>
        </p:blipFill>
        <p:spPr>
          <a:xfrm>
            <a:off x="12431122" y="4270116"/>
            <a:ext cx="2896114" cy="1157804"/>
          </a:xfrm>
          <a:prstGeom prst="rect">
            <a:avLst/>
          </a:prstGeom>
        </p:spPr>
      </p:pic>
    </p:spTree>
    <p:extLst>
      <p:ext uri="{BB962C8B-B14F-4D97-AF65-F5344CB8AC3E}">
        <p14:creationId xmlns:p14="http://schemas.microsoft.com/office/powerpoint/2010/main" val="73981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4" grpId="0" animBg="1"/>
      <p:bldP spid="2" grpId="0"/>
      <p:bldP spid="3" grpId="0"/>
      <p:bldP spid="4" grpId="0"/>
      <p:bldP spid="10" grpId="0"/>
      <p:bldP spid="18" grpId="0"/>
      <p:bldP spid="19" grpId="0"/>
      <p:bldP spid="20" grpId="0"/>
      <p:bldP spid="21" grpId="0" animBg="1"/>
      <p:bldP spid="17" grpId="0"/>
      <p:bldP spid="6" grpId="0"/>
      <p:bldP spid="23" grpId="0"/>
      <p:bldP spid="16" grpId="0"/>
      <p:bldP spid="25" grpId="0"/>
      <p:bldP spid="8" grpId="0"/>
      <p:bldP spid="9" grpId="0"/>
      <p:bldP spid="11" grpId="0"/>
      <p:bldP spid="12" grpId="0"/>
      <p:bldP spid="1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28" grpId="0" animBg="1"/>
      <p:bldP spid="54" grpId="0" animBg="1"/>
      <p:bldP spid="5" grpId="0"/>
      <p:bldP spid="51" grpId="0"/>
      <p:bldP spid="7" grpId="0" animBg="1"/>
      <p:bldP spid="55" grpId="0"/>
      <p:bldP spid="57" grpId="0"/>
      <p:bldP spid="58" grpId="0"/>
      <p:bldP spid="13"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F8320B-E37F-F10F-99F6-5F54F528B415}"/>
              </a:ext>
            </a:extLst>
          </p:cNvPr>
          <p:cNvPicPr>
            <a:picLocks noChangeAspect="1"/>
          </p:cNvPicPr>
          <p:nvPr/>
        </p:nvPicPr>
        <p:blipFill rotWithShape="1">
          <a:blip r:embed="rId3">
            <a:extLst>
              <a:ext uri="{28A0092B-C50C-407E-A947-70E740481C1C}">
                <a14:useLocalDpi xmlns:a14="http://schemas.microsoft.com/office/drawing/2010/main" val="0"/>
              </a:ext>
            </a:extLst>
          </a:blip>
          <a:srcRect l="9951" t="3231" r="9702"/>
          <a:stretch/>
        </p:blipFill>
        <p:spPr bwMode="auto">
          <a:xfrm>
            <a:off x="8730061" y="799251"/>
            <a:ext cx="3316343" cy="2944073"/>
          </a:xfrm>
          <a:prstGeom prst="rect">
            <a:avLst/>
          </a:prstGeom>
          <a:noFill/>
          <a:ln>
            <a:noFill/>
          </a:ln>
        </p:spPr>
      </p:pic>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Newton’s third law in electrodynamics</a:t>
            </a:r>
          </a:p>
        </p:txBody>
      </p:sp>
      <mc:AlternateContent xmlns:mc="http://schemas.openxmlformats.org/markup-compatibility/2006" xmlns:a14="http://schemas.microsoft.com/office/drawing/2010/main">
        <mc:Choice Requires="a14">
          <p:sp>
            <p:nvSpPr>
              <p:cNvPr id="6" name="Rectangle 5"/>
              <p:cNvSpPr/>
              <p:nvPr/>
            </p:nvSpPr>
            <p:spPr>
              <a:xfrm>
                <a:off x="380275" y="3706368"/>
                <a:ext cx="11087099" cy="3007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Reminder</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from</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&amp;</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R</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to</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know</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the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momentum</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we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need</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to</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know</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the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force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𝐅</m:t>
                          </m:r>
                        </m:e>
                      </m:acc>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𝐅</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If there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are no external forces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working on a contained charge distribution, we expect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the total momentum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(of the charges and of the fields) to be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conserved</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To derive the total force on a volume, we will define a small volume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and calculate all the forces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acting on this volume</a:t>
                </a:r>
              </a:p>
              <a:p>
                <a:pPr marL="0" marR="0" lvl="0" indent="0" algn="l" defTabSz="914400" rtl="0" eaLnBrk="1" fontAlgn="auto" latinLnBrk="0" hangingPunct="1">
                  <a:lnSpc>
                    <a:spcPct val="100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Then</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the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total</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force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will</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be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found</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as</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𝐟</m:t>
                              </m:r>
                            </m:e>
                          </m:acc>
                          <m:r>
                            <a:rPr kumimoji="0" lang="en-US" sz="2000" b="0" i="0" u="none" strike="noStrike" kern="1200" cap="none" spc="0" normalizeH="0" baseline="0" noProof="0">
                              <a:ln>
                                <a:noFill/>
                              </a:ln>
                              <a:solidFill>
                                <a:srgbClr val="000000"/>
                              </a:solidFill>
                              <a:effectLst/>
                              <a:uLnTx/>
                              <a:uFillTx/>
                              <a:latin typeface="Cambria Math"/>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from</m:t>
                      </m:r>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where</m:t>
                      </m:r>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the</m:t>
                      </m:r>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momentum</m:t>
                      </m:r>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can</m:t>
                      </m:r>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be</m:t>
                      </m:r>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obtained</m:t>
                      </m:r>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380275" y="3706368"/>
                <a:ext cx="11087099" cy="3007490"/>
              </a:xfrm>
              <a:prstGeom prst="rect">
                <a:avLst/>
              </a:prstGeom>
              <a:blipFill>
                <a:blip r:embed="rId4"/>
                <a:stretch>
                  <a:fillRect l="-550" r="-880"/>
                </a:stretch>
              </a:blipFill>
            </p:spPr>
            <p:txBody>
              <a:bodyPr/>
              <a:lstStyle/>
              <a:p>
                <a:r>
                  <a:rPr lang="LID4096">
                    <a:noFill/>
                  </a:rPr>
                  <a:t> </a:t>
                </a:r>
              </a:p>
            </p:txBody>
          </p:sp>
        </mc:Fallback>
      </mc:AlternateContent>
      <p:sp>
        <p:nvSpPr>
          <p:cNvPr id="7" name="Rectangle 6"/>
          <p:cNvSpPr/>
          <p:nvPr/>
        </p:nvSpPr>
        <p:spPr>
          <a:xfrm>
            <a:off x="380275" y="3376151"/>
            <a:ext cx="76405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Solution: the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electromagnetic fields themselves carry momentum</a:t>
            </a:r>
          </a:p>
        </p:txBody>
      </p:sp>
      <p:sp>
        <p:nvSpPr>
          <p:cNvPr id="12" name="Rectangle 11"/>
          <p:cNvSpPr/>
          <p:nvPr/>
        </p:nvSpPr>
        <p:spPr>
          <a:xfrm>
            <a:off x="380275" y="2443747"/>
            <a:ext cx="566673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So… we can</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not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use the third law in practice, can we? But it is one of the most fundamental laws!</a:t>
            </a:r>
          </a:p>
        </p:txBody>
      </p:sp>
      <p:sp>
        <p:nvSpPr>
          <p:cNvPr id="11" name="Content Placeholder 4">
            <a:extLst>
              <a:ext uri="{FF2B5EF4-FFF2-40B4-BE49-F238E27FC236}">
                <a16:creationId xmlns:a16="http://schemas.microsoft.com/office/drawing/2014/main" id="{48CE48B3-92FC-464F-8038-7FEFD0B57AB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20</a:t>
            </a:fld>
            <a:endParaRPr lang="en-US" dirty="0"/>
          </a:p>
        </p:txBody>
      </p:sp>
      <p:sp>
        <p:nvSpPr>
          <p:cNvPr id="9" name="Rectangle 8">
            <a:extLst>
              <a:ext uri="{FF2B5EF4-FFF2-40B4-BE49-F238E27FC236}">
                <a16:creationId xmlns:a16="http://schemas.microsoft.com/office/drawing/2014/main" id="{C3E40FBD-9CFB-1127-0874-E70542F5DA88}"/>
              </a:ext>
            </a:extLst>
          </p:cNvPr>
          <p:cNvSpPr/>
          <p:nvPr/>
        </p:nvSpPr>
        <p:spPr>
          <a:xfrm>
            <a:off x="342175" y="749316"/>
            <a:ext cx="8759644"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Another example: the Feynman Disk Paradox (Feynman lectures on Physics, vol.2)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When the current is initially flowing through the solenoid, the disk is at rest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As the current decreases, the disk must begin to rotate because of Faraday’s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However, according to the law of conservation of angular momentum for the disk, we would expect the disk to stay at rest</a:t>
            </a:r>
          </a:p>
        </p:txBody>
      </p:sp>
    </p:spTree>
    <p:extLst>
      <p:ext uri="{BB962C8B-B14F-4D97-AF65-F5344CB8AC3E}">
        <p14:creationId xmlns:p14="http://schemas.microsoft.com/office/powerpoint/2010/main" val="32653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D5B41AF7-4AC7-4034-B5EE-1A67B604925E}"/>
              </a:ext>
            </a:extLst>
          </p:cNvPr>
          <p:cNvCxnSpPr/>
          <p:nvPr/>
        </p:nvCxnSpPr>
        <p:spPr bwMode="auto">
          <a:xfrm flipV="1">
            <a:off x="8334375" y="4076700"/>
            <a:ext cx="1295400" cy="361950"/>
          </a:xfrm>
          <a:prstGeom prst="straightConnector1">
            <a:avLst/>
          </a:prstGeom>
          <a:noFill/>
          <a:ln w="38100" cap="flat" cmpd="sng" algn="ctr">
            <a:solidFill>
              <a:schemeClr val="accent1">
                <a:lumMod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All forces on a moving charge</a:t>
            </a:r>
          </a:p>
        </p:txBody>
      </p:sp>
      <p:cxnSp>
        <p:nvCxnSpPr>
          <p:cNvPr id="8" name="Straight Arrow Connector 7"/>
          <p:cNvCxnSpPr/>
          <p:nvPr/>
        </p:nvCxnSpPr>
        <p:spPr bwMode="auto">
          <a:xfrm>
            <a:off x="8324850" y="4457701"/>
            <a:ext cx="819150" cy="295275"/>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 name="Rectangle 11"/>
              <p:cNvSpPr/>
              <p:nvPr/>
            </p:nvSpPr>
            <p:spPr>
              <a:xfrm>
                <a:off x="9097048" y="1657969"/>
                <a:ext cx="428322"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𝐅</m:t>
                          </m:r>
                        </m:e>
                      </m:acc>
                    </m:oMath>
                  </m:oMathPara>
                </a14:m>
                <a:endParaRPr kumimoji="0" lang="en-US" sz="2400" b="0" i="0" u="none" strike="noStrike" kern="1200" cap="none" spc="0" normalizeH="0" baseline="0" noProof="0" dirty="0">
                  <a:ln>
                    <a:noFill/>
                  </a:ln>
                  <a:solidFill>
                    <a:srgbClr val="FF0000"/>
                  </a:solidFill>
                  <a:effectLst/>
                  <a:uLnTx/>
                  <a:uFillTx/>
                  <a:latin typeface="NimbusSanL-ReguItal"/>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9097048" y="1657969"/>
                <a:ext cx="428322" cy="506421"/>
              </a:xfrm>
              <a:prstGeom prst="rect">
                <a:avLst/>
              </a:prstGeom>
              <a:blipFill>
                <a:blip r:embed="rId3"/>
                <a:stretch>
                  <a:fillRect/>
                </a:stretch>
              </a:blipFill>
              <a:ln w="19050">
                <a:noFill/>
              </a:ln>
            </p:spPr>
            <p:txBody>
              <a:bodyPr/>
              <a:lstStyle/>
              <a:p>
                <a:r>
                  <a:rPr lang="LID4096">
                    <a:noFill/>
                  </a:rPr>
                  <a:t> </a:t>
                </a:r>
              </a:p>
            </p:txBody>
          </p:sp>
        </mc:Fallback>
      </mc:AlternateContent>
      <p:cxnSp>
        <p:nvCxnSpPr>
          <p:cNvPr id="17" name="Straight Arrow Connector 16"/>
          <p:cNvCxnSpPr/>
          <p:nvPr/>
        </p:nvCxnSpPr>
        <p:spPr bwMode="auto">
          <a:xfrm flipV="1">
            <a:off x="8460317" y="3409951"/>
            <a:ext cx="769409" cy="883711"/>
          </a:xfrm>
          <a:prstGeom prst="straightConnector1">
            <a:avLst/>
          </a:prstGeom>
          <a:noFill/>
          <a:ln w="57150" cap="flat" cmpd="sng" algn="ctr">
            <a:solidFill>
              <a:srgbClr val="7030A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8362951" y="3914776"/>
            <a:ext cx="428625" cy="523875"/>
          </a:xfrm>
          <a:prstGeom prst="straightConnector1">
            <a:avLst/>
          </a:prstGeom>
          <a:noFill/>
          <a:ln w="38100" cap="flat" cmpd="sng" algn="ctr">
            <a:solidFill>
              <a:srgbClr val="92D05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0" name="Rectangle 19"/>
              <p:cNvSpPr/>
              <p:nvPr/>
            </p:nvSpPr>
            <p:spPr>
              <a:xfrm>
                <a:off x="8754148" y="3743944"/>
                <a:ext cx="655884"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92D05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smtClean="0">
                                  <a:ln>
                                    <a:noFill/>
                                  </a:ln>
                                  <a:solidFill>
                                    <a:srgbClr val="92D05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92D050"/>
                                  </a:solidFill>
                                  <a:effectLst/>
                                  <a:uLnTx/>
                                  <a:uFillTx/>
                                  <a:latin typeface="Cambria Math"/>
                                  <a:ea typeface="Cambria Math" panose="02040503050406030204" pitchFamily="18" charset="0"/>
                                  <a:cs typeface="+mn-cs"/>
                                </a:rPr>
                                <m:t>𝐄</m:t>
                              </m:r>
                            </m:e>
                          </m:acc>
                        </m:e>
                        <m:sub/>
                      </m:sSub>
                    </m:oMath>
                  </m:oMathPara>
                </a14:m>
                <a:endParaRPr kumimoji="0" lang="en-US" sz="2400" b="0" i="0" u="none" strike="noStrike" kern="1200" cap="none" spc="0" normalizeH="0" baseline="0" noProof="0" dirty="0">
                  <a:ln>
                    <a:noFill/>
                  </a:ln>
                  <a:solidFill>
                    <a:srgbClr val="92D050"/>
                  </a:solidFill>
                  <a:effectLst/>
                  <a:uLnTx/>
                  <a:uFillTx/>
                  <a:latin typeface="NimbusSanL-ReguItal"/>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8754148" y="3743944"/>
                <a:ext cx="655884" cy="506421"/>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135148" y="3286744"/>
                <a:ext cx="830292"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7030A0"/>
                              </a:solidFill>
                              <a:effectLst/>
                              <a:uLnTx/>
                              <a:uFillTx/>
                              <a:latin typeface="Cambria Math"/>
                              <a:ea typeface="Cambria Math" panose="02040503050406030204" pitchFamily="18" charset="0"/>
                              <a:cs typeface="+mn-cs"/>
                            </a:rPr>
                            <m:t>𝑞</m:t>
                          </m:r>
                          <m:acc>
                            <m:accPr>
                              <m:chr m:val="⃗"/>
                              <m:ctrlP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7030A0"/>
                                  </a:solidFill>
                                  <a:effectLst/>
                                  <a:uLnTx/>
                                  <a:uFillTx/>
                                  <a:latin typeface="Cambria Math"/>
                                  <a:ea typeface="Cambria Math" panose="02040503050406030204" pitchFamily="18" charset="0"/>
                                  <a:cs typeface="+mn-cs"/>
                                </a:rPr>
                                <m:t>𝐄</m:t>
                              </m:r>
                            </m:e>
                          </m:acc>
                        </m:e>
                        <m:sub/>
                      </m:sSub>
                    </m:oMath>
                  </m:oMathPara>
                </a14:m>
                <a:endParaRPr kumimoji="0" lang="en-US" sz="2400" b="0" i="0" u="none" strike="noStrike" kern="1200" cap="none" spc="0" normalizeH="0" baseline="0" noProof="0" dirty="0">
                  <a:ln>
                    <a:noFill/>
                  </a:ln>
                  <a:solidFill>
                    <a:srgbClr val="7030A0"/>
                  </a:solidFill>
                  <a:effectLst/>
                  <a:uLnTx/>
                  <a:uFillTx/>
                  <a:latin typeface="NimbusSanL-ReguItal"/>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9135148" y="3286744"/>
                <a:ext cx="830292" cy="506421"/>
              </a:xfrm>
              <a:prstGeom prst="rect">
                <a:avLst/>
              </a:prstGeom>
              <a:blipFill>
                <a:blip r:embed="rId5"/>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696998" y="4658344"/>
                <a:ext cx="420307"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𝐯</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8696998" y="4658344"/>
                <a:ext cx="420307" cy="461665"/>
              </a:xfrm>
              <a:prstGeom prst="rect">
                <a:avLst/>
              </a:prstGeom>
              <a:blipFill>
                <a:blip r:embed="rId6"/>
                <a:stretch>
                  <a:fillRect/>
                </a:stretch>
              </a:blipFill>
              <a:ln w="19050">
                <a:noFill/>
              </a:ln>
            </p:spPr>
            <p:txBody>
              <a:bodyPr/>
              <a:lstStyle/>
              <a:p>
                <a:r>
                  <a:rPr lang="LID4096">
                    <a:noFill/>
                  </a:rPr>
                  <a:t> </a:t>
                </a:r>
              </a:p>
            </p:txBody>
          </p:sp>
        </mc:Fallback>
      </mc:AlternateContent>
      <p:cxnSp>
        <p:nvCxnSpPr>
          <p:cNvPr id="25" name="Straight Arrow Connector 24"/>
          <p:cNvCxnSpPr/>
          <p:nvPr/>
        </p:nvCxnSpPr>
        <p:spPr bwMode="auto">
          <a:xfrm flipV="1">
            <a:off x="8326967" y="2057400"/>
            <a:ext cx="902759" cy="998012"/>
          </a:xfrm>
          <a:prstGeom prst="straightConnector1">
            <a:avLst/>
          </a:prstGeom>
          <a:noFill/>
          <a:ln w="190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H="1" flipV="1">
            <a:off x="8315325" y="3028951"/>
            <a:ext cx="19050" cy="1400174"/>
          </a:xfrm>
          <a:prstGeom prst="straightConnector1">
            <a:avLst/>
          </a:prstGeom>
          <a:noFill/>
          <a:ln w="57150" cap="flat" cmpd="sng" algn="ctr">
            <a:solidFill>
              <a:srgbClr val="FF99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7" name="Rectangle 36"/>
              <p:cNvSpPr/>
              <p:nvPr/>
            </p:nvSpPr>
            <p:spPr>
              <a:xfrm>
                <a:off x="6838832" y="2963388"/>
                <a:ext cx="1432828" cy="536044"/>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FF9900"/>
                          </a:solidFill>
                          <a:effectLst/>
                          <a:uLnTx/>
                          <a:uFillTx/>
                          <a:latin typeface="Cambria Math" panose="02040503050406030204" pitchFamily="18" charset="0"/>
                          <a:ea typeface="Cambria Math" panose="02040503050406030204" pitchFamily="18" charset="0"/>
                          <a:cs typeface="+mn-cs"/>
                        </a:rPr>
                        <m:t>𝑞</m:t>
                      </m:r>
                      <m:d>
                        <m:dPr>
                          <m:ctrlPr>
                            <a:rPr kumimoji="0" lang="en-US" sz="2400" b="0" i="1" u="none" strike="noStrike" kern="1200" cap="none" spc="0" normalizeH="0" baseline="0" noProof="0">
                              <a:ln>
                                <a:noFill/>
                              </a:ln>
                              <a:solidFill>
                                <a:srgbClr val="FF9900"/>
                              </a:solidFill>
                              <a:effectLst/>
                              <a:uLnTx/>
                              <a:uFillTx/>
                              <a:latin typeface="Cambria Math" panose="02040503050406030204" pitchFamily="18" charset="0"/>
                              <a:ea typeface="+mn-ea"/>
                              <a:cs typeface="+mn-cs"/>
                            </a:rPr>
                          </m:ctrlPr>
                        </m:dPr>
                        <m:e>
                          <m:acc>
                            <m:accPr>
                              <m:chr m:val="⃗"/>
                              <m:ctrlPr>
                                <a:rPr kumimoji="0" lang="en-US" sz="2400" b="0" i="1" u="none" strike="noStrike" kern="1200" cap="none" spc="0" normalizeH="0" baseline="0" noProof="0" smtClean="0">
                                  <a:ln>
                                    <a:noFill/>
                                  </a:ln>
                                  <a:solidFill>
                                    <a:srgbClr val="FF99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9900"/>
                                  </a:solidFill>
                                  <a:effectLst/>
                                  <a:uLnTx/>
                                  <a:uFillTx/>
                                  <a:latin typeface="Cambria Math" panose="02040503050406030204" pitchFamily="18" charset="0"/>
                                  <a:ea typeface="+mn-ea"/>
                                  <a:cs typeface="+mn-cs"/>
                                </a:rPr>
                                <m:t>𝐯</m:t>
                              </m:r>
                            </m:e>
                          </m:acc>
                          <m:r>
                            <a:rPr kumimoji="0" lang="en-US" sz="2400" b="0" i="0" u="none" strike="noStrike" kern="1200" cap="none" spc="0" normalizeH="0" baseline="0" noProof="0">
                              <a:ln>
                                <a:noFill/>
                              </a:ln>
                              <a:solidFill>
                                <a:srgbClr val="FF99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400" b="0" i="1" u="none" strike="noStrike" kern="1200" cap="none" spc="0" normalizeH="0" baseline="0" noProof="0" smtClean="0">
                                  <a:ln>
                                    <a:noFill/>
                                  </a:ln>
                                  <a:solidFill>
                                    <a:srgbClr val="FF99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99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400" b="0" i="0" u="none" strike="noStrike" kern="1200" cap="none" spc="0" normalizeH="0" baseline="0" noProof="0" dirty="0">
                  <a:ln>
                    <a:noFill/>
                  </a:ln>
                  <a:solidFill>
                    <a:srgbClr val="FF9900"/>
                  </a:solidFill>
                  <a:effectLst/>
                  <a:uLnTx/>
                  <a:uFillTx/>
                  <a:latin typeface="NimbusSanL-ReguItal"/>
                  <a:ea typeface="+mn-ea"/>
                  <a:cs typeface="+mn-cs"/>
                </a:endParaRPr>
              </a:p>
            </p:txBody>
          </p:sp>
        </mc:Choice>
        <mc:Fallback xmlns="">
          <p:sp>
            <p:nvSpPr>
              <p:cNvPr id="37" name="Rectangle 36"/>
              <p:cNvSpPr>
                <a:spLocks noRot="1" noChangeAspect="1" noMove="1" noResize="1" noEditPoints="1" noAdjustHandles="1" noChangeArrowheads="1" noChangeShapeType="1" noTextEdit="1"/>
              </p:cNvSpPr>
              <p:nvPr/>
            </p:nvSpPr>
            <p:spPr>
              <a:xfrm>
                <a:off x="6838832" y="2963388"/>
                <a:ext cx="1432828" cy="536044"/>
              </a:xfrm>
              <a:prstGeom prst="rect">
                <a:avLst/>
              </a:prstGeom>
              <a:blipFill>
                <a:blip r:embed="rId7"/>
                <a:stretch>
                  <a:fillRect b="-11364"/>
                </a:stretch>
              </a:blipFill>
              <a:ln w="19050">
                <a:noFill/>
              </a:ln>
            </p:spPr>
            <p:txBody>
              <a:bodyPr/>
              <a:lstStyle/>
              <a:p>
                <a:r>
                  <a:rPr lang="LID4096">
                    <a:noFill/>
                  </a:rPr>
                  <a:t> </a:t>
                </a:r>
              </a:p>
            </p:txBody>
          </p:sp>
        </mc:Fallback>
      </mc:AlternateContent>
      <p:cxnSp>
        <p:nvCxnSpPr>
          <p:cNvPr id="38" name="Straight Arrow Connector 37"/>
          <p:cNvCxnSpPr/>
          <p:nvPr/>
        </p:nvCxnSpPr>
        <p:spPr bwMode="auto">
          <a:xfrm flipH="1" flipV="1">
            <a:off x="9220201" y="2095500"/>
            <a:ext cx="9525" cy="1343026"/>
          </a:xfrm>
          <a:prstGeom prst="straightConnector1">
            <a:avLst/>
          </a:prstGeom>
          <a:noFill/>
          <a:ln w="19050" cap="flat" cmpd="sng" algn="ctr">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8343901" y="2047876"/>
            <a:ext cx="904875" cy="2390774"/>
          </a:xfrm>
          <a:prstGeom prst="straightConnector1">
            <a:avLst/>
          </a:prstGeom>
          <a:noFill/>
          <a:ln w="571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p:cNvSpPr/>
          <p:nvPr/>
        </p:nvSpPr>
        <p:spPr bwMode="auto">
          <a:xfrm>
            <a:off x="8067675" y="4238625"/>
            <a:ext cx="476250" cy="495300"/>
          </a:xfrm>
          <a:prstGeom prst="ellipse">
            <a:avLst/>
          </a:prstGeom>
          <a:solidFill>
            <a:srgbClr val="FFC000"/>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8001670" y="4220194"/>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𝑞</m:t>
                      </m:r>
                    </m:oMath>
                  </m:oMathPara>
                </a14:m>
                <a:endParaRPr kumimoji="0" lang="en-US" sz="2400" b="0" i="1"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8001670" y="4220194"/>
                <a:ext cx="360219" cy="461665"/>
              </a:xfrm>
              <a:prstGeom prst="rect">
                <a:avLst/>
              </a:prstGeom>
              <a:blipFill>
                <a:blip r:embed="rId8"/>
                <a:stretch>
                  <a:fillRect l="-1695" r="-64407" b="-10526"/>
                </a:stretch>
              </a:blipFill>
              <a:ln w="19050">
                <a:noFill/>
              </a:ln>
            </p:spPr>
            <p:txBody>
              <a:bodyPr/>
              <a:lstStyle/>
              <a:p>
                <a:r>
                  <a:rPr lang="LID4096">
                    <a:noFill/>
                  </a:rPr>
                  <a:t> </a:t>
                </a:r>
              </a:p>
            </p:txBody>
          </p:sp>
        </mc:Fallback>
      </mc:AlternateContent>
      <p:sp>
        <p:nvSpPr>
          <p:cNvPr id="24" name="Content Placeholder 4">
            <a:extLst>
              <a:ext uri="{FF2B5EF4-FFF2-40B4-BE49-F238E27FC236}">
                <a16:creationId xmlns:a16="http://schemas.microsoft.com/office/drawing/2014/main" id="{48CE48B3-92FC-464F-8038-7FEFD0B57AB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21</a:t>
            </a:fld>
            <a:endParaRPr lang="en-US" dirty="0"/>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2890AD0B-9D53-4561-9462-FA032AC11C33}"/>
                  </a:ext>
                </a:extLst>
              </p:cNvPr>
              <p:cNvSpPr/>
              <p:nvPr/>
            </p:nvSpPr>
            <p:spPr>
              <a:xfrm>
                <a:off x="9525674" y="3829669"/>
                <a:ext cx="678326"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𝐁</m:t>
                              </m:r>
                            </m:e>
                          </m:acc>
                        </m:e>
                        <m:sub/>
                      </m:sSub>
                    </m:oMath>
                  </m:oMathPara>
                </a14:m>
                <a:endParaRPr kumimoji="0" lang="en-US" sz="2400" b="0" i="0" u="none" strike="noStrike" kern="1200" cap="none" spc="0" normalizeH="0" baseline="0" noProof="0" dirty="0">
                  <a:ln>
                    <a:noFill/>
                  </a:ln>
                  <a:solidFill>
                    <a:srgbClr val="00CC99">
                      <a:lumMod val="50000"/>
                    </a:srgbClr>
                  </a:solidFill>
                  <a:effectLst/>
                  <a:uLnTx/>
                  <a:uFillTx/>
                  <a:latin typeface="NimbusSanL-ReguItal"/>
                  <a:ea typeface="+mn-ea"/>
                  <a:cs typeface="+mn-cs"/>
                </a:endParaRPr>
              </a:p>
            </p:txBody>
          </p:sp>
        </mc:Choice>
        <mc:Fallback xmlns="">
          <p:sp>
            <p:nvSpPr>
              <p:cNvPr id="30" name="Rectangle 29">
                <a:extLst>
                  <a:ext uri="{FF2B5EF4-FFF2-40B4-BE49-F238E27FC236}">
                    <a16:creationId xmlns:a16="http://schemas.microsoft.com/office/drawing/2014/main" id="{2890AD0B-9D53-4561-9462-FA032AC11C33}"/>
                  </a:ext>
                </a:extLst>
              </p:cNvPr>
              <p:cNvSpPr>
                <a:spLocks noRot="1" noChangeAspect="1" noMove="1" noResize="1" noEditPoints="1" noAdjustHandles="1" noChangeArrowheads="1" noChangeShapeType="1" noTextEdit="1"/>
              </p:cNvSpPr>
              <p:nvPr/>
            </p:nvSpPr>
            <p:spPr>
              <a:xfrm>
                <a:off x="9525674" y="3829669"/>
                <a:ext cx="678326" cy="506421"/>
              </a:xfrm>
              <a:prstGeom prst="rect">
                <a:avLst/>
              </a:prstGeom>
              <a:blipFill>
                <a:blip r:embed="rId9"/>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1D829B7-2259-4C34-AE95-BD940A4C51AE}"/>
                  </a:ext>
                </a:extLst>
              </p:cNvPr>
              <p:cNvSpPr/>
              <p:nvPr/>
            </p:nvSpPr>
            <p:spPr>
              <a:xfrm>
                <a:off x="2519099" y="763978"/>
                <a:ext cx="2163926" cy="462114"/>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𝐅</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𝑞</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92D05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92D050"/>
                                  </a:solidFill>
                                  <a:effectLst/>
                                  <a:uLnTx/>
                                  <a:uFillTx/>
                                  <a:latin typeface="Cambria Math"/>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a:extLst>
                  <a:ext uri="{FF2B5EF4-FFF2-40B4-BE49-F238E27FC236}">
                    <a16:creationId xmlns:a16="http://schemas.microsoft.com/office/drawing/2014/main" id="{A1D829B7-2259-4C34-AE95-BD940A4C51AE}"/>
                  </a:ext>
                </a:extLst>
              </p:cNvPr>
              <p:cNvSpPr>
                <a:spLocks noRot="1" noChangeAspect="1" noMove="1" noResize="1" noEditPoints="1" noAdjustHandles="1" noChangeArrowheads="1" noChangeShapeType="1" noTextEdit="1"/>
              </p:cNvSpPr>
              <p:nvPr/>
            </p:nvSpPr>
            <p:spPr>
              <a:xfrm>
                <a:off x="2519099" y="763978"/>
                <a:ext cx="2163926" cy="462114"/>
              </a:xfrm>
              <a:prstGeom prst="rect">
                <a:avLst/>
              </a:prstGeom>
              <a:blipFill>
                <a:blip r:embed="rId10"/>
                <a:stretch>
                  <a:fillRect b="-7895"/>
                </a:stretch>
              </a:blipFill>
              <a:ln w="19050">
                <a:noFill/>
              </a:ln>
            </p:spPr>
            <p:txBody>
              <a:bodyPr/>
              <a:lstStyle/>
              <a:p>
                <a:r>
                  <a:rPr lang="LID4096">
                    <a:noFill/>
                  </a:rPr>
                  <a:t> </a:t>
                </a:r>
              </a:p>
            </p:txBody>
          </p:sp>
        </mc:Fallback>
      </mc:AlternateContent>
    </p:spTree>
    <p:extLst>
      <p:ext uri="{BB962C8B-B14F-4D97-AF65-F5344CB8AC3E}">
        <p14:creationId xmlns:p14="http://schemas.microsoft.com/office/powerpoint/2010/main" val="279882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7313729" y="4545176"/>
            <a:ext cx="1514881" cy="338554"/>
          </a:xfrm>
          <a:custGeom>
            <a:avLst/>
            <a:gdLst>
              <a:gd name="connsiteX0" fmla="*/ 1306397 w 1514881"/>
              <a:gd name="connsiteY0" fmla="*/ 319946 h 1477249"/>
              <a:gd name="connsiteX1" fmla="*/ 992072 w 1514881"/>
              <a:gd name="connsiteY1" fmla="*/ 34196 h 1477249"/>
              <a:gd name="connsiteX2" fmla="*/ 39572 w 1514881"/>
              <a:gd name="connsiteY2" fmla="*/ 81821 h 1477249"/>
              <a:gd name="connsiteX3" fmla="*/ 191972 w 1514881"/>
              <a:gd name="connsiteY3" fmla="*/ 719996 h 1477249"/>
              <a:gd name="connsiteX4" fmla="*/ 296747 w 1514881"/>
              <a:gd name="connsiteY4" fmla="*/ 1186721 h 1477249"/>
              <a:gd name="connsiteX5" fmla="*/ 1458797 w 1514881"/>
              <a:gd name="connsiteY5" fmla="*/ 1472471 h 1477249"/>
              <a:gd name="connsiteX6" fmla="*/ 1344497 w 1514881"/>
              <a:gd name="connsiteY6" fmla="*/ 958121 h 1477249"/>
              <a:gd name="connsiteX7" fmla="*/ 1458797 w 1514881"/>
              <a:gd name="connsiteY7" fmla="*/ 548546 h 1477249"/>
              <a:gd name="connsiteX8" fmla="*/ 1306397 w 1514881"/>
              <a:gd name="connsiteY8" fmla="*/ 319946 h 147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881" h="1477249">
                <a:moveTo>
                  <a:pt x="1306397" y="319946"/>
                </a:moveTo>
                <a:cubicBezTo>
                  <a:pt x="1228610" y="234221"/>
                  <a:pt x="1203209" y="73883"/>
                  <a:pt x="992072" y="34196"/>
                </a:cubicBezTo>
                <a:cubicBezTo>
                  <a:pt x="780935" y="-5491"/>
                  <a:pt x="172922" y="-32479"/>
                  <a:pt x="39572" y="81821"/>
                </a:cubicBezTo>
                <a:cubicBezTo>
                  <a:pt x="-93778" y="196121"/>
                  <a:pt x="149110" y="535846"/>
                  <a:pt x="191972" y="719996"/>
                </a:cubicBezTo>
                <a:cubicBezTo>
                  <a:pt x="234834" y="904146"/>
                  <a:pt x="85610" y="1061309"/>
                  <a:pt x="296747" y="1186721"/>
                </a:cubicBezTo>
                <a:cubicBezTo>
                  <a:pt x="507884" y="1312133"/>
                  <a:pt x="1284172" y="1510571"/>
                  <a:pt x="1458797" y="1472471"/>
                </a:cubicBezTo>
                <a:cubicBezTo>
                  <a:pt x="1633422" y="1434371"/>
                  <a:pt x="1344497" y="1112108"/>
                  <a:pt x="1344497" y="958121"/>
                </a:cubicBezTo>
                <a:cubicBezTo>
                  <a:pt x="1344497" y="804134"/>
                  <a:pt x="1465147" y="653321"/>
                  <a:pt x="1458797" y="548546"/>
                </a:cubicBezTo>
                <a:cubicBezTo>
                  <a:pt x="1452447" y="443771"/>
                  <a:pt x="1384184" y="405671"/>
                  <a:pt x="1306397" y="319946"/>
                </a:cubicBezTo>
                <a:close/>
              </a:path>
            </a:pathLst>
          </a:custGeom>
          <a:solidFill>
            <a:srgbClr val="FFCC00"/>
          </a:solidFill>
          <a:ln w="28575" cap="flat" cmpd="sng" algn="ctr">
            <a:solidFill>
              <a:srgbClr val="CC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cxnSp>
        <p:nvCxnSpPr>
          <p:cNvPr id="48" name="Straight Arrow Connector 47"/>
          <p:cNvCxnSpPr/>
          <p:nvPr/>
        </p:nvCxnSpPr>
        <p:spPr bwMode="auto">
          <a:xfrm>
            <a:off x="8353426" y="4467225"/>
            <a:ext cx="1247775" cy="419100"/>
          </a:xfrm>
          <a:prstGeom prst="straightConnector1">
            <a:avLst/>
          </a:prstGeom>
          <a:noFill/>
          <a:ln w="38100" cap="flat" cmpd="sng" algn="ctr">
            <a:solidFill>
              <a:srgbClr val="C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All forces on a moving distribution of charges</a:t>
            </a:r>
          </a:p>
        </p:txBody>
      </p:sp>
      <p:sp>
        <p:nvSpPr>
          <p:cNvPr id="5" name="Rectangle 4"/>
          <p:cNvSpPr/>
          <p:nvPr/>
        </p:nvSpPr>
        <p:spPr>
          <a:xfrm>
            <a:off x="1951186" y="4720711"/>
            <a:ext cx="386676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with force per unit volume equal to:</a:t>
            </a:r>
          </a:p>
        </p:txBody>
      </p:sp>
      <mc:AlternateContent xmlns:mc="http://schemas.openxmlformats.org/markup-compatibility/2006" xmlns:a14="http://schemas.microsoft.com/office/drawing/2010/main">
        <mc:Choice Requires="a14">
          <p:sp>
            <p:nvSpPr>
              <p:cNvPr id="6" name="Rectangle 5"/>
              <p:cNvSpPr/>
              <p:nvPr/>
            </p:nvSpPr>
            <p:spPr>
              <a:xfrm>
                <a:off x="946480" y="6169333"/>
                <a:ext cx="11402154" cy="4374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Further strategy is the same: Use Maxwell’s equations to eliminate </a:t>
                </a:r>
                <a14:m>
                  <m:oMath xmlns:m="http://schemas.openxmlformats.org/officeDocument/2006/math">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𝜌</m:t>
                    </m:r>
                  </m:oMath>
                </a14:m>
                <a:r>
                  <a:rPr kumimoji="0" lang="en-US" sz="20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and </a:t>
                </a:r>
                <a14:m>
                  <m:oMath xmlns:m="http://schemas.openxmlformats.org/officeDocument/2006/math">
                    <m:acc>
                      <m:accPr>
                        <m:chr m:val="⃗"/>
                        <m:ctrlPr>
                          <a:rPr kumimoji="0" lang="en-US" sz="2000" b="0" i="1" u="none" strike="noStrike" kern="1200" cap="none" spc="0" normalizeH="0" baseline="0" noProof="0" smtClean="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𝐉</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and leave the fields only</a:t>
                </a:r>
              </a:p>
            </p:txBody>
          </p:sp>
        </mc:Choice>
        <mc:Fallback xmlns="">
          <p:sp>
            <p:nvSpPr>
              <p:cNvPr id="6" name="Rectangle 5"/>
              <p:cNvSpPr>
                <a:spLocks noRot="1" noChangeAspect="1" noMove="1" noResize="1" noEditPoints="1" noAdjustHandles="1" noChangeArrowheads="1" noChangeShapeType="1" noTextEdit="1"/>
              </p:cNvSpPr>
              <p:nvPr/>
            </p:nvSpPr>
            <p:spPr>
              <a:xfrm>
                <a:off x="946480" y="6169333"/>
                <a:ext cx="11402154" cy="437492"/>
              </a:xfrm>
              <a:prstGeom prst="rect">
                <a:avLst/>
              </a:prstGeom>
              <a:blipFill>
                <a:blip r:embed="rId3"/>
                <a:stretch>
                  <a:fillRect l="-534" t="-18056" b="-2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789452" y="5145007"/>
                <a:ext cx="2190231" cy="446404"/>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𝐉</m:t>
                          </m:r>
                        </m:e>
                      </m:acc>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𝐁</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2789452" y="5145007"/>
                <a:ext cx="2190231" cy="446404"/>
              </a:xfrm>
              <a:prstGeom prst="rect">
                <a:avLst/>
              </a:prstGeom>
              <a:blipFill>
                <a:blip r:embed="rId4"/>
                <a:stretch>
                  <a:fillRect t="-17808" b="-10959"/>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75293" y="2314258"/>
                <a:ext cx="2937664" cy="2248885"/>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92D05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92D050"/>
                                      </a:solidFill>
                                      <a:effectLst/>
                                      <a:uLnTx/>
                                      <a:uFillTx/>
                                      <a:latin typeface="Cambria Math"/>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𝐁</m:t>
                                  </m:r>
                                </m:e>
                              </m:acc>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0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𝐯</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𝐁</m:t>
                                  </m:r>
                                </m:e>
                              </m:acc>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0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𝐉</m:t>
                                  </m:r>
                                </m:e>
                              </m:acc>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𝐁</m:t>
                                  </m:r>
                                </m:e>
                              </m:acc>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2275293" y="2314258"/>
                <a:ext cx="2937664" cy="2248885"/>
              </a:xfrm>
              <a:prstGeom prst="rect">
                <a:avLst/>
              </a:prstGeom>
              <a:blipFill>
                <a:blip r:embed="rId5"/>
                <a:stretch>
                  <a:fillRect/>
                </a:stretch>
              </a:blipFill>
              <a:ln w="19050">
                <a:noFill/>
              </a:ln>
            </p:spPr>
            <p:txBody>
              <a:bodyPr/>
              <a:lstStyle/>
              <a:p>
                <a:r>
                  <a:rPr lang="en-US">
                    <a:noFill/>
                  </a:rPr>
                  <a:t> </a:t>
                </a:r>
              </a:p>
            </p:txBody>
          </p:sp>
        </mc:Fallback>
      </mc:AlternateContent>
      <p:cxnSp>
        <p:nvCxnSpPr>
          <p:cNvPr id="29" name="Straight Arrow Connector 28"/>
          <p:cNvCxnSpPr/>
          <p:nvPr/>
        </p:nvCxnSpPr>
        <p:spPr bwMode="auto">
          <a:xfrm>
            <a:off x="8324850" y="4457701"/>
            <a:ext cx="819150" cy="295275"/>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V="1">
            <a:off x="8334375" y="4076700"/>
            <a:ext cx="1295400" cy="361950"/>
          </a:xfrm>
          <a:prstGeom prst="straightConnector1">
            <a:avLst/>
          </a:prstGeom>
          <a:noFill/>
          <a:ln w="38100" cap="flat" cmpd="sng" algn="ctr">
            <a:solidFill>
              <a:schemeClr val="accent1">
                <a:lumMod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1" name="Rectangle 30"/>
              <p:cNvSpPr/>
              <p:nvPr/>
            </p:nvSpPr>
            <p:spPr>
              <a:xfrm>
                <a:off x="9097049" y="1657969"/>
                <a:ext cx="381836" cy="517129"/>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𝐟</m:t>
                          </m:r>
                        </m:e>
                      </m:acc>
                    </m:oMath>
                  </m:oMathPara>
                </a14:m>
                <a:endParaRPr kumimoji="0" lang="en-US" sz="2400" b="0" i="0" u="none" strike="noStrike" kern="1200" cap="none" spc="0" normalizeH="0" baseline="0" noProof="0" dirty="0">
                  <a:ln>
                    <a:noFill/>
                  </a:ln>
                  <a:solidFill>
                    <a:srgbClr val="FF0000"/>
                  </a:solidFill>
                  <a:effectLst/>
                  <a:uLnTx/>
                  <a:uFillTx/>
                  <a:latin typeface="NimbusSanL-ReguItal"/>
                  <a:ea typeface="+mn-ea"/>
                  <a:cs typeface="+mn-cs"/>
                </a:endParaRPr>
              </a:p>
            </p:txBody>
          </p:sp>
        </mc:Choice>
        <mc:Fallback xmlns="">
          <p:sp>
            <p:nvSpPr>
              <p:cNvPr id="31" name="Rectangle 30"/>
              <p:cNvSpPr>
                <a:spLocks noRot="1" noChangeAspect="1" noMove="1" noResize="1" noEditPoints="1" noAdjustHandles="1" noChangeArrowheads="1" noChangeShapeType="1" noTextEdit="1"/>
              </p:cNvSpPr>
              <p:nvPr/>
            </p:nvSpPr>
            <p:spPr>
              <a:xfrm>
                <a:off x="9097049" y="1657969"/>
                <a:ext cx="381836" cy="517129"/>
              </a:xfrm>
              <a:prstGeom prst="rect">
                <a:avLst/>
              </a:prstGeom>
              <a:blipFill>
                <a:blip r:embed="rId6"/>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9525674" y="3829669"/>
                <a:ext cx="678326"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𝐁</m:t>
                              </m:r>
                            </m:e>
                          </m:acc>
                        </m:e>
                        <m:sub/>
                      </m:sSub>
                    </m:oMath>
                  </m:oMathPara>
                </a14:m>
                <a:endParaRPr kumimoji="0" lang="en-US" sz="2400" b="0" i="0" u="none" strike="noStrike" kern="1200" cap="none" spc="0" normalizeH="0" baseline="0" noProof="0" dirty="0">
                  <a:ln>
                    <a:noFill/>
                  </a:ln>
                  <a:solidFill>
                    <a:srgbClr val="00CC99">
                      <a:lumMod val="50000"/>
                    </a:srgbClr>
                  </a:solidFill>
                  <a:effectLst/>
                  <a:uLnTx/>
                  <a:uFillTx/>
                  <a:latin typeface="NimbusSanL-ReguItal"/>
                  <a:ea typeface="+mn-ea"/>
                  <a:cs typeface="+mn-cs"/>
                </a:endParaRPr>
              </a:p>
            </p:txBody>
          </p:sp>
        </mc:Choice>
        <mc:Fallback xmlns="">
          <p:sp>
            <p:nvSpPr>
              <p:cNvPr id="32" name="Rectangle 31"/>
              <p:cNvSpPr>
                <a:spLocks noRot="1" noChangeAspect="1" noMove="1" noResize="1" noEditPoints="1" noAdjustHandles="1" noChangeArrowheads="1" noChangeShapeType="1" noTextEdit="1"/>
              </p:cNvSpPr>
              <p:nvPr/>
            </p:nvSpPr>
            <p:spPr>
              <a:xfrm>
                <a:off x="9525674" y="3829669"/>
                <a:ext cx="678326" cy="506421"/>
              </a:xfrm>
              <a:prstGeom prst="rect">
                <a:avLst/>
              </a:prstGeom>
              <a:blipFill>
                <a:blip r:embed="rId7"/>
                <a:stretch>
                  <a:fillRect/>
                </a:stretch>
              </a:blipFill>
              <a:ln w="19050">
                <a:noFill/>
              </a:ln>
            </p:spPr>
            <p:txBody>
              <a:bodyPr/>
              <a:lstStyle/>
              <a:p>
                <a:r>
                  <a:rPr lang="en-US">
                    <a:noFill/>
                  </a:rPr>
                  <a:t> </a:t>
                </a:r>
              </a:p>
            </p:txBody>
          </p:sp>
        </mc:Fallback>
      </mc:AlternateContent>
      <p:cxnSp>
        <p:nvCxnSpPr>
          <p:cNvPr id="33" name="Straight Arrow Connector 32"/>
          <p:cNvCxnSpPr/>
          <p:nvPr/>
        </p:nvCxnSpPr>
        <p:spPr bwMode="auto">
          <a:xfrm flipV="1">
            <a:off x="8460317" y="3409951"/>
            <a:ext cx="769409" cy="883711"/>
          </a:xfrm>
          <a:prstGeom prst="straightConnector1">
            <a:avLst/>
          </a:prstGeom>
          <a:noFill/>
          <a:ln w="57150" cap="flat" cmpd="sng" algn="ctr">
            <a:solidFill>
              <a:srgbClr val="7030A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8362951" y="3914776"/>
            <a:ext cx="428625" cy="523875"/>
          </a:xfrm>
          <a:prstGeom prst="straightConnector1">
            <a:avLst/>
          </a:prstGeom>
          <a:noFill/>
          <a:ln w="38100" cap="flat" cmpd="sng" algn="ctr">
            <a:solidFill>
              <a:srgbClr val="92D05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5" name="Rectangle 34"/>
              <p:cNvSpPr/>
              <p:nvPr/>
            </p:nvSpPr>
            <p:spPr>
              <a:xfrm>
                <a:off x="8754148" y="3743944"/>
                <a:ext cx="655884"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a:ln>
                                <a:noFill/>
                              </a:ln>
                              <a:solidFill>
                                <a:srgbClr val="92D05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92D05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92D050"/>
                                  </a:solidFill>
                                  <a:effectLst/>
                                  <a:uLnTx/>
                                  <a:uFillTx/>
                                  <a:latin typeface="Cambria Math"/>
                                  <a:ea typeface="Cambria Math" panose="02040503050406030204" pitchFamily="18" charset="0"/>
                                  <a:cs typeface="+mn-cs"/>
                                </a:rPr>
                                <m:t>𝐄</m:t>
                              </m:r>
                            </m:e>
                          </m:acc>
                        </m:e>
                        <m:sub/>
                      </m:sSub>
                    </m:oMath>
                  </m:oMathPara>
                </a14:m>
                <a:endParaRPr kumimoji="0" lang="en-US" sz="2400" b="0" i="0" u="none" strike="noStrike" kern="1200" cap="none" spc="0" normalizeH="0" baseline="0" noProof="0" dirty="0">
                  <a:ln>
                    <a:noFill/>
                  </a:ln>
                  <a:solidFill>
                    <a:srgbClr val="92D050"/>
                  </a:solidFill>
                  <a:effectLst/>
                  <a:uLnTx/>
                  <a:uFillTx/>
                  <a:latin typeface="NimbusSanL-ReguItal"/>
                  <a:ea typeface="+mn-ea"/>
                  <a:cs typeface="+mn-cs"/>
                </a:endParaRPr>
              </a:p>
            </p:txBody>
          </p:sp>
        </mc:Choice>
        <mc:Fallback xmlns="">
          <p:sp>
            <p:nvSpPr>
              <p:cNvPr id="35" name="Rectangle 34"/>
              <p:cNvSpPr>
                <a:spLocks noRot="1" noChangeAspect="1" noMove="1" noResize="1" noEditPoints="1" noAdjustHandles="1" noChangeArrowheads="1" noChangeShapeType="1" noTextEdit="1"/>
              </p:cNvSpPr>
              <p:nvPr/>
            </p:nvSpPr>
            <p:spPr>
              <a:xfrm>
                <a:off x="8754148" y="3743944"/>
                <a:ext cx="655884" cy="506421"/>
              </a:xfrm>
              <a:prstGeom prst="rect">
                <a:avLst/>
              </a:prstGeom>
              <a:blipFill>
                <a:blip r:embed="rId8"/>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9135148" y="3286744"/>
                <a:ext cx="832792"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a:ln>
                                <a:noFill/>
                              </a:ln>
                              <a:solidFill>
                                <a:srgbClr val="7030A0"/>
                              </a:solidFill>
                              <a:effectLst/>
                              <a:uLnTx/>
                              <a:uFillTx/>
                              <a:latin typeface="Cambria Math"/>
                              <a:ea typeface="Cambria Math"/>
                              <a:cs typeface="+mn-cs"/>
                            </a:rPr>
                            <m:t>𝜌</m:t>
                          </m:r>
                          <m:acc>
                            <m:accPr>
                              <m:chr m:val="⃗"/>
                              <m:ctrlPr>
                                <a:rPr kumimoji="0" lang="en-US" sz="24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7030A0"/>
                                  </a:solidFill>
                                  <a:effectLst/>
                                  <a:uLnTx/>
                                  <a:uFillTx/>
                                  <a:latin typeface="Cambria Math"/>
                                  <a:ea typeface="Cambria Math" panose="02040503050406030204" pitchFamily="18" charset="0"/>
                                  <a:cs typeface="+mn-cs"/>
                                </a:rPr>
                                <m:t>𝐄</m:t>
                              </m:r>
                            </m:e>
                          </m:acc>
                        </m:e>
                        <m:sub/>
                      </m:sSub>
                    </m:oMath>
                  </m:oMathPara>
                </a14:m>
                <a:endParaRPr kumimoji="0" lang="en-US" sz="2400" b="0" i="0" u="none" strike="noStrike" kern="1200" cap="none" spc="0" normalizeH="0" baseline="0" noProof="0" dirty="0">
                  <a:ln>
                    <a:noFill/>
                  </a:ln>
                  <a:solidFill>
                    <a:srgbClr val="7030A0"/>
                  </a:solidFill>
                  <a:effectLst/>
                  <a:uLnTx/>
                  <a:uFillTx/>
                  <a:latin typeface="NimbusSanL-ReguItal"/>
                  <a:ea typeface="+mn-ea"/>
                  <a:cs typeface="+mn-cs"/>
                </a:endParaRPr>
              </a:p>
            </p:txBody>
          </p:sp>
        </mc:Choice>
        <mc:Fallback xmlns="">
          <p:sp>
            <p:nvSpPr>
              <p:cNvPr id="36" name="Rectangle 35"/>
              <p:cNvSpPr>
                <a:spLocks noRot="1" noChangeAspect="1" noMove="1" noResize="1" noEditPoints="1" noAdjustHandles="1" noChangeArrowheads="1" noChangeShapeType="1" noTextEdit="1"/>
              </p:cNvSpPr>
              <p:nvPr/>
            </p:nvSpPr>
            <p:spPr>
              <a:xfrm>
                <a:off x="9135148" y="3286744"/>
                <a:ext cx="832792" cy="506421"/>
              </a:xfrm>
              <a:prstGeom prst="rect">
                <a:avLst/>
              </a:prstGeom>
              <a:blipFill>
                <a:blip r:embed="rId9"/>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8696998" y="4658344"/>
                <a:ext cx="436338" cy="461665"/>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𝐯</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7" name="Rectangle 36"/>
              <p:cNvSpPr>
                <a:spLocks noRot="1" noChangeAspect="1" noMove="1" noResize="1" noEditPoints="1" noAdjustHandles="1" noChangeArrowheads="1" noChangeShapeType="1" noTextEdit="1"/>
              </p:cNvSpPr>
              <p:nvPr/>
            </p:nvSpPr>
            <p:spPr>
              <a:xfrm>
                <a:off x="8696998" y="4658344"/>
                <a:ext cx="436338" cy="461665"/>
              </a:xfrm>
              <a:prstGeom prst="rect">
                <a:avLst/>
              </a:prstGeom>
              <a:blipFill>
                <a:blip r:embed="rId10"/>
                <a:stretch>
                  <a:fillRect/>
                </a:stretch>
              </a:blipFill>
              <a:ln w="19050">
                <a:noFill/>
              </a:ln>
            </p:spPr>
            <p:txBody>
              <a:bodyPr/>
              <a:lstStyle/>
              <a:p>
                <a:r>
                  <a:rPr lang="en-US">
                    <a:noFill/>
                  </a:rPr>
                  <a:t> </a:t>
                </a:r>
              </a:p>
            </p:txBody>
          </p:sp>
        </mc:Fallback>
      </mc:AlternateContent>
      <p:cxnSp>
        <p:nvCxnSpPr>
          <p:cNvPr id="38" name="Straight Arrow Connector 37"/>
          <p:cNvCxnSpPr/>
          <p:nvPr/>
        </p:nvCxnSpPr>
        <p:spPr bwMode="auto">
          <a:xfrm flipV="1">
            <a:off x="8326967" y="2057400"/>
            <a:ext cx="902759" cy="998012"/>
          </a:xfrm>
          <a:prstGeom prst="straightConnector1">
            <a:avLst/>
          </a:prstGeom>
          <a:noFill/>
          <a:ln w="190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p:nvPr/>
        </p:nvCxnSpPr>
        <p:spPr bwMode="auto">
          <a:xfrm flipH="1" flipV="1">
            <a:off x="8315325" y="3028951"/>
            <a:ext cx="19050" cy="1400174"/>
          </a:xfrm>
          <a:prstGeom prst="straightConnector1">
            <a:avLst/>
          </a:prstGeom>
          <a:noFill/>
          <a:ln w="57150" cap="flat" cmpd="sng" algn="ctr">
            <a:solidFill>
              <a:srgbClr val="FF99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0" name="Rectangle 39"/>
              <p:cNvSpPr/>
              <p:nvPr/>
            </p:nvSpPr>
            <p:spPr>
              <a:xfrm>
                <a:off x="7235191" y="3038284"/>
                <a:ext cx="924227" cy="506421"/>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srgbClr val="CC990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smtClean="0">
                              <a:ln>
                                <a:noFill/>
                              </a:ln>
                              <a:solidFill>
                                <a:srgbClr val="CC9900"/>
                              </a:solidFill>
                              <a:effectLst/>
                              <a:uLnTx/>
                              <a:uFillTx/>
                              <a:latin typeface="Cambria Math" panose="02040503050406030204" pitchFamily="18" charset="0"/>
                              <a:ea typeface="Cambria Math" panose="02040503050406030204" pitchFamily="18" charset="0"/>
                              <a:cs typeface="+mn-cs"/>
                            </a:rPr>
                            <m:t>𝐉</m:t>
                          </m:r>
                        </m:e>
                      </m:acc>
                      <m:r>
                        <a:rPr kumimoji="0" lang="en-US" sz="2400" b="0" i="0" u="none" strike="noStrike" kern="1200" cap="none" spc="0" normalizeH="0" baseline="0" noProof="0">
                          <a:ln>
                            <a:noFill/>
                          </a:ln>
                          <a:solidFill>
                            <a:srgbClr val="CC99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400" b="0" i="1" u="none" strike="noStrike" kern="1200" cap="none" spc="0" normalizeH="0" baseline="0" noProof="0">
                              <a:ln>
                                <a:noFill/>
                              </a:ln>
                              <a:solidFill>
                                <a:srgbClr val="CC99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CC9900"/>
                              </a:solidFill>
                              <a:effectLst/>
                              <a:uLnTx/>
                              <a:uFillTx/>
                              <a:latin typeface="Cambria Math" panose="02040503050406030204" pitchFamily="18" charset="0"/>
                              <a:ea typeface="Cambria Math" panose="02040503050406030204" pitchFamily="18" charset="0"/>
                              <a:cs typeface="+mn-cs"/>
                            </a:rPr>
                            <m:t>𝐁</m:t>
                          </m:r>
                        </m:e>
                      </m:acc>
                    </m:oMath>
                  </m:oMathPara>
                </a14:m>
                <a:endParaRPr kumimoji="0" lang="en-US" sz="2400" b="0" i="0" u="none" strike="noStrike" kern="1200" cap="none" spc="0" normalizeH="0" baseline="0" noProof="0" dirty="0">
                  <a:ln>
                    <a:noFill/>
                  </a:ln>
                  <a:solidFill>
                    <a:srgbClr val="CC9900"/>
                  </a:solidFill>
                  <a:effectLst/>
                  <a:uLnTx/>
                  <a:uFillTx/>
                  <a:latin typeface="NimbusSanL-ReguItal"/>
                  <a:ea typeface="+mn-ea"/>
                  <a:cs typeface="+mn-cs"/>
                </a:endParaRPr>
              </a:p>
            </p:txBody>
          </p:sp>
        </mc:Choice>
        <mc:Fallback xmlns="">
          <p:sp>
            <p:nvSpPr>
              <p:cNvPr id="40" name="Rectangle 39"/>
              <p:cNvSpPr>
                <a:spLocks noRot="1" noChangeAspect="1" noMove="1" noResize="1" noEditPoints="1" noAdjustHandles="1" noChangeArrowheads="1" noChangeShapeType="1" noTextEdit="1"/>
              </p:cNvSpPr>
              <p:nvPr/>
            </p:nvSpPr>
            <p:spPr>
              <a:xfrm>
                <a:off x="7235191" y="3038284"/>
                <a:ext cx="924227" cy="506421"/>
              </a:xfrm>
              <a:prstGeom prst="rect">
                <a:avLst/>
              </a:prstGeom>
              <a:blipFill>
                <a:blip r:embed="rId11"/>
                <a:stretch>
                  <a:fillRect/>
                </a:stretch>
              </a:blipFill>
              <a:ln w="19050">
                <a:noFill/>
              </a:ln>
            </p:spPr>
            <p:txBody>
              <a:bodyPr/>
              <a:lstStyle/>
              <a:p>
                <a:r>
                  <a:rPr lang="LID4096">
                    <a:noFill/>
                  </a:rPr>
                  <a:t> </a:t>
                </a:r>
              </a:p>
            </p:txBody>
          </p:sp>
        </mc:Fallback>
      </mc:AlternateContent>
      <p:cxnSp>
        <p:nvCxnSpPr>
          <p:cNvPr id="41" name="Straight Arrow Connector 40"/>
          <p:cNvCxnSpPr/>
          <p:nvPr/>
        </p:nvCxnSpPr>
        <p:spPr bwMode="auto">
          <a:xfrm flipH="1" flipV="1">
            <a:off x="9220201" y="2095500"/>
            <a:ext cx="9525" cy="1343026"/>
          </a:xfrm>
          <a:prstGeom prst="straightConnector1">
            <a:avLst/>
          </a:prstGeom>
          <a:noFill/>
          <a:ln w="19050" cap="flat" cmpd="sng" algn="ctr">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8343901" y="2047876"/>
            <a:ext cx="904875" cy="2390774"/>
          </a:xfrm>
          <a:prstGeom prst="straightConnector1">
            <a:avLst/>
          </a:prstGeom>
          <a:noFill/>
          <a:ln w="571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4" name="Rectangle 43"/>
              <p:cNvSpPr/>
              <p:nvPr/>
            </p:nvSpPr>
            <p:spPr>
              <a:xfrm>
                <a:off x="7575243" y="4073656"/>
                <a:ext cx="360219"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r>
                        <a:rPr kumimoji="0" lang="en-US" sz="2400" b="0" i="1" u="none" strike="noStrike" kern="1200" cap="none" spc="0" normalizeH="0" baseline="0" noProof="0">
                          <a:ln>
                            <a:noFill/>
                          </a:ln>
                          <a:solidFill>
                            <a:srgbClr val="000000"/>
                          </a:solidFill>
                          <a:effectLst/>
                          <a:uLnTx/>
                          <a:uFillTx/>
                          <a:latin typeface="Cambria Math"/>
                          <a:ea typeface="Cambria Math"/>
                          <a:cs typeface="+mn-cs"/>
                        </a:rPr>
                        <m:t>𝜌</m:t>
                      </m:r>
                    </m:oMath>
                  </m:oMathPara>
                </a14:m>
                <a:endParaRPr kumimoji="0" lang="en-US" sz="2400" b="0" i="1"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4" name="Rectangle 43"/>
              <p:cNvSpPr>
                <a:spLocks noRot="1" noChangeAspect="1" noMove="1" noResize="1" noEditPoints="1" noAdjustHandles="1" noChangeArrowheads="1" noChangeShapeType="1" noTextEdit="1"/>
              </p:cNvSpPr>
              <p:nvPr/>
            </p:nvSpPr>
            <p:spPr>
              <a:xfrm>
                <a:off x="7575243" y="4073656"/>
                <a:ext cx="360219" cy="461665"/>
              </a:xfrm>
              <a:prstGeom prst="rect">
                <a:avLst/>
              </a:prstGeom>
              <a:blipFill>
                <a:blip r:embed="rId12"/>
                <a:stretch>
                  <a:fillRect l="-1695" r="-66102" b="-10526"/>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7468273" y="1886569"/>
                <a:ext cx="1537344" cy="517129"/>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FF0000"/>
                          </a:solidFill>
                          <a:effectLst/>
                          <a:uLnTx/>
                          <a:uFillTx/>
                          <a:latin typeface="Cambria Math"/>
                          <a:ea typeface="Cambria Math" panose="02040503050406030204" pitchFamily="18" charset="0"/>
                          <a:cs typeface="+mn-cs"/>
                        </a:rPr>
                        <m:t>𝑑</m:t>
                      </m:r>
                      <m:acc>
                        <m:accPr>
                          <m:chr m:val="⃗"/>
                          <m:ctrlP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𝐅</m:t>
                          </m:r>
                        </m:e>
                      </m:acc>
                      <m:r>
                        <a:rPr kumimoji="0" lang="en-US" sz="24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m:t>
                      </m:r>
                      <m:acc>
                        <m:accPr>
                          <m:chr m:val="⃗"/>
                          <m:ctrlP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𝐟</m:t>
                          </m:r>
                        </m:e>
                      </m:acc>
                      <m: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𝑑</m:t>
                      </m:r>
                      <m: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𝜏</m:t>
                      </m:r>
                    </m:oMath>
                  </m:oMathPara>
                </a14:m>
                <a:endParaRPr kumimoji="0" lang="en-US" sz="2400" b="0" i="0" u="none" strike="noStrike" kern="1200" cap="none" spc="0" normalizeH="0" baseline="0" noProof="0" dirty="0">
                  <a:ln>
                    <a:noFill/>
                  </a:ln>
                  <a:solidFill>
                    <a:srgbClr val="FF0000"/>
                  </a:solidFill>
                  <a:effectLst/>
                  <a:uLnTx/>
                  <a:uFillTx/>
                  <a:latin typeface="NimbusSanL-ReguItal"/>
                  <a:ea typeface="+mn-ea"/>
                  <a:cs typeface="+mn-cs"/>
                </a:endParaRPr>
              </a:p>
            </p:txBody>
          </p:sp>
        </mc:Choice>
        <mc:Fallback xmlns="">
          <p:sp>
            <p:nvSpPr>
              <p:cNvPr id="45" name="Rectangle 44"/>
              <p:cNvSpPr>
                <a:spLocks noRot="1" noChangeAspect="1" noMove="1" noResize="1" noEditPoints="1" noAdjustHandles="1" noChangeArrowheads="1" noChangeShapeType="1" noTextEdit="1"/>
              </p:cNvSpPr>
              <p:nvPr/>
            </p:nvSpPr>
            <p:spPr>
              <a:xfrm>
                <a:off x="7468273" y="1886569"/>
                <a:ext cx="1537344" cy="517129"/>
              </a:xfrm>
              <a:prstGeom prst="rect">
                <a:avLst/>
              </a:prstGeom>
              <a:blipFill>
                <a:blip r:embed="rId13"/>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9382798" y="4858369"/>
                <a:ext cx="2212336"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C00000"/>
                              </a:solidFill>
                              <a:effectLst/>
                              <a:uLnTx/>
                              <a:uFillTx/>
                              <a:latin typeface="Cambria Math"/>
                              <a:ea typeface="Cambria Math" panose="02040503050406030204" pitchFamily="18" charset="0"/>
                              <a:cs typeface="+mn-cs"/>
                            </a:rPr>
                            <m:t>𝐉</m:t>
                          </m:r>
                        </m:e>
                      </m:acc>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srgbClr val="C0000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400" b="0" i="1" u="none" strike="noStrike" kern="1200" cap="none" spc="0" normalizeH="0" baseline="0" noProof="0">
                              <a:ln>
                                <a:noFill/>
                              </a:ln>
                              <a:solidFill>
                                <a:srgbClr val="C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𝐯</m:t>
                          </m:r>
                        </m:e>
                      </m:acc>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 (</m:t>
                      </m:r>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𝑤𝑎𝑠</m:t>
                      </m:r>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 </m:t>
                      </m:r>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𝐯</m:t>
                          </m:r>
                        </m:e>
                      </m:acc>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oMath>
                  </m:oMathPara>
                </a14:m>
                <a:endParaRPr kumimoji="0" lang="en-US" sz="2400" b="0" i="0" u="none" strike="noStrike" kern="1200" cap="none" spc="0" normalizeH="0" baseline="0" noProof="0" dirty="0">
                  <a:ln>
                    <a:noFill/>
                  </a:ln>
                  <a:solidFill>
                    <a:srgbClr val="C00000"/>
                  </a:solidFill>
                  <a:effectLst/>
                  <a:uLnTx/>
                  <a:uFillTx/>
                  <a:latin typeface="NimbusSanL-ReguItal"/>
                  <a:ea typeface="+mn-ea"/>
                  <a:cs typeface="+mn-cs"/>
                </a:endParaRPr>
              </a:p>
            </p:txBody>
          </p:sp>
        </mc:Choice>
        <mc:Fallback xmlns="">
          <p:sp>
            <p:nvSpPr>
              <p:cNvPr id="47" name="Rectangle 46"/>
              <p:cNvSpPr>
                <a:spLocks noRot="1" noChangeAspect="1" noMove="1" noResize="1" noEditPoints="1" noAdjustHandles="1" noChangeArrowheads="1" noChangeShapeType="1" noTextEdit="1"/>
              </p:cNvSpPr>
              <p:nvPr/>
            </p:nvSpPr>
            <p:spPr>
              <a:xfrm>
                <a:off x="9382798" y="4858369"/>
                <a:ext cx="2212336" cy="506421"/>
              </a:xfrm>
              <a:prstGeom prst="rect">
                <a:avLst/>
              </a:prstGeom>
              <a:blipFill>
                <a:blip r:embed="rId1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7820694" y="5429869"/>
                <a:ext cx="1732881"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m:t>𝑑𝑞</m:t>
                      </m:r>
                      <m:r>
                        <a:rPr kumimoji="0" lang="en-US" sz="2400" b="0" i="1"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oMath>
                  </m:oMathPara>
                </a14:m>
                <a:endParaRPr kumimoji="0" lang="en-US" sz="2400" b="0" i="1"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9" name="Rectangle 48"/>
              <p:cNvSpPr>
                <a:spLocks noRot="1" noChangeAspect="1" noMove="1" noResize="1" noEditPoints="1" noAdjustHandles="1" noChangeArrowheads="1" noChangeShapeType="1" noTextEdit="1"/>
              </p:cNvSpPr>
              <p:nvPr/>
            </p:nvSpPr>
            <p:spPr>
              <a:xfrm>
                <a:off x="7820694" y="5429869"/>
                <a:ext cx="1732881" cy="461665"/>
              </a:xfrm>
              <a:prstGeom prst="rect">
                <a:avLst/>
              </a:prstGeom>
              <a:blipFill>
                <a:blip r:embed="rId15"/>
                <a:stretch>
                  <a:fillRect b="-18667"/>
                </a:stretch>
              </a:blipFill>
              <a:ln w="19050">
                <a:noFill/>
              </a:ln>
            </p:spPr>
            <p:txBody>
              <a:bodyPr/>
              <a:lstStyle/>
              <a:p>
                <a:r>
                  <a:rPr lang="en-US">
                    <a:noFill/>
                  </a:rPr>
                  <a:t> </a:t>
                </a:r>
              </a:p>
            </p:txBody>
          </p:sp>
        </mc:Fallback>
      </mc:AlternateContent>
      <p:grpSp>
        <p:nvGrpSpPr>
          <p:cNvPr id="54" name="Group 53"/>
          <p:cNvGrpSpPr/>
          <p:nvPr/>
        </p:nvGrpSpPr>
        <p:grpSpPr>
          <a:xfrm>
            <a:off x="8126731" y="4230956"/>
            <a:ext cx="395288" cy="471904"/>
            <a:chOff x="5219700" y="1416636"/>
            <a:chExt cx="395288" cy="471904"/>
          </a:xfrm>
        </p:grpSpPr>
        <p:sp>
          <p:nvSpPr>
            <p:cNvPr id="4" name="Rectangle 3"/>
            <p:cNvSpPr/>
            <p:nvPr/>
          </p:nvSpPr>
          <p:spPr bwMode="auto">
            <a:xfrm>
              <a:off x="5343525" y="1416636"/>
              <a:ext cx="266700" cy="338554"/>
            </a:xfrm>
            <a:prstGeom prst="rect">
              <a:avLst/>
            </a:prstGeom>
            <a:solidFill>
              <a:srgbClr val="FFCC00"/>
            </a:solidFill>
            <a:ln w="28575" cap="flat" cmpd="sng" algn="ctr">
              <a:solidFill>
                <a:srgbClr val="CC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0" name="Rectangle 49"/>
            <p:cNvSpPr/>
            <p:nvPr/>
          </p:nvSpPr>
          <p:spPr bwMode="auto">
            <a:xfrm>
              <a:off x="5219700" y="1549986"/>
              <a:ext cx="266700" cy="338554"/>
            </a:xfrm>
            <a:prstGeom prst="rect">
              <a:avLst/>
            </a:prstGeom>
            <a:solidFill>
              <a:srgbClr val="FFCC00"/>
            </a:solidFill>
            <a:ln w="28575" cap="flat" cmpd="sng" algn="ctr">
              <a:solidFill>
                <a:srgbClr val="CC66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cxnSp>
          <p:nvCxnSpPr>
            <p:cNvPr id="51" name="Straight Arrow Connector 50"/>
            <p:cNvCxnSpPr/>
            <p:nvPr/>
          </p:nvCxnSpPr>
          <p:spPr bwMode="auto">
            <a:xfrm flipV="1">
              <a:off x="5226049" y="1417637"/>
              <a:ext cx="123825" cy="142875"/>
            </a:xfrm>
            <a:prstGeom prst="straightConnector1">
              <a:avLst/>
            </a:prstGeom>
            <a:noFill/>
            <a:ln w="28575" cap="flat" cmpd="sng" algn="ctr">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flipV="1">
              <a:off x="5491163" y="1433513"/>
              <a:ext cx="123825" cy="142875"/>
            </a:xfrm>
            <a:prstGeom prst="straightConnector1">
              <a:avLst/>
            </a:prstGeom>
            <a:noFill/>
            <a:ln w="28575" cap="flat" cmpd="sng" algn="ctr">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flipV="1">
              <a:off x="5481638" y="1738313"/>
              <a:ext cx="123825" cy="142875"/>
            </a:xfrm>
            <a:prstGeom prst="straightConnector1">
              <a:avLst/>
            </a:prstGeom>
            <a:noFill/>
            <a:ln w="28575" cap="flat" cmpd="sng" algn="ctr">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 name="Straight Arrow Connector 57"/>
          <p:cNvCxnSpPr/>
          <p:nvPr/>
        </p:nvCxnSpPr>
        <p:spPr bwMode="auto">
          <a:xfrm flipH="1" flipV="1">
            <a:off x="8238392" y="4484077"/>
            <a:ext cx="269550" cy="1047838"/>
          </a:xfrm>
          <a:prstGeom prst="straightConnector1">
            <a:avLst/>
          </a:prstGeom>
          <a:noFill/>
          <a:ln w="28575"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Content Placeholder 4">
            <a:extLst>
              <a:ext uri="{FF2B5EF4-FFF2-40B4-BE49-F238E27FC236}">
                <a16:creationId xmlns:a16="http://schemas.microsoft.com/office/drawing/2014/main" id="{48CE48B3-92FC-464F-8038-7FEFD0B57AB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22</a:t>
            </a:fld>
            <a:endParaRPr lang="en-US" dirty="0"/>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24A3EE49-6214-40B5-80AF-B26456FBE991}"/>
                  </a:ext>
                </a:extLst>
              </p:cNvPr>
              <p:cNvSpPr/>
              <p:nvPr/>
            </p:nvSpPr>
            <p:spPr>
              <a:xfrm>
                <a:off x="2519099" y="763978"/>
                <a:ext cx="2163926" cy="462114"/>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𝐅</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𝑞</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92D05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92D050"/>
                                  </a:solidFill>
                                  <a:effectLst/>
                                  <a:uLnTx/>
                                  <a:uFillTx/>
                                  <a:latin typeface="Cambria Math"/>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6" name="Rectangle 45">
                <a:extLst>
                  <a:ext uri="{FF2B5EF4-FFF2-40B4-BE49-F238E27FC236}">
                    <a16:creationId xmlns:a16="http://schemas.microsoft.com/office/drawing/2014/main" id="{24A3EE49-6214-40B5-80AF-B26456FBE991}"/>
                  </a:ext>
                </a:extLst>
              </p:cNvPr>
              <p:cNvSpPr>
                <a:spLocks noRot="1" noChangeAspect="1" noMove="1" noResize="1" noEditPoints="1" noAdjustHandles="1" noChangeArrowheads="1" noChangeShapeType="1" noTextEdit="1"/>
              </p:cNvSpPr>
              <p:nvPr/>
            </p:nvSpPr>
            <p:spPr>
              <a:xfrm>
                <a:off x="2519099" y="763978"/>
                <a:ext cx="2163926" cy="462114"/>
              </a:xfrm>
              <a:prstGeom prst="rect">
                <a:avLst/>
              </a:prstGeom>
              <a:blipFill>
                <a:blip r:embed="rId16"/>
                <a:stretch>
                  <a:fillRect t="-15789" b="-3947"/>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D91B161D-37DE-4E2D-BF69-32A605A04E3F}"/>
                  </a:ext>
                </a:extLst>
              </p:cNvPr>
              <p:cNvSpPr/>
              <p:nvPr/>
            </p:nvSpPr>
            <p:spPr>
              <a:xfrm>
                <a:off x="6286122" y="3467345"/>
                <a:ext cx="2048253" cy="536044"/>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CC9900"/>
                          </a:solidFill>
                          <a:effectLst/>
                          <a:uLnTx/>
                          <a:uFillTx/>
                          <a:latin typeface="Cambria Math" panose="02040503050406030204" pitchFamily="18" charset="0"/>
                          <a:ea typeface="Cambria Math" panose="02040503050406030204" pitchFamily="18" charset="0"/>
                          <a:cs typeface="+mn-cs"/>
                        </a:rPr>
                        <m:t>𝑤𝑎𝑠</m:t>
                      </m:r>
                      <m:r>
                        <a:rPr kumimoji="0" lang="en-US" sz="2400" b="0" i="1" u="none" strike="noStrike" kern="1200" cap="none" spc="0" normalizeH="0" baseline="0" noProof="0" smtClean="0">
                          <a:ln>
                            <a:noFill/>
                          </a:ln>
                          <a:solidFill>
                            <a:srgbClr val="CC9900"/>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smtClean="0">
                          <a:ln>
                            <a:noFill/>
                          </a:ln>
                          <a:solidFill>
                            <a:srgbClr val="CC9900"/>
                          </a:solidFill>
                          <a:effectLst/>
                          <a:uLnTx/>
                          <a:uFillTx/>
                          <a:latin typeface="Cambria Math" panose="02040503050406030204" pitchFamily="18" charset="0"/>
                          <a:ea typeface="Cambria Math" panose="02040503050406030204" pitchFamily="18" charset="0"/>
                          <a:cs typeface="+mn-cs"/>
                        </a:rPr>
                        <m:t>𝑞</m:t>
                      </m:r>
                      <m:d>
                        <m:dPr>
                          <m:ctrlPr>
                            <a:rPr kumimoji="0" lang="en-US" sz="2400" b="0" i="1" u="none" strike="noStrike" kern="1200" cap="none" spc="0" normalizeH="0" baseline="0" noProof="0">
                              <a:ln>
                                <a:noFill/>
                              </a:ln>
                              <a:solidFill>
                                <a:srgbClr val="CC9900"/>
                              </a:solidFill>
                              <a:effectLst/>
                              <a:uLnTx/>
                              <a:uFillTx/>
                              <a:latin typeface="Cambria Math" panose="02040503050406030204" pitchFamily="18" charset="0"/>
                              <a:ea typeface="+mn-ea"/>
                              <a:cs typeface="+mn-cs"/>
                            </a:rPr>
                          </m:ctrlPr>
                        </m:dPr>
                        <m:e>
                          <m:acc>
                            <m:accPr>
                              <m:chr m:val="⃗"/>
                              <m:ctrlPr>
                                <a:rPr kumimoji="0" lang="en-US" sz="2400" b="0" i="1" u="none" strike="noStrike" kern="1200" cap="none" spc="0" normalizeH="0" baseline="0" noProof="0" smtClean="0">
                                  <a:ln>
                                    <a:noFill/>
                                  </a:ln>
                                  <a:solidFill>
                                    <a:srgbClr val="CC99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CC9900"/>
                                  </a:solidFill>
                                  <a:effectLst/>
                                  <a:uLnTx/>
                                  <a:uFillTx/>
                                  <a:latin typeface="Cambria Math" panose="02040503050406030204" pitchFamily="18" charset="0"/>
                                  <a:ea typeface="+mn-ea"/>
                                  <a:cs typeface="+mn-cs"/>
                                </a:rPr>
                                <m:t>𝐯</m:t>
                              </m:r>
                            </m:e>
                          </m:acc>
                          <m:r>
                            <a:rPr kumimoji="0" lang="en-US" sz="2400" b="0" i="0" u="none" strike="noStrike" kern="1200" cap="none" spc="0" normalizeH="0" baseline="0" noProof="0">
                              <a:ln>
                                <a:noFill/>
                              </a:ln>
                              <a:solidFill>
                                <a:srgbClr val="CC99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400" b="0" i="1" u="none" strike="noStrike" kern="1200" cap="none" spc="0" normalizeH="0" baseline="0" noProof="0" smtClean="0">
                                  <a:ln>
                                    <a:noFill/>
                                  </a:ln>
                                  <a:solidFill>
                                    <a:srgbClr val="CC99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CC99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400" b="0" i="0" u="none" strike="noStrike" kern="1200" cap="none" spc="0" normalizeH="0" baseline="0" noProof="0" dirty="0">
                  <a:ln>
                    <a:noFill/>
                  </a:ln>
                  <a:solidFill>
                    <a:srgbClr val="CC9900"/>
                  </a:solidFill>
                  <a:effectLst/>
                  <a:uLnTx/>
                  <a:uFillTx/>
                  <a:latin typeface="NimbusSanL-ReguItal"/>
                  <a:ea typeface="+mn-ea"/>
                  <a:cs typeface="+mn-cs"/>
                </a:endParaRPr>
              </a:p>
            </p:txBody>
          </p:sp>
        </mc:Choice>
        <mc:Fallback xmlns="">
          <p:sp>
            <p:nvSpPr>
              <p:cNvPr id="53" name="Rectangle 52">
                <a:extLst>
                  <a:ext uri="{FF2B5EF4-FFF2-40B4-BE49-F238E27FC236}">
                    <a16:creationId xmlns:a16="http://schemas.microsoft.com/office/drawing/2014/main" id="{D91B161D-37DE-4E2D-BF69-32A605A04E3F}"/>
                  </a:ext>
                </a:extLst>
              </p:cNvPr>
              <p:cNvSpPr>
                <a:spLocks noRot="1" noChangeAspect="1" noMove="1" noResize="1" noEditPoints="1" noAdjustHandles="1" noChangeArrowheads="1" noChangeShapeType="1" noTextEdit="1"/>
              </p:cNvSpPr>
              <p:nvPr/>
            </p:nvSpPr>
            <p:spPr>
              <a:xfrm>
                <a:off x="6286122" y="3467345"/>
                <a:ext cx="2048253" cy="536044"/>
              </a:xfrm>
              <a:prstGeom prst="rect">
                <a:avLst/>
              </a:prstGeom>
              <a:blipFill>
                <a:blip r:embed="rId17"/>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671E0F74-F704-4ADD-92F0-AF2DC358440F}"/>
                  </a:ext>
                </a:extLst>
              </p:cNvPr>
              <p:cNvSpPr/>
              <p:nvPr/>
            </p:nvSpPr>
            <p:spPr>
              <a:xfrm>
                <a:off x="9706622" y="3277038"/>
                <a:ext cx="1482649" cy="506421"/>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𝑤𝑎𝑠</m:t>
                      </m:r>
                      <m: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srgbClr val="7030A0"/>
                          </a:solidFill>
                          <a:effectLst/>
                          <a:uLnTx/>
                          <a:uFillTx/>
                          <a:latin typeface="Cambria Math"/>
                          <a:ea typeface="Cambria Math" panose="02040503050406030204" pitchFamily="18" charset="0"/>
                          <a:cs typeface="+mn-cs"/>
                        </a:rPr>
                        <m:t>𝑞</m:t>
                      </m:r>
                      <m:acc>
                        <m:accPr>
                          <m:chr m:val="⃗"/>
                          <m:ctrlPr>
                            <a:rPr kumimoji="0" lang="en-US" sz="24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7030A0"/>
                              </a:solidFill>
                              <a:effectLst/>
                              <a:uLnTx/>
                              <a:uFillTx/>
                              <a:latin typeface="Cambria Math"/>
                              <a:ea typeface="Cambria Math" panose="02040503050406030204" pitchFamily="18" charset="0"/>
                              <a:cs typeface="+mn-cs"/>
                            </a:rPr>
                            <m:t>𝐄</m:t>
                          </m:r>
                        </m:e>
                      </m:acc>
                      <m: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m:t>
                      </m:r>
                    </m:oMath>
                  </m:oMathPara>
                </a14:m>
                <a:endParaRPr kumimoji="0" lang="en-US" sz="2400" b="0" i="0" u="none" strike="noStrike" kern="1200" cap="none" spc="0" normalizeH="0" baseline="0" noProof="0" dirty="0">
                  <a:ln>
                    <a:noFill/>
                  </a:ln>
                  <a:solidFill>
                    <a:srgbClr val="7030A0"/>
                  </a:solidFill>
                  <a:effectLst/>
                  <a:uLnTx/>
                  <a:uFillTx/>
                  <a:latin typeface="NimbusSanL-ReguItal"/>
                  <a:ea typeface="+mn-ea"/>
                  <a:cs typeface="+mn-cs"/>
                </a:endParaRPr>
              </a:p>
            </p:txBody>
          </p:sp>
        </mc:Choice>
        <mc:Fallback xmlns="">
          <p:sp>
            <p:nvSpPr>
              <p:cNvPr id="57" name="Rectangle 56">
                <a:extLst>
                  <a:ext uri="{FF2B5EF4-FFF2-40B4-BE49-F238E27FC236}">
                    <a16:creationId xmlns:a16="http://schemas.microsoft.com/office/drawing/2014/main" id="{671E0F74-F704-4ADD-92F0-AF2DC358440F}"/>
                  </a:ext>
                </a:extLst>
              </p:cNvPr>
              <p:cNvSpPr>
                <a:spLocks noRot="1" noChangeAspect="1" noMove="1" noResize="1" noEditPoints="1" noAdjustHandles="1" noChangeArrowheads="1" noChangeShapeType="1" noTextEdit="1"/>
              </p:cNvSpPr>
              <p:nvPr/>
            </p:nvSpPr>
            <p:spPr>
              <a:xfrm>
                <a:off x="9706622" y="3277038"/>
                <a:ext cx="1482649" cy="506421"/>
              </a:xfrm>
              <a:prstGeom prst="rect">
                <a:avLst/>
              </a:prstGeom>
              <a:blipFill>
                <a:blip r:embed="rId18"/>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5D75686F-EB55-4C00-922A-6935C7EF444F}"/>
                  </a:ext>
                </a:extLst>
              </p:cNvPr>
              <p:cNvSpPr/>
              <p:nvPr/>
            </p:nvSpPr>
            <p:spPr>
              <a:xfrm>
                <a:off x="654870" y="1240987"/>
                <a:ext cx="1123232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Let’s consider a (moving) distribution of charges with charge density </a:t>
                </a:r>
                <a14:m>
                  <m:oMath xmlns:m="http://schemas.openxmlformats.org/officeDocument/2006/math">
                    <m:r>
                      <a:rPr kumimoji="0" lang="en-US" sz="20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𝜌</m:t>
                    </m:r>
                    <m:r>
                      <a:rPr kumimoji="0" lang="en-US" sz="20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and speed </a:t>
                </a:r>
                <a14:m>
                  <m:oMath xmlns:m="http://schemas.openxmlformats.org/officeDocument/2006/math">
                    <m:acc>
                      <m:accPr>
                        <m:chr m:val="⃗"/>
                        <m:ctrlPr>
                          <a:rPr kumimoji="0" lang="en-US" sz="2000" b="0" i="1" u="none" strike="noStrike" kern="1200" cap="none" spc="0" normalizeH="0" baseline="0" noProof="0">
                            <a:ln>
                              <a:noFill/>
                            </a:ln>
                            <a:solidFill>
                              <a:srgbClr val="C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𝐯</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in a volume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59" name="Rectangle 58">
                <a:extLst>
                  <a:ext uri="{FF2B5EF4-FFF2-40B4-BE49-F238E27FC236}">
                    <a16:creationId xmlns:a16="http://schemas.microsoft.com/office/drawing/2014/main" id="{5D75686F-EB55-4C00-922A-6935C7EF444F}"/>
                  </a:ext>
                </a:extLst>
              </p:cNvPr>
              <p:cNvSpPr>
                <a:spLocks noRot="1" noChangeAspect="1" noMove="1" noResize="1" noEditPoints="1" noAdjustHandles="1" noChangeArrowheads="1" noChangeShapeType="1" noTextEdit="1"/>
              </p:cNvSpPr>
              <p:nvPr/>
            </p:nvSpPr>
            <p:spPr>
              <a:xfrm>
                <a:off x="654870" y="1240987"/>
                <a:ext cx="11232329" cy="400110"/>
              </a:xfrm>
              <a:prstGeom prst="rect">
                <a:avLst/>
              </a:prstGeom>
              <a:blipFill>
                <a:blip r:embed="rId19"/>
                <a:stretch>
                  <a:fillRect l="-543"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9C619D52-C5B8-431E-9925-512F6A71237F}"/>
                  </a:ext>
                </a:extLst>
              </p:cNvPr>
              <p:cNvSpPr/>
              <p:nvPr/>
            </p:nvSpPr>
            <p:spPr>
              <a:xfrm>
                <a:off x="654870" y="1624296"/>
                <a:ext cx="301658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Total charge is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𝑑𝑞</m:t>
                    </m:r>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p>
            </p:txBody>
          </p:sp>
        </mc:Choice>
        <mc:Fallback xmlns="">
          <p:sp>
            <p:nvSpPr>
              <p:cNvPr id="60" name="Rectangle 59">
                <a:extLst>
                  <a:ext uri="{FF2B5EF4-FFF2-40B4-BE49-F238E27FC236}">
                    <a16:creationId xmlns:a16="http://schemas.microsoft.com/office/drawing/2014/main" id="{9C619D52-C5B8-431E-9925-512F6A71237F}"/>
                  </a:ext>
                </a:extLst>
              </p:cNvPr>
              <p:cNvSpPr>
                <a:spLocks noRot="1" noChangeAspect="1" noMove="1" noResize="1" noEditPoints="1" noAdjustHandles="1" noChangeArrowheads="1" noChangeShapeType="1" noTextEdit="1"/>
              </p:cNvSpPr>
              <p:nvPr/>
            </p:nvSpPr>
            <p:spPr>
              <a:xfrm>
                <a:off x="654870" y="1624296"/>
                <a:ext cx="3016585" cy="400110"/>
              </a:xfrm>
              <a:prstGeom prst="rect">
                <a:avLst/>
              </a:prstGeom>
              <a:blipFill>
                <a:blip r:embed="rId20"/>
                <a:stretch>
                  <a:fillRect l="-2020"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43128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9" grpId="0" uiExpand="1" build="p"/>
      <p:bldP spid="36" grpId="0"/>
      <p:bldP spid="40" grpId="0"/>
      <p:bldP spid="45" grpId="0"/>
      <p:bldP spid="47" grpId="0"/>
      <p:bldP spid="49" grpId="0"/>
      <p:bldP spid="53" grpId="0"/>
      <p:bldP spid="57"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All forces on a moving distribution of charges</a:t>
            </a:r>
          </a:p>
        </p:txBody>
      </p:sp>
      <mc:AlternateContent xmlns:mc="http://schemas.openxmlformats.org/markup-compatibility/2006" xmlns:a14="http://schemas.microsoft.com/office/drawing/2010/main">
        <mc:Choice Requires="a14">
          <p:sp>
            <p:nvSpPr>
              <p:cNvPr id="12" name="Rectangle 11"/>
              <p:cNvSpPr/>
              <p:nvPr/>
            </p:nvSpPr>
            <p:spPr>
              <a:xfrm>
                <a:off x="1471592" y="1403307"/>
                <a:ext cx="3437792" cy="659796"/>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000000"/>
                          </a:solidFill>
                          <a:effectLst/>
                          <a:uLnTx/>
                          <a:uFillTx/>
                          <a:latin typeface="Cambria Math"/>
                          <a:ea typeface="Cambria Math"/>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en>
                      </m:f>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𝜌</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nor/>
                        </m:rPr>
                        <a:rPr kumimoji="0" lang="en-US" sz="1800" b="0" i="0" u="none" strike="noStrike" kern="1200" cap="none" spc="0" normalizeH="0" baseline="0" noProof="0" dirty="0">
                          <a:ln>
                            <a:noFill/>
                          </a:ln>
                          <a:solidFill>
                            <a:srgbClr val="000000"/>
                          </a:solidFill>
                          <a:effectLst/>
                          <a:uLnTx/>
                          <a:uFillTx/>
                          <a:latin typeface="Times New Roman"/>
                          <a:ea typeface="Cambria Math" panose="02040503050406030204" pitchFamily="18" charset="0"/>
                          <a:cs typeface="+mn-cs"/>
                        </a:rPr>
                        <m:t> </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ctrlP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oMath>
                  </m:oMathPara>
                </a14:m>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1471592" y="1403307"/>
                <a:ext cx="3437792" cy="659796"/>
              </a:xfrm>
              <a:prstGeom prst="rect">
                <a:avLst/>
              </a:prstGeom>
              <a:blipFill>
                <a:blip r:embed="rId3"/>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953107" y="1316531"/>
                <a:ext cx="5679831" cy="729623"/>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1800" b="0" i="1" u="none" strike="noStrike" kern="1200" cap="none" spc="0" normalizeH="0" baseline="0" noProof="0">
                          <a:ln>
                            <a:noFill/>
                          </a:ln>
                          <a:solidFill>
                            <a:srgbClr val="000000"/>
                          </a:solidFill>
                          <a:effectLst/>
                          <a:uLnTx/>
                          <a:uFillTx/>
                          <a:latin typeface="Cambria Math"/>
                          <a:ea typeface="Cambria Math"/>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acc>
                        <m:accPr>
                          <m:chr m:val="⃗"/>
                          <m:ctrlPr>
                            <a:rPr kumimoji="0" lang="en-US" sz="1800" b="0" i="1"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𝐉</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𝐉</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oMath>
                  </m:oMathPara>
                </a14:m>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4953107" y="1316531"/>
                <a:ext cx="5679831" cy="729623"/>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05043" y="2000559"/>
                <a:ext cx="4651829" cy="810735"/>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𝐟</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0</m:t>
                          </m:r>
                        </m:sub>
                      </m:sSub>
                      <m:d>
                        <m:dPr>
                          <m:ctrlPr>
                            <a:rPr kumimoji="0" lang="ru-RU"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d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d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1705043" y="2000559"/>
                <a:ext cx="4651829" cy="810735"/>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14368" y="2951258"/>
                <a:ext cx="3210214" cy="708271"/>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num>
                        <m:den>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𝑡</m:t>
                          </m:r>
                        </m:den>
                      </m:f>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𝐁</m:t>
                              </m:r>
                            </m:e>
                          </m:acc>
                        </m:num>
                        <m:den>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𝑡</m:t>
                          </m:r>
                        </m:den>
                      </m:f>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1814368" y="2951258"/>
                <a:ext cx="3210214" cy="708271"/>
              </a:xfrm>
              <a:prstGeom prst="rect">
                <a:avLst/>
              </a:prstGeom>
              <a:blipFill>
                <a:blip r:embed="rId6"/>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631866" y="3231479"/>
                <a:ext cx="1679912" cy="682559"/>
              </a:xfrm>
              <a:prstGeom prst="rect">
                <a:avLst/>
              </a:prstGeom>
              <a:ln w="19050">
                <a:noFill/>
              </a:ln>
            </p:spPr>
            <p:txBody>
              <a:bodyPr wrap="square">
                <a:spAutoFit/>
              </a:bodyPr>
              <a:lstStyle/>
              <a:p>
                <a:pPr lvl="0" algn="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000000"/>
                          </a:solidFill>
                          <a:effectLst/>
                          <a:uLnTx/>
                          <a:uFillTx/>
                          <a:latin typeface="Cambria Math"/>
                          <a:ea typeface="Cambria Math"/>
                          <a:cs typeface="+mn-cs"/>
                        </a:rPr>
                        <m:t>=</m:t>
                      </m:r>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𝐁</m:t>
                              </m:r>
                            </m:e>
                          </m:acc>
                        </m:num>
                        <m:den>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𝑡</m:t>
                          </m:r>
                        </m:den>
                      </m:f>
                    </m:oMath>
                  </m:oMathPara>
                </a14:m>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8631866" y="3231479"/>
                <a:ext cx="1679912" cy="682559"/>
              </a:xfrm>
              <a:prstGeom prst="rect">
                <a:avLst/>
              </a:prstGeom>
              <a:blipFill>
                <a:blip r:embed="rId7"/>
                <a:stretch>
                  <a:fillRect/>
                </a:stretch>
              </a:blipFill>
              <a:ln w="19050">
                <a:noFill/>
              </a:ln>
            </p:spPr>
            <p:txBody>
              <a:bodyPr/>
              <a:lstStyle/>
              <a:p>
                <a:r>
                  <a:rPr lang="LID4096">
                    <a:noFill/>
                  </a:rPr>
                  <a:t> </a:t>
                </a:r>
              </a:p>
            </p:txBody>
          </p:sp>
        </mc:Fallback>
      </mc:AlternateContent>
      <p:sp>
        <p:nvSpPr>
          <p:cNvPr id="18" name="Rectangle 17"/>
          <p:cNvSpPr/>
          <p:nvPr/>
        </p:nvSpPr>
        <p:spPr>
          <a:xfrm>
            <a:off x="8638434" y="2865312"/>
            <a:ext cx="1614801" cy="553998"/>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Faraday’s law</a:t>
            </a:r>
          </a:p>
        </p:txBody>
      </p:sp>
      <mc:AlternateContent xmlns:mc="http://schemas.openxmlformats.org/markup-compatibility/2006" xmlns:a14="http://schemas.microsoft.com/office/drawing/2010/main">
        <mc:Choice Requires="a14">
          <p:sp>
            <p:nvSpPr>
              <p:cNvPr id="19" name="Rectangle 18"/>
              <p:cNvSpPr/>
              <p:nvPr/>
            </p:nvSpPr>
            <p:spPr>
              <a:xfrm>
                <a:off x="5035064" y="3740857"/>
                <a:ext cx="4844162" cy="682559"/>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f>
                        <m:f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num>
                        <m:den>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𝑡</m:t>
                          </m:r>
                        </m:den>
                      </m:f>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0070C0"/>
                                  </a:solidFill>
                                  <a:latin typeface="Cambria Math" panose="02040503050406030204" pitchFamily="18" charset="0"/>
                                  <a:ea typeface="Cambria Math" panose="02040503050406030204" pitchFamily="18" charset="0"/>
                                </a:rPr>
                              </m:ctrlPr>
                            </m:accPr>
                            <m:e>
                              <m:r>
                                <a:rPr lang="en-US">
                                  <a:solidFill>
                                    <a:srgbClr val="0070C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e>
                      </m:d>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5035064" y="3740857"/>
                <a:ext cx="4844162" cy="682559"/>
              </a:xfrm>
              <a:prstGeom prst="rect">
                <a:avLst/>
              </a:prstGeom>
              <a:blipFill>
                <a:blip r:embed="rId8"/>
                <a:stretch>
                  <a:fillRect/>
                </a:stretch>
              </a:blipFill>
              <a:ln w="19050">
                <a:noFill/>
              </a:ln>
            </p:spPr>
            <p:txBody>
              <a:bodyPr/>
              <a:lstStyle/>
              <a:p>
                <a:r>
                  <a:rPr lang="LID4096">
                    <a:noFill/>
                  </a:rPr>
                  <a:t> </a:t>
                </a:r>
              </a:p>
            </p:txBody>
          </p:sp>
        </mc:Fallback>
      </mc:AlternateContent>
      <p:sp>
        <p:nvSpPr>
          <p:cNvPr id="20" name="Rectangle 19"/>
          <p:cNvSpPr/>
          <p:nvPr/>
        </p:nvSpPr>
        <p:spPr>
          <a:xfrm>
            <a:off x="1701808" y="4402262"/>
            <a:ext cx="1770036" cy="49866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Product rule 4: </a:t>
            </a:r>
          </a:p>
        </p:txBody>
      </p:sp>
      <mc:AlternateContent xmlns:mc="http://schemas.openxmlformats.org/markup-compatibility/2006" xmlns:a14="http://schemas.microsoft.com/office/drawing/2010/main">
        <mc:Choice Requires="a14">
          <p:sp>
            <p:nvSpPr>
              <p:cNvPr id="21" name="Rectangle 20"/>
              <p:cNvSpPr/>
              <p:nvPr/>
            </p:nvSpPr>
            <p:spPr>
              <a:xfrm>
                <a:off x="3345686" y="4497310"/>
                <a:ext cx="3855214" cy="425181"/>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r>
                        <a:rPr kumimoji="0" lang="en-US" sz="1800" b="0" i="1" u="none" strike="noStrike" kern="1200" cap="none" spc="0" normalizeH="0" baseline="0" noProof="0">
                          <a:ln>
                            <a:noFill/>
                          </a:ln>
                          <a:solidFill>
                            <a:srgbClr val="000000"/>
                          </a:solidFill>
                          <a:effectLst/>
                          <a:uLnTx/>
                          <a:uFillTx/>
                          <a:latin typeface="Cambria Math"/>
                          <a:ea typeface="Cambria Math"/>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2</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e>
                      </m:d>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+2</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0070C0"/>
                                  </a:solidFill>
                                  <a:latin typeface="Cambria Math" panose="02040503050406030204" pitchFamily="18" charset="0"/>
                                  <a:ea typeface="Cambria Math" panose="02040503050406030204" pitchFamily="18" charset="0"/>
                                </a:rPr>
                              </m:ctrlPr>
                            </m:accPr>
                            <m:e>
                              <m:r>
                                <a:rPr lang="en-US">
                                  <a:solidFill>
                                    <a:srgbClr val="0070C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e>
                      </m:d>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0" i="1" u="none" strike="noStrike" kern="1200" cap="none" spc="0" normalizeH="0" baseline="0" noProof="0" dirty="0">
                  <a:ln>
                    <a:noFill/>
                  </a:ln>
                  <a:solidFill>
                    <a:srgbClr val="000000"/>
                  </a:solidFill>
                  <a:effectLst/>
                  <a:uLnTx/>
                  <a:uFillTx/>
                  <a:latin typeface="Cambria Math"/>
                  <a:ea typeface="Cambria Math"/>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3345686" y="4497310"/>
                <a:ext cx="3855214" cy="425181"/>
              </a:xfrm>
              <a:prstGeom prst="rect">
                <a:avLst/>
              </a:prstGeom>
              <a:blipFill>
                <a:blip r:embed="rId9"/>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471592" y="5469724"/>
                <a:ext cx="10291698" cy="720134"/>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𝐟</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0</m:t>
                          </m:r>
                        </m:sub>
                      </m:sSub>
                      <m:d>
                        <m:dPr>
                          <m:ctrlPr>
                            <a:rPr kumimoji="0" lang="ru-RU"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7030A0"/>
                                  </a:solidFill>
                                  <a:latin typeface="Cambria Math" panose="02040503050406030204" pitchFamily="18" charset="0"/>
                                  <a:ea typeface="Cambria Math" panose="02040503050406030204" pitchFamily="18" charset="0"/>
                                </a:rPr>
                              </m:ctrlPr>
                            </m:accPr>
                            <m:e>
                              <m:r>
                                <a:rPr lang="en-US">
                                  <a:solidFill>
                                    <a:srgbClr val="7030A0"/>
                                  </a:solidFill>
                                  <a:latin typeface="Cambria Math" panose="02040503050406030204" pitchFamily="18" charset="0"/>
                                  <a:ea typeface="Cambria Math" panose="02040503050406030204" pitchFamily="18" charset="0"/>
                                </a:rPr>
                                <m:t>𝛁</m:t>
                              </m:r>
                            </m:e>
                          </m:acc>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num>
                            <m:den>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d>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a:cs typeface="+mn-cs"/>
                                </a:rPr>
                              </m:ctrlPr>
                            </m:dPr>
                            <m:e>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lang="en-US" i="1" smtClean="0">
                                      <a:solidFill>
                                        <a:srgbClr val="FF0000"/>
                                      </a:solidFill>
                                      <a:latin typeface="Cambria Math" panose="02040503050406030204" pitchFamily="18" charset="0"/>
                                      <a:ea typeface="Cambria Math" panose="02040503050406030204" pitchFamily="18" charset="0"/>
                                    </a:rPr>
                                  </m:ctrlPr>
                                </m:accPr>
                                <m:e>
                                  <m:r>
                                    <a:rPr lang="en-US">
                                      <a:solidFill>
                                        <a:srgbClr val="FF0000"/>
                                      </a:solidFill>
                                      <a:latin typeface="Cambria Math" panose="02040503050406030204" pitchFamily="18" charset="0"/>
                                      <a:ea typeface="Cambria Math" panose="02040503050406030204" pitchFamily="18" charset="0"/>
                                    </a:rPr>
                                    <m:t>𝛁</m:t>
                                  </m:r>
                                </m:e>
                              </m:acc>
                            </m:e>
                          </m:d>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a:cs typeface="+mn-cs"/>
                            </a:rPr>
                            <m:t>+</m:t>
                          </m:r>
                          <m:f>
                            <m:f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1</m:t>
                              </m:r>
                            </m:num>
                            <m:den>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m:t>
                              </m:r>
                            </m:den>
                          </m:f>
                          <m:acc>
                            <m:accPr>
                              <m:chr m:val="⃗"/>
                              <m:ctrlPr>
                                <a:rPr lang="en-US" i="1">
                                  <a:solidFill>
                                    <a:srgbClr val="FF0000"/>
                                  </a:solidFill>
                                  <a:latin typeface="Cambria Math" panose="02040503050406030204" pitchFamily="18" charset="0"/>
                                  <a:ea typeface="Cambria Math" panose="02040503050406030204" pitchFamily="18" charset="0"/>
                                </a:rPr>
                              </m:ctrlPr>
                            </m:accPr>
                            <m:e>
                              <m:r>
                                <a:rPr lang="en-US">
                                  <a:solidFill>
                                    <a:srgbClr val="FF0000"/>
                                  </a:solidFill>
                                  <a:latin typeface="Cambria Math" panose="02040503050406030204" pitchFamily="18" charset="0"/>
                                  <a:ea typeface="Cambria Math" panose="02040503050406030204" pitchFamily="18" charset="0"/>
                                </a:rPr>
                                <m:t>𝛁</m:t>
                              </m:r>
                            </m:e>
                          </m:acc>
                          <m:d>
                            <m:d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𝐸</m:t>
                                  </m:r>
                                </m:e>
                                <m: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2</m:t>
                                  </m:r>
                                </m:sup>
                              </m:sSup>
                            </m:e>
                          </m:d>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f>
                            <m:fPr>
                              <m:ctrlPr>
                                <a:rPr kumimoji="0" lang="en-US" sz="1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1</m:t>
                              </m:r>
                            </m:num>
                            <m:den>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2</m:t>
                              </m:r>
                            </m:den>
                          </m:f>
                          <m:acc>
                            <m:accPr>
                              <m:chr m:val="⃗"/>
                              <m:ctrlPr>
                                <a:rPr lang="en-US" i="1">
                                  <a:solidFill>
                                    <a:srgbClr val="00B050"/>
                                  </a:solidFill>
                                  <a:latin typeface="Cambria Math" panose="02040503050406030204" pitchFamily="18" charset="0"/>
                                  <a:ea typeface="Cambria Math" panose="02040503050406030204" pitchFamily="18" charset="0"/>
                                </a:rPr>
                              </m:ctrlPr>
                            </m:accPr>
                            <m:e>
                              <m:r>
                                <a:rPr lang="en-US">
                                  <a:solidFill>
                                    <a:srgbClr val="00B050"/>
                                  </a:solidFill>
                                  <a:latin typeface="Cambria Math" panose="02040503050406030204" pitchFamily="18" charset="0"/>
                                  <a:ea typeface="Cambria Math" panose="02040503050406030204" pitchFamily="18" charset="0"/>
                                </a:rPr>
                                <m:t>𝛁</m:t>
                              </m:r>
                            </m:e>
                          </m:acc>
                          <m:d>
                            <m:dPr>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dPr>
                            <m:e>
                              <m:sSup>
                                <m:sSupPr>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𝐵</m:t>
                                  </m:r>
                                </m:e>
                                <m:sup>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2</m:t>
                                  </m:r>
                                </m:sup>
                              </m:sSup>
                            </m:e>
                          </m:d>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a:cs typeface="+mn-cs"/>
                                </a:rPr>
                              </m:ctrlPr>
                            </m:dPr>
                            <m:e>
                              <m:acc>
                                <m:accPr>
                                  <m:chr m:val="⃗"/>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𝐁</m:t>
                                  </m:r>
                                </m:e>
                              </m:acc>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acc>
                                <m:accPr>
                                  <m:chr m:val="⃗"/>
                                  <m:ctrlPr>
                                    <a:rPr lang="en-US" i="1" smtClean="0">
                                      <a:solidFill>
                                        <a:srgbClr val="00B050"/>
                                      </a:solidFill>
                                      <a:latin typeface="Cambria Math" panose="02040503050406030204" pitchFamily="18" charset="0"/>
                                      <a:ea typeface="Cambria Math" panose="02040503050406030204" pitchFamily="18" charset="0"/>
                                    </a:rPr>
                                  </m:ctrlPr>
                                </m:accPr>
                                <m:e>
                                  <m:r>
                                    <a:rPr lang="en-US">
                                      <a:solidFill>
                                        <a:srgbClr val="00B050"/>
                                      </a:solidFill>
                                      <a:latin typeface="Cambria Math" panose="02040503050406030204" pitchFamily="18" charset="0"/>
                                      <a:ea typeface="Cambria Math" panose="02040503050406030204" pitchFamily="18" charset="0"/>
                                    </a:rPr>
                                    <m:t>𝛁</m:t>
                                  </m:r>
                                </m:e>
                              </m:acc>
                            </m:e>
                          </m:d>
                          <m:acc>
                            <m:accPr>
                              <m:chr m:val="⃗"/>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𝐁</m:t>
                              </m:r>
                            </m:e>
                          </m:acc>
                          <m:r>
                            <a:rPr kumimoji="0" lang="en-US" sz="18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d>
                            <m:dPr>
                              <m:ctrlPr>
                                <a:rPr kumimoji="0" lang="ru-RU"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00B050"/>
                                      </a:solidFill>
                                      <a:latin typeface="Cambria Math" panose="02040503050406030204" pitchFamily="18" charset="0"/>
                                      <a:ea typeface="Cambria Math" panose="02040503050406030204" pitchFamily="18" charset="0"/>
                                    </a:rPr>
                                  </m:ctrlPr>
                                </m:accPr>
                                <m:e>
                                  <m:r>
                                    <a:rPr lang="en-US">
                                      <a:solidFill>
                                        <a:srgbClr val="00B050"/>
                                      </a:solidFill>
                                      <a:latin typeface="Cambria Math" panose="02040503050406030204" pitchFamily="18" charset="0"/>
                                      <a:ea typeface="Cambria Math" panose="02040503050406030204" pitchFamily="18" charset="0"/>
                                    </a:rPr>
                                    <m:t>𝛁</m:t>
                                  </m:r>
                                </m:e>
                              </m:acc>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1471592" y="5469724"/>
                <a:ext cx="10291698" cy="720134"/>
              </a:xfrm>
              <a:prstGeom prst="rect">
                <a:avLst/>
              </a:prstGeom>
              <a:blipFill>
                <a:blip r:embed="rId10"/>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298284" y="4969843"/>
                <a:ext cx="7874106" cy="610936"/>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r>
                        <a:rPr kumimoji="0" lang="en-US" sz="1800" b="0" i="1" u="none" strike="noStrike" kern="1200" cap="none" spc="0" normalizeH="0" baseline="0" noProof="0">
                          <a:ln>
                            <a:noFill/>
                          </a:ln>
                          <a:solidFill>
                            <a:srgbClr val="000000"/>
                          </a:solidFill>
                          <a:effectLst/>
                          <a:uLnTx/>
                          <a:uFillTx/>
                          <a:latin typeface="Cambria Math"/>
                          <a:ea typeface="Cambria Math"/>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2</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e>
                      </m:d>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+2</m:t>
                      </m:r>
                      <m:acc>
                        <m:accPr>
                          <m:chr m:val="⃗"/>
                          <m:ctrlPr>
                            <a:rPr kumimoji="0" lang="en-US" sz="1800" b="0" i="1" u="none" strike="noStrike" kern="1200" cap="none" spc="0" normalizeH="0" baseline="0" noProof="0" smtClean="0">
                              <a:ln>
                                <a:noFill/>
                              </a:ln>
                              <a:solidFill>
                                <a:srgbClr val="33CC33"/>
                              </a:solidFill>
                              <a:effectLst/>
                              <a:uLnTx/>
                              <a:uFillTx/>
                              <a:latin typeface="Cambria Math" panose="02040503050406030204" pitchFamily="18" charset="0"/>
                              <a:ea typeface="Cambria Math"/>
                              <a:cs typeface="+mn-cs"/>
                            </a:rPr>
                          </m:ctrlPr>
                        </m:accPr>
                        <m:e>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t>𝐁</m:t>
                          </m:r>
                        </m:e>
                      </m:acc>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00B050"/>
                                  </a:solidFill>
                                  <a:latin typeface="Cambria Math" panose="02040503050406030204" pitchFamily="18" charset="0"/>
                                  <a:ea typeface="Cambria Math" panose="02040503050406030204" pitchFamily="18" charset="0"/>
                                </a:rPr>
                              </m:ctrlPr>
                            </m:accPr>
                            <m:e>
                              <m:r>
                                <a:rPr lang="en-US">
                                  <a:solidFill>
                                    <a:srgbClr val="00B05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ctrlPr>
                            </m:accPr>
                            <m:e>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t>𝐁</m:t>
                              </m:r>
                            </m:e>
                          </m:acc>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ctrlPr>
                        </m:accPr>
                        <m:e>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t>𝐁</m:t>
                          </m:r>
                        </m:e>
                      </m:acc>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00B050"/>
                                  </a:solidFill>
                                  <a:latin typeface="Cambria Math" panose="02040503050406030204" pitchFamily="18" charset="0"/>
                                  <a:ea typeface="Cambria Math" panose="02040503050406030204" pitchFamily="18" charset="0"/>
                                </a:rPr>
                              </m:ctrlPr>
                            </m:accPr>
                            <m:e>
                              <m:r>
                                <a:rPr lang="en-US">
                                  <a:solidFill>
                                    <a:srgbClr val="00B05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ctrlPr>
                            </m:accPr>
                            <m:e>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t>𝐁</m:t>
                              </m:r>
                            </m:e>
                          </m:acc>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e>
                      </m:d>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oMath>
                  </m:oMathPara>
                </a14:m>
                <a:endParaRPr kumimoji="0" lang="en-US" sz="1800" b="0" i="0" u="none" strike="noStrike" kern="1200" cap="none" spc="0" normalizeH="0" baseline="0" noProof="0" dirty="0">
                  <a:ln>
                    <a:noFill/>
                  </a:ln>
                  <a:solidFill>
                    <a:srgbClr val="000000"/>
                  </a:solidFill>
                  <a:effectLst/>
                  <a:uLnTx/>
                  <a:uFillTx/>
                  <a:latin typeface="Cambria Math"/>
                  <a:ea typeface="Cambria Math"/>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3298284" y="4969843"/>
                <a:ext cx="7874106" cy="610936"/>
              </a:xfrm>
              <a:prstGeom prst="rect">
                <a:avLst/>
              </a:prstGeom>
              <a:blipFill>
                <a:blip r:embed="rId11"/>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024582" y="6020690"/>
                <a:ext cx="7111819" cy="495392"/>
              </a:xfrm>
              <a:prstGeom prst="rect">
                <a:avLst/>
              </a:prstGeom>
            </p:spPr>
            <p:txBody>
              <a:bodyPr wrap="none">
                <a:spAutoFit/>
              </a:bodyPr>
              <a:lstStyle/>
              <a:p>
                <a:pPr lvl="0">
                  <a:lnSpc>
                    <a:spcPct val="150000"/>
                  </a:lnSpc>
                </a:pPr>
                <a:r>
                  <a:rPr kumimoji="0" lang="en-US" b="0" i="0" u="none" strike="noStrike" kern="1200" cap="none" spc="0" normalizeH="0" baseline="0" noProof="0" dirty="0">
                    <a:ln>
                      <a:noFill/>
                    </a:ln>
                    <a:solidFill>
                      <a:srgbClr val="000000"/>
                    </a:solidFill>
                    <a:effectLst/>
                    <a:uLnTx/>
                    <a:uFillTx/>
                    <a:latin typeface="Times New Roman"/>
                    <a:ea typeface="Cambria Math" panose="02040503050406030204" pitchFamily="18" charset="0"/>
                    <a:cs typeface="+mn-cs"/>
                  </a:rPr>
                  <a:t>I simply added this for symmetry because </a:t>
                </a:r>
                <a14:m>
                  <m:oMath xmlns:m="http://schemas.openxmlformats.org/officeDocument/2006/math">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oMath>
                </a14:m>
                <a:r>
                  <a:rPr kumimoji="0" lang="en-US" b="0" i="0" u="none" strike="noStrike" kern="1200" cap="none" spc="0" normalizeH="0" baseline="0" noProof="0" dirty="0">
                    <a:ln>
                      <a:noFill/>
                    </a:ln>
                    <a:solidFill>
                      <a:srgbClr val="000000"/>
                    </a:solidFill>
                    <a:effectLst/>
                    <a:uLnTx/>
                    <a:uFillTx/>
                    <a:latin typeface="Times New Roman"/>
                    <a:ea typeface="Cambria Math" panose="02040503050406030204" pitchFamily="18" charset="0"/>
                    <a:cs typeface="+mn-cs"/>
                  </a:rPr>
                  <a:t> </a:t>
                </a:r>
                <a:r>
                  <a:rPr kumimoji="0" lang="en-US" b="0" i="0" u="none" strike="noStrike" kern="1200" cap="none" spc="0" normalizeH="0" baseline="0" noProof="0" dirty="0">
                    <a:ln>
                      <a:noFill/>
                    </a:ln>
                    <a:solidFill>
                      <a:srgbClr val="000000"/>
                    </a:solidFill>
                    <a:effectLst/>
                    <a:uLnTx/>
                    <a:uFillTx/>
                    <a:latin typeface="Times New Roman"/>
                    <a:cs typeface="+mn-cs"/>
                  </a:rPr>
                  <a:t>anyway (noname law)</a:t>
                </a:r>
              </a:p>
            </p:txBody>
          </p:sp>
        </mc:Choice>
        <mc:Fallback xmlns="">
          <p:sp>
            <p:nvSpPr>
              <p:cNvPr id="24" name="Rectangle 23"/>
              <p:cNvSpPr>
                <a:spLocks noRot="1" noChangeAspect="1" noMove="1" noResize="1" noEditPoints="1" noAdjustHandles="1" noChangeArrowheads="1" noChangeShapeType="1" noTextEdit="1"/>
              </p:cNvSpPr>
              <p:nvPr/>
            </p:nvSpPr>
            <p:spPr>
              <a:xfrm>
                <a:off x="5024582" y="6020690"/>
                <a:ext cx="7111819" cy="495392"/>
              </a:xfrm>
              <a:prstGeom prst="rect">
                <a:avLst/>
              </a:prstGeom>
              <a:blipFill>
                <a:blip r:embed="rId12"/>
                <a:stretch>
                  <a:fillRect l="-686" b="-19753"/>
                </a:stretch>
              </a:blipFill>
            </p:spPr>
            <p:txBody>
              <a:bodyPr/>
              <a:lstStyle/>
              <a:p>
                <a:r>
                  <a:rPr lang="en-US">
                    <a:noFill/>
                  </a:rPr>
                  <a:t> </a:t>
                </a:r>
              </a:p>
            </p:txBody>
          </p:sp>
        </mc:Fallback>
      </mc:AlternateContent>
      <p:cxnSp>
        <p:nvCxnSpPr>
          <p:cNvPr id="25" name="Straight Arrow Connector 24"/>
          <p:cNvCxnSpPr>
            <a:cxnSpLocks/>
          </p:cNvCxnSpPr>
          <p:nvPr/>
        </p:nvCxnSpPr>
        <p:spPr bwMode="auto">
          <a:xfrm flipV="1">
            <a:off x="9471822" y="5956983"/>
            <a:ext cx="175945" cy="206667"/>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3717310" y="756369"/>
            <a:ext cx="362971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Homework</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Griffiths, pp. 362-3)</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6" name="Rectangle 25"/>
          <p:cNvSpPr/>
          <p:nvPr/>
        </p:nvSpPr>
        <p:spPr>
          <a:xfrm>
            <a:off x="107032" y="1412630"/>
            <a:ext cx="1416029" cy="49866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Times New Roman"/>
                <a:ea typeface="+mn-ea"/>
                <a:cs typeface="+mn-cs"/>
              </a:rPr>
              <a:t>Gauss’s law</a:t>
            </a:r>
          </a:p>
        </p:txBody>
      </p:sp>
      <p:sp>
        <p:nvSpPr>
          <p:cNvPr id="27" name="Rectangle 26"/>
          <p:cNvSpPr/>
          <p:nvPr/>
        </p:nvSpPr>
        <p:spPr>
          <a:xfrm>
            <a:off x="4790867" y="1076414"/>
            <a:ext cx="261026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C6600"/>
                </a:solidFill>
                <a:effectLst/>
                <a:uLnTx/>
                <a:uFillTx/>
                <a:latin typeface="Times New Roman"/>
                <a:ea typeface="+mn-ea"/>
                <a:cs typeface="+mn-cs"/>
              </a:rPr>
              <a:t>Ampère-Maxwell’s law</a:t>
            </a:r>
          </a:p>
        </p:txBody>
      </p:sp>
      <p:sp>
        <p:nvSpPr>
          <p:cNvPr id="3" name="Rectangle 2"/>
          <p:cNvSpPr/>
          <p:nvPr/>
        </p:nvSpPr>
        <p:spPr>
          <a:xfrm>
            <a:off x="113668" y="4891577"/>
            <a:ext cx="3178939" cy="556371"/>
          </a:xfrm>
          <a:prstGeom prst="rect">
            <a:avLst/>
          </a:prstGeom>
        </p:spPr>
        <p:txBody>
          <a:bodyPr wrap="square">
            <a:spAutoFit/>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(VERY useful trick! Memorize!)</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28" name="Straight Arrow Connector 27"/>
          <p:cNvCxnSpPr>
            <a:cxnSpLocks/>
          </p:cNvCxnSpPr>
          <p:nvPr/>
        </p:nvCxnSpPr>
        <p:spPr bwMode="auto">
          <a:xfrm flipV="1">
            <a:off x="3256589" y="4833242"/>
            <a:ext cx="212001" cy="185553"/>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cxnSpLocks/>
          </p:cNvCxnSpPr>
          <p:nvPr/>
        </p:nvCxnSpPr>
        <p:spPr bwMode="auto">
          <a:xfrm>
            <a:off x="3270177" y="5009650"/>
            <a:ext cx="92060" cy="193192"/>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29"/>
          <p:cNvSpPr/>
          <p:nvPr/>
        </p:nvSpPr>
        <p:spPr>
          <a:xfrm>
            <a:off x="854190" y="2658295"/>
            <a:ext cx="3552003"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(VERY useful trick! Memorize!)</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31" name="Straight Arrow Connector 30"/>
          <p:cNvCxnSpPr>
            <a:cxnSpLocks/>
          </p:cNvCxnSpPr>
          <p:nvPr/>
        </p:nvCxnSpPr>
        <p:spPr bwMode="auto">
          <a:xfrm>
            <a:off x="2977887" y="3001711"/>
            <a:ext cx="95199" cy="229768"/>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p:nvPr/>
        </p:nvSpPr>
        <p:spPr bwMode="auto">
          <a:xfrm>
            <a:off x="5183717" y="2650123"/>
            <a:ext cx="3162447" cy="338554"/>
          </a:xfrm>
          <a:custGeom>
            <a:avLst/>
            <a:gdLst>
              <a:gd name="connsiteX0" fmla="*/ 2950634 w 3162447"/>
              <a:gd name="connsiteY0" fmla="*/ 0 h 533400"/>
              <a:gd name="connsiteX1" fmla="*/ 2883959 w 3162447"/>
              <a:gd name="connsiteY1" fmla="*/ 266700 h 533400"/>
              <a:gd name="connsiteX2" fmla="*/ 226484 w 3162447"/>
              <a:gd name="connsiteY2" fmla="*/ 180975 h 533400"/>
              <a:gd name="connsiteX3" fmla="*/ 321734 w 3162447"/>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3162447" h="533400">
                <a:moveTo>
                  <a:pt x="2950634" y="0"/>
                </a:moveTo>
                <a:cubicBezTo>
                  <a:pt x="3144309" y="118269"/>
                  <a:pt x="3337984" y="236538"/>
                  <a:pt x="2883959" y="266700"/>
                </a:cubicBezTo>
                <a:cubicBezTo>
                  <a:pt x="2429934" y="296863"/>
                  <a:pt x="653521" y="136525"/>
                  <a:pt x="226484" y="180975"/>
                </a:cubicBezTo>
                <a:cubicBezTo>
                  <a:pt x="-200553" y="225425"/>
                  <a:pt x="60590" y="379412"/>
                  <a:pt x="321734" y="533400"/>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Freeform 6"/>
          <p:cNvSpPr/>
          <p:nvPr/>
        </p:nvSpPr>
        <p:spPr bwMode="auto">
          <a:xfrm>
            <a:off x="5514976" y="3521660"/>
            <a:ext cx="9525" cy="338554"/>
          </a:xfrm>
          <a:custGeom>
            <a:avLst/>
            <a:gdLst>
              <a:gd name="connsiteX0" fmla="*/ 0 w 9525"/>
              <a:gd name="connsiteY0" fmla="*/ 0 h 390525"/>
              <a:gd name="connsiteX1" fmla="*/ 9525 w 9525"/>
              <a:gd name="connsiteY1" fmla="*/ 390525 h 390525"/>
            </a:gdLst>
            <a:ahLst/>
            <a:cxnLst>
              <a:cxn ang="0">
                <a:pos x="connsiteX0" y="connsiteY0"/>
              </a:cxn>
              <a:cxn ang="0">
                <a:pos x="connsiteX1" y="connsiteY1"/>
              </a:cxn>
            </a:cxnLst>
            <a:rect l="l" t="t" r="r" b="b"/>
            <a:pathLst>
              <a:path w="9525" h="390525">
                <a:moveTo>
                  <a:pt x="0" y="0"/>
                </a:moveTo>
                <a:lnTo>
                  <a:pt x="9525" y="390525"/>
                </a:ln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Freeform 8"/>
          <p:cNvSpPr/>
          <p:nvPr/>
        </p:nvSpPr>
        <p:spPr bwMode="auto">
          <a:xfrm>
            <a:off x="8067676" y="3275247"/>
            <a:ext cx="619125" cy="338554"/>
          </a:xfrm>
          <a:custGeom>
            <a:avLst/>
            <a:gdLst>
              <a:gd name="connsiteX0" fmla="*/ 619125 w 619125"/>
              <a:gd name="connsiteY0" fmla="*/ 359141 h 406430"/>
              <a:gd name="connsiteX1" fmla="*/ 361950 w 619125"/>
              <a:gd name="connsiteY1" fmla="*/ 378191 h 406430"/>
              <a:gd name="connsiteX2" fmla="*/ 457200 w 619125"/>
              <a:gd name="connsiteY2" fmla="*/ 25766 h 406430"/>
              <a:gd name="connsiteX3" fmla="*/ 0 w 619125"/>
              <a:gd name="connsiteY3" fmla="*/ 54341 h 406430"/>
            </a:gdLst>
            <a:ahLst/>
            <a:cxnLst>
              <a:cxn ang="0">
                <a:pos x="connsiteX0" y="connsiteY0"/>
              </a:cxn>
              <a:cxn ang="0">
                <a:pos x="connsiteX1" y="connsiteY1"/>
              </a:cxn>
              <a:cxn ang="0">
                <a:pos x="connsiteX2" y="connsiteY2"/>
              </a:cxn>
              <a:cxn ang="0">
                <a:pos x="connsiteX3" y="connsiteY3"/>
              </a:cxn>
            </a:cxnLst>
            <a:rect l="l" t="t" r="r" b="b"/>
            <a:pathLst>
              <a:path w="619125" h="406430">
                <a:moveTo>
                  <a:pt x="619125" y="359141"/>
                </a:moveTo>
                <a:cubicBezTo>
                  <a:pt x="504031" y="396447"/>
                  <a:pt x="388937" y="433753"/>
                  <a:pt x="361950" y="378191"/>
                </a:cubicBezTo>
                <a:cubicBezTo>
                  <a:pt x="334963" y="322629"/>
                  <a:pt x="517525" y="79741"/>
                  <a:pt x="457200" y="25766"/>
                </a:cubicBezTo>
                <a:cubicBezTo>
                  <a:pt x="396875" y="-28209"/>
                  <a:pt x="198437" y="13066"/>
                  <a:pt x="0" y="54341"/>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3" name="Freeform 32"/>
          <p:cNvSpPr/>
          <p:nvPr/>
        </p:nvSpPr>
        <p:spPr bwMode="auto">
          <a:xfrm>
            <a:off x="7253979" y="4255085"/>
            <a:ext cx="539385" cy="338554"/>
          </a:xfrm>
          <a:custGeom>
            <a:avLst/>
            <a:gdLst>
              <a:gd name="connsiteX0" fmla="*/ 451747 w 539385"/>
              <a:gd name="connsiteY0" fmla="*/ 0 h 466725"/>
              <a:gd name="connsiteX1" fmla="*/ 508897 w 539385"/>
              <a:gd name="connsiteY1" fmla="*/ 171450 h 466725"/>
              <a:gd name="connsiteX2" fmla="*/ 32647 w 539385"/>
              <a:gd name="connsiteY2" fmla="*/ 161925 h 466725"/>
              <a:gd name="connsiteX3" fmla="*/ 80272 w 539385"/>
              <a:gd name="connsiteY3" fmla="*/ 466725 h 466725"/>
            </a:gdLst>
            <a:ahLst/>
            <a:cxnLst>
              <a:cxn ang="0">
                <a:pos x="connsiteX0" y="connsiteY0"/>
              </a:cxn>
              <a:cxn ang="0">
                <a:pos x="connsiteX1" y="connsiteY1"/>
              </a:cxn>
              <a:cxn ang="0">
                <a:pos x="connsiteX2" y="connsiteY2"/>
              </a:cxn>
              <a:cxn ang="0">
                <a:pos x="connsiteX3" y="connsiteY3"/>
              </a:cxn>
            </a:cxnLst>
            <a:rect l="l" t="t" r="r" b="b"/>
            <a:pathLst>
              <a:path w="539385" h="466725">
                <a:moveTo>
                  <a:pt x="451747" y="0"/>
                </a:moveTo>
                <a:cubicBezTo>
                  <a:pt x="515247" y="72231"/>
                  <a:pt x="578747" y="144463"/>
                  <a:pt x="508897" y="171450"/>
                </a:cubicBezTo>
                <a:cubicBezTo>
                  <a:pt x="439047" y="198438"/>
                  <a:pt x="104084" y="112713"/>
                  <a:pt x="32647" y="161925"/>
                </a:cubicBezTo>
                <a:cubicBezTo>
                  <a:pt x="-38791" y="211138"/>
                  <a:pt x="20740" y="338931"/>
                  <a:pt x="80272" y="466725"/>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7" name="Content Placeholder 4">
            <a:extLst>
              <a:ext uri="{FF2B5EF4-FFF2-40B4-BE49-F238E27FC236}">
                <a16:creationId xmlns:a16="http://schemas.microsoft.com/office/drawing/2014/main" id="{48CE48B3-92FC-464F-8038-7FEFD0B57AB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23</a:t>
            </a:fld>
            <a:endParaRPr lang="en-US" dirty="0"/>
          </a:p>
        </p:txBody>
      </p:sp>
      <p:sp>
        <p:nvSpPr>
          <p:cNvPr id="4" name="Freeform: Shape 3">
            <a:extLst>
              <a:ext uri="{FF2B5EF4-FFF2-40B4-BE49-F238E27FC236}">
                <a16:creationId xmlns:a16="http://schemas.microsoft.com/office/drawing/2014/main" id="{5EEBEAEF-FA11-4CBF-A309-0A1AC584AED8}"/>
              </a:ext>
            </a:extLst>
          </p:cNvPr>
          <p:cNvSpPr/>
          <p:nvPr/>
        </p:nvSpPr>
        <p:spPr bwMode="auto">
          <a:xfrm>
            <a:off x="2360056" y="1152525"/>
            <a:ext cx="783194" cy="409575"/>
          </a:xfrm>
          <a:custGeom>
            <a:avLst/>
            <a:gdLst>
              <a:gd name="connsiteX0" fmla="*/ 68819 w 783194"/>
              <a:gd name="connsiteY0" fmla="*/ 0 h 409575"/>
              <a:gd name="connsiteX1" fmla="*/ 59294 w 783194"/>
              <a:gd name="connsiteY1" fmla="*/ 190500 h 409575"/>
              <a:gd name="connsiteX2" fmla="*/ 706994 w 783194"/>
              <a:gd name="connsiteY2" fmla="*/ 104775 h 409575"/>
              <a:gd name="connsiteX3" fmla="*/ 745094 w 783194"/>
              <a:gd name="connsiteY3" fmla="*/ 409575 h 409575"/>
            </a:gdLst>
            <a:ahLst/>
            <a:cxnLst>
              <a:cxn ang="0">
                <a:pos x="connsiteX0" y="connsiteY0"/>
              </a:cxn>
              <a:cxn ang="0">
                <a:pos x="connsiteX1" y="connsiteY1"/>
              </a:cxn>
              <a:cxn ang="0">
                <a:pos x="connsiteX2" y="connsiteY2"/>
              </a:cxn>
              <a:cxn ang="0">
                <a:pos x="connsiteX3" y="connsiteY3"/>
              </a:cxn>
            </a:cxnLst>
            <a:rect l="l" t="t" r="r" b="b"/>
            <a:pathLst>
              <a:path w="783194" h="409575">
                <a:moveTo>
                  <a:pt x="68819" y="0"/>
                </a:moveTo>
                <a:cubicBezTo>
                  <a:pt x="10875" y="86519"/>
                  <a:pt x="-47068" y="173038"/>
                  <a:pt x="59294" y="190500"/>
                </a:cubicBezTo>
                <a:cubicBezTo>
                  <a:pt x="165656" y="207962"/>
                  <a:pt x="592694" y="68263"/>
                  <a:pt x="706994" y="104775"/>
                </a:cubicBezTo>
                <a:cubicBezTo>
                  <a:pt x="821294" y="141287"/>
                  <a:pt x="783194" y="275431"/>
                  <a:pt x="745094" y="409575"/>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reeform: Shape 7">
            <a:extLst>
              <a:ext uri="{FF2B5EF4-FFF2-40B4-BE49-F238E27FC236}">
                <a16:creationId xmlns:a16="http://schemas.microsoft.com/office/drawing/2014/main" id="{B8F4195F-AA7C-4067-A671-2DB38B30CD3F}"/>
              </a:ext>
            </a:extLst>
          </p:cNvPr>
          <p:cNvSpPr/>
          <p:nvPr/>
        </p:nvSpPr>
        <p:spPr bwMode="auto">
          <a:xfrm>
            <a:off x="3038475" y="1123950"/>
            <a:ext cx="1782329" cy="178275"/>
          </a:xfrm>
          <a:custGeom>
            <a:avLst/>
            <a:gdLst>
              <a:gd name="connsiteX0" fmla="*/ 9525 w 1724025"/>
              <a:gd name="connsiteY0" fmla="*/ 0 h 209550"/>
              <a:gd name="connsiteX1" fmla="*/ 257175 w 1724025"/>
              <a:gd name="connsiteY1" fmla="*/ 142875 h 209550"/>
              <a:gd name="connsiteX2" fmla="*/ 1724025 w 1724025"/>
              <a:gd name="connsiteY2" fmla="*/ 209550 h 209550"/>
            </a:gdLst>
            <a:ahLst/>
            <a:cxnLst>
              <a:cxn ang="0">
                <a:pos x="connsiteX0" y="connsiteY0"/>
              </a:cxn>
              <a:cxn ang="0">
                <a:pos x="connsiteX1" y="connsiteY1"/>
              </a:cxn>
              <a:cxn ang="0">
                <a:pos x="connsiteX2" y="connsiteY2"/>
              </a:cxn>
            </a:cxnLst>
            <a:rect l="l" t="t" r="r" b="b"/>
            <a:pathLst>
              <a:path w="1724025" h="209550">
                <a:moveTo>
                  <a:pt x="9525" y="0"/>
                </a:moveTo>
                <a:cubicBezTo>
                  <a:pt x="-9525" y="53975"/>
                  <a:pt x="-28575" y="107950"/>
                  <a:pt x="257175" y="142875"/>
                </a:cubicBezTo>
                <a:cubicBezTo>
                  <a:pt x="542925" y="177800"/>
                  <a:pt x="1133475" y="193675"/>
                  <a:pt x="1724025" y="209550"/>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reeform: Shape 9">
            <a:extLst>
              <a:ext uri="{FF2B5EF4-FFF2-40B4-BE49-F238E27FC236}">
                <a16:creationId xmlns:a16="http://schemas.microsoft.com/office/drawing/2014/main" id="{F03F3EAB-7745-485E-A98C-AE1CBC8DB4BA}"/>
              </a:ext>
            </a:extLst>
          </p:cNvPr>
          <p:cNvSpPr/>
          <p:nvPr/>
        </p:nvSpPr>
        <p:spPr bwMode="auto">
          <a:xfrm>
            <a:off x="7620546" y="3495675"/>
            <a:ext cx="549088" cy="466725"/>
          </a:xfrm>
          <a:custGeom>
            <a:avLst/>
            <a:gdLst>
              <a:gd name="connsiteX0" fmla="*/ 132804 w 549088"/>
              <a:gd name="connsiteY0" fmla="*/ 0 h 466725"/>
              <a:gd name="connsiteX1" fmla="*/ 18504 w 549088"/>
              <a:gd name="connsiteY1" fmla="*/ 180975 h 466725"/>
              <a:gd name="connsiteX2" fmla="*/ 475704 w 549088"/>
              <a:gd name="connsiteY2" fmla="*/ 228600 h 466725"/>
              <a:gd name="connsiteX3" fmla="*/ 542379 w 549088"/>
              <a:gd name="connsiteY3" fmla="*/ 466725 h 466725"/>
            </a:gdLst>
            <a:ahLst/>
            <a:cxnLst>
              <a:cxn ang="0">
                <a:pos x="connsiteX0" y="connsiteY0"/>
              </a:cxn>
              <a:cxn ang="0">
                <a:pos x="connsiteX1" y="connsiteY1"/>
              </a:cxn>
              <a:cxn ang="0">
                <a:pos x="connsiteX2" y="connsiteY2"/>
              </a:cxn>
              <a:cxn ang="0">
                <a:pos x="connsiteX3" y="connsiteY3"/>
              </a:cxn>
            </a:cxnLst>
            <a:rect l="l" t="t" r="r" b="b"/>
            <a:pathLst>
              <a:path w="549088" h="466725">
                <a:moveTo>
                  <a:pt x="132804" y="0"/>
                </a:moveTo>
                <a:cubicBezTo>
                  <a:pt x="47079" y="71437"/>
                  <a:pt x="-38646" y="142875"/>
                  <a:pt x="18504" y="180975"/>
                </a:cubicBezTo>
                <a:cubicBezTo>
                  <a:pt x="75654" y="219075"/>
                  <a:pt x="388391" y="180975"/>
                  <a:pt x="475704" y="228600"/>
                </a:cubicBezTo>
                <a:cubicBezTo>
                  <a:pt x="563017" y="276225"/>
                  <a:pt x="552698" y="371475"/>
                  <a:pt x="542379" y="466725"/>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440BE1E-0F7B-4EC5-8094-9EED0370C592}"/>
                  </a:ext>
                </a:extLst>
              </p:cNvPr>
              <p:cNvSpPr/>
              <p:nvPr/>
            </p:nvSpPr>
            <p:spPr>
              <a:xfrm>
                <a:off x="1664213" y="713862"/>
                <a:ext cx="2190231" cy="446404"/>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0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𝐉</m:t>
                          </m:r>
                        </m:e>
                      </m:acc>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CC66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CC6600"/>
                              </a:solidFill>
                              <a:effectLst/>
                              <a:uLnTx/>
                              <a:uFillTx/>
                              <a:latin typeface="Cambria Math" panose="02040503050406030204" pitchFamily="18" charset="0"/>
                              <a:ea typeface="Cambria Math" panose="02040503050406030204" pitchFamily="18" charset="0"/>
                              <a:cs typeface="+mn-cs"/>
                            </a:rPr>
                            <m:t>𝐁</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4" name="Rectangle 33">
                <a:extLst>
                  <a:ext uri="{FF2B5EF4-FFF2-40B4-BE49-F238E27FC236}">
                    <a16:creationId xmlns:a16="http://schemas.microsoft.com/office/drawing/2014/main" id="{1440BE1E-0F7B-4EC5-8094-9EED0370C592}"/>
                  </a:ext>
                </a:extLst>
              </p:cNvPr>
              <p:cNvSpPr>
                <a:spLocks noRot="1" noChangeAspect="1" noMove="1" noResize="1" noEditPoints="1" noAdjustHandles="1" noChangeArrowheads="1" noChangeShapeType="1" noTextEdit="1"/>
              </p:cNvSpPr>
              <p:nvPr/>
            </p:nvSpPr>
            <p:spPr>
              <a:xfrm>
                <a:off x="1664213" y="713862"/>
                <a:ext cx="2190231" cy="446404"/>
              </a:xfrm>
              <a:prstGeom prst="rect">
                <a:avLst/>
              </a:prstGeom>
              <a:blipFill>
                <a:blip r:embed="rId13"/>
                <a:stretch>
                  <a:fillRect t="-17808" b="-10959"/>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BAFC772D-8687-410C-9F7E-7E14FEBC9432}"/>
                  </a:ext>
                </a:extLst>
              </p:cNvPr>
              <p:cNvSpPr/>
              <p:nvPr/>
            </p:nvSpPr>
            <p:spPr>
              <a:xfrm>
                <a:off x="6032696" y="1995761"/>
                <a:ext cx="5479192" cy="729623"/>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0</m:t>
                          </m:r>
                        </m:sub>
                      </m:sSub>
                      <m:d>
                        <m:dPr>
                          <m:ctrlPr>
                            <a:rPr kumimoji="0" lang="ru-RU"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7030A0"/>
                                  </a:solidFill>
                                  <a:latin typeface="Cambria Math" panose="02040503050406030204" pitchFamily="18" charset="0"/>
                                  <a:ea typeface="Cambria Math" panose="02040503050406030204" pitchFamily="18" charset="0"/>
                                </a:rPr>
                              </m:ctrlPr>
                            </m:accPr>
                            <m:e>
                              <m:r>
                                <a:rPr lang="en-US">
                                  <a:solidFill>
                                    <a:srgbClr val="7030A0"/>
                                  </a:solidFill>
                                  <a:latin typeface="Cambria Math" panose="02040503050406030204" pitchFamily="18" charset="0"/>
                                  <a:ea typeface="Cambria Math" panose="02040503050406030204" pitchFamily="18" charset="0"/>
                                </a:rPr>
                                <m:t>𝛁</m:t>
                              </m:r>
                            </m:e>
                          </m:acc>
                          <m: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1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f>
                        <m:f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num>
                        <m:den>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𝑡</m:t>
                          </m:r>
                        </m:den>
                      </m:f>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acc>
                        <m:accPr>
                          <m:chr m:val="⃗"/>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ctrlPr>
                        </m:accPr>
                        <m:e>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t>𝐁</m:t>
                          </m:r>
                        </m:e>
                      </m:acc>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ctrlPr>
                        </m:dPr>
                        <m:e>
                          <m:acc>
                            <m:accPr>
                              <m:chr m:val="⃗"/>
                              <m:ctrlPr>
                                <a:rPr lang="en-US" i="1">
                                  <a:solidFill>
                                    <a:srgbClr val="00B050"/>
                                  </a:solidFill>
                                  <a:latin typeface="Cambria Math" panose="02040503050406030204" pitchFamily="18" charset="0"/>
                                  <a:ea typeface="Cambria Math" panose="02040503050406030204" pitchFamily="18" charset="0"/>
                                </a:rPr>
                              </m:ctrlPr>
                            </m:accPr>
                            <m:e>
                              <m:r>
                                <a:rPr lang="en-US">
                                  <a:solidFill>
                                    <a:srgbClr val="00B05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ctrlPr>
                            </m:accPr>
                            <m:e>
                              <m:r>
                                <a:rPr kumimoji="0" lang="en-US" sz="1800" b="0" i="0" u="none" strike="noStrike" kern="1200" cap="none" spc="0" normalizeH="0" baseline="0" noProof="0">
                                  <a:ln>
                                    <a:noFill/>
                                  </a:ln>
                                  <a:solidFill>
                                    <a:srgbClr val="33CC33"/>
                                  </a:solidFill>
                                  <a:effectLst/>
                                  <a:uLnTx/>
                                  <a:uFillTx/>
                                  <a:latin typeface="Cambria Math" panose="02040503050406030204" pitchFamily="18" charset="0"/>
                                  <a:ea typeface="Cambria Math"/>
                                  <a:cs typeface="+mn-cs"/>
                                </a:rPr>
                                <m:t>𝐁</m:t>
                              </m:r>
                            </m:e>
                          </m:acc>
                        </m:e>
                      </m:d>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5" name="Rectangle 34">
                <a:extLst>
                  <a:ext uri="{FF2B5EF4-FFF2-40B4-BE49-F238E27FC236}">
                    <a16:creationId xmlns:a16="http://schemas.microsoft.com/office/drawing/2014/main" id="{BAFC772D-8687-410C-9F7E-7E14FEBC9432}"/>
                  </a:ext>
                </a:extLst>
              </p:cNvPr>
              <p:cNvSpPr>
                <a:spLocks noRot="1" noChangeAspect="1" noMove="1" noResize="1" noEditPoints="1" noAdjustHandles="1" noChangeArrowheads="1" noChangeShapeType="1" noTextEdit="1"/>
              </p:cNvSpPr>
              <p:nvPr/>
            </p:nvSpPr>
            <p:spPr>
              <a:xfrm>
                <a:off x="6032696" y="1995761"/>
                <a:ext cx="5479192" cy="729623"/>
              </a:xfrm>
              <a:prstGeom prst="rect">
                <a:avLst/>
              </a:prstGeom>
              <a:blipFill>
                <a:blip r:embed="rId14"/>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AC2EB55-5D5A-4B4A-970F-A9089638500E}"/>
                  </a:ext>
                </a:extLst>
              </p:cNvPr>
              <p:cNvSpPr/>
              <p:nvPr/>
            </p:nvSpPr>
            <p:spPr>
              <a:xfrm>
                <a:off x="4820804" y="2918931"/>
                <a:ext cx="3836179" cy="708271"/>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f>
                        <m:f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num>
                        <m:den>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𝑡</m:t>
                          </m:r>
                        </m:den>
                      </m:f>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𝐁</m:t>
                              </m:r>
                            </m:e>
                          </m:acc>
                        </m:num>
                        <m:den>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𝑡</m:t>
                          </m:r>
                        </m:den>
                      </m:f>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8" name="Rectangle 37">
                <a:extLst>
                  <a:ext uri="{FF2B5EF4-FFF2-40B4-BE49-F238E27FC236}">
                    <a16:creationId xmlns:a16="http://schemas.microsoft.com/office/drawing/2014/main" id="{6AC2EB55-5D5A-4B4A-970F-A9089638500E}"/>
                  </a:ext>
                </a:extLst>
              </p:cNvPr>
              <p:cNvSpPr>
                <a:spLocks noRot="1" noChangeAspect="1" noMove="1" noResize="1" noEditPoints="1" noAdjustHandles="1" noChangeArrowheads="1" noChangeShapeType="1" noTextEdit="1"/>
              </p:cNvSpPr>
              <p:nvPr/>
            </p:nvSpPr>
            <p:spPr>
              <a:xfrm>
                <a:off x="4820804" y="2918931"/>
                <a:ext cx="3836179" cy="708271"/>
              </a:xfrm>
              <a:prstGeom prst="rect">
                <a:avLst/>
              </a:prstGeom>
              <a:blipFill>
                <a:blip r:embed="rId1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DCD715E-B96E-4668-BC80-C60CD7E60986}"/>
                  </a:ext>
                </a:extLst>
              </p:cNvPr>
              <p:cNvSpPr/>
              <p:nvPr/>
            </p:nvSpPr>
            <p:spPr>
              <a:xfrm>
                <a:off x="7014998" y="4403404"/>
                <a:ext cx="4338622" cy="610936"/>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dPr>
                        <m:e>
                          <m:acc>
                            <m:accPr>
                              <m:chr m:val="⃗"/>
                              <m:ctrlPr>
                                <a:rPr lang="en-US" i="1" smtClean="0">
                                  <a:solidFill>
                                    <a:srgbClr val="0070C0"/>
                                  </a:solidFill>
                                  <a:latin typeface="Cambria Math" panose="02040503050406030204" pitchFamily="18" charset="0"/>
                                  <a:ea typeface="Cambria Math" panose="02040503050406030204" pitchFamily="18" charset="0"/>
                                </a:rPr>
                              </m:ctrlPr>
                            </m:accPr>
                            <m:e>
                              <m:r>
                                <a:rPr lang="en-US">
                                  <a:solidFill>
                                    <a:srgbClr val="0070C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e>
                      </m:d>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oMath>
                  </m:oMathPara>
                </a14:m>
                <a:endParaRPr kumimoji="0" lang="en-US" sz="1800" b="0" i="1" u="none" strike="noStrike" kern="1200" cap="none" spc="0" normalizeH="0" baseline="0" noProof="0" dirty="0">
                  <a:ln>
                    <a:noFill/>
                  </a:ln>
                  <a:solidFill>
                    <a:srgbClr val="000000"/>
                  </a:solidFill>
                  <a:effectLst/>
                  <a:uLnTx/>
                  <a:uFillTx/>
                  <a:latin typeface="Cambria Math"/>
                  <a:ea typeface="Cambria Math"/>
                  <a:cs typeface="+mn-cs"/>
                </a:endParaRPr>
              </a:p>
            </p:txBody>
          </p:sp>
        </mc:Choice>
        <mc:Fallback xmlns="">
          <p:sp>
            <p:nvSpPr>
              <p:cNvPr id="39" name="Rectangle 38">
                <a:extLst>
                  <a:ext uri="{FF2B5EF4-FFF2-40B4-BE49-F238E27FC236}">
                    <a16:creationId xmlns:a16="http://schemas.microsoft.com/office/drawing/2014/main" id="{6DCD715E-B96E-4668-BC80-C60CD7E60986}"/>
                  </a:ext>
                </a:extLst>
              </p:cNvPr>
              <p:cNvSpPr>
                <a:spLocks noRot="1" noChangeAspect="1" noMove="1" noResize="1" noEditPoints="1" noAdjustHandles="1" noChangeArrowheads="1" noChangeShapeType="1" noTextEdit="1"/>
              </p:cNvSpPr>
              <p:nvPr/>
            </p:nvSpPr>
            <p:spPr>
              <a:xfrm>
                <a:off x="7014998" y="4403404"/>
                <a:ext cx="4338622" cy="610936"/>
              </a:xfrm>
              <a:prstGeom prst="rect">
                <a:avLst/>
              </a:prstGeom>
              <a:blipFill>
                <a:blip r:embed="rId16"/>
                <a:stretch>
                  <a:fillRect/>
                </a:stretch>
              </a:blipFill>
              <a:ln w="19050">
                <a:noFill/>
              </a:ln>
            </p:spPr>
            <p:txBody>
              <a:bodyPr/>
              <a:lstStyle/>
              <a:p>
                <a:r>
                  <a:rPr lang="LID4096">
                    <a:noFill/>
                  </a:rPr>
                  <a:t> </a:t>
                </a:r>
              </a:p>
            </p:txBody>
          </p:sp>
        </mc:Fallback>
      </mc:AlternateContent>
      <p:sp>
        <p:nvSpPr>
          <p:cNvPr id="5" name="Freeform: Shape 4">
            <a:extLst>
              <a:ext uri="{FF2B5EF4-FFF2-40B4-BE49-F238E27FC236}">
                <a16:creationId xmlns:a16="http://schemas.microsoft.com/office/drawing/2014/main" id="{07E60CDA-7757-4039-8DED-6D7289F80966}"/>
              </a:ext>
            </a:extLst>
          </p:cNvPr>
          <p:cNvSpPr/>
          <p:nvPr/>
        </p:nvSpPr>
        <p:spPr bwMode="auto">
          <a:xfrm>
            <a:off x="7181600" y="2569265"/>
            <a:ext cx="3600187" cy="2574235"/>
          </a:xfrm>
          <a:custGeom>
            <a:avLst/>
            <a:gdLst>
              <a:gd name="connsiteX0" fmla="*/ 88874 w 3600187"/>
              <a:gd name="connsiteY0" fmla="*/ 2574235 h 2574235"/>
              <a:gd name="connsiteX1" fmla="*/ 148509 w 3600187"/>
              <a:gd name="connsiteY1" fmla="*/ 2415209 h 2574235"/>
              <a:gd name="connsiteX2" fmla="*/ 3209761 w 3600187"/>
              <a:gd name="connsiteY2" fmla="*/ 2484783 h 2574235"/>
              <a:gd name="connsiteX3" fmla="*/ 3517874 w 3600187"/>
              <a:gd name="connsiteY3" fmla="*/ 2276061 h 2574235"/>
              <a:gd name="connsiteX4" fmla="*/ 2832074 w 3600187"/>
              <a:gd name="connsiteY4" fmla="*/ 0 h 2574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187" h="2574235">
                <a:moveTo>
                  <a:pt x="88874" y="2574235"/>
                </a:moveTo>
                <a:cubicBezTo>
                  <a:pt x="-141383" y="2502176"/>
                  <a:pt x="148509" y="2415209"/>
                  <a:pt x="148509" y="2415209"/>
                </a:cubicBezTo>
                <a:cubicBezTo>
                  <a:pt x="668657" y="2400300"/>
                  <a:pt x="2648200" y="2507974"/>
                  <a:pt x="3209761" y="2484783"/>
                </a:cubicBezTo>
                <a:cubicBezTo>
                  <a:pt x="3771322" y="2461592"/>
                  <a:pt x="3580822" y="2690191"/>
                  <a:pt x="3517874" y="2276061"/>
                </a:cubicBezTo>
                <a:cubicBezTo>
                  <a:pt x="3454926" y="1861931"/>
                  <a:pt x="3143500" y="930965"/>
                  <a:pt x="2832074" y="0"/>
                </a:cubicBezTo>
              </a:path>
            </a:pathLst>
          </a:custGeom>
          <a:noFill/>
          <a:ln w="19050" cap="flat" cmpd="sng" algn="ctr">
            <a:solidFill>
              <a:srgbClr val="00CC99"/>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B5DC7CD0-94DA-4294-83A9-E28D21ED51A5}"/>
                  </a:ext>
                </a:extLst>
              </p:cNvPr>
              <p:cNvSpPr/>
              <p:nvPr/>
            </p:nvSpPr>
            <p:spPr>
              <a:xfrm rot="16200000">
                <a:off x="9597201" y="2180827"/>
                <a:ext cx="3116109" cy="591637"/>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ctrlPr>
                        </m:dPr>
                        <m:e>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nl-NL"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lang="en-US" i="1">
                                  <a:solidFill>
                                    <a:srgbClr val="000000"/>
                                  </a:solidFill>
                                  <a:latin typeface="Cambria Math" panose="02040503050406030204" pitchFamily="18" charset="0"/>
                                  <a:ea typeface="Cambria Math" panose="02040503050406030204" pitchFamily="18" charset="0"/>
                                </a:rPr>
                              </m:ctrlPr>
                            </m:accPr>
                            <m:e>
                              <m:r>
                                <a:rPr lang="en-US">
                                  <a:solidFill>
                                    <a:srgbClr val="000000"/>
                                  </a:solidFill>
                                  <a:latin typeface="Cambria Math" panose="02040503050406030204" pitchFamily="18" charset="0"/>
                                  <a:ea typeface="Cambria Math" panose="02040503050406030204" pitchFamily="18" charset="0"/>
                                </a:rPr>
                                <m:t>𝛁</m:t>
                              </m:r>
                            </m:e>
                          </m:acc>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40" name="Rectangle 39">
                <a:extLst>
                  <a:ext uri="{FF2B5EF4-FFF2-40B4-BE49-F238E27FC236}">
                    <a16:creationId xmlns:a16="http://schemas.microsoft.com/office/drawing/2014/main" id="{B5DC7CD0-94DA-4294-83A9-E28D21ED51A5}"/>
                  </a:ext>
                </a:extLst>
              </p:cNvPr>
              <p:cNvSpPr>
                <a:spLocks noRot="1" noChangeAspect="1" noMove="1" noResize="1" noEditPoints="1" noAdjustHandles="1" noChangeArrowheads="1" noChangeShapeType="1" noTextEdit="1"/>
              </p:cNvSpPr>
              <p:nvPr/>
            </p:nvSpPr>
            <p:spPr>
              <a:xfrm rot="16200000">
                <a:off x="9597201" y="2180827"/>
                <a:ext cx="3116109" cy="591637"/>
              </a:xfrm>
              <a:prstGeom prst="rect">
                <a:avLst/>
              </a:prstGeom>
              <a:blipFill>
                <a:blip r:embed="rId17"/>
                <a:stretch>
                  <a:fillRect/>
                </a:stretch>
              </a:blipFill>
            </p:spPr>
            <p:txBody>
              <a:bodyPr/>
              <a:lstStyle/>
              <a:p>
                <a:r>
                  <a:rPr lang="LID4096">
                    <a:noFill/>
                  </a:rPr>
                  <a:t> </a:t>
                </a:r>
              </a:p>
            </p:txBody>
          </p:sp>
        </mc:Fallback>
      </mc:AlternateContent>
      <p:sp>
        <p:nvSpPr>
          <p:cNvPr id="11" name="Freeform: Shape 10">
            <a:extLst>
              <a:ext uri="{FF2B5EF4-FFF2-40B4-BE49-F238E27FC236}">
                <a16:creationId xmlns:a16="http://schemas.microsoft.com/office/drawing/2014/main" id="{756498EB-2331-4C5F-8B55-DDDA504476B9}"/>
              </a:ext>
            </a:extLst>
          </p:cNvPr>
          <p:cNvSpPr/>
          <p:nvPr/>
        </p:nvSpPr>
        <p:spPr bwMode="auto">
          <a:xfrm>
            <a:off x="8721611" y="2017313"/>
            <a:ext cx="2294051" cy="382987"/>
          </a:xfrm>
          <a:custGeom>
            <a:avLst/>
            <a:gdLst>
              <a:gd name="connsiteX0" fmla="*/ 2407636 w 2407636"/>
              <a:gd name="connsiteY0" fmla="*/ 382987 h 382987"/>
              <a:gd name="connsiteX1" fmla="*/ 1678973 w 2407636"/>
              <a:gd name="connsiteY1" fmla="*/ 16275 h 382987"/>
              <a:gd name="connsiteX2" fmla="*/ 783623 w 2407636"/>
              <a:gd name="connsiteY2" fmla="*/ 59137 h 382987"/>
              <a:gd name="connsiteX3" fmla="*/ 54961 w 2407636"/>
              <a:gd name="connsiteY3" fmla="*/ 11512 h 382987"/>
              <a:gd name="connsiteX4" fmla="*/ 107348 w 2407636"/>
              <a:gd name="connsiteY4" fmla="*/ 287737 h 38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636" h="382987">
                <a:moveTo>
                  <a:pt x="2407636" y="382987"/>
                </a:moveTo>
                <a:cubicBezTo>
                  <a:pt x="2178639" y="226618"/>
                  <a:pt x="1949642" y="70250"/>
                  <a:pt x="1678973" y="16275"/>
                </a:cubicBezTo>
                <a:cubicBezTo>
                  <a:pt x="1408304" y="-37700"/>
                  <a:pt x="1054292" y="59931"/>
                  <a:pt x="783623" y="59137"/>
                </a:cubicBezTo>
                <a:cubicBezTo>
                  <a:pt x="512954" y="58343"/>
                  <a:pt x="167673" y="-26588"/>
                  <a:pt x="54961" y="11512"/>
                </a:cubicBezTo>
                <a:cubicBezTo>
                  <a:pt x="-57752" y="49612"/>
                  <a:pt x="24798" y="168674"/>
                  <a:pt x="107348" y="287737"/>
                </a:cubicBezTo>
              </a:path>
            </a:pathLst>
          </a:custGeom>
          <a:noFill/>
          <a:ln w="19050" cap="flat" cmpd="sng" algn="ctr">
            <a:solidFill>
              <a:srgbClr val="00B0F0"/>
            </a:solidFill>
            <a:prstDash val="solid"/>
            <a:round/>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1" name="Rectangle 40">
            <a:extLst>
              <a:ext uri="{FF2B5EF4-FFF2-40B4-BE49-F238E27FC236}">
                <a16:creationId xmlns:a16="http://schemas.microsoft.com/office/drawing/2014/main" id="{A063AC1B-A8F9-38AA-E1AC-30CBA961817D}"/>
              </a:ext>
            </a:extLst>
          </p:cNvPr>
          <p:cNvSpPr/>
          <p:nvPr/>
        </p:nvSpPr>
        <p:spPr>
          <a:xfrm>
            <a:off x="1050509" y="3662745"/>
            <a:ext cx="3552003"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Watch the vector sequence!</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cxnSp>
        <p:nvCxnSpPr>
          <p:cNvPr id="42" name="Straight Arrow Connector 41">
            <a:extLst>
              <a:ext uri="{FF2B5EF4-FFF2-40B4-BE49-F238E27FC236}">
                <a16:creationId xmlns:a16="http://schemas.microsoft.com/office/drawing/2014/main" id="{CE1BA37A-1D98-852D-5CA3-8D301F335429}"/>
              </a:ext>
            </a:extLst>
          </p:cNvPr>
          <p:cNvCxnSpPr>
            <a:cxnSpLocks/>
          </p:cNvCxnSpPr>
          <p:nvPr/>
        </p:nvCxnSpPr>
        <p:spPr bwMode="auto">
          <a:xfrm flipV="1">
            <a:off x="3450554" y="3549300"/>
            <a:ext cx="356075" cy="199549"/>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a:extLst>
              <a:ext uri="{FF2B5EF4-FFF2-40B4-BE49-F238E27FC236}">
                <a16:creationId xmlns:a16="http://schemas.microsoft.com/office/drawing/2014/main" id="{CE47BE82-F60A-84BF-CB36-2D26565B30B1}"/>
              </a:ext>
            </a:extLst>
          </p:cNvPr>
          <p:cNvCxnSpPr>
            <a:cxnSpLocks/>
          </p:cNvCxnSpPr>
          <p:nvPr/>
        </p:nvCxnSpPr>
        <p:spPr bwMode="auto">
          <a:xfrm flipV="1">
            <a:off x="3467640" y="3350610"/>
            <a:ext cx="73919" cy="377837"/>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p:cNvSpPr/>
          <p:nvPr/>
        </p:nvSpPr>
        <p:spPr>
          <a:xfrm>
            <a:off x="5035064" y="6330828"/>
            <a:ext cx="4173002" cy="507831"/>
          </a:xfrm>
          <a:prstGeom prst="rect">
            <a:avLst/>
          </a:prstGeom>
        </p:spPr>
        <p:txBody>
          <a:bodyPr wrap="none">
            <a:spAutoFit/>
          </a:bodyPr>
          <a:lstStyle/>
          <a:p>
            <a:pPr lvl="0">
              <a:lnSpc>
                <a:spcPct val="150000"/>
              </a:lnSpc>
            </a:pPr>
            <a:r>
              <a:rPr kumimoji="0" lang="en-US" b="0" i="0" u="none" strike="noStrike" kern="1200" cap="none" spc="0" normalizeH="0" baseline="0" noProof="0" dirty="0">
                <a:ln>
                  <a:noFill/>
                </a:ln>
                <a:solidFill>
                  <a:srgbClr val="000000"/>
                </a:solidFill>
                <a:effectLst/>
                <a:uLnTx/>
                <a:uFillTx/>
                <a:latin typeface="Times New Roman"/>
                <a:ea typeface="Cambria Math" panose="02040503050406030204" pitchFamily="18" charset="0"/>
                <a:cs typeface="+mn-cs"/>
              </a:rPr>
              <a:t>All 4 Maxwell’s equations have been used!</a:t>
            </a:r>
            <a:endParaRPr kumimoji="0" lang="en-US" b="0" i="0" u="none" strike="noStrike" kern="1200" cap="none" spc="0" normalizeH="0" baseline="0" noProof="0" dirty="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0929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0" grpId="0"/>
      <p:bldP spid="21" grpId="0"/>
      <p:bldP spid="22" grpId="0"/>
      <p:bldP spid="23" grpId="0"/>
      <p:bldP spid="24" grpId="0"/>
      <p:bldP spid="26" grpId="0"/>
      <p:bldP spid="27" grpId="0"/>
      <p:bldP spid="3" grpId="0"/>
      <p:bldP spid="30" grpId="0"/>
      <p:bldP spid="6" grpId="0" animBg="1"/>
      <p:bldP spid="7" grpId="0" animBg="1"/>
      <p:bldP spid="9" grpId="0" animBg="1"/>
      <p:bldP spid="33" grpId="0" animBg="1"/>
      <p:bldP spid="4" grpId="0" animBg="1"/>
      <p:bldP spid="8" grpId="0" animBg="1"/>
      <p:bldP spid="10" grpId="0" animBg="1"/>
      <p:bldP spid="35" grpId="0"/>
      <p:bldP spid="38" grpId="0"/>
      <p:bldP spid="39" grpId="0"/>
      <p:bldP spid="5" grpId="0" animBg="1"/>
      <p:bldP spid="40" grpId="0"/>
      <p:bldP spid="11" grpId="0" animBg="1"/>
      <p:bldP spid="41"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3482" y="4492816"/>
                <a:ext cx="838844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This expression contains every aspect of electromagnetism and momentum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222222"/>
                    </a:solidFill>
                    <a:effectLst/>
                    <a:uLnTx/>
                    <a:uFillTx/>
                    <a:latin typeface="Times New Roman"/>
                    <a:ea typeface="+mn-ea"/>
                    <a:cs typeface="+mn-cs"/>
                  </a:rPr>
                  <a:t>:</a:t>
                </a:r>
              </a:p>
            </p:txBody>
          </p:sp>
        </mc:Choice>
        <mc:Fallback xmlns="">
          <p:sp>
            <p:nvSpPr>
              <p:cNvPr id="2" name="Rectangle 1"/>
              <p:cNvSpPr>
                <a:spLocks noRot="1" noChangeAspect="1" noMove="1" noResize="1" noEditPoints="1" noAdjustHandles="1" noChangeArrowheads="1" noChangeShapeType="1" noTextEdit="1"/>
              </p:cNvSpPr>
              <p:nvPr/>
            </p:nvSpPr>
            <p:spPr>
              <a:xfrm>
                <a:off x="353482" y="4492816"/>
                <a:ext cx="8388443" cy="400110"/>
              </a:xfrm>
              <a:prstGeom prst="rect">
                <a:avLst/>
              </a:prstGeom>
              <a:blipFill>
                <a:blip r:embed="rId3"/>
                <a:stretch>
                  <a:fillRect l="-799" t="-7576" b="-25758"/>
                </a:stretch>
              </a:blipFill>
            </p:spPr>
            <p:txBody>
              <a:bodyPr/>
              <a:lstStyle/>
              <a:p>
                <a:r>
                  <a:rPr lang="LID4096">
                    <a:noFill/>
                  </a:rPr>
                  <a:t> </a:t>
                </a:r>
              </a:p>
            </p:txBody>
          </p:sp>
        </mc:Fallback>
      </mc:AlternateContent>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All forces on a moving distribution of charges</a:t>
            </a:r>
          </a:p>
        </p:txBody>
      </p:sp>
      <mc:AlternateContent xmlns:mc="http://schemas.openxmlformats.org/markup-compatibility/2006" xmlns:a14="http://schemas.microsoft.com/office/drawing/2010/main">
        <mc:Choice Requires="a14">
          <p:sp>
            <p:nvSpPr>
              <p:cNvPr id="24" name="Rectangle 23"/>
              <p:cNvSpPr/>
              <p:nvPr/>
            </p:nvSpPr>
            <p:spPr>
              <a:xfrm>
                <a:off x="515102" y="1921838"/>
                <a:ext cx="11344247" cy="777264"/>
              </a:xfrm>
              <a:prstGeom prst="rect">
                <a:avLst/>
              </a:prstGeom>
              <a:ln w="12700">
                <a:solidFill>
                  <a:srgbClr val="FF0000"/>
                </a:solid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515102" y="1921838"/>
                <a:ext cx="11344247" cy="777264"/>
              </a:xfrm>
              <a:prstGeom prst="rect">
                <a:avLst/>
              </a:prstGeom>
              <a:blipFill>
                <a:blip r:embed="rId4"/>
                <a:stretch>
                  <a:fillRect/>
                </a:stretch>
              </a:blipFill>
              <a:ln w="1270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504359" y="4294729"/>
                <a:ext cx="3142518" cy="811184"/>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𝐟</m:t>
                              </m:r>
                            </m:e>
                          </m:acc>
                          <m:r>
                            <a:rPr kumimoji="0" lang="en-US" sz="2000" b="0" i="0" u="none" strike="noStrike" kern="1200" cap="none" spc="0" normalizeH="0" baseline="0" noProof="0">
                              <a:ln>
                                <a:noFill/>
                              </a:ln>
                              <a:solidFill>
                                <a:srgbClr val="000000"/>
                              </a:solidFill>
                              <a:effectLst/>
                              <a:uLnTx/>
                              <a:uFillTx/>
                              <a:latin typeface="Cambria Math"/>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r>
                        <a:rPr kumimoji="0" lang="ru-RU"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𝐅</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8504359" y="4294729"/>
                <a:ext cx="3142518" cy="811184"/>
              </a:xfrm>
              <a:prstGeom prst="rect">
                <a:avLst/>
              </a:prstGeom>
              <a:blipFill>
                <a:blip r:embed="rId5"/>
                <a:stretch>
                  <a:fillRect/>
                </a:stretch>
              </a:blipFill>
              <a:ln w="19050">
                <a:noFill/>
              </a:ln>
            </p:spPr>
            <p:txBody>
              <a:bodyPr/>
              <a:lstStyle/>
              <a:p>
                <a:r>
                  <a:rPr lang="LID4096">
                    <a:noFill/>
                  </a:rPr>
                  <a:t> </a:t>
                </a:r>
              </a:p>
            </p:txBody>
          </p:sp>
        </mc:Fallback>
      </mc:AlternateContent>
      <p:sp>
        <p:nvSpPr>
          <p:cNvPr id="26" name="Rectangle 25"/>
          <p:cNvSpPr/>
          <p:nvPr/>
        </p:nvSpPr>
        <p:spPr>
          <a:xfrm>
            <a:off x="4509349" y="1482701"/>
            <a:ext cx="25875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Force per unit volume:</a:t>
            </a:r>
          </a:p>
        </p:txBody>
      </p:sp>
      <p:sp>
        <p:nvSpPr>
          <p:cNvPr id="8" name="Rectangle 7"/>
          <p:cNvSpPr/>
          <p:nvPr/>
        </p:nvSpPr>
        <p:spPr>
          <a:xfrm>
            <a:off x="1220379" y="3006519"/>
            <a:ext cx="340189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Contribution from electric field</a:t>
            </a:r>
          </a:p>
        </p:txBody>
      </p:sp>
      <p:sp>
        <p:nvSpPr>
          <p:cNvPr id="9" name="Rectangle 8"/>
          <p:cNvSpPr/>
          <p:nvPr/>
        </p:nvSpPr>
        <p:spPr>
          <a:xfrm>
            <a:off x="5302995" y="2976135"/>
            <a:ext cx="358784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Contribution from magnetic field</a:t>
            </a:r>
          </a:p>
        </p:txBody>
      </p:sp>
      <p:sp>
        <p:nvSpPr>
          <p:cNvPr id="11" name="Rectangle 10"/>
          <p:cNvSpPr/>
          <p:nvPr/>
        </p:nvSpPr>
        <p:spPr>
          <a:xfrm>
            <a:off x="9638712" y="3005186"/>
            <a:ext cx="163538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Cross-product</a:t>
            </a:r>
          </a:p>
        </p:txBody>
      </p:sp>
      <mc:AlternateContent xmlns:mc="http://schemas.openxmlformats.org/markup-compatibility/2006" xmlns:a14="http://schemas.microsoft.com/office/drawing/2010/main">
        <mc:Choice Requires="a14">
          <p:sp>
            <p:nvSpPr>
              <p:cNvPr id="14" name="Rectangle 13"/>
              <p:cNvSpPr/>
              <p:nvPr/>
            </p:nvSpPr>
            <p:spPr>
              <a:xfrm>
                <a:off x="9774572" y="3426772"/>
                <a:ext cx="2014903" cy="72276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9774572" y="3426772"/>
                <a:ext cx="2014903" cy="722762"/>
              </a:xfrm>
              <a:prstGeom prst="rect">
                <a:avLst/>
              </a:prstGeom>
              <a:blipFill>
                <a:blip r:embed="rId6"/>
                <a:stretch>
                  <a:fillRect/>
                </a:stretch>
              </a:blipFill>
              <a:ln w="19050">
                <a:noFill/>
              </a:ln>
            </p:spPr>
            <p:txBody>
              <a:bodyPr/>
              <a:lstStyle/>
              <a:p>
                <a:r>
                  <a:rPr lang="LID4096">
                    <a:noFill/>
                  </a:rPr>
                  <a:t> </a:t>
                </a:r>
              </a:p>
            </p:txBody>
          </p:sp>
        </mc:Fallback>
      </mc:AlternateContent>
      <p:sp>
        <p:nvSpPr>
          <p:cNvPr id="16" name="Content Placeholder 4">
            <a:extLst>
              <a:ext uri="{FF2B5EF4-FFF2-40B4-BE49-F238E27FC236}">
                <a16:creationId xmlns:a16="http://schemas.microsoft.com/office/drawing/2014/main" id="{48CE48B3-92FC-464F-8038-7FEFD0B57AB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24</a:t>
            </a:fld>
            <a:endParaRPr lang="en-US"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7DD2B80-2C50-4F51-85C4-FAA8C2A0B30E}"/>
                  </a:ext>
                </a:extLst>
              </p:cNvPr>
              <p:cNvSpPr/>
              <p:nvPr/>
            </p:nvSpPr>
            <p:spPr>
              <a:xfrm>
                <a:off x="353482" y="5352335"/>
                <a:ext cx="10626335" cy="4374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It can be written more compactly and conveniently by introducing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the Maxwell stress tensor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a14:m>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Choice>
        <mc:Fallback xmlns="">
          <p:sp>
            <p:nvSpPr>
              <p:cNvPr id="15" name="Rectangle 14">
                <a:extLst>
                  <a:ext uri="{FF2B5EF4-FFF2-40B4-BE49-F238E27FC236}">
                    <a16:creationId xmlns:a16="http://schemas.microsoft.com/office/drawing/2014/main" id="{07DD2B80-2C50-4F51-85C4-FAA8C2A0B30E}"/>
                  </a:ext>
                </a:extLst>
              </p:cNvPr>
              <p:cNvSpPr>
                <a:spLocks noRot="1" noChangeAspect="1" noMove="1" noResize="1" noEditPoints="1" noAdjustHandles="1" noChangeArrowheads="1" noChangeShapeType="1" noTextEdit="1"/>
              </p:cNvSpPr>
              <p:nvPr/>
            </p:nvSpPr>
            <p:spPr>
              <a:xfrm>
                <a:off x="353482" y="5352335"/>
                <a:ext cx="10626335" cy="437492"/>
              </a:xfrm>
              <a:prstGeom prst="rect">
                <a:avLst/>
              </a:prstGeom>
              <a:blipFill>
                <a:blip r:embed="rId7"/>
                <a:stretch>
                  <a:fillRect l="-631" b="-2361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1A5C56B-142E-4412-8C2C-E5121828DBAE}"/>
                  </a:ext>
                </a:extLst>
              </p:cNvPr>
              <p:cNvSpPr/>
              <p:nvPr/>
            </p:nvSpPr>
            <p:spPr>
              <a:xfrm>
                <a:off x="936865" y="753599"/>
                <a:ext cx="10710012" cy="777264"/>
              </a:xfrm>
              <a:prstGeom prst="rect">
                <a:avLst/>
              </a:prstGeom>
              <a:ln w="1905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a:extLst>
                  <a:ext uri="{FF2B5EF4-FFF2-40B4-BE49-F238E27FC236}">
                    <a16:creationId xmlns:a16="http://schemas.microsoft.com/office/drawing/2014/main" id="{11A5C56B-142E-4412-8C2C-E5121828DBAE}"/>
                  </a:ext>
                </a:extLst>
              </p:cNvPr>
              <p:cNvSpPr>
                <a:spLocks noRot="1" noChangeAspect="1" noMove="1" noResize="1" noEditPoints="1" noAdjustHandles="1" noChangeArrowheads="1" noChangeShapeType="1" noTextEdit="1"/>
              </p:cNvSpPr>
              <p:nvPr/>
            </p:nvSpPr>
            <p:spPr>
              <a:xfrm>
                <a:off x="936865" y="753599"/>
                <a:ext cx="10710012" cy="777264"/>
              </a:xfrm>
              <a:prstGeom prst="rect">
                <a:avLst/>
              </a:prstGeom>
              <a:blipFill>
                <a:blip r:embed="rId8"/>
                <a:stretch>
                  <a:fillRect/>
                </a:stretch>
              </a:blipFill>
              <a:ln w="19050">
                <a:noFill/>
              </a:ln>
            </p:spPr>
            <p:txBody>
              <a:bodyPr/>
              <a:lstStyle/>
              <a:p>
                <a:r>
                  <a:rPr lang="LID4096">
                    <a:noFill/>
                  </a:rPr>
                  <a:t> </a:t>
                </a:r>
              </a:p>
            </p:txBody>
          </p:sp>
        </mc:Fallback>
      </mc:AlternateContent>
      <p:sp>
        <p:nvSpPr>
          <p:cNvPr id="19" name="Rectangle 18">
            <a:extLst>
              <a:ext uri="{FF2B5EF4-FFF2-40B4-BE49-F238E27FC236}">
                <a16:creationId xmlns:a16="http://schemas.microsoft.com/office/drawing/2014/main" id="{DC51A367-B2FB-4A16-A44C-B6FB045357D6}"/>
              </a:ext>
            </a:extLst>
          </p:cNvPr>
          <p:cNvSpPr/>
          <p:nvPr/>
        </p:nvSpPr>
        <p:spPr>
          <a:xfrm>
            <a:off x="395979" y="4850998"/>
            <a:ext cx="838844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…and is relatively easy to compute</a:t>
            </a:r>
          </a:p>
        </p:txBody>
      </p:sp>
      <p:sp>
        <p:nvSpPr>
          <p:cNvPr id="4" name="Rectangle 3">
            <a:extLst>
              <a:ext uri="{FF2B5EF4-FFF2-40B4-BE49-F238E27FC236}">
                <a16:creationId xmlns:a16="http://schemas.microsoft.com/office/drawing/2014/main" id="{A688284F-D5DF-4AA8-8F9A-BDC94AF465C4}"/>
              </a:ext>
            </a:extLst>
          </p:cNvPr>
          <p:cNvSpPr/>
          <p:nvPr/>
        </p:nvSpPr>
        <p:spPr>
          <a:xfrm>
            <a:off x="7628230" y="3578714"/>
            <a:ext cx="24112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Poynting vector: </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3" name="Left Brace 2">
            <a:extLst>
              <a:ext uri="{FF2B5EF4-FFF2-40B4-BE49-F238E27FC236}">
                <a16:creationId xmlns:a16="http://schemas.microsoft.com/office/drawing/2014/main" id="{E60274F2-E81E-4150-A625-FBC0D0A7768A}"/>
              </a:ext>
            </a:extLst>
          </p:cNvPr>
          <p:cNvSpPr/>
          <p:nvPr/>
        </p:nvSpPr>
        <p:spPr bwMode="auto">
          <a:xfrm rot="16200000">
            <a:off x="2793292" y="1008966"/>
            <a:ext cx="256067" cy="3637810"/>
          </a:xfrm>
          <a:prstGeom prst="leftBrace">
            <a:avLst>
              <a:gd name="adj1" fmla="val 29492"/>
              <a:gd name="adj2" fmla="val 50000"/>
            </a:avLst>
          </a:prstGeom>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8" name="Left Brace 17">
            <a:extLst>
              <a:ext uri="{FF2B5EF4-FFF2-40B4-BE49-F238E27FC236}">
                <a16:creationId xmlns:a16="http://schemas.microsoft.com/office/drawing/2014/main" id="{F0702A7A-351A-47FE-B1FB-EC200D1BFDE4}"/>
              </a:ext>
            </a:extLst>
          </p:cNvPr>
          <p:cNvSpPr/>
          <p:nvPr/>
        </p:nvSpPr>
        <p:spPr bwMode="auto">
          <a:xfrm rot="16200000">
            <a:off x="6851824" y="974196"/>
            <a:ext cx="256067" cy="3789739"/>
          </a:xfrm>
          <a:prstGeom prst="leftBrace">
            <a:avLst>
              <a:gd name="adj1" fmla="val 29492"/>
              <a:gd name="adj2" fmla="val 50000"/>
            </a:avLst>
          </a:prstGeom>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1" name="Left Brace 20">
            <a:extLst>
              <a:ext uri="{FF2B5EF4-FFF2-40B4-BE49-F238E27FC236}">
                <a16:creationId xmlns:a16="http://schemas.microsoft.com/office/drawing/2014/main" id="{2ED1DEE9-C7CF-4D31-8C1F-7B6F3D8239EB}"/>
              </a:ext>
            </a:extLst>
          </p:cNvPr>
          <p:cNvSpPr/>
          <p:nvPr/>
        </p:nvSpPr>
        <p:spPr bwMode="auto">
          <a:xfrm rot="16200000">
            <a:off x="10263472" y="1787956"/>
            <a:ext cx="256067" cy="2141952"/>
          </a:xfrm>
          <a:prstGeom prst="leftBrace">
            <a:avLst>
              <a:gd name="adj1" fmla="val 29492"/>
              <a:gd name="adj2" fmla="val 50000"/>
            </a:avLst>
          </a:prstGeom>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3212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p:bldP spid="26" grpId="0"/>
      <p:bldP spid="8" grpId="0"/>
      <p:bldP spid="9" grpId="0"/>
      <p:bldP spid="11" grpId="0"/>
      <p:bldP spid="14" grpId="0"/>
      <p:bldP spid="15" grpId="0"/>
      <p:bldP spid="19" grpId="0"/>
      <p:bldP spid="4" grpId="0"/>
      <p:bldP spid="3" grpId="0" animBg="1"/>
      <p:bldP spid="18"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044"/>
          <a:stretch/>
        </p:blipFill>
        <p:spPr>
          <a:xfrm>
            <a:off x="1638301" y="723900"/>
            <a:ext cx="4029075" cy="2939758"/>
          </a:xfrm>
          <a:prstGeom prst="rect">
            <a:avLst/>
          </a:prstGeom>
        </p:spPr>
      </p:pic>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Tensors (Griffiths, 1.1.5)</a:t>
            </a:r>
          </a:p>
        </p:txBody>
      </p:sp>
      <p:sp>
        <p:nvSpPr>
          <p:cNvPr id="4" name="Rectangle 3"/>
          <p:cNvSpPr/>
          <p:nvPr/>
        </p:nvSpPr>
        <p:spPr>
          <a:xfrm>
            <a:off x="7531526" y="707375"/>
            <a:ext cx="254589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a:ea typeface="+mn-ea"/>
                <a:cs typeface="+mn-cs"/>
              </a:rPr>
              <a:t>How vectors transform</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2" name="Rectangle 21"/>
              <p:cNvSpPr/>
              <p:nvPr/>
            </p:nvSpPr>
            <p:spPr>
              <a:xfrm>
                <a:off x="6742091" y="4594696"/>
                <a:ext cx="4429226" cy="47936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𝐀</m:t>
                            </m:r>
                          </m:e>
                        </m:acc>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𝐑</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oMath>
                </a14:m>
                <a:r>
                  <a:rPr kumimoji="0" lang="en-US" sz="2000" b="0" i="0" u="none" strike="noStrike" kern="1200" cap="none" spc="0" normalizeH="0" baseline="0" noProof="0" dirty="0">
                    <a:ln>
                      <a:noFill/>
                    </a:ln>
                    <a:solidFill>
                      <a:srgbClr val="000000"/>
                    </a:solidFill>
                    <a:effectLst/>
                    <a:uLnTx/>
                    <a:uFillTx/>
                    <a:latin typeface="NimbusSanL-ReguItal"/>
                    <a:ea typeface="+mn-ea"/>
                    <a:cs typeface="+mn-cs"/>
                  </a:rPr>
                  <a:t>,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where </a:t>
                </a:r>
                <a14:m>
                  <m:oMath xmlns:m="http://schemas.openxmlformats.org/officeDocument/2006/math">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acc>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srgbClr val="222222"/>
                    </a:solidFill>
                    <a:effectLst/>
                    <a:uLnTx/>
                    <a:uFillTx/>
                    <a:latin typeface="Times New Roman"/>
                    <a:ea typeface="+mn-ea"/>
                    <a:cs typeface="+mn-cs"/>
                  </a:rPr>
                  <a:t>stands for the tensor</a:t>
                </a:r>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6742091" y="4594696"/>
                <a:ext cx="4429226" cy="479362"/>
              </a:xfrm>
              <a:prstGeom prst="rect">
                <a:avLst/>
              </a:prstGeom>
              <a:blipFill>
                <a:blip r:embed="rId4"/>
                <a:stretch>
                  <a:fillRect b="-23077"/>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784638" y="5597916"/>
                <a:ext cx="4526432" cy="4394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A vector (e.g.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oMath>
                </a14:m>
                <a:r>
                  <a:rPr kumimoji="0" lang="en-US" sz="2000" b="0" i="0" u="none" strike="noStrike" kern="1200" cap="none" spc="0" normalizeH="0" baseline="0" noProof="0" dirty="0">
                    <a:ln>
                      <a:noFill/>
                    </a:ln>
                    <a:solidFill>
                      <a:srgbClr val="222222"/>
                    </a:solidFill>
                    <a:effectLst/>
                    <a:uLnTx/>
                    <a:uFillTx/>
                    <a:latin typeface="Times New Roman"/>
                    <a:ea typeface="+mn-ea"/>
                    <a:cs typeface="+mn-cs"/>
                  </a:rPr>
                  <a:t>) is the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1</a:t>
                </a:r>
                <a:r>
                  <a:rPr kumimoji="0" lang="en-US" sz="2000" b="0" i="0" u="none" strike="noStrike" kern="1200" cap="none" spc="0" normalizeH="0" baseline="30000" noProof="0" dirty="0">
                    <a:ln>
                      <a:noFill/>
                    </a:ln>
                    <a:solidFill>
                      <a:srgbClr val="FF0000"/>
                    </a:solidFill>
                    <a:effectLst/>
                    <a:uLnTx/>
                    <a:uFillTx/>
                    <a:latin typeface="Times New Roman"/>
                    <a:ea typeface="+mn-ea"/>
                    <a:cs typeface="+mn-cs"/>
                  </a:rPr>
                  <a:t>st</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-rank tensor</a:t>
                </a:r>
              </a:p>
            </p:txBody>
          </p:sp>
        </mc:Choice>
        <mc:Fallback xmlns="">
          <p:sp>
            <p:nvSpPr>
              <p:cNvPr id="23" name="Rectangle 22"/>
              <p:cNvSpPr>
                <a:spLocks noRot="1" noChangeAspect="1" noMove="1" noResize="1" noEditPoints="1" noAdjustHandles="1" noChangeArrowheads="1" noChangeShapeType="1" noTextEdit="1"/>
              </p:cNvSpPr>
              <p:nvPr/>
            </p:nvSpPr>
            <p:spPr>
              <a:xfrm>
                <a:off x="3784638" y="5597916"/>
                <a:ext cx="4526432" cy="439479"/>
              </a:xfrm>
              <a:prstGeom prst="rect">
                <a:avLst/>
              </a:prstGeom>
              <a:blipFill>
                <a:blip r:embed="rId5"/>
                <a:stretch>
                  <a:fillRect l="-1482" t="-16667" r="-674" b="-25000"/>
                </a:stretch>
              </a:blipFill>
            </p:spPr>
            <p:txBody>
              <a:bodyPr/>
              <a:lstStyle/>
              <a:p>
                <a:r>
                  <a:rPr lang="LID4096">
                    <a:noFill/>
                  </a:rPr>
                  <a:t> </a:t>
                </a:r>
              </a:p>
            </p:txBody>
          </p:sp>
        </mc:Fallback>
      </mc:AlternateContent>
      <p:sp>
        <p:nvSpPr>
          <p:cNvPr id="26" name="Rectangle 25"/>
          <p:cNvSpPr/>
          <p:nvPr/>
        </p:nvSpPr>
        <p:spPr>
          <a:xfrm>
            <a:off x="3784638" y="5215683"/>
            <a:ext cx="448475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A scalar (e.g. </a:t>
            </a:r>
            <a:r>
              <a:rPr kumimoji="0" lang="en-US" sz="2000" b="0" i="1" u="none" strike="noStrike" kern="1200" cap="none" spc="0" normalizeH="0" baseline="0" noProof="0" dirty="0">
                <a:ln>
                  <a:noFill/>
                </a:ln>
                <a:solidFill>
                  <a:srgbClr val="222222"/>
                </a:solidFill>
                <a:effectLst/>
                <a:uLnTx/>
                <a:uFillTx/>
                <a:latin typeface="Times New Roman"/>
                <a:ea typeface="+mn-ea"/>
                <a:cs typeface="+mn-cs"/>
              </a:rPr>
              <a:t>V, q, L</a:t>
            </a:r>
            <a:r>
              <a:rPr kumimoji="0" lang="en-US" sz="2000" b="0" i="0" u="none" strike="noStrike" kern="1200" cap="none" spc="0" normalizeH="0" baseline="0" noProof="0" dirty="0">
                <a:ln>
                  <a:noFill/>
                </a:ln>
                <a:solidFill>
                  <a:srgbClr val="222222"/>
                </a:solidFill>
                <a:effectLst/>
                <a:uLnTx/>
                <a:uFillTx/>
                <a:latin typeface="Times New Roman"/>
                <a:ea typeface="+mn-ea"/>
                <a:cs typeface="+mn-cs"/>
              </a:rPr>
              <a:t>) is the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0</a:t>
            </a:r>
            <a:r>
              <a:rPr kumimoji="0" lang="en-US" sz="2000" b="0" i="0" u="none" strike="noStrike" kern="1200" cap="none" spc="0" normalizeH="0" baseline="30000" noProof="0" dirty="0">
                <a:ln>
                  <a:noFill/>
                </a:ln>
                <a:solidFill>
                  <a:srgbClr val="FF0000"/>
                </a:solidFill>
                <a:effectLst/>
                <a:uLnTx/>
                <a:uFillTx/>
                <a:latin typeface="Times New Roman"/>
                <a:ea typeface="+mn-ea"/>
                <a:cs typeface="+mn-cs"/>
              </a:rPr>
              <a:t>st</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-rank tensor</a:t>
            </a:r>
          </a:p>
        </p:txBody>
      </p:sp>
      <p:sp>
        <p:nvSpPr>
          <p:cNvPr id="29" name="Rectangle 28"/>
          <p:cNvSpPr/>
          <p:nvPr/>
        </p:nvSpPr>
        <p:spPr>
          <a:xfrm>
            <a:off x="7895332" y="4251350"/>
            <a:ext cx="233108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In compact notations</a:t>
            </a:r>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7028116" y="2317787"/>
                <a:ext cx="3639138" cy="783869"/>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dPr>
                        <m:e>
                          <m:m>
                            <m:mPr>
                              <m:mcs>
                                <m:mc>
                                  <m:mcPr>
                                    <m:count m:val="2"/>
                                    <m:mcJc m:val="center"/>
                                  </m:mcPr>
                                </m:mc>
                              </m:mcs>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mPr>
                            <m:mr>
                              <m:e>
                                <m:r>
                                  <m:rPr>
                                    <m:brk m:alnAt="7"/>
                                  </m:r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𝑐</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𝑜𝑠</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e>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𝑠𝑖𝑛</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mr>
                            <m:mr>
                              <m:e>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𝑠𝑖𝑛</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e>
                                <m:r>
                                  <m:rPr>
                                    <m:brk m:alnAt="7"/>
                                  </m:r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𝑐</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𝑜𝑠</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mr>
                          </m:m>
                        </m:e>
                      </m:d>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7028116" y="2317787"/>
                <a:ext cx="3639138" cy="783869"/>
              </a:xfrm>
              <a:prstGeom prst="rect">
                <a:avLst/>
              </a:prstGeom>
              <a:blipFill>
                <a:blip r:embed="rId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195412" y="1051010"/>
                <a:ext cx="3373744" cy="771878"/>
              </a:xfrm>
              <a:prstGeom prst="rect">
                <a:avLst/>
              </a:prstGeom>
              <a:ln w="19050">
                <a:noFill/>
              </a:ln>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m:rPr>
                          <m:brk m:alnAt="7"/>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𝑜𝑠</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𝜙</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ru-RU" sz="2000" b="0" i="1" u="none" strike="noStrike" kern="1200" cap="none" spc="0" normalizeH="0" baseline="0" noProof="0">
                          <a:ln>
                            <a:noFill/>
                          </a:ln>
                          <a:solidFill>
                            <a:srgbClr val="000000"/>
                          </a:solidFill>
                          <a:effectLst/>
                          <a:uLnTx/>
                          <a:uFillTx/>
                          <a:latin typeface="Cambria Math"/>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𝑠𝑖𝑛</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𝜙</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𝑠𝑖𝑛</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𝜙</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ru-RU" sz="2000" b="0" i="1" u="none" strike="noStrike" kern="1200" cap="none" spc="0" normalizeH="0" baseline="0" noProof="0">
                          <a:ln>
                            <a:noFill/>
                          </a:ln>
                          <a:solidFill>
                            <a:srgbClr val="000000"/>
                          </a:solidFill>
                          <a:effectLst/>
                          <a:uLnTx/>
                          <a:uFillTx/>
                          <a:latin typeface="Cambria Math"/>
                          <a:ea typeface="+mn-ea"/>
                          <a:cs typeface="+mn-cs"/>
                        </a:rPr>
                        <m:t> </m:t>
                      </m:r>
                      <m:r>
                        <m:rPr>
                          <m:brk m:alnAt="7"/>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𝑜𝑠</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𝜙</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7195412" y="1051010"/>
                <a:ext cx="3373744" cy="771878"/>
              </a:xfrm>
              <a:prstGeom prst="rect">
                <a:avLst/>
              </a:prstGeom>
              <a:blipFill>
                <a:blip r:embed="rId7"/>
                <a:stretch>
                  <a:fillRect b="-3937"/>
                </a:stretch>
              </a:blipFill>
              <a:ln w="19050">
                <a:noFill/>
              </a:ln>
            </p:spPr>
            <p:txBody>
              <a:bodyPr/>
              <a:lstStyle/>
              <a:p>
                <a:r>
                  <a:rPr lang="LID4096">
                    <a:noFill/>
                  </a:rPr>
                  <a:t> </a:t>
                </a:r>
              </a:p>
            </p:txBody>
          </p:sp>
        </mc:Fallback>
      </mc:AlternateContent>
      <p:sp>
        <p:nvSpPr>
          <p:cNvPr id="19" name="Rectangle 18"/>
          <p:cNvSpPr/>
          <p:nvPr/>
        </p:nvSpPr>
        <p:spPr>
          <a:xfrm>
            <a:off x="7947628" y="1999441"/>
            <a:ext cx="186782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a:ea typeface="+mn-ea"/>
                <a:cs typeface="+mn-cs"/>
              </a:rPr>
              <a:t>In a matrix form</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7" name="Rectangle 26"/>
              <p:cNvSpPr/>
              <p:nvPr/>
            </p:nvSpPr>
            <p:spPr>
              <a:xfrm>
                <a:off x="7938637" y="3137401"/>
                <a:ext cx="2036135" cy="4374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CC"/>
                    </a:solidFill>
                    <a:effectLst/>
                    <a:uLnTx/>
                    <a:uFillTx/>
                    <a:latin typeface="Times New Roman"/>
                    <a:ea typeface="+mn-ea"/>
                    <a:cs typeface="+mn-cs"/>
                  </a:rPr>
                  <a:t>2</a:t>
                </a:r>
                <a:r>
                  <a:rPr kumimoji="0" lang="en-US" sz="2000" b="0" i="0" u="none" strike="noStrike" kern="1200" cap="none" spc="0" normalizeH="0" baseline="30000" noProof="0" dirty="0">
                    <a:ln>
                      <a:noFill/>
                    </a:ln>
                    <a:solidFill>
                      <a:srgbClr val="3333CC"/>
                    </a:solidFill>
                    <a:effectLst/>
                    <a:uLnTx/>
                    <a:uFillTx/>
                    <a:latin typeface="Times New Roman"/>
                    <a:ea typeface="+mn-ea"/>
                    <a:cs typeface="+mn-cs"/>
                  </a:rPr>
                  <a:t>nd</a:t>
                </a:r>
                <a:r>
                  <a:rPr kumimoji="0" lang="en-US" sz="2000" b="0" i="0" u="none" strike="noStrike" kern="1200" cap="none" spc="0" normalizeH="0" baseline="0" noProof="0" dirty="0">
                    <a:ln>
                      <a:noFill/>
                    </a:ln>
                    <a:solidFill>
                      <a:srgbClr val="3333CC"/>
                    </a:solidFill>
                    <a:effectLst/>
                    <a:uLnTx/>
                    <a:uFillTx/>
                    <a:latin typeface="Times New Roman"/>
                    <a:ea typeface="+mn-ea"/>
                    <a:cs typeface="+mn-cs"/>
                  </a:rPr>
                  <a:t>-order tensor </a:t>
                </a:r>
                <a14:m>
                  <m:oMath xmlns:m="http://schemas.openxmlformats.org/officeDocument/2006/math">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𝐑</m:t>
                        </m:r>
                      </m:e>
                    </m:acc>
                  </m:oMath>
                </a14:m>
                <a:endParaRPr kumimoji="0" lang="en-US" sz="2000" b="0" i="0" u="none" strike="noStrike" kern="1200" cap="none" spc="0" normalizeH="0" baseline="0" noProof="0" dirty="0">
                  <a:ln>
                    <a:noFill/>
                  </a:ln>
                  <a:solidFill>
                    <a:srgbClr val="3333CC"/>
                  </a:solidFill>
                  <a:effectLst/>
                  <a:uLnTx/>
                  <a:uFillTx/>
                  <a:latin typeface="Times New Roman"/>
                  <a:ea typeface="+mn-ea"/>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7938637" y="3137401"/>
                <a:ext cx="2036135" cy="437492"/>
              </a:xfrm>
              <a:prstGeom prst="rect">
                <a:avLst/>
              </a:prstGeom>
              <a:blipFill>
                <a:blip r:embed="rId8"/>
                <a:stretch>
                  <a:fillRect l="-2994" b="-2535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40038" y="3544009"/>
                <a:ext cx="2548968" cy="670505"/>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𝐑</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dPr>
                        <m:e>
                          <m:m>
                            <m:mPr>
                              <m:mcs>
                                <m:mc>
                                  <m:mcPr>
                                    <m:count m:val="2"/>
                                    <m:mcJc m:val="center"/>
                                  </m:mcPr>
                                </m:mc>
                              </m:mcs>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mPr>
                            <m:mr>
                              <m:e>
                                <m:r>
                                  <m:rPr>
                                    <m:brk m:alnAt="7"/>
                                  </m:r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𝑐</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𝑜𝑠</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e>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𝑠𝑖𝑛</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mr>
                            <m:mr>
                              <m:e>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𝑠𝑖𝑛</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e>
                                <m:r>
                                  <m:rPr>
                                    <m:brk m:alnAt="7"/>
                                  </m:r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𝑐</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𝑜𝑠</m:t>
                                </m:r>
                                <m: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Cambria Math" panose="02040503050406030204" pitchFamily="18" charset="0"/>
                                    <a:cs typeface="+mn-cs"/>
                                  </a:rPr>
                                  <m:t>𝜙</m:t>
                                </m:r>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2" name="Rectangle 31"/>
              <p:cNvSpPr>
                <a:spLocks noRot="1" noChangeAspect="1" noMove="1" noResize="1" noEditPoints="1" noAdjustHandles="1" noChangeArrowheads="1" noChangeShapeType="1" noTextEdit="1"/>
              </p:cNvSpPr>
              <p:nvPr/>
            </p:nvSpPr>
            <p:spPr>
              <a:xfrm>
                <a:off x="7640038" y="3544009"/>
                <a:ext cx="2548968" cy="670505"/>
              </a:xfrm>
              <a:prstGeom prst="rect">
                <a:avLst/>
              </a:prstGeom>
              <a:blipFill>
                <a:blip r:embed="rId9"/>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559731" y="894831"/>
                <a:ext cx="1877245" cy="783869"/>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a:ln>
                            <a:noFill/>
                          </a:ln>
                          <a:solidFill>
                            <a:srgbClr val="000000"/>
                          </a:solidFill>
                          <a:effectLst/>
                          <a:uLnTx/>
                          <a:uFillTx/>
                          <a:latin typeface="Cambria Math"/>
                          <a:ea typeface="+mn-ea"/>
                          <a:cs typeface="+mn-cs"/>
                        </a:rPr>
                        <m:t>In</m:t>
                      </m:r>
                      <m:r>
                        <a:rPr kumimoji="0" lang="en-US" sz="2000" b="0" i="1" u="none" strike="noStrike" kern="1200" cap="none" spc="0" normalizeH="0" baseline="0" noProof="0">
                          <a:ln>
                            <a:noFill/>
                          </a:ln>
                          <a:solidFill>
                            <a:srgbClr val="000000"/>
                          </a:solidFill>
                          <a:effectLst/>
                          <a:uLnTx/>
                          <a:uFillTx/>
                          <a:latin typeface="Cambria Math"/>
                          <a:ea typeface="+mn-ea"/>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r>
                            <a:rPr kumimoji="0" lang="en-US" sz="2000" b="0" i="1" u="none" strike="noStrike" kern="1200" cap="none" spc="0" normalizeH="0" baseline="0" noProof="0">
                              <a:ln>
                                <a:noFill/>
                              </a:ln>
                              <a:solidFill>
                                <a:srgbClr val="000000"/>
                              </a:solidFill>
                              <a:effectLst/>
                              <a:uLnTx/>
                              <a:uFillTx/>
                              <a:latin typeface="Cambria Math"/>
                              <a:ea typeface="Cambria Math"/>
                              <a:cs typeface="+mn-cs"/>
                            </a:rPr>
                            <m:t>,</m:t>
                          </m:r>
                        </m:e>
                      </m:acc>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𝐀</m:t>
                              </m:r>
                            </m:e>
                          </m:acc>
                        </m:e>
                      </m:acc>
                      <m:r>
                        <a:rPr kumimoji="0" lang="en-US" sz="2000" b="0" i="1" u="none" strike="noStrike" kern="1200" cap="none" spc="0" normalizeH="0" baseline="0" noProof="0">
                          <a:ln>
                            <a:noFill/>
                          </a:ln>
                          <a:solidFill>
                            <a:srgbClr val="000000"/>
                          </a:solidFill>
                          <a:effectLst/>
                          <a:uLnTx/>
                          <a:uFillTx/>
                          <a:latin typeface="Cambria Math"/>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3" name="Rectangle 32"/>
              <p:cNvSpPr>
                <a:spLocks noRot="1" noChangeAspect="1" noMove="1" noResize="1" noEditPoints="1" noAdjustHandles="1" noChangeArrowheads="1" noChangeShapeType="1" noTextEdit="1"/>
              </p:cNvSpPr>
              <p:nvPr/>
            </p:nvSpPr>
            <p:spPr>
              <a:xfrm>
                <a:off x="2559731" y="894831"/>
                <a:ext cx="1877245" cy="783869"/>
              </a:xfrm>
              <a:prstGeom prst="rect">
                <a:avLst/>
              </a:prstGeom>
              <a:blipFill>
                <a:blip r:embed="rId10"/>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407581" y="2475980"/>
                <a:ext cx="1925142" cy="783869"/>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a:ln>
                            <a:noFill/>
                          </a:ln>
                          <a:solidFill>
                            <a:srgbClr val="000000"/>
                          </a:solidFill>
                          <a:effectLst/>
                          <a:uLnTx/>
                          <a:uFillTx/>
                          <a:latin typeface="Cambria Math"/>
                          <a:ea typeface="+mn-ea"/>
                          <a:cs typeface="+mn-cs"/>
                        </a:rPr>
                        <m:t>In</m:t>
                      </m:r>
                      <m:r>
                        <a:rPr kumimoji="0" lang="en-US" sz="2000" b="0" i="1" u="none" strike="noStrike" kern="1200" cap="none" spc="0" normalizeH="0" baseline="0" noProof="0">
                          <a:ln>
                            <a:noFill/>
                          </a:ln>
                          <a:solidFill>
                            <a:srgbClr val="000000"/>
                          </a:solidFill>
                          <a:effectLst/>
                          <a:uLnTx/>
                          <a:uFillTx/>
                          <a:latin typeface="Cambria Math"/>
                          <a:ea typeface="+mn-ea"/>
                          <a:cs typeface="+mn-cs"/>
                        </a:rPr>
                        <m:t> </m:t>
                      </m:r>
                      <m: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r>
                        <a:rPr kumimoji="0" lang="en-US" sz="2000" b="0" i="0" u="none" strike="noStrike" kern="1200" cap="none" spc="0" normalizeH="0" baseline="0" noProof="0">
                          <a:ln>
                            <a:noFill/>
                          </a:ln>
                          <a:solidFill>
                            <a:srgbClr val="000000"/>
                          </a:solidFill>
                          <a:effectLst/>
                          <a:uLnTx/>
                          <a:uFillTx/>
                          <a:latin typeface="Cambria Math"/>
                          <a:ea typeface="Cambria Math"/>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r>
                        <a:rPr kumimoji="0" lang="en-US" sz="2000" b="0" i="1" u="none" strike="noStrike" kern="1200" cap="none" spc="0" normalizeH="0" baseline="0" noProof="0">
                          <a:ln>
                            <a:noFill/>
                          </a:ln>
                          <a:solidFill>
                            <a:srgbClr val="000000"/>
                          </a:solidFill>
                          <a:effectLst/>
                          <a:uLnTx/>
                          <a:uFillTx/>
                          <a:latin typeface="Cambria Math"/>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4" name="Rectangle 33"/>
              <p:cNvSpPr>
                <a:spLocks noRot="1" noChangeAspect="1" noMove="1" noResize="1" noEditPoints="1" noAdjustHandles="1" noChangeArrowheads="1" noChangeShapeType="1" noTextEdit="1"/>
              </p:cNvSpPr>
              <p:nvPr/>
            </p:nvSpPr>
            <p:spPr>
              <a:xfrm>
                <a:off x="4407581" y="2475980"/>
                <a:ext cx="1925142" cy="783869"/>
              </a:xfrm>
              <a:prstGeom prst="rect">
                <a:avLst/>
              </a:prstGeom>
              <a:blipFill>
                <a:blip r:embed="rId11"/>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2030992" y="6011095"/>
                <a:ext cx="6334363" cy="4374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Transformation of coordinates (e.g. </a:t>
                </a:r>
                <a14:m>
                  <m:oMath xmlns:m="http://schemas.openxmlformats.org/officeDocument/2006/math">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solidFill>
                            <a:effectLst/>
                            <a:uLnTx/>
                            <a:uFillTx/>
                            <a:latin typeface="Cambria Math" panose="02040503050406030204" pitchFamily="18" charset="0"/>
                            <a:ea typeface="+mn-ea"/>
                            <a:cs typeface="+mn-cs"/>
                          </a:rPr>
                          <m:t>𝐑</m:t>
                        </m:r>
                      </m:e>
                    </m:acc>
                  </m:oMath>
                </a14:m>
                <a:r>
                  <a:rPr kumimoji="0" lang="en-US" sz="2000" b="0" i="0" u="none" strike="noStrike" kern="1200" cap="none" spc="0" normalizeH="0" baseline="0" noProof="0" dirty="0">
                    <a:ln>
                      <a:noFill/>
                    </a:ln>
                    <a:solidFill>
                      <a:srgbClr val="222222"/>
                    </a:solidFill>
                    <a:effectLst/>
                    <a:uLnTx/>
                    <a:uFillTx/>
                    <a:latin typeface="Times New Roman"/>
                    <a:ea typeface="+mn-ea"/>
                    <a:cs typeface="+mn-cs"/>
                  </a:rPr>
                  <a:t>) is the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2</a:t>
                </a:r>
                <a:r>
                  <a:rPr kumimoji="0" lang="en-US" sz="2000" b="0" i="0" u="none" strike="noStrike" kern="1200" cap="none" spc="0" normalizeH="0" baseline="30000" noProof="0" dirty="0">
                    <a:ln>
                      <a:noFill/>
                    </a:ln>
                    <a:solidFill>
                      <a:srgbClr val="FF0000"/>
                    </a:solidFill>
                    <a:effectLst/>
                    <a:uLnTx/>
                    <a:uFillTx/>
                    <a:latin typeface="Times New Roman"/>
                    <a:ea typeface="+mn-ea"/>
                    <a:cs typeface="+mn-cs"/>
                  </a:rPr>
                  <a:t>nd</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-rank tensor</a:t>
                </a:r>
              </a:p>
            </p:txBody>
          </p:sp>
        </mc:Choice>
        <mc:Fallback xmlns="">
          <p:sp>
            <p:nvSpPr>
              <p:cNvPr id="35" name="Rectangle 34"/>
              <p:cNvSpPr>
                <a:spLocks noRot="1" noChangeAspect="1" noMove="1" noResize="1" noEditPoints="1" noAdjustHandles="1" noChangeArrowheads="1" noChangeShapeType="1" noTextEdit="1"/>
              </p:cNvSpPr>
              <p:nvPr/>
            </p:nvSpPr>
            <p:spPr>
              <a:xfrm>
                <a:off x="2030992" y="6011095"/>
                <a:ext cx="6334363" cy="437492"/>
              </a:xfrm>
              <a:prstGeom prst="rect">
                <a:avLst/>
              </a:prstGeom>
              <a:blipFill>
                <a:blip r:embed="rId12"/>
                <a:stretch>
                  <a:fillRect l="-962" r="-192" b="-23611"/>
                </a:stretch>
              </a:blipFill>
            </p:spPr>
            <p:txBody>
              <a:bodyPr/>
              <a:lstStyle/>
              <a:p>
                <a:r>
                  <a:rPr lang="LID4096">
                    <a:noFill/>
                  </a:rPr>
                  <a:t> </a:t>
                </a:r>
              </a:p>
            </p:txBody>
          </p:sp>
        </mc:Fallback>
      </mc:AlternateContent>
      <p:sp>
        <p:nvSpPr>
          <p:cNvPr id="24" name="Content Placeholder 4">
            <a:extLst>
              <a:ext uri="{FF2B5EF4-FFF2-40B4-BE49-F238E27FC236}">
                <a16:creationId xmlns:a16="http://schemas.microsoft.com/office/drawing/2014/main" id="{48CE48B3-92FC-464F-8038-7FEFD0B57AB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25</a:t>
            </a:fld>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C173A6E-631E-4A98-9C80-6D33F6045B21}"/>
                  </a:ext>
                </a:extLst>
              </p:cNvPr>
              <p:cNvSpPr/>
              <p:nvPr/>
            </p:nvSpPr>
            <p:spPr>
              <a:xfrm>
                <a:off x="2991877" y="1999441"/>
                <a:ext cx="245013" cy="43839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 name="Rectangle 2">
                <a:extLst>
                  <a:ext uri="{FF2B5EF4-FFF2-40B4-BE49-F238E27FC236}">
                    <a16:creationId xmlns:a16="http://schemas.microsoft.com/office/drawing/2014/main" id="{6C173A6E-631E-4A98-9C80-6D33F6045B21}"/>
                  </a:ext>
                </a:extLst>
              </p:cNvPr>
              <p:cNvSpPr>
                <a:spLocks noRot="1" noChangeAspect="1" noMove="1" noResize="1" noEditPoints="1" noAdjustHandles="1" noChangeArrowheads="1" noChangeShapeType="1" noTextEdit="1"/>
              </p:cNvSpPr>
              <p:nvPr/>
            </p:nvSpPr>
            <p:spPr>
              <a:xfrm>
                <a:off x="2991877" y="1999441"/>
                <a:ext cx="245013" cy="438390"/>
              </a:xfrm>
              <a:prstGeom prst="rect">
                <a:avLst/>
              </a:prstGeom>
              <a:blipFill>
                <a:blip r:embed="rId13"/>
                <a:stretch>
                  <a:fillRect l="-37500" r="-750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8114A9CB-87A4-484F-B293-84DA5097813F}"/>
              </a:ext>
            </a:extLst>
          </p:cNvPr>
          <p:cNvSpPr/>
          <p:nvPr/>
        </p:nvSpPr>
        <p:spPr bwMode="auto">
          <a:xfrm>
            <a:off x="3357092" y="2464157"/>
            <a:ext cx="210356" cy="266163"/>
          </a:xfrm>
          <a:prstGeom prst="rect">
            <a:avLst/>
          </a:prstGeom>
          <a:solidFill>
            <a:schemeClr val="bg1"/>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E0DB1018-60AB-4869-8D1E-0D81D389F1E5}"/>
              </a:ext>
            </a:extLst>
          </p:cNvPr>
          <p:cNvSpPr/>
          <p:nvPr/>
        </p:nvSpPr>
        <p:spPr bwMode="auto">
          <a:xfrm>
            <a:off x="3335628" y="2927797"/>
            <a:ext cx="206062" cy="240406"/>
          </a:xfrm>
          <a:prstGeom prst="rect">
            <a:avLst/>
          </a:prstGeom>
          <a:solidFill>
            <a:schemeClr val="bg1"/>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E95A5E5E-AB0F-4213-9036-96D07A63C4FD}"/>
              </a:ext>
            </a:extLst>
          </p:cNvPr>
          <p:cNvSpPr/>
          <p:nvPr/>
        </p:nvSpPr>
        <p:spPr bwMode="auto">
          <a:xfrm rot="19380887">
            <a:off x="2942822" y="2745346"/>
            <a:ext cx="178158" cy="216794"/>
          </a:xfrm>
          <a:prstGeom prst="rect">
            <a:avLst/>
          </a:prstGeom>
          <a:solidFill>
            <a:schemeClr val="bg1"/>
          </a:solidFill>
          <a:ln w="28575" cap="flat" cmpd="sng" algn="ctr">
            <a:no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7" name="Straight Arrow Connector 6">
            <a:extLst>
              <a:ext uri="{FF2B5EF4-FFF2-40B4-BE49-F238E27FC236}">
                <a16:creationId xmlns:a16="http://schemas.microsoft.com/office/drawing/2014/main" id="{CC6FFD68-F75B-409D-A6B4-D39B90445F11}"/>
              </a:ext>
            </a:extLst>
          </p:cNvPr>
          <p:cNvCxnSpPr/>
          <p:nvPr/>
        </p:nvCxnSpPr>
        <p:spPr bwMode="auto">
          <a:xfrm flipV="1">
            <a:off x="2532845" y="1837386"/>
            <a:ext cx="1352282" cy="1326525"/>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263F5B1-6C98-46CB-A5FF-722CC8AD4E8B}"/>
                  </a:ext>
                </a:extLst>
              </p:cNvPr>
              <p:cNvSpPr/>
              <p:nvPr/>
            </p:nvSpPr>
            <p:spPr>
              <a:xfrm>
                <a:off x="3276748" y="2804669"/>
                <a:ext cx="43544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𝜙</m:t>
                      </m:r>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1" name="Rectangle 10">
                <a:extLst>
                  <a:ext uri="{FF2B5EF4-FFF2-40B4-BE49-F238E27FC236}">
                    <a16:creationId xmlns:a16="http://schemas.microsoft.com/office/drawing/2014/main" id="{C263F5B1-6C98-46CB-A5FF-722CC8AD4E8B}"/>
                  </a:ext>
                </a:extLst>
              </p:cNvPr>
              <p:cNvSpPr>
                <a:spLocks noRot="1" noChangeAspect="1" noMove="1" noResize="1" noEditPoints="1" noAdjustHandles="1" noChangeArrowheads="1" noChangeShapeType="1" noTextEdit="1"/>
              </p:cNvSpPr>
              <p:nvPr/>
            </p:nvSpPr>
            <p:spPr>
              <a:xfrm>
                <a:off x="3276748" y="2804669"/>
                <a:ext cx="435440" cy="400110"/>
              </a:xfrm>
              <a:prstGeom prst="rect">
                <a:avLst/>
              </a:prstGeom>
              <a:blipFill>
                <a:blip r:embed="rId14"/>
                <a:stretch>
                  <a:fillRect l="-5634" b="-16667"/>
                </a:stretch>
              </a:blipFill>
            </p:spPr>
            <p:txBody>
              <a:bodyPr/>
              <a:lstStyle/>
              <a:p>
                <a:r>
                  <a:rPr lang="en-US">
                    <a:noFill/>
                  </a:rPr>
                  <a:t> </a:t>
                </a:r>
              </a:p>
            </p:txBody>
          </p:sp>
        </mc:Fallback>
      </mc:AlternateContent>
    </p:spTree>
    <p:extLst>
      <p:ext uri="{BB962C8B-B14F-4D97-AF65-F5344CB8AC3E}">
        <p14:creationId xmlns:p14="http://schemas.microsoft.com/office/powerpoint/2010/main" val="36581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6" grpId="0"/>
      <p:bldP spid="29" grpId="0"/>
      <p:bldP spid="21" grpId="0"/>
      <p:bldP spid="25" grpId="0"/>
      <p:bldP spid="19" grpId="0"/>
      <p:bldP spid="27" grpId="0"/>
      <p:bldP spid="32" grpId="0"/>
      <p:bldP spid="33" grpId="0"/>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Tensors</a:t>
            </a:r>
          </a:p>
        </p:txBody>
      </p:sp>
      <p:sp>
        <p:nvSpPr>
          <p:cNvPr id="10" name="Rectangle 9"/>
          <p:cNvSpPr/>
          <p:nvPr/>
        </p:nvSpPr>
        <p:spPr>
          <a:xfrm>
            <a:off x="5097810" y="725376"/>
            <a:ext cx="175560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242424"/>
                </a:solidFill>
                <a:effectLst/>
                <a:uLnTx/>
                <a:uFillTx/>
                <a:latin typeface="Times New Roman"/>
                <a:ea typeface="+mn-ea"/>
                <a:cs typeface="+mn-cs"/>
              </a:rPr>
              <a:t>More generally</a:t>
            </a:r>
            <a:endParaRPr kumimoji="0" lang="en-US" sz="2000" b="0" i="0" u="sng"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2216240" y="3742553"/>
                <a:ext cx="4007571" cy="1242007"/>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2216240" y="3742553"/>
                <a:ext cx="4007571" cy="1242007"/>
              </a:xfrm>
              <a:prstGeom prst="rect">
                <a:avLst/>
              </a:prstGeom>
              <a:blipFill>
                <a:blip r:embed="rId3"/>
                <a:stretch>
                  <a:fillRect/>
                </a:stretch>
              </a:blipFill>
              <a:ln w="19050">
                <a:noFill/>
              </a:ln>
            </p:spPr>
            <p:txBody>
              <a:bodyPr/>
              <a:lstStyle/>
              <a:p>
                <a:r>
                  <a:rPr lang="LID4096">
                    <a:noFill/>
                  </a:rPr>
                  <a:t> </a:t>
                </a:r>
              </a:p>
            </p:txBody>
          </p:sp>
        </mc:Fallback>
      </mc:AlternateContent>
      <p:sp>
        <p:nvSpPr>
          <p:cNvPr id="16" name="Rectangle 15"/>
          <p:cNvSpPr/>
          <p:nvPr/>
        </p:nvSpPr>
        <p:spPr>
          <a:xfrm>
            <a:off x="3722380" y="5954565"/>
            <a:ext cx="25524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is the </a:t>
            </a:r>
            <a:r>
              <a:rPr kumimoji="0" lang="en-US" sz="2000" b="0" i="0" u="none" strike="noStrike" kern="1200" cap="none" spc="0" normalizeH="0" baseline="0" noProof="0" dirty="0">
                <a:ln>
                  <a:noFill/>
                </a:ln>
                <a:solidFill>
                  <a:srgbClr val="0070C0"/>
                </a:solidFill>
                <a:effectLst/>
                <a:uLnTx/>
                <a:uFillTx/>
                <a:latin typeface="Times New Roman"/>
                <a:ea typeface="+mn-ea"/>
                <a:cs typeface="+mn-cs"/>
              </a:rPr>
              <a:t>2</a:t>
            </a:r>
            <a:r>
              <a:rPr kumimoji="0" lang="en-US" sz="2000" b="0" i="0" u="none" strike="noStrike" kern="1200" cap="none" spc="0" normalizeH="0" baseline="30000" noProof="0" dirty="0">
                <a:ln>
                  <a:noFill/>
                </a:ln>
                <a:solidFill>
                  <a:srgbClr val="0070C0"/>
                </a:solidFill>
                <a:effectLst/>
                <a:uLnTx/>
                <a:uFillTx/>
                <a:latin typeface="Times New Roman"/>
                <a:ea typeface="+mn-ea"/>
                <a:cs typeface="+mn-cs"/>
              </a:rPr>
              <a:t>nd</a:t>
            </a:r>
            <a:r>
              <a:rPr kumimoji="0" lang="en-US" sz="2000" b="0" i="0" u="none" strike="noStrike" kern="1200" cap="none" spc="0" normalizeH="0" baseline="0" noProof="0" dirty="0">
                <a:ln>
                  <a:noFill/>
                </a:ln>
                <a:solidFill>
                  <a:srgbClr val="0070C0"/>
                </a:solidFill>
                <a:effectLst/>
                <a:uLnTx/>
                <a:uFillTx/>
                <a:latin typeface="Times New Roman"/>
                <a:ea typeface="+mn-ea"/>
                <a:cs typeface="+mn-cs"/>
              </a:rPr>
              <a:t>-order tensor</a:t>
            </a:r>
          </a:p>
        </p:txBody>
      </p:sp>
      <mc:AlternateContent xmlns:mc="http://schemas.openxmlformats.org/markup-compatibility/2006" xmlns:a14="http://schemas.microsoft.com/office/drawing/2010/main">
        <mc:Choice Requires="a14">
          <p:sp>
            <p:nvSpPr>
              <p:cNvPr id="20" name="Rectangle 19"/>
              <p:cNvSpPr/>
              <p:nvPr/>
            </p:nvSpPr>
            <p:spPr>
              <a:xfrm>
                <a:off x="951180" y="5614257"/>
                <a:ext cx="2822118" cy="108318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𝐑</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951180" y="5614257"/>
                <a:ext cx="2822118" cy="1083182"/>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129564" y="1754128"/>
                <a:ext cx="1503937" cy="556627"/>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acc>
                            <m:accPr>
                              <m:chr m:val="̅"/>
                              <m:ctrlP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24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𝐀</m:t>
                              </m:r>
                            </m:e>
                          </m:acc>
                        </m:e>
                      </m:acc>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a:rPr kumimoji="0" lang="en-US" sz="24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𝐑</m:t>
                          </m:r>
                        </m:e>
                      </m:acc>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𝐀</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5129564" y="1754128"/>
                <a:ext cx="1503937" cy="556627"/>
              </a:xfrm>
              <a:prstGeom prst="rect">
                <a:avLst/>
              </a:prstGeom>
              <a:blipFill>
                <a:blip r:embed="rId5"/>
                <a:stretch>
                  <a:fillRect/>
                </a:stretch>
              </a:blipFill>
              <a:ln w="19050">
                <a:noFill/>
              </a:ln>
            </p:spPr>
            <p:txBody>
              <a:bodyPr/>
              <a:lstStyle/>
              <a:p>
                <a:r>
                  <a:rPr lang="LID4096">
                    <a:noFill/>
                  </a:rPr>
                  <a:t> </a:t>
                </a:r>
              </a:p>
            </p:txBody>
          </p:sp>
        </mc:Fallback>
      </mc:AlternateContent>
      <p:sp>
        <p:nvSpPr>
          <p:cNvPr id="23" name="Rectangle 22"/>
          <p:cNvSpPr/>
          <p:nvPr/>
        </p:nvSpPr>
        <p:spPr>
          <a:xfrm>
            <a:off x="2165620" y="2775859"/>
            <a:ext cx="320818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A vector is the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1</a:t>
            </a:r>
            <a:r>
              <a:rPr kumimoji="0" lang="en-US" sz="2000" b="0" i="0" u="none" strike="noStrike" kern="1200" cap="none" spc="0" normalizeH="0" baseline="30000" noProof="0" dirty="0">
                <a:ln>
                  <a:noFill/>
                </a:ln>
                <a:solidFill>
                  <a:srgbClr val="FF0000"/>
                </a:solidFill>
                <a:effectLst/>
                <a:uLnTx/>
                <a:uFillTx/>
                <a:latin typeface="Times New Roman"/>
                <a:ea typeface="+mn-ea"/>
                <a:cs typeface="+mn-cs"/>
              </a:rPr>
              <a:t>st</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-rank tensor</a:t>
            </a:r>
          </a:p>
        </p:txBody>
      </p:sp>
      <p:cxnSp>
        <p:nvCxnSpPr>
          <p:cNvPr id="24" name="Straight Arrow Connector 23"/>
          <p:cNvCxnSpPr>
            <a:cxnSpLocks/>
          </p:cNvCxnSpPr>
          <p:nvPr/>
        </p:nvCxnSpPr>
        <p:spPr bwMode="auto">
          <a:xfrm flipV="1">
            <a:off x="4683533" y="2219740"/>
            <a:ext cx="712341" cy="584792"/>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p:cNvCxnSpPr>
          <p:nvPr/>
        </p:nvCxnSpPr>
        <p:spPr bwMode="auto">
          <a:xfrm flipV="1">
            <a:off x="4683533" y="2235660"/>
            <a:ext cx="1744128" cy="568872"/>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0" name="Rectangle 29"/>
              <p:cNvSpPr/>
              <p:nvPr/>
            </p:nvSpPr>
            <p:spPr>
              <a:xfrm>
                <a:off x="6841427" y="2804532"/>
                <a:ext cx="241765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srgbClr val="0070C0"/>
                        </a:solidFill>
                        <a:effectLst/>
                        <a:uLnTx/>
                        <a:uFillTx/>
                        <a:latin typeface="Cambria Math"/>
                        <a:ea typeface="Cambria Math"/>
                        <a:cs typeface="+mn-cs"/>
                      </a:rPr>
                      <m:t>↔</m:t>
                    </m:r>
                  </m:oMath>
                </a14:m>
                <a:r>
                  <a:rPr kumimoji="0" lang="en-US" sz="2000" b="0" i="0" u="none" strike="noStrike" kern="1200" cap="none" spc="0" normalizeH="0" baseline="0" noProof="0" dirty="0">
                    <a:ln>
                      <a:noFill/>
                    </a:ln>
                    <a:solidFill>
                      <a:srgbClr val="222222"/>
                    </a:solidFill>
                    <a:effectLst/>
                    <a:uLnTx/>
                    <a:uFillTx/>
                    <a:latin typeface="Times New Roman"/>
                    <a:ea typeface="+mn-ea"/>
                    <a:cs typeface="+mn-cs"/>
                  </a:rPr>
                  <a:t>  stands for a tensor</a:t>
                </a:r>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Choice>
        <mc:Fallback xmlns="">
          <p:sp>
            <p:nvSpPr>
              <p:cNvPr id="30" name="Rectangle 29"/>
              <p:cNvSpPr>
                <a:spLocks noRot="1" noChangeAspect="1" noMove="1" noResize="1" noEditPoints="1" noAdjustHandles="1" noChangeArrowheads="1" noChangeShapeType="1" noTextEdit="1"/>
              </p:cNvSpPr>
              <p:nvPr/>
            </p:nvSpPr>
            <p:spPr>
              <a:xfrm>
                <a:off x="6841427" y="2804532"/>
                <a:ext cx="2417650" cy="400110"/>
              </a:xfrm>
              <a:prstGeom prst="rect">
                <a:avLst/>
              </a:prstGeom>
              <a:blipFill>
                <a:blip r:embed="rId6"/>
                <a:stretch>
                  <a:fillRect t="-7576" r="-2015" b="-25758"/>
                </a:stretch>
              </a:blipFill>
            </p:spPr>
            <p:txBody>
              <a:bodyPr/>
              <a:lstStyle/>
              <a:p>
                <a:r>
                  <a:rPr lang="LID4096">
                    <a:noFill/>
                  </a:rPr>
                  <a:t> </a:t>
                </a:r>
              </a:p>
            </p:txBody>
          </p:sp>
        </mc:Fallback>
      </mc:AlternateContent>
      <p:sp>
        <p:nvSpPr>
          <p:cNvPr id="14" name="Rectangle 13"/>
          <p:cNvSpPr/>
          <p:nvPr/>
        </p:nvSpPr>
        <p:spPr>
          <a:xfrm>
            <a:off x="6871278" y="1867866"/>
            <a:ext cx="477559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Transformation law is</a:t>
            </a:r>
            <a:r>
              <a:rPr kumimoji="0" lang="ru-RU" sz="2000" b="0" i="0" u="none" strike="noStrike" kern="1200" cap="none" spc="0" normalizeH="0" baseline="0" noProof="0" dirty="0">
                <a:ln>
                  <a:noFill/>
                </a:ln>
                <a:solidFill>
                  <a:srgbClr val="222222"/>
                </a:solidFill>
                <a:effectLst/>
                <a:uLnTx/>
                <a:uFillTx/>
                <a:latin typeface="Times New Roman"/>
                <a:ea typeface="+mn-ea"/>
                <a:cs typeface="+mn-cs"/>
              </a:rPr>
              <a:t> </a:t>
            </a:r>
            <a:r>
              <a:rPr kumimoji="0" lang="en-US" sz="2000" b="0" i="0" u="none" strike="noStrike" kern="1200" cap="none" spc="0" normalizeH="0" baseline="0" noProof="0" dirty="0">
                <a:ln>
                  <a:noFill/>
                </a:ln>
                <a:solidFill>
                  <a:srgbClr val="222222"/>
                </a:solidFill>
                <a:effectLst/>
                <a:uLnTx/>
                <a:uFillTx/>
                <a:latin typeface="Times New Roman"/>
                <a:ea typeface="+mn-ea"/>
                <a:cs typeface="+mn-cs"/>
              </a:rPr>
              <a:t>given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Times New Roman"/>
                <a:ea typeface="+mn-ea"/>
                <a:cs typeface="+mn-cs"/>
              </a:rPr>
              <a:t>the </a:t>
            </a:r>
            <a:r>
              <a:rPr kumimoji="0" lang="en-US" sz="2000" b="0" i="0" u="none" strike="noStrike" kern="1200" cap="none" spc="0" normalizeH="0" baseline="0" noProof="0" dirty="0">
                <a:ln>
                  <a:noFill/>
                </a:ln>
                <a:solidFill>
                  <a:srgbClr val="0070C0"/>
                </a:solidFill>
                <a:effectLst/>
                <a:uLnTx/>
                <a:uFillTx/>
                <a:latin typeface="Times New Roman"/>
                <a:ea typeface="+mn-ea"/>
                <a:cs typeface="+mn-cs"/>
              </a:rPr>
              <a:t>2</a:t>
            </a:r>
            <a:r>
              <a:rPr kumimoji="0" lang="en-US" sz="2000" b="0" i="0" u="none" strike="noStrike" kern="1200" cap="none" spc="0" normalizeH="0" baseline="30000" noProof="0" dirty="0">
                <a:ln>
                  <a:noFill/>
                </a:ln>
                <a:solidFill>
                  <a:srgbClr val="0070C0"/>
                </a:solidFill>
                <a:effectLst/>
                <a:uLnTx/>
                <a:uFillTx/>
                <a:latin typeface="Times New Roman"/>
                <a:ea typeface="+mn-ea"/>
                <a:cs typeface="+mn-cs"/>
              </a:rPr>
              <a:t>nd</a:t>
            </a:r>
            <a:r>
              <a:rPr kumimoji="0" lang="en-US" sz="2000" b="0" i="0" u="none" strike="noStrike" kern="1200" cap="none" spc="0" normalizeH="0" baseline="0" noProof="0" dirty="0">
                <a:ln>
                  <a:noFill/>
                </a:ln>
                <a:solidFill>
                  <a:srgbClr val="0070C0"/>
                </a:solidFill>
                <a:effectLst/>
                <a:uLnTx/>
                <a:uFillTx/>
                <a:latin typeface="Times New Roman"/>
                <a:ea typeface="+mn-ea"/>
                <a:cs typeface="+mn-cs"/>
              </a:rPr>
              <a:t>-rank tensor</a:t>
            </a:r>
          </a:p>
        </p:txBody>
      </p:sp>
      <p:cxnSp>
        <p:nvCxnSpPr>
          <p:cNvPr id="17" name="Straight Arrow Connector 16"/>
          <p:cNvCxnSpPr>
            <a:cxnSpLocks/>
          </p:cNvCxnSpPr>
          <p:nvPr/>
        </p:nvCxnSpPr>
        <p:spPr bwMode="auto">
          <a:xfrm flipH="1" flipV="1">
            <a:off x="5998552" y="2223411"/>
            <a:ext cx="872726" cy="668521"/>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ontent Placeholder 4">
            <a:extLst>
              <a:ext uri="{FF2B5EF4-FFF2-40B4-BE49-F238E27FC236}">
                <a16:creationId xmlns:a16="http://schemas.microsoft.com/office/drawing/2014/main" id="{48CE48B3-92FC-464F-8038-7FEFD0B57AB1}"/>
              </a:ext>
            </a:extLst>
          </p:cNvPr>
          <p:cNvSpPr txBox="1">
            <a:spLocks/>
          </p:cNvSpPr>
          <p:nvPr/>
        </p:nvSpPr>
        <p:spPr>
          <a:xfrm>
            <a:off x="11646877" y="0"/>
            <a:ext cx="545123" cy="289902"/>
          </a:xfrm>
          <a:prstGeom prst="rect">
            <a:avLst/>
          </a:prstGeom>
        </p:spPr>
        <p:txBody>
          <a:bodyPr/>
          <a:lstStyle>
            <a:lvl1pPr marL="0" indent="0" algn="r" rtl="0" eaLnBrk="0" fontAlgn="base" hangingPunct="0">
              <a:spcBef>
                <a:spcPct val="20000"/>
              </a:spcBef>
              <a:spcAft>
                <a:spcPct val="0"/>
              </a:spcAft>
              <a:buNone/>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fld id="{6277FA82-443F-480E-8FC1-3C37497B7B6E}" type="slidenum">
              <a:rPr kumimoji="0" lang="en-US" sz="1600" b="0" i="0" u="none" strike="noStrike" kern="0" cap="none" spc="0" normalizeH="0" baseline="0" noProof="0" smtClean="0">
                <a:ln>
                  <a:noFill/>
                </a:ln>
                <a:solidFill>
                  <a:srgbClr val="000000"/>
                </a:solidFill>
                <a:effectLst/>
                <a:uLnTx/>
                <a:uFillTx/>
                <a:latin typeface="Times New Roman"/>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26</a:t>
            </a:fld>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F920B53-4BC9-4160-A334-6172D95B50F1}"/>
                  </a:ext>
                </a:extLst>
              </p:cNvPr>
              <p:cNvSpPr/>
              <p:nvPr/>
            </p:nvSpPr>
            <p:spPr>
              <a:xfrm>
                <a:off x="6003493" y="3828125"/>
                <a:ext cx="4188967" cy="992451"/>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or</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sup>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e>
                      </m:nary>
                      <m:r>
                        <m:rPr>
                          <m:nor/>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nor/>
                        </m:rPr>
                        <a:rPr kumimoji="0" lang="en-US" sz="2000" b="0" i="0" u="none" strike="noStrike" kern="1200" cap="none" spc="0" normalizeH="0" baseline="0" noProof="0" dirty="0">
                          <a:ln>
                            <a:noFill/>
                          </a:ln>
                          <a:solidFill>
                            <a:srgbClr val="000000"/>
                          </a:solidFill>
                          <a:effectLst/>
                          <a:uLnTx/>
                          <a:uFillTx/>
                          <a:latin typeface="Times New Roman"/>
                          <a:ea typeface="Cambria Math" panose="02040503050406030204" pitchFamily="18" charset="0"/>
                          <a:cs typeface="+mn-cs"/>
                        </a:rPr>
                        <m:t>with</m:t>
                      </m:r>
                      <m:r>
                        <m:rPr>
                          <m:nor/>
                        </m:rPr>
                        <a:rPr kumimoji="0" lang="en-US" sz="2000" b="0" i="0" u="none" strike="noStrike" kern="1200" cap="none" spc="0" normalizeH="0" baseline="0" noProof="0" dirty="0">
                          <a:ln>
                            <a:noFill/>
                          </a:ln>
                          <a:solidFill>
                            <a:srgbClr val="000000"/>
                          </a:solidFill>
                          <a:effectLst/>
                          <a:uLnTx/>
                          <a:uFillTx/>
                          <a:latin typeface="Times New Roman"/>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𝑖</m:t>
                      </m:r>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9" name="Rectangle 18">
                <a:extLst>
                  <a:ext uri="{FF2B5EF4-FFF2-40B4-BE49-F238E27FC236}">
                    <a16:creationId xmlns:a16="http://schemas.microsoft.com/office/drawing/2014/main" id="{CF920B53-4BC9-4160-A334-6172D95B50F1}"/>
                  </a:ext>
                </a:extLst>
              </p:cNvPr>
              <p:cNvSpPr>
                <a:spLocks noRot="1" noChangeAspect="1" noMove="1" noResize="1" noEditPoints="1" noAdjustHandles="1" noChangeArrowheads="1" noChangeShapeType="1" noTextEdit="1"/>
              </p:cNvSpPr>
              <p:nvPr/>
            </p:nvSpPr>
            <p:spPr>
              <a:xfrm>
                <a:off x="6003493" y="3828125"/>
                <a:ext cx="4188967" cy="992451"/>
              </a:xfrm>
              <a:prstGeom prst="rect">
                <a:avLst/>
              </a:prstGeom>
              <a:blipFill>
                <a:blip r:embed="rId7"/>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C7AEB39-361B-4470-8BDF-52963590A7B5}"/>
                  </a:ext>
                </a:extLst>
              </p:cNvPr>
              <p:cNvSpPr/>
              <p:nvPr/>
            </p:nvSpPr>
            <p:spPr>
              <a:xfrm>
                <a:off x="6496692" y="4872303"/>
                <a:ext cx="3589509" cy="432106"/>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𝑥𝑥</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a:extLst>
                  <a:ext uri="{FF2B5EF4-FFF2-40B4-BE49-F238E27FC236}">
                    <a16:creationId xmlns:a16="http://schemas.microsoft.com/office/drawing/2014/main" id="{6C7AEB39-361B-4470-8BDF-52963590A7B5}"/>
                  </a:ext>
                </a:extLst>
              </p:cNvPr>
              <p:cNvSpPr>
                <a:spLocks noRot="1" noChangeAspect="1" noMove="1" noResize="1" noEditPoints="1" noAdjustHandles="1" noChangeArrowheads="1" noChangeShapeType="1" noTextEdit="1"/>
              </p:cNvSpPr>
              <p:nvPr/>
            </p:nvSpPr>
            <p:spPr>
              <a:xfrm>
                <a:off x="6496692" y="4872303"/>
                <a:ext cx="3589509" cy="432106"/>
              </a:xfrm>
              <a:prstGeom prst="rect">
                <a:avLst/>
              </a:prstGeom>
              <a:blipFill>
                <a:blip r:embed="rId8"/>
                <a:stretch>
                  <a:fillRect b="-5634"/>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8321409-9877-43AD-9A82-AFD95D61CA24}"/>
                  </a:ext>
                </a:extLst>
              </p:cNvPr>
              <p:cNvSpPr/>
              <p:nvPr/>
            </p:nvSpPr>
            <p:spPr>
              <a:xfrm>
                <a:off x="3424152" y="3426981"/>
                <a:ext cx="1773947" cy="477054"/>
              </a:xfrm>
              <a:prstGeom prst="rect">
                <a:avLst/>
              </a:prstGeom>
            </p:spPr>
            <p:txBody>
              <a:bodyPr wrap="none">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 name="Rectangle 1">
                <a:extLst>
                  <a:ext uri="{FF2B5EF4-FFF2-40B4-BE49-F238E27FC236}">
                    <a16:creationId xmlns:a16="http://schemas.microsoft.com/office/drawing/2014/main" id="{88321409-9877-43AD-9A82-AFD95D61CA24}"/>
                  </a:ext>
                </a:extLst>
              </p:cNvPr>
              <p:cNvSpPr>
                <a:spLocks noRot="1" noChangeAspect="1" noMove="1" noResize="1" noEditPoints="1" noAdjustHandles="1" noChangeArrowheads="1" noChangeShapeType="1" noTextEdit="1"/>
              </p:cNvSpPr>
              <p:nvPr/>
            </p:nvSpPr>
            <p:spPr>
              <a:xfrm>
                <a:off x="3424152" y="3426981"/>
                <a:ext cx="1773947" cy="477054"/>
              </a:xfrm>
              <a:prstGeom prst="rect">
                <a:avLst/>
              </a:prstGeom>
              <a:blipFill>
                <a:blip r:embed="rId9"/>
                <a:stretch>
                  <a:fillRect t="-16667"/>
                </a:stretch>
              </a:blipFill>
            </p:spPr>
            <p:txBody>
              <a:bodyPr/>
              <a:lstStyle/>
              <a:p>
                <a:r>
                  <a:rPr lang="LID4096">
                    <a:noFill/>
                  </a:rPr>
                  <a:t> </a:t>
                </a:r>
              </a:p>
            </p:txBody>
          </p:sp>
        </mc:Fallback>
      </mc:AlternateContent>
      <p:sp>
        <p:nvSpPr>
          <p:cNvPr id="4" name="Arrow: Circular 3">
            <a:extLst>
              <a:ext uri="{FF2B5EF4-FFF2-40B4-BE49-F238E27FC236}">
                <a16:creationId xmlns:a16="http://schemas.microsoft.com/office/drawing/2014/main" id="{E0BC2C6A-59F7-4D59-87F5-B14E3161945E}"/>
              </a:ext>
            </a:extLst>
          </p:cNvPr>
          <p:cNvSpPr/>
          <p:nvPr/>
        </p:nvSpPr>
        <p:spPr bwMode="auto">
          <a:xfrm rot="5400000" flipH="1">
            <a:off x="4677546" y="3159905"/>
            <a:ext cx="959125" cy="1413842"/>
          </a:xfrm>
          <a:prstGeom prst="circularArrow">
            <a:avLst>
              <a:gd name="adj1" fmla="val 7102"/>
              <a:gd name="adj2" fmla="val 1080117"/>
              <a:gd name="adj3" fmla="val 20428862"/>
              <a:gd name="adj4" fmla="val 16161866"/>
              <a:gd name="adj5" fmla="val 13745"/>
            </a:avLst>
          </a:prstGeom>
          <a:solidFill>
            <a:srgbClr val="92D050"/>
          </a:solidFill>
          <a:ln w="28575" cap="flat" cmpd="sng" algn="ctr">
            <a:solidFill>
              <a:srgbClr val="00B05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sp>
        <p:nvSpPr>
          <p:cNvPr id="3" name="Oval 2">
            <a:extLst>
              <a:ext uri="{FF2B5EF4-FFF2-40B4-BE49-F238E27FC236}">
                <a16:creationId xmlns:a16="http://schemas.microsoft.com/office/drawing/2014/main" id="{DE0BF54F-5E05-45F9-B8C5-C95179AE4390}"/>
              </a:ext>
            </a:extLst>
          </p:cNvPr>
          <p:cNvSpPr/>
          <p:nvPr/>
        </p:nvSpPr>
        <p:spPr bwMode="auto">
          <a:xfrm>
            <a:off x="3424153" y="3287458"/>
            <a:ext cx="507958" cy="919472"/>
          </a:xfrm>
          <a:prstGeom prst="ellipse">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4">
            <a:extLst>
              <a:ext uri="{FF2B5EF4-FFF2-40B4-BE49-F238E27FC236}">
                <a16:creationId xmlns:a16="http://schemas.microsoft.com/office/drawing/2014/main" id="{713B6ED8-1824-440E-9181-BE52AF801734}"/>
              </a:ext>
            </a:extLst>
          </p:cNvPr>
          <p:cNvSpPr/>
          <p:nvPr/>
        </p:nvSpPr>
        <p:spPr bwMode="auto">
          <a:xfrm>
            <a:off x="4090406" y="3287458"/>
            <a:ext cx="507958" cy="919472"/>
          </a:xfrm>
          <a:prstGeom prst="ellipse">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25">
            <a:extLst>
              <a:ext uri="{FF2B5EF4-FFF2-40B4-BE49-F238E27FC236}">
                <a16:creationId xmlns:a16="http://schemas.microsoft.com/office/drawing/2014/main" id="{AF3A5D05-13AF-4D6F-8299-5F7F70466670}"/>
              </a:ext>
            </a:extLst>
          </p:cNvPr>
          <p:cNvSpPr/>
          <p:nvPr/>
        </p:nvSpPr>
        <p:spPr bwMode="auto">
          <a:xfrm>
            <a:off x="4736029" y="3287458"/>
            <a:ext cx="507958" cy="919472"/>
          </a:xfrm>
          <a:prstGeom prst="ellipse">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26">
            <a:extLst>
              <a:ext uri="{FF2B5EF4-FFF2-40B4-BE49-F238E27FC236}">
                <a16:creationId xmlns:a16="http://schemas.microsoft.com/office/drawing/2014/main" id="{A67F00A3-47A6-4AC8-8304-92802BA0ADAF}"/>
              </a:ext>
            </a:extLst>
          </p:cNvPr>
          <p:cNvSpPr/>
          <p:nvPr/>
        </p:nvSpPr>
        <p:spPr bwMode="auto">
          <a:xfrm>
            <a:off x="2512562" y="3763031"/>
            <a:ext cx="351295" cy="392384"/>
          </a:xfrm>
          <a:prstGeom prst="ellipse">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76BAF777-8613-4789-A0F7-E8378312F177}"/>
                  </a:ext>
                </a:extLst>
              </p:cNvPr>
              <p:cNvSpPr/>
              <p:nvPr/>
            </p:nvSpPr>
            <p:spPr>
              <a:xfrm>
                <a:off x="6514901" y="5238361"/>
                <a:ext cx="3553089" cy="432106"/>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𝑦𝑥</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𝑦𝑧</m:t>
                          </m:r>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8" name="Rectangle 27">
                <a:extLst>
                  <a:ext uri="{FF2B5EF4-FFF2-40B4-BE49-F238E27FC236}">
                    <a16:creationId xmlns:a16="http://schemas.microsoft.com/office/drawing/2014/main" id="{76BAF777-8613-4789-A0F7-E8378312F177}"/>
                  </a:ext>
                </a:extLst>
              </p:cNvPr>
              <p:cNvSpPr>
                <a:spLocks noRot="1" noChangeAspect="1" noMove="1" noResize="1" noEditPoints="1" noAdjustHandles="1" noChangeArrowheads="1" noChangeShapeType="1" noTextEdit="1"/>
              </p:cNvSpPr>
              <p:nvPr/>
            </p:nvSpPr>
            <p:spPr>
              <a:xfrm>
                <a:off x="6514901" y="5238361"/>
                <a:ext cx="3553089" cy="432106"/>
              </a:xfrm>
              <a:prstGeom prst="rect">
                <a:avLst/>
              </a:prstGeom>
              <a:blipFill>
                <a:blip r:embed="rId10"/>
                <a:stretch>
                  <a:fillRect b="-5634"/>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E1F9203-52D5-42C6-95DD-B8056978E855}"/>
                  </a:ext>
                </a:extLst>
              </p:cNvPr>
              <p:cNvSpPr/>
              <p:nvPr/>
            </p:nvSpPr>
            <p:spPr>
              <a:xfrm>
                <a:off x="6484811" y="5647257"/>
                <a:ext cx="3613553" cy="432106"/>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acc>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𝑧𝑥</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𝑧𝑧</m:t>
                          </m:r>
                        </m:sub>
                      </m:s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9" name="Rectangle 28">
                <a:extLst>
                  <a:ext uri="{FF2B5EF4-FFF2-40B4-BE49-F238E27FC236}">
                    <a16:creationId xmlns:a16="http://schemas.microsoft.com/office/drawing/2014/main" id="{8E1F9203-52D5-42C6-95DD-B8056978E855}"/>
                  </a:ext>
                </a:extLst>
              </p:cNvPr>
              <p:cNvSpPr>
                <a:spLocks noRot="1" noChangeAspect="1" noMove="1" noResize="1" noEditPoints="1" noAdjustHandles="1" noChangeArrowheads="1" noChangeShapeType="1" noTextEdit="1"/>
              </p:cNvSpPr>
              <p:nvPr/>
            </p:nvSpPr>
            <p:spPr>
              <a:xfrm>
                <a:off x="6484811" y="5647257"/>
                <a:ext cx="3613553" cy="432106"/>
              </a:xfrm>
              <a:prstGeom prst="rect">
                <a:avLst/>
              </a:prstGeom>
              <a:blipFill>
                <a:blip r:embed="rId11"/>
                <a:stretch>
                  <a:fillRect b="-5634"/>
                </a:stretch>
              </a:blipFill>
              <a:ln w="19050">
                <a:noFill/>
              </a:ln>
            </p:spPr>
            <p:txBody>
              <a:bodyPr/>
              <a:lstStyle/>
              <a:p>
                <a:r>
                  <a:rPr lang="LID4096">
                    <a:noFill/>
                  </a:rPr>
                  <a:t> </a:t>
                </a:r>
              </a:p>
            </p:txBody>
          </p:sp>
        </mc:Fallback>
      </mc:AlternateContent>
      <p:sp>
        <p:nvSpPr>
          <p:cNvPr id="32" name="TextBox 31">
            <a:extLst>
              <a:ext uri="{FF2B5EF4-FFF2-40B4-BE49-F238E27FC236}">
                <a16:creationId xmlns:a16="http://schemas.microsoft.com/office/drawing/2014/main" id="{832AD79B-5804-14AF-7CF4-04E69AA0A34E}"/>
              </a:ext>
            </a:extLst>
          </p:cNvPr>
          <p:cNvSpPr txBox="1"/>
          <p:nvPr/>
        </p:nvSpPr>
        <p:spPr>
          <a:xfrm>
            <a:off x="530388" y="1144088"/>
            <a:ext cx="108243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a:t>
            </a:r>
            <a:r>
              <a:rPr kumimoji="0" lang="en-US" sz="2000" b="1" i="0" u="none" strike="noStrike" kern="1200" cap="none" spc="0" normalizeH="0" baseline="0" noProof="0" dirty="0">
                <a:ln>
                  <a:noFill/>
                </a:ln>
                <a:solidFill>
                  <a:srgbClr val="000000"/>
                </a:solidFill>
                <a:effectLst/>
                <a:uLnTx/>
                <a:uFillTx/>
                <a:latin typeface="Times New Roman"/>
                <a:ea typeface="+mn-ea"/>
                <a:cs typeface="+mn-cs"/>
              </a:rPr>
              <a:t>tensor</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is an algebraic object that describes a multilinear relationship between sets of algebraic objects related to a vector space</a:t>
            </a:r>
          </a:p>
        </p:txBody>
      </p:sp>
    </p:spTree>
    <p:extLst>
      <p:ext uri="{BB962C8B-B14F-4D97-AF65-F5344CB8AC3E}">
        <p14:creationId xmlns:p14="http://schemas.microsoft.com/office/powerpoint/2010/main" val="37728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3" grpId="0"/>
      <p:bldP spid="30" grpId="0"/>
      <p:bldP spid="14" grpId="0"/>
      <p:bldP spid="19" grpId="0"/>
      <p:bldP spid="21" grpId="0"/>
      <p:bldP spid="2" grpId="0"/>
      <p:bldP spid="4" grpId="0" animBg="1"/>
      <p:bldP spid="3" grpId="0" animBg="1"/>
      <p:bldP spid="25" grpId="0" animBg="1"/>
      <p:bldP spid="26" grpId="0" animBg="1"/>
      <p:bldP spid="27" grpId="0" animBg="1"/>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Plan of further actions</a:t>
            </a:r>
          </a:p>
        </p:txBody>
      </p:sp>
      <mc:AlternateContent xmlns:mc="http://schemas.openxmlformats.org/markup-compatibility/2006" xmlns:a14="http://schemas.microsoft.com/office/drawing/2010/main">
        <mc:Choice Requires="a14">
          <p:sp>
            <p:nvSpPr>
              <p:cNvPr id="14" name="Rectangle 13"/>
              <p:cNvSpPr/>
              <p:nvPr/>
            </p:nvSpPr>
            <p:spPr>
              <a:xfrm>
                <a:off x="493286" y="707348"/>
                <a:ext cx="10957301" cy="59887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Given:</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the force per unit volume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Goal</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re-write expression for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𝐟</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in a more compact and convenient form by implementing the electromagnetic field into the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Maxwell stress tensor </a:t>
                </a:r>
                <a14:m>
                  <m:oMath xmlns:m="http://schemas.openxmlformats.org/officeDocument/2006/math">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oMath>
                </a14:m>
                <a:endParaRPr kumimoji="0" lang="en-US" sz="2000" b="0" i="1"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Solution</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1. Define Maxwell’s tensor </a:t>
                </a:r>
                <a14:m>
                  <m:oMath xmlns:m="http://schemas.openxmlformats.org/officeDocument/2006/math">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with </a:t>
                </a:r>
                <a14:m>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and </a:t>
                </a:r>
                <a14:m>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as components </a:t>
                </a:r>
              </a:p>
              <a:p>
                <a:pPr lvl="0">
                  <a:spcAft>
                    <a:spcPts val="600"/>
                  </a:spcAft>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2. Calculate </a:t>
                </a:r>
                <a14:m>
                  <m:oMath xmlns:m="http://schemas.openxmlformats.org/officeDocument/2006/math">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 define the operation </a:t>
                </a:r>
                <a14:m>
                  <m:oMath xmlns:m="http://schemas.openxmlformats.org/officeDocument/2006/math">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𝐕𝐞𝐜𝐭𝐨𝐫</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solidFill>
                            <a:effectLst/>
                            <a:uLnTx/>
                            <a:uFillTx/>
                            <a:latin typeface="Cambria Math"/>
                            <a:ea typeface="+mn-ea"/>
                            <a:cs typeface="+mn-cs"/>
                          </a:rPr>
                          <m:t>𝐓𝐞𝐧𝐬𝐨𝐫</m:t>
                        </m:r>
                      </m:e>
                    </m:acc>
                  </m:oMath>
                </a14:m>
                <a:endParaRPr kumimoji="0" lang="en-US" altLang="en-US" sz="2000" b="0" i="0" u="none" strike="noStrike" kern="1200" cap="none" spc="0" normalizeH="0" baseline="0" noProof="0" dirty="0">
                  <a:ln>
                    <a:noFill/>
                  </a:ln>
                  <a:solidFill>
                    <a:srgbClr val="3333CC">
                      <a:lumMod val="75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3333CC">
                        <a:lumMod val="75000"/>
                      </a:srgbClr>
                    </a:solidFill>
                    <a:effectLst/>
                    <a:uLnTx/>
                    <a:uFillTx/>
                    <a:latin typeface="Times New Roman"/>
                    <a:ea typeface="+mn-ea"/>
                    <a:cs typeface="+mn-cs"/>
                  </a:rPr>
                  <a:t>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make calcs for one component of the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field only; the rest is calculated similarly</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lvl="0">
                  <a:spcAft>
                    <a:spcPts val="600"/>
                  </a:spcAft>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3. Compare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𝐟</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and </a:t>
                </a:r>
                <a14:m>
                  <m:oMath xmlns:m="http://schemas.openxmlformats.org/officeDocument/2006/math">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4. PROFIT !!!</a:t>
                </a:r>
              </a:p>
            </p:txBody>
          </p:sp>
        </mc:Choice>
        <mc:Fallback xmlns="">
          <p:sp>
            <p:nvSpPr>
              <p:cNvPr id="14" name="Rectangle 13"/>
              <p:cNvSpPr>
                <a:spLocks noRot="1" noChangeAspect="1" noMove="1" noResize="1" noEditPoints="1" noAdjustHandles="1" noChangeArrowheads="1" noChangeShapeType="1" noTextEdit="1"/>
              </p:cNvSpPr>
              <p:nvPr/>
            </p:nvSpPr>
            <p:spPr>
              <a:xfrm>
                <a:off x="493286" y="707348"/>
                <a:ext cx="10957301" cy="5988755"/>
              </a:xfrm>
              <a:prstGeom prst="rect">
                <a:avLst/>
              </a:prstGeom>
              <a:blipFill>
                <a:blip r:embed="rId3"/>
                <a:stretch>
                  <a:fillRect l="-612" t="-509" b="-9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956584" y="5233500"/>
                <a:ext cx="3529877" cy="750142"/>
              </a:xfrm>
              <a:prstGeom prst="rect">
                <a:avLst/>
              </a:prstGeom>
              <a:ln w="19050">
                <a:noFill/>
              </a:ln>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spoiler</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US" sz="2000" b="0"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2956584" y="5233500"/>
                <a:ext cx="3529877" cy="750142"/>
              </a:xfrm>
              <a:prstGeom prst="rect">
                <a:avLst/>
              </a:prstGeom>
              <a:blipFill>
                <a:blip r:embed="rId4"/>
                <a:stretch>
                  <a:fillRect/>
                </a:stretch>
              </a:blipFill>
              <a:ln w="19050">
                <a:noFill/>
              </a:ln>
            </p:spPr>
            <p:txBody>
              <a:bodyPr/>
              <a:lstStyle/>
              <a:p>
                <a:r>
                  <a:rPr lang="LID4096">
                    <a:noFill/>
                  </a:rPr>
                  <a:t> </a:t>
                </a:r>
              </a:p>
            </p:txBody>
          </p:sp>
        </mc:Fallback>
      </mc:AlternateContent>
      <p:sp>
        <p:nvSpPr>
          <p:cNvPr id="12" name="Content Placeholder 4">
            <a:extLst>
              <a:ext uri="{FF2B5EF4-FFF2-40B4-BE49-F238E27FC236}">
                <a16:creationId xmlns:a16="http://schemas.microsoft.com/office/drawing/2014/main" id="{E1A28B7C-0199-4AC9-9544-130C9B9E3D05}"/>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27</a:t>
            </a:fld>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A40DBE1-5C44-47D0-B378-61CD1DA167AE}"/>
                  </a:ext>
                </a:extLst>
              </p:cNvPr>
              <p:cNvSpPr/>
              <p:nvPr/>
            </p:nvSpPr>
            <p:spPr>
              <a:xfrm>
                <a:off x="504357" y="1182352"/>
                <a:ext cx="11504543" cy="777264"/>
              </a:xfrm>
              <a:prstGeom prst="rect">
                <a:avLst/>
              </a:prstGeom>
              <a:ln w="12700">
                <a:noFill/>
              </a:ln>
            </p:spPr>
            <p:txBody>
              <a:bodyPr wrap="square">
                <a:spAutoFit/>
              </a:bodyPr>
              <a:lstStyle/>
              <a:p>
                <a:pPr lvl="0"/>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 name="Rectangle 6">
                <a:extLst>
                  <a:ext uri="{FF2B5EF4-FFF2-40B4-BE49-F238E27FC236}">
                    <a16:creationId xmlns:a16="http://schemas.microsoft.com/office/drawing/2014/main" id="{1A40DBE1-5C44-47D0-B378-61CD1DA167AE}"/>
                  </a:ext>
                </a:extLst>
              </p:cNvPr>
              <p:cNvSpPr>
                <a:spLocks noRot="1" noChangeAspect="1" noMove="1" noResize="1" noEditPoints="1" noAdjustHandles="1" noChangeArrowheads="1" noChangeShapeType="1" noTextEdit="1"/>
              </p:cNvSpPr>
              <p:nvPr/>
            </p:nvSpPr>
            <p:spPr>
              <a:xfrm>
                <a:off x="504357" y="1182352"/>
                <a:ext cx="11504543" cy="777264"/>
              </a:xfrm>
              <a:prstGeom prst="rect">
                <a:avLst/>
              </a:prstGeom>
              <a:blipFill>
                <a:blip r:embed="rId5"/>
                <a:stretch>
                  <a:fillRect/>
                </a:stretch>
              </a:blipFill>
              <a:ln w="12700">
                <a:noFill/>
              </a:ln>
            </p:spPr>
            <p:txBody>
              <a:bodyPr/>
              <a:lstStyle/>
              <a:p>
                <a:r>
                  <a:rPr lang="LID4096">
                    <a:noFill/>
                  </a:rPr>
                  <a:t> </a:t>
                </a:r>
              </a:p>
            </p:txBody>
          </p:sp>
        </mc:Fallback>
      </mc:AlternateContent>
    </p:spTree>
    <p:extLst>
      <p:ext uri="{BB962C8B-B14F-4D97-AF65-F5344CB8AC3E}">
        <p14:creationId xmlns:p14="http://schemas.microsoft.com/office/powerpoint/2010/main" val="177278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1"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Definition of Maxwell’s stress tensor</a:t>
            </a:r>
          </a:p>
        </p:txBody>
      </p:sp>
      <mc:AlternateContent xmlns:mc="http://schemas.openxmlformats.org/markup-compatibility/2006" xmlns:a14="http://schemas.microsoft.com/office/drawing/2010/main">
        <mc:Choice Requires="a14">
          <p:sp>
            <p:nvSpPr>
              <p:cNvPr id="14" name="Rectangle 13"/>
              <p:cNvSpPr/>
              <p:nvPr/>
            </p:nvSpPr>
            <p:spPr>
              <a:xfrm>
                <a:off x="3044747" y="1983400"/>
                <a:ext cx="5516895" cy="783869"/>
              </a:xfrm>
              <a:prstGeom prst="rect">
                <a:avLst/>
              </a:prstGeom>
              <a:ln w="19050">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3044747" y="1983400"/>
                <a:ext cx="5516895" cy="783869"/>
              </a:xfrm>
              <a:prstGeom prst="rect">
                <a:avLst/>
              </a:prstGeom>
              <a:blipFill>
                <a:blip r:embed="rId3"/>
                <a:stretch>
                  <a:fillRect/>
                </a:stretch>
              </a:blipFill>
              <a:ln w="1905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777303" y="2194066"/>
                <a:ext cx="1471877" cy="400110"/>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8777303" y="2194066"/>
                <a:ext cx="1471877" cy="400110"/>
              </a:xfrm>
              <a:prstGeom prst="rect">
                <a:avLst/>
              </a:prstGeom>
              <a:blipFill>
                <a:blip r:embed="rId4"/>
                <a:stretch>
                  <a:fillRect b="-12121"/>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83707" y="3233050"/>
                <a:ext cx="1766637" cy="778868"/>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mPr>
                            <m:mr>
                              <m:e>
                                <m:r>
                                  <m:rPr>
                                    <m:brk m:alnAt="7"/>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e>
                            </m:mr>
                            <m:m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6283707" y="3233050"/>
                <a:ext cx="1766637" cy="778868"/>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24256" y="4561276"/>
                <a:ext cx="7700698" cy="783869"/>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2024256" y="4561276"/>
                <a:ext cx="7700698" cy="783869"/>
              </a:xfrm>
              <a:prstGeom prst="rect">
                <a:avLst/>
              </a:prstGeom>
              <a:blipFill>
                <a:blip r:embed="rId6"/>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539106" y="6000371"/>
                <a:ext cx="3354060" cy="72276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𝑧𝑥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6539106" y="6000371"/>
                <a:ext cx="3354060" cy="722762"/>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822891" y="5972122"/>
                <a:ext cx="3352969" cy="72276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2822891" y="5972122"/>
                <a:ext cx="3352969" cy="722762"/>
              </a:xfrm>
              <a:prstGeom prst="rect">
                <a:avLst/>
              </a:prstGeom>
              <a:blipFill>
                <a:blip r:embed="rId8"/>
                <a:stretch>
                  <a:fillRect/>
                </a:stretch>
              </a:blipFill>
              <a:ln w="19050">
                <a:noFill/>
              </a:ln>
            </p:spPr>
            <p:txBody>
              <a:bodyPr/>
              <a:lstStyle/>
              <a:p>
                <a:r>
                  <a:rPr lang="en-US">
                    <a:noFill/>
                  </a:rPr>
                  <a:t> </a:t>
                </a:r>
              </a:p>
            </p:txBody>
          </p:sp>
        </mc:Fallback>
      </mc:AlternateContent>
      <p:sp>
        <p:nvSpPr>
          <p:cNvPr id="19" name="Rectangle 18"/>
          <p:cNvSpPr/>
          <p:nvPr/>
        </p:nvSpPr>
        <p:spPr>
          <a:xfrm>
            <a:off x="3922474" y="3435252"/>
            <a:ext cx="249497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a:t>
            </a:r>
            <a:r>
              <a:rPr kumimoji="0" lang="en-US" sz="2000" b="0" i="0" u="none" strike="noStrike" kern="1200" cap="none" spc="0" normalizeH="0" baseline="0" noProof="0" dirty="0" err="1">
                <a:ln>
                  <a:noFill/>
                </a:ln>
                <a:solidFill>
                  <a:srgbClr val="000000"/>
                </a:solidFill>
                <a:effectLst/>
                <a:uLnTx/>
                <a:uFillTx/>
                <a:latin typeface="Times New Roman"/>
                <a:ea typeface="+mn-ea"/>
                <a:cs typeface="+mn-cs"/>
              </a:rPr>
              <a:t>Kronecker</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delta:</a:t>
            </a:r>
          </a:p>
        </p:txBody>
      </p:sp>
      <mc:AlternateContent xmlns:mc="http://schemas.openxmlformats.org/markup-compatibility/2006" xmlns:a14="http://schemas.microsoft.com/office/drawing/2010/main">
        <mc:Choice Requires="a14">
          <p:sp>
            <p:nvSpPr>
              <p:cNvPr id="31" name="Rectangle 30"/>
              <p:cNvSpPr/>
              <p:nvPr/>
            </p:nvSpPr>
            <p:spPr>
              <a:xfrm>
                <a:off x="4319712" y="705845"/>
                <a:ext cx="2689903" cy="108318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1" name="Rectangle 30"/>
              <p:cNvSpPr>
                <a:spLocks noRot="1" noChangeAspect="1" noMove="1" noResize="1" noEditPoints="1" noAdjustHandles="1" noChangeArrowheads="1" noChangeShapeType="1" noTextEdit="1"/>
              </p:cNvSpPr>
              <p:nvPr/>
            </p:nvSpPr>
            <p:spPr>
              <a:xfrm>
                <a:off x="4319712" y="705845"/>
                <a:ext cx="2689903" cy="1083182"/>
              </a:xfrm>
              <a:prstGeom prst="rect">
                <a:avLst/>
              </a:prstGeom>
              <a:blipFill>
                <a:blip r:embed="rId9"/>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846585" y="4020948"/>
                <a:ext cx="1145698" cy="424796"/>
              </a:xfrm>
              <a:prstGeom prst="rect">
                <a:avLst/>
              </a:prstGeom>
              <a:ln w="19050">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𝑗𝑖</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2" name="Rectangle 31"/>
              <p:cNvSpPr>
                <a:spLocks noRot="1" noChangeAspect="1" noMove="1" noResize="1" noEditPoints="1" noAdjustHandles="1" noChangeArrowheads="1" noChangeShapeType="1" noTextEdit="1"/>
              </p:cNvSpPr>
              <p:nvPr/>
            </p:nvSpPr>
            <p:spPr>
              <a:xfrm>
                <a:off x="3846585" y="4020948"/>
                <a:ext cx="1145698" cy="424796"/>
              </a:xfrm>
              <a:prstGeom prst="rect">
                <a:avLst/>
              </a:prstGeom>
              <a:blipFill>
                <a:blip r:embed="rId10"/>
                <a:stretch>
                  <a:fillRect b="-6944"/>
                </a:stretch>
              </a:blipFill>
              <a:ln w="19050">
                <a:solidFill>
                  <a:srgbClr val="FF0000"/>
                </a:solidFill>
              </a:ln>
            </p:spPr>
            <p:txBody>
              <a:bodyPr/>
              <a:lstStyle/>
              <a:p>
                <a:r>
                  <a:rPr lang="en-US">
                    <a:noFill/>
                  </a:rPr>
                  <a:t> </a:t>
                </a:r>
              </a:p>
            </p:txBody>
          </p:sp>
        </mc:Fallback>
      </mc:AlternateContent>
      <p:sp>
        <p:nvSpPr>
          <p:cNvPr id="13" name="Rectangle 12"/>
          <p:cNvSpPr/>
          <p:nvPr/>
        </p:nvSpPr>
        <p:spPr>
          <a:xfrm>
            <a:off x="4965938" y="4015964"/>
            <a:ext cx="400302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-- 6 independent components (not 9!)</a:t>
            </a:r>
          </a:p>
        </p:txBody>
      </p:sp>
      <mc:AlternateContent xmlns:mc="http://schemas.openxmlformats.org/markup-compatibility/2006" xmlns:a14="http://schemas.microsoft.com/office/drawing/2010/main">
        <mc:Choice Requires="a14">
          <p:sp>
            <p:nvSpPr>
              <p:cNvPr id="18" name="Rectangle 17"/>
              <p:cNvSpPr/>
              <p:nvPr/>
            </p:nvSpPr>
            <p:spPr>
              <a:xfrm>
                <a:off x="1576581" y="2913451"/>
                <a:ext cx="2891496" cy="43050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a:ln>
                            <a:noFill/>
                          </a:ln>
                          <a:solidFill>
                            <a:srgbClr val="000000"/>
                          </a:solidFill>
                          <a:effectLst/>
                          <a:uLnTx/>
                          <a:uFillTx/>
                          <a:latin typeface="Cambria Math"/>
                          <a:ea typeface="+mn-ea"/>
                          <a:cs typeface="+mn-cs"/>
                        </a:rPr>
                        <m:t>NB</m:t>
                      </m:r>
                      <m:r>
                        <a:rPr kumimoji="0" lang="en-US" sz="2000" b="0" i="0" u="none" strike="noStrike" kern="1200" cap="none" spc="0" normalizeH="0" baseline="0" noProof="0">
                          <a:ln>
                            <a:noFill/>
                          </a:ln>
                          <a:solidFill>
                            <a:srgbClr val="000000"/>
                          </a:solidFill>
                          <a:effectLst/>
                          <a:uLnTx/>
                          <a:uFillTx/>
                          <a:latin typeface="Cambria Math"/>
                          <a:ea typeface="+mn-ea"/>
                          <a:cs typeface="+mn-cs"/>
                        </a:rPr>
                        <m:t>:</m:t>
                      </m:r>
                      <m:r>
                        <a:rPr kumimoji="0" lang="en-US" sz="2000" b="0" i="1" u="none" strike="noStrike" kern="1200" cap="none" spc="0" normalizeH="0" baseline="0" noProof="0">
                          <a:ln>
                            <a:noFill/>
                          </a:ln>
                          <a:solidFill>
                            <a:srgbClr val="000000"/>
                          </a:solidFill>
                          <a:effectLst/>
                          <a:uLnTx/>
                          <a:uFillTx/>
                          <a:latin typeface="Cambria Math"/>
                          <a:ea typeface="+mn-ea"/>
                          <a:cs typeface="+mn-cs"/>
                        </a:rPr>
                        <m:t> </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1576581" y="2913451"/>
                <a:ext cx="2891496" cy="430502"/>
              </a:xfrm>
              <a:prstGeom prst="rect">
                <a:avLst/>
              </a:prstGeom>
              <a:blipFill>
                <a:blip r:embed="rId11"/>
                <a:stretch>
                  <a:fillRect b="-4225"/>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958456" y="2780101"/>
                <a:ext cx="2382062" cy="43050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8958456" y="2780101"/>
                <a:ext cx="2382062" cy="430502"/>
              </a:xfrm>
              <a:prstGeom prst="rect">
                <a:avLst/>
              </a:prstGeom>
              <a:blipFill>
                <a:blip r:embed="rId12"/>
                <a:stretch>
                  <a:fillRect b="-5634"/>
                </a:stretch>
              </a:blipFill>
              <a:ln w="19050">
                <a:noFill/>
              </a:ln>
            </p:spPr>
            <p:txBody>
              <a:bodyPr/>
              <a:lstStyle/>
              <a:p>
                <a:r>
                  <a:rPr lang="en-US">
                    <a:noFill/>
                  </a:rPr>
                  <a:t> </a:t>
                </a:r>
              </a:p>
            </p:txBody>
          </p:sp>
        </mc:Fallback>
      </mc:AlternateContent>
      <p:sp>
        <p:nvSpPr>
          <p:cNvPr id="3" name="Freeform 2"/>
          <p:cNvSpPr/>
          <p:nvPr/>
        </p:nvSpPr>
        <p:spPr bwMode="auto">
          <a:xfrm>
            <a:off x="4381500" y="2552700"/>
            <a:ext cx="1307824" cy="600075"/>
          </a:xfrm>
          <a:custGeom>
            <a:avLst/>
            <a:gdLst>
              <a:gd name="connsiteX0" fmla="*/ 0 w 1307824"/>
              <a:gd name="connsiteY0" fmla="*/ 714375 h 768766"/>
              <a:gd name="connsiteX1" fmla="*/ 1143000 w 1307824"/>
              <a:gd name="connsiteY1" fmla="*/ 695325 h 768766"/>
              <a:gd name="connsiteX2" fmla="*/ 1276350 w 1307824"/>
              <a:gd name="connsiteY2" fmla="*/ 0 h 768766"/>
            </a:gdLst>
            <a:ahLst/>
            <a:cxnLst>
              <a:cxn ang="0">
                <a:pos x="connsiteX0" y="connsiteY0"/>
              </a:cxn>
              <a:cxn ang="0">
                <a:pos x="connsiteX1" y="connsiteY1"/>
              </a:cxn>
              <a:cxn ang="0">
                <a:pos x="connsiteX2" y="connsiteY2"/>
              </a:cxn>
            </a:cxnLst>
            <a:rect l="l" t="t" r="r" b="b"/>
            <a:pathLst>
              <a:path w="1307824" h="768766">
                <a:moveTo>
                  <a:pt x="0" y="714375"/>
                </a:moveTo>
                <a:cubicBezTo>
                  <a:pt x="465137" y="764381"/>
                  <a:pt x="930275" y="814387"/>
                  <a:pt x="1143000" y="695325"/>
                </a:cubicBezTo>
                <a:cubicBezTo>
                  <a:pt x="1355725" y="576263"/>
                  <a:pt x="1316037" y="288131"/>
                  <a:pt x="1276350" y="0"/>
                </a:cubicBezTo>
              </a:path>
            </a:pathLst>
          </a:cu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0" name="Content Placeholder 4">
            <a:extLst>
              <a:ext uri="{FF2B5EF4-FFF2-40B4-BE49-F238E27FC236}">
                <a16:creationId xmlns:a16="http://schemas.microsoft.com/office/drawing/2014/main" id="{4EB226E0-8EAB-4996-B872-54B720E410FC}"/>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28</a:t>
            </a:fld>
            <a:endParaRPr lang="en-US" dirty="0"/>
          </a:p>
        </p:txBody>
      </p:sp>
      <p:sp>
        <p:nvSpPr>
          <p:cNvPr id="2" name="Freeform: Shape 1">
            <a:extLst>
              <a:ext uri="{FF2B5EF4-FFF2-40B4-BE49-F238E27FC236}">
                <a16:creationId xmlns:a16="http://schemas.microsoft.com/office/drawing/2014/main" id="{2DA3E2D9-5DB0-4201-B3C2-8609605A4E95}"/>
              </a:ext>
            </a:extLst>
          </p:cNvPr>
          <p:cNvSpPr/>
          <p:nvPr/>
        </p:nvSpPr>
        <p:spPr bwMode="auto">
          <a:xfrm>
            <a:off x="8067675" y="2552700"/>
            <a:ext cx="933450" cy="636721"/>
          </a:xfrm>
          <a:custGeom>
            <a:avLst/>
            <a:gdLst>
              <a:gd name="connsiteX0" fmla="*/ 933450 w 933450"/>
              <a:gd name="connsiteY0" fmla="*/ 600075 h 636721"/>
              <a:gd name="connsiteX1" fmla="*/ 180975 w 933450"/>
              <a:gd name="connsiteY1" fmla="*/ 571500 h 636721"/>
              <a:gd name="connsiteX2" fmla="*/ 0 w 933450"/>
              <a:gd name="connsiteY2" fmla="*/ 0 h 636721"/>
            </a:gdLst>
            <a:ahLst/>
            <a:cxnLst>
              <a:cxn ang="0">
                <a:pos x="connsiteX0" y="connsiteY0"/>
              </a:cxn>
              <a:cxn ang="0">
                <a:pos x="connsiteX1" y="connsiteY1"/>
              </a:cxn>
              <a:cxn ang="0">
                <a:pos x="connsiteX2" y="connsiteY2"/>
              </a:cxn>
            </a:cxnLst>
            <a:rect l="l" t="t" r="r" b="b"/>
            <a:pathLst>
              <a:path w="933450" h="636721">
                <a:moveTo>
                  <a:pt x="933450" y="600075"/>
                </a:moveTo>
                <a:cubicBezTo>
                  <a:pt x="635000" y="635793"/>
                  <a:pt x="336550" y="671512"/>
                  <a:pt x="180975" y="571500"/>
                </a:cubicBezTo>
                <a:cubicBezTo>
                  <a:pt x="25400" y="471488"/>
                  <a:pt x="12700" y="235744"/>
                  <a:pt x="0" y="0"/>
                </a:cubicBezTo>
              </a:path>
            </a:pathLst>
          </a:cu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92EBAAB-E4A8-4CA7-BB11-A6D4E8996906}"/>
                  </a:ext>
                </a:extLst>
              </p:cNvPr>
              <p:cNvSpPr/>
              <p:nvPr/>
            </p:nvSpPr>
            <p:spPr>
              <a:xfrm>
                <a:off x="3171825" y="5342326"/>
                <a:ext cx="5740546" cy="72276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a:extLst>
                  <a:ext uri="{FF2B5EF4-FFF2-40B4-BE49-F238E27FC236}">
                    <a16:creationId xmlns:a16="http://schemas.microsoft.com/office/drawing/2014/main" id="{192EBAAB-E4A8-4CA7-BB11-A6D4E8996906}"/>
                  </a:ext>
                </a:extLst>
              </p:cNvPr>
              <p:cNvSpPr>
                <a:spLocks noRot="1" noChangeAspect="1" noMove="1" noResize="1" noEditPoints="1" noAdjustHandles="1" noChangeArrowheads="1" noChangeShapeType="1" noTextEdit="1"/>
              </p:cNvSpPr>
              <p:nvPr/>
            </p:nvSpPr>
            <p:spPr>
              <a:xfrm>
                <a:off x="3171825" y="5342326"/>
                <a:ext cx="5740546" cy="722762"/>
              </a:xfrm>
              <a:prstGeom prst="rect">
                <a:avLst/>
              </a:prstGeom>
              <a:blipFill>
                <a:blip r:embed="rId13"/>
                <a:stretch>
                  <a:fillRect/>
                </a:stretch>
              </a:blipFill>
              <a:ln w="19050">
                <a:noFill/>
              </a:ln>
            </p:spPr>
            <p:txBody>
              <a:bodyPr/>
              <a:lstStyle/>
              <a:p>
                <a:r>
                  <a:rPr lang="en-US">
                    <a:noFill/>
                  </a:rPr>
                  <a:t> </a:t>
                </a:r>
              </a:p>
            </p:txBody>
          </p:sp>
        </mc:Fallback>
      </mc:AlternateContent>
      <p:sp>
        <p:nvSpPr>
          <p:cNvPr id="4" name="Freeform: Shape 3">
            <a:extLst>
              <a:ext uri="{FF2B5EF4-FFF2-40B4-BE49-F238E27FC236}">
                <a16:creationId xmlns:a16="http://schemas.microsoft.com/office/drawing/2014/main" id="{6A046F2A-DFEB-6B33-F0F7-945F6A5937FA}"/>
              </a:ext>
            </a:extLst>
          </p:cNvPr>
          <p:cNvSpPr/>
          <p:nvPr/>
        </p:nvSpPr>
        <p:spPr bwMode="auto">
          <a:xfrm>
            <a:off x="6455685" y="2600190"/>
            <a:ext cx="1333874" cy="823393"/>
          </a:xfrm>
          <a:custGeom>
            <a:avLst/>
            <a:gdLst>
              <a:gd name="connsiteX0" fmla="*/ 75124 w 1333874"/>
              <a:gd name="connsiteY0" fmla="*/ 823393 h 823393"/>
              <a:gd name="connsiteX1" fmla="*/ 114127 w 1333874"/>
              <a:gd name="connsiteY1" fmla="*/ 520037 h 823393"/>
              <a:gd name="connsiteX2" fmla="*/ 1158537 w 1333874"/>
              <a:gd name="connsiteY2" fmla="*/ 515704 h 823393"/>
              <a:gd name="connsiteX3" fmla="*/ 1323215 w 1333874"/>
              <a:gd name="connsiteY3" fmla="*/ 0 h 823393"/>
            </a:gdLst>
            <a:ahLst/>
            <a:cxnLst>
              <a:cxn ang="0">
                <a:pos x="connsiteX0" y="connsiteY0"/>
              </a:cxn>
              <a:cxn ang="0">
                <a:pos x="connsiteX1" y="connsiteY1"/>
              </a:cxn>
              <a:cxn ang="0">
                <a:pos x="connsiteX2" y="connsiteY2"/>
              </a:cxn>
              <a:cxn ang="0">
                <a:pos x="connsiteX3" y="connsiteY3"/>
              </a:cxn>
            </a:cxnLst>
            <a:rect l="l" t="t" r="r" b="b"/>
            <a:pathLst>
              <a:path w="1333874" h="823393">
                <a:moveTo>
                  <a:pt x="75124" y="823393"/>
                </a:moveTo>
                <a:cubicBezTo>
                  <a:pt x="4341" y="697356"/>
                  <a:pt x="-66442" y="571319"/>
                  <a:pt x="114127" y="520037"/>
                </a:cubicBezTo>
                <a:cubicBezTo>
                  <a:pt x="294696" y="468755"/>
                  <a:pt x="957022" y="602377"/>
                  <a:pt x="1158537" y="515704"/>
                </a:cubicBezTo>
                <a:cubicBezTo>
                  <a:pt x="1360052" y="429031"/>
                  <a:pt x="1341633" y="214515"/>
                  <a:pt x="1323215" y="0"/>
                </a:cubicBezTo>
              </a:path>
            </a:pathLst>
          </a:custGeom>
          <a:noFill/>
          <a:ln w="28575" cap="flat" cmpd="sng" algn="ctr">
            <a:solidFill>
              <a:srgbClr val="00B050"/>
            </a:solidFill>
            <a:prstDash val="solid"/>
            <a:round/>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5759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9" grpId="0"/>
      <p:bldP spid="32" grpId="0" animBg="1"/>
      <p:bldP spid="13" grpId="0"/>
      <p:bldP spid="18" grpId="0"/>
      <p:bldP spid="21" grpId="0"/>
      <p:bldP spid="3" grpId="0" animBg="1"/>
      <p:bldP spid="2" grpId="0" animBg="1"/>
      <p:bldP spid="22"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Mnemonic multiplication rule </a:t>
                </a:r>
                <a14:m>
                  <m:oMath xmlns:m="http://schemas.openxmlformats.org/officeDocument/2006/math">
                    <m:acc>
                      <m:accPr>
                        <m:chr m:val="⃗"/>
                        <m:ctrlPr>
                          <a:rPr lang="en-US" i="1">
                            <a:solidFill>
                              <a:srgbClr val="FF0000"/>
                            </a:solidFill>
                            <a:latin typeface="Cambria Math" panose="02040503050406030204" pitchFamily="18" charset="0"/>
                            <a:ea typeface="Cambria Math" panose="02040503050406030204" pitchFamily="18" charset="0"/>
                          </a:rPr>
                        </m:ctrlPr>
                      </m:accPr>
                      <m:e>
                        <m:r>
                          <a:rPr lang="en-US">
                            <a:solidFill>
                              <a:srgbClr val="FF0000"/>
                            </a:solidFill>
                            <a:latin typeface="Cambria Math" panose="02040503050406030204" pitchFamily="18" charset="0"/>
                            <a:ea typeface="Cambria Math" panose="02040503050406030204" pitchFamily="18" charset="0"/>
                          </a:rPr>
                          <m:t>𝐕𝐞𝐜𝐭𝐨𝐫</m:t>
                        </m:r>
                      </m:e>
                    </m:acc>
                    <m:r>
                      <a:rPr lang="en-US" i="1">
                        <a:solidFill>
                          <a:schemeClr val="tx1"/>
                        </a:solidFill>
                        <a:latin typeface="Cambria Math" panose="02040503050406030204" pitchFamily="18" charset="0"/>
                        <a:ea typeface="Cambria Math" panose="02040503050406030204" pitchFamily="18" charset="0"/>
                      </a:rPr>
                      <m:t>∙</m:t>
                    </m:r>
                    <m:acc>
                      <m:accPr>
                        <m:chr m:val="⃡"/>
                        <m:ctrlPr>
                          <a:rPr lang="en-US" i="1">
                            <a:solidFill>
                              <a:schemeClr val="accent2"/>
                            </a:solidFill>
                            <a:latin typeface="Cambria Math" panose="02040503050406030204" pitchFamily="18" charset="0"/>
                          </a:rPr>
                        </m:ctrlPr>
                      </m:accPr>
                      <m:e>
                        <m:r>
                          <a:rPr lang="en-US">
                            <a:solidFill>
                              <a:schemeClr val="accent2"/>
                            </a:solidFill>
                            <a:latin typeface="Cambria Math"/>
                          </a:rPr>
                          <m:t>𝐓𝐞𝐧𝐬𝐨𝐫</m:t>
                        </m:r>
                      </m:e>
                    </m:acc>
                  </m:oMath>
                </a14:m>
                <a:endParaRPr lang="en-US" altLang="en-US" dirty="0">
                  <a:solidFill>
                    <a:srgbClr val="000066"/>
                  </a:solidFill>
                </a:endParaRPr>
              </a:p>
            </p:txBody>
          </p:sp>
        </mc:Choice>
        <mc:Fallback xmlns="">
          <p:sp>
            <p:nvSpPr>
              <p:cNvPr id="6146" name="Rectangle 2"/>
              <p:cNvSpPr>
                <a:spLocks noGrp="1" noRot="1" noChangeAspect="1" noMove="1" noResize="1" noEditPoints="1" noAdjustHandles="1" noChangeArrowheads="1" noChangeShapeType="1" noTextEdit="1"/>
              </p:cNvSpPr>
              <p:nvPr>
                <p:ph type="title" idx="4294967295"/>
              </p:nvPr>
            </p:nvSpPr>
            <p:spPr>
              <a:xfrm>
                <a:off x="1524000" y="0"/>
                <a:ext cx="9144000" cy="609600"/>
              </a:xfrm>
              <a:blipFill>
                <a:blip r:embed="rId3"/>
                <a:stretch>
                  <a:fillRect t="-6000"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62850" y="1626587"/>
                <a:ext cx="4731295" cy="108318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𝐚</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e>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sub>
                                </m:sSub>
                              </m:e>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sub>
                                </m:sSub>
                              </m:e>
                            </m:mr>
                          </m:m>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2162850" y="1626587"/>
                <a:ext cx="4731295" cy="1083182"/>
              </a:xfrm>
              <a:prstGeom prst="rect">
                <a:avLst/>
              </a:prstGeom>
              <a:blipFill>
                <a:blip r:embed="rId4"/>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39185" y="3325463"/>
                <a:ext cx="3445687" cy="1071127"/>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𝐚</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m>
                      <m:mPr>
                        <m:mcs>
                          <m:mc>
                            <m:mcPr>
                              <m:count m:val="1"/>
                              <m:mcJc m:val="center"/>
                            </m:mcPr>
                          </m:mc>
                        </m:mcs>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sub>
                          </m:sSub>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sub>
                          </m:sSub>
                        </m:e>
                      </m:mr>
                    </m:m>
                  </m:oMath>
                </a14:m>
                <a:r>
                  <a:rPr kumimoji="0" lang="en-US" sz="2000" b="0" i="0" u="none" strike="noStrike" kern="1200" cap="none" spc="0" normalizeH="0" baseline="0" noProof="0" dirty="0">
                    <a:ln>
                      <a:noFill/>
                    </a:ln>
                    <a:solidFill>
                      <a:srgbClr val="000000"/>
                    </a:solidFill>
                    <a:effectLst/>
                    <a:uLnTx/>
                    <a:uFillTx/>
                    <a:latin typeface="Times New Roman"/>
                    <a:ea typeface="Cambria Math" panose="02040503050406030204" pitchFamily="18" charset="0"/>
                    <a:cs typeface="+mn-cs"/>
                  </a:rPr>
                  <a:t>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14:m>
                  <m:oMath xmlns:m="http://schemas.openxmlformats.org/officeDocument/2006/math">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oMath>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2139185" y="3325463"/>
                <a:ext cx="3445687" cy="1071127"/>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55740" y="3334809"/>
                <a:ext cx="3610284" cy="1071127"/>
              </a:xfrm>
              <a:prstGeom prst="rect">
                <a:avLst/>
              </a:prstGeom>
              <a:ln w="19050">
                <a:noFill/>
              </a:ln>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𝐚</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14:m>
                  <m:oMath xmlns:m="http://schemas.openxmlformats.org/officeDocument/2006/math">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FFFF"/>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oMath>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6255740" y="3334809"/>
                <a:ext cx="3610284" cy="1071127"/>
              </a:xfrm>
              <a:prstGeom prst="rect">
                <a:avLst/>
              </a:prstGeom>
              <a:blipFill>
                <a:blip r:embed="rId6"/>
                <a:stretch>
                  <a:fillRect/>
                </a:stretch>
              </a:blipFill>
              <a:ln w="19050">
                <a:noFill/>
              </a:ln>
            </p:spPr>
            <p:txBody>
              <a:bodyPr/>
              <a:lstStyle/>
              <a:p>
                <a:r>
                  <a:rPr lang="en-US">
                    <a:noFill/>
                  </a:rPr>
                  <a:t> </a:t>
                </a:r>
              </a:p>
            </p:txBody>
          </p:sp>
        </mc:Fallback>
      </mc:AlternateContent>
      <p:sp>
        <p:nvSpPr>
          <p:cNvPr id="2" name="Freeform: Shape 1"/>
          <p:cNvSpPr/>
          <p:nvPr/>
        </p:nvSpPr>
        <p:spPr bwMode="auto">
          <a:xfrm>
            <a:off x="7457840" y="3333749"/>
            <a:ext cx="1133710" cy="1095375"/>
          </a:xfrm>
          <a:custGeom>
            <a:avLst/>
            <a:gdLst>
              <a:gd name="connsiteX0" fmla="*/ 604353 w 1409025"/>
              <a:gd name="connsiteY0" fmla="*/ 54864 h 1572768"/>
              <a:gd name="connsiteX1" fmla="*/ 512913 w 1409025"/>
              <a:gd name="connsiteY1" fmla="*/ 64008 h 1572768"/>
              <a:gd name="connsiteX2" fmla="*/ 439761 w 1409025"/>
              <a:gd name="connsiteY2" fmla="*/ 82296 h 1572768"/>
              <a:gd name="connsiteX3" fmla="*/ 192873 w 1409025"/>
              <a:gd name="connsiteY3" fmla="*/ 91440 h 1572768"/>
              <a:gd name="connsiteX4" fmla="*/ 128865 w 1409025"/>
              <a:gd name="connsiteY4" fmla="*/ 137160 h 1572768"/>
              <a:gd name="connsiteX5" fmla="*/ 110577 w 1409025"/>
              <a:gd name="connsiteY5" fmla="*/ 173736 h 1572768"/>
              <a:gd name="connsiteX6" fmla="*/ 83145 w 1409025"/>
              <a:gd name="connsiteY6" fmla="*/ 201168 h 1572768"/>
              <a:gd name="connsiteX7" fmla="*/ 74001 w 1409025"/>
              <a:gd name="connsiteY7" fmla="*/ 246888 h 1572768"/>
              <a:gd name="connsiteX8" fmla="*/ 55713 w 1409025"/>
              <a:gd name="connsiteY8" fmla="*/ 274320 h 1572768"/>
              <a:gd name="connsiteX9" fmla="*/ 28281 w 1409025"/>
              <a:gd name="connsiteY9" fmla="*/ 365760 h 1572768"/>
              <a:gd name="connsiteX10" fmla="*/ 19137 w 1409025"/>
              <a:gd name="connsiteY10" fmla="*/ 438912 h 1572768"/>
              <a:gd name="connsiteX11" fmla="*/ 849 w 1409025"/>
              <a:gd name="connsiteY11" fmla="*/ 493776 h 1572768"/>
              <a:gd name="connsiteX12" fmla="*/ 9993 w 1409025"/>
              <a:gd name="connsiteY12" fmla="*/ 795528 h 1572768"/>
              <a:gd name="connsiteX13" fmla="*/ 28281 w 1409025"/>
              <a:gd name="connsiteY13" fmla="*/ 822960 h 1572768"/>
              <a:gd name="connsiteX14" fmla="*/ 37425 w 1409025"/>
              <a:gd name="connsiteY14" fmla="*/ 850392 h 1572768"/>
              <a:gd name="connsiteX15" fmla="*/ 64857 w 1409025"/>
              <a:gd name="connsiteY15" fmla="*/ 1014984 h 1572768"/>
              <a:gd name="connsiteX16" fmla="*/ 83145 w 1409025"/>
              <a:gd name="connsiteY16" fmla="*/ 1051560 h 1572768"/>
              <a:gd name="connsiteX17" fmla="*/ 92289 w 1409025"/>
              <a:gd name="connsiteY17" fmla="*/ 1106424 h 1572768"/>
              <a:gd name="connsiteX18" fmla="*/ 110577 w 1409025"/>
              <a:gd name="connsiteY18" fmla="*/ 1152144 h 1572768"/>
              <a:gd name="connsiteX19" fmla="*/ 119721 w 1409025"/>
              <a:gd name="connsiteY19" fmla="*/ 1261872 h 1572768"/>
              <a:gd name="connsiteX20" fmla="*/ 147153 w 1409025"/>
              <a:gd name="connsiteY20" fmla="*/ 1344168 h 1572768"/>
              <a:gd name="connsiteX21" fmla="*/ 192873 w 1409025"/>
              <a:gd name="connsiteY21" fmla="*/ 1426464 h 1572768"/>
              <a:gd name="connsiteX22" fmla="*/ 202017 w 1409025"/>
              <a:gd name="connsiteY22" fmla="*/ 1463040 h 1572768"/>
              <a:gd name="connsiteX23" fmla="*/ 284313 w 1409025"/>
              <a:gd name="connsiteY23" fmla="*/ 1536192 h 1572768"/>
              <a:gd name="connsiteX24" fmla="*/ 311745 w 1409025"/>
              <a:gd name="connsiteY24" fmla="*/ 1545336 h 1572768"/>
              <a:gd name="connsiteX25" fmla="*/ 476337 w 1409025"/>
              <a:gd name="connsiteY25" fmla="*/ 1572768 h 1572768"/>
              <a:gd name="connsiteX26" fmla="*/ 1098129 w 1409025"/>
              <a:gd name="connsiteY26" fmla="*/ 1563624 h 1572768"/>
              <a:gd name="connsiteX27" fmla="*/ 1134705 w 1409025"/>
              <a:gd name="connsiteY27" fmla="*/ 1554480 h 1572768"/>
              <a:gd name="connsiteX28" fmla="*/ 1162137 w 1409025"/>
              <a:gd name="connsiteY28" fmla="*/ 1536192 h 1572768"/>
              <a:gd name="connsiteX29" fmla="*/ 1217001 w 1409025"/>
              <a:gd name="connsiteY29" fmla="*/ 1508760 h 1572768"/>
              <a:gd name="connsiteX30" fmla="*/ 1235289 w 1409025"/>
              <a:gd name="connsiteY30" fmla="*/ 1472184 h 1572768"/>
              <a:gd name="connsiteX31" fmla="*/ 1244433 w 1409025"/>
              <a:gd name="connsiteY31" fmla="*/ 1444752 h 1572768"/>
              <a:gd name="connsiteX32" fmla="*/ 1262721 w 1409025"/>
              <a:gd name="connsiteY32" fmla="*/ 1417320 h 1572768"/>
              <a:gd name="connsiteX33" fmla="*/ 1271865 w 1409025"/>
              <a:gd name="connsiteY33" fmla="*/ 1389888 h 1572768"/>
              <a:gd name="connsiteX34" fmla="*/ 1290153 w 1409025"/>
              <a:gd name="connsiteY34" fmla="*/ 1362456 h 1572768"/>
              <a:gd name="connsiteX35" fmla="*/ 1299297 w 1409025"/>
              <a:gd name="connsiteY35" fmla="*/ 1335024 h 1572768"/>
              <a:gd name="connsiteX36" fmla="*/ 1317585 w 1409025"/>
              <a:gd name="connsiteY36" fmla="*/ 1307592 h 1572768"/>
              <a:gd name="connsiteX37" fmla="*/ 1326729 w 1409025"/>
              <a:gd name="connsiteY37" fmla="*/ 1280160 h 1572768"/>
              <a:gd name="connsiteX38" fmla="*/ 1345017 w 1409025"/>
              <a:gd name="connsiteY38" fmla="*/ 1234440 h 1572768"/>
              <a:gd name="connsiteX39" fmla="*/ 1372449 w 1409025"/>
              <a:gd name="connsiteY39" fmla="*/ 1060704 h 1572768"/>
              <a:gd name="connsiteX40" fmla="*/ 1381593 w 1409025"/>
              <a:gd name="connsiteY40" fmla="*/ 758952 h 1572768"/>
              <a:gd name="connsiteX41" fmla="*/ 1399881 w 1409025"/>
              <a:gd name="connsiteY41" fmla="*/ 676656 h 1572768"/>
              <a:gd name="connsiteX42" fmla="*/ 1409025 w 1409025"/>
              <a:gd name="connsiteY42" fmla="*/ 603504 h 1572768"/>
              <a:gd name="connsiteX43" fmla="*/ 1390737 w 1409025"/>
              <a:gd name="connsiteY43" fmla="*/ 292608 h 1572768"/>
              <a:gd name="connsiteX44" fmla="*/ 1372449 w 1409025"/>
              <a:gd name="connsiteY44" fmla="*/ 265176 h 1572768"/>
              <a:gd name="connsiteX45" fmla="*/ 1363305 w 1409025"/>
              <a:gd name="connsiteY45" fmla="*/ 210312 h 1572768"/>
              <a:gd name="connsiteX46" fmla="*/ 1345017 w 1409025"/>
              <a:gd name="connsiteY46" fmla="*/ 182880 h 1572768"/>
              <a:gd name="connsiteX47" fmla="*/ 1335873 w 1409025"/>
              <a:gd name="connsiteY47" fmla="*/ 155448 h 1572768"/>
              <a:gd name="connsiteX48" fmla="*/ 1262721 w 1409025"/>
              <a:gd name="connsiteY48" fmla="*/ 73152 h 1572768"/>
              <a:gd name="connsiteX49" fmla="*/ 1235289 w 1409025"/>
              <a:gd name="connsiteY49" fmla="*/ 27432 h 1572768"/>
              <a:gd name="connsiteX50" fmla="*/ 1207857 w 1409025"/>
              <a:gd name="connsiteY50" fmla="*/ 18288 h 1572768"/>
              <a:gd name="connsiteX51" fmla="*/ 1143849 w 1409025"/>
              <a:gd name="connsiteY51" fmla="*/ 0 h 1572768"/>
              <a:gd name="connsiteX52" fmla="*/ 787233 w 1409025"/>
              <a:gd name="connsiteY52" fmla="*/ 9144 h 1572768"/>
              <a:gd name="connsiteX53" fmla="*/ 659217 w 1409025"/>
              <a:gd name="connsiteY53" fmla="*/ 27432 h 15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09025" h="1572768">
                <a:moveTo>
                  <a:pt x="604353" y="54864"/>
                </a:moveTo>
                <a:cubicBezTo>
                  <a:pt x="573873" y="57912"/>
                  <a:pt x="543128" y="58972"/>
                  <a:pt x="512913" y="64008"/>
                </a:cubicBezTo>
                <a:cubicBezTo>
                  <a:pt x="488121" y="68140"/>
                  <a:pt x="464804" y="80149"/>
                  <a:pt x="439761" y="82296"/>
                </a:cubicBezTo>
                <a:cubicBezTo>
                  <a:pt x="357709" y="89329"/>
                  <a:pt x="275169" y="88392"/>
                  <a:pt x="192873" y="91440"/>
                </a:cubicBezTo>
                <a:cubicBezTo>
                  <a:pt x="180023" y="100007"/>
                  <a:pt x="136426" y="128338"/>
                  <a:pt x="128865" y="137160"/>
                </a:cubicBezTo>
                <a:cubicBezTo>
                  <a:pt x="119994" y="147509"/>
                  <a:pt x="118500" y="162644"/>
                  <a:pt x="110577" y="173736"/>
                </a:cubicBezTo>
                <a:cubicBezTo>
                  <a:pt x="103061" y="184259"/>
                  <a:pt x="92289" y="192024"/>
                  <a:pt x="83145" y="201168"/>
                </a:cubicBezTo>
                <a:cubicBezTo>
                  <a:pt x="80097" y="216408"/>
                  <a:pt x="79458" y="232336"/>
                  <a:pt x="74001" y="246888"/>
                </a:cubicBezTo>
                <a:cubicBezTo>
                  <a:pt x="70142" y="257178"/>
                  <a:pt x="59188" y="263894"/>
                  <a:pt x="55713" y="274320"/>
                </a:cubicBezTo>
                <a:cubicBezTo>
                  <a:pt x="10173" y="410939"/>
                  <a:pt x="79972" y="262379"/>
                  <a:pt x="28281" y="365760"/>
                </a:cubicBezTo>
                <a:cubicBezTo>
                  <a:pt x="25233" y="390144"/>
                  <a:pt x="24286" y="414884"/>
                  <a:pt x="19137" y="438912"/>
                </a:cubicBezTo>
                <a:cubicBezTo>
                  <a:pt x="15098" y="457761"/>
                  <a:pt x="1343" y="474505"/>
                  <a:pt x="849" y="493776"/>
                </a:cubicBezTo>
                <a:cubicBezTo>
                  <a:pt x="-1730" y="594373"/>
                  <a:pt x="1636" y="695245"/>
                  <a:pt x="9993" y="795528"/>
                </a:cubicBezTo>
                <a:cubicBezTo>
                  <a:pt x="10906" y="806480"/>
                  <a:pt x="23366" y="813130"/>
                  <a:pt x="28281" y="822960"/>
                </a:cubicBezTo>
                <a:cubicBezTo>
                  <a:pt x="32592" y="831581"/>
                  <a:pt x="34377" y="841248"/>
                  <a:pt x="37425" y="850392"/>
                </a:cubicBezTo>
                <a:cubicBezTo>
                  <a:pt x="42334" y="887212"/>
                  <a:pt x="44189" y="966759"/>
                  <a:pt x="64857" y="1014984"/>
                </a:cubicBezTo>
                <a:cubicBezTo>
                  <a:pt x="70227" y="1027513"/>
                  <a:pt x="77049" y="1039368"/>
                  <a:pt x="83145" y="1051560"/>
                </a:cubicBezTo>
                <a:cubicBezTo>
                  <a:pt x="86193" y="1069848"/>
                  <a:pt x="87411" y="1088537"/>
                  <a:pt x="92289" y="1106424"/>
                </a:cubicBezTo>
                <a:cubicBezTo>
                  <a:pt x="96608" y="1122260"/>
                  <a:pt x="107724" y="1135980"/>
                  <a:pt x="110577" y="1152144"/>
                </a:cubicBezTo>
                <a:cubicBezTo>
                  <a:pt x="116955" y="1188288"/>
                  <a:pt x="112853" y="1225817"/>
                  <a:pt x="119721" y="1261872"/>
                </a:cubicBezTo>
                <a:cubicBezTo>
                  <a:pt x="125132" y="1290277"/>
                  <a:pt x="138009" y="1316736"/>
                  <a:pt x="147153" y="1344168"/>
                </a:cubicBezTo>
                <a:cubicBezTo>
                  <a:pt x="169530" y="1411300"/>
                  <a:pt x="151810" y="1385401"/>
                  <a:pt x="192873" y="1426464"/>
                </a:cubicBezTo>
                <a:cubicBezTo>
                  <a:pt x="195921" y="1438656"/>
                  <a:pt x="194810" y="1452745"/>
                  <a:pt x="202017" y="1463040"/>
                </a:cubicBezTo>
                <a:cubicBezTo>
                  <a:pt x="215066" y="1481682"/>
                  <a:pt x="256431" y="1522251"/>
                  <a:pt x="284313" y="1536192"/>
                </a:cubicBezTo>
                <a:cubicBezTo>
                  <a:pt x="292934" y="1540503"/>
                  <a:pt x="302320" y="1543316"/>
                  <a:pt x="311745" y="1545336"/>
                </a:cubicBezTo>
                <a:cubicBezTo>
                  <a:pt x="378175" y="1559571"/>
                  <a:pt x="413606" y="1563806"/>
                  <a:pt x="476337" y="1572768"/>
                </a:cubicBezTo>
                <a:lnTo>
                  <a:pt x="1098129" y="1563624"/>
                </a:lnTo>
                <a:cubicBezTo>
                  <a:pt x="1110691" y="1563275"/>
                  <a:pt x="1123154" y="1559430"/>
                  <a:pt x="1134705" y="1554480"/>
                </a:cubicBezTo>
                <a:cubicBezTo>
                  <a:pt x="1144806" y="1550151"/>
                  <a:pt x="1152307" y="1541107"/>
                  <a:pt x="1162137" y="1536192"/>
                </a:cubicBezTo>
                <a:cubicBezTo>
                  <a:pt x="1237853" y="1498334"/>
                  <a:pt x="1138385" y="1561171"/>
                  <a:pt x="1217001" y="1508760"/>
                </a:cubicBezTo>
                <a:cubicBezTo>
                  <a:pt x="1223097" y="1496568"/>
                  <a:pt x="1229919" y="1484713"/>
                  <a:pt x="1235289" y="1472184"/>
                </a:cubicBezTo>
                <a:cubicBezTo>
                  <a:pt x="1239086" y="1463325"/>
                  <a:pt x="1240122" y="1453373"/>
                  <a:pt x="1244433" y="1444752"/>
                </a:cubicBezTo>
                <a:cubicBezTo>
                  <a:pt x="1249348" y="1434922"/>
                  <a:pt x="1257806" y="1427150"/>
                  <a:pt x="1262721" y="1417320"/>
                </a:cubicBezTo>
                <a:cubicBezTo>
                  <a:pt x="1267032" y="1408699"/>
                  <a:pt x="1267554" y="1398509"/>
                  <a:pt x="1271865" y="1389888"/>
                </a:cubicBezTo>
                <a:cubicBezTo>
                  <a:pt x="1276780" y="1380058"/>
                  <a:pt x="1285238" y="1372286"/>
                  <a:pt x="1290153" y="1362456"/>
                </a:cubicBezTo>
                <a:cubicBezTo>
                  <a:pt x="1294464" y="1353835"/>
                  <a:pt x="1294986" y="1343645"/>
                  <a:pt x="1299297" y="1335024"/>
                </a:cubicBezTo>
                <a:cubicBezTo>
                  <a:pt x="1304212" y="1325194"/>
                  <a:pt x="1312670" y="1317422"/>
                  <a:pt x="1317585" y="1307592"/>
                </a:cubicBezTo>
                <a:cubicBezTo>
                  <a:pt x="1321896" y="1298971"/>
                  <a:pt x="1323345" y="1289185"/>
                  <a:pt x="1326729" y="1280160"/>
                </a:cubicBezTo>
                <a:cubicBezTo>
                  <a:pt x="1332492" y="1264791"/>
                  <a:pt x="1339826" y="1250012"/>
                  <a:pt x="1345017" y="1234440"/>
                </a:cubicBezTo>
                <a:cubicBezTo>
                  <a:pt x="1360830" y="1187001"/>
                  <a:pt x="1369082" y="1085956"/>
                  <a:pt x="1372449" y="1060704"/>
                </a:cubicBezTo>
                <a:cubicBezTo>
                  <a:pt x="1375497" y="960120"/>
                  <a:pt x="1374423" y="859326"/>
                  <a:pt x="1381593" y="758952"/>
                </a:cubicBezTo>
                <a:cubicBezTo>
                  <a:pt x="1383595" y="730922"/>
                  <a:pt x="1394997" y="704330"/>
                  <a:pt x="1399881" y="676656"/>
                </a:cubicBezTo>
                <a:cubicBezTo>
                  <a:pt x="1404152" y="652456"/>
                  <a:pt x="1405977" y="627888"/>
                  <a:pt x="1409025" y="603504"/>
                </a:cubicBezTo>
                <a:cubicBezTo>
                  <a:pt x="1402929" y="499872"/>
                  <a:pt x="1401895" y="395818"/>
                  <a:pt x="1390737" y="292608"/>
                </a:cubicBezTo>
                <a:cubicBezTo>
                  <a:pt x="1389556" y="281682"/>
                  <a:pt x="1375924" y="275602"/>
                  <a:pt x="1372449" y="265176"/>
                </a:cubicBezTo>
                <a:cubicBezTo>
                  <a:pt x="1366586" y="247587"/>
                  <a:pt x="1369168" y="227901"/>
                  <a:pt x="1363305" y="210312"/>
                </a:cubicBezTo>
                <a:cubicBezTo>
                  <a:pt x="1359830" y="199886"/>
                  <a:pt x="1349932" y="192710"/>
                  <a:pt x="1345017" y="182880"/>
                </a:cubicBezTo>
                <a:cubicBezTo>
                  <a:pt x="1340706" y="174259"/>
                  <a:pt x="1340184" y="164069"/>
                  <a:pt x="1335873" y="155448"/>
                </a:cubicBezTo>
                <a:cubicBezTo>
                  <a:pt x="1298961" y="81623"/>
                  <a:pt x="1335424" y="194323"/>
                  <a:pt x="1262721" y="73152"/>
                </a:cubicBezTo>
                <a:cubicBezTo>
                  <a:pt x="1253577" y="57912"/>
                  <a:pt x="1247856" y="39999"/>
                  <a:pt x="1235289" y="27432"/>
                </a:cubicBezTo>
                <a:cubicBezTo>
                  <a:pt x="1228473" y="20616"/>
                  <a:pt x="1217089" y="21058"/>
                  <a:pt x="1207857" y="18288"/>
                </a:cubicBezTo>
                <a:cubicBezTo>
                  <a:pt x="1186603" y="11912"/>
                  <a:pt x="1165185" y="6096"/>
                  <a:pt x="1143849" y="0"/>
                </a:cubicBezTo>
                <a:cubicBezTo>
                  <a:pt x="1024977" y="3048"/>
                  <a:pt x="905913" y="1727"/>
                  <a:pt x="787233" y="9144"/>
                </a:cubicBezTo>
                <a:cubicBezTo>
                  <a:pt x="441729" y="30738"/>
                  <a:pt x="867715" y="27432"/>
                  <a:pt x="659217" y="27432"/>
                </a:cubicBezTo>
              </a:path>
            </a:pathLst>
          </a:cu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Arrow: Curved Left 3"/>
          <p:cNvSpPr/>
          <p:nvPr/>
        </p:nvSpPr>
        <p:spPr bwMode="auto">
          <a:xfrm rot="13807026">
            <a:off x="3200188" y="1203502"/>
            <a:ext cx="480736" cy="812925"/>
          </a:xfrm>
          <a:prstGeom prst="curvedLeftArrow">
            <a:avLst>
              <a:gd name="adj1" fmla="val 25000"/>
              <a:gd name="adj2" fmla="val 42037"/>
              <a:gd name="adj3" fmla="val 25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4"/>
          <p:cNvSpPr/>
          <p:nvPr/>
        </p:nvSpPr>
        <p:spPr>
          <a:xfrm>
            <a:off x="6326244" y="2890219"/>
            <a:ext cx="348954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Multiply with a column and add</a:t>
            </a:r>
          </a:p>
        </p:txBody>
      </p:sp>
      <p:sp>
        <p:nvSpPr>
          <p:cNvPr id="16" name="Rectangle 15"/>
          <p:cNvSpPr/>
          <p:nvPr/>
        </p:nvSpPr>
        <p:spPr>
          <a:xfrm>
            <a:off x="2127375" y="2499410"/>
            <a:ext cx="162826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Rotate 90 </a:t>
            </a:r>
            <a:r>
              <a:rPr kumimoji="0" lang="en-US" sz="2000" b="0" i="0" u="none" strike="noStrike" kern="1200" cap="none" spc="0" normalizeH="0" baseline="0" noProof="0" dirty="0" err="1">
                <a:ln>
                  <a:noFill/>
                </a:ln>
                <a:solidFill>
                  <a:srgbClr val="000000"/>
                </a:solidFill>
                <a:effectLst/>
                <a:uLnTx/>
                <a:uFillTx/>
                <a:latin typeface="Times New Roman"/>
                <a:ea typeface="+mn-ea"/>
                <a:cs typeface="+mn-cs"/>
              </a:rPr>
              <a:t>deg</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7" name="Rectangle 16"/>
          <p:cNvSpPr/>
          <p:nvPr/>
        </p:nvSpPr>
        <p:spPr>
          <a:xfrm>
            <a:off x="1378669" y="5243316"/>
            <a:ext cx="338079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To produce the resulting vector</a:t>
            </a:r>
          </a:p>
        </p:txBody>
      </p:sp>
      <p:sp>
        <p:nvSpPr>
          <p:cNvPr id="18" name="Rectangle 17"/>
          <p:cNvSpPr/>
          <p:nvPr/>
        </p:nvSpPr>
        <p:spPr>
          <a:xfrm>
            <a:off x="5998489" y="4826207"/>
            <a:ext cx="274645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Perform on each column</a:t>
            </a:r>
          </a:p>
        </p:txBody>
      </p:sp>
      <mc:AlternateContent xmlns:mc="http://schemas.openxmlformats.org/markup-compatibility/2006" xmlns:a14="http://schemas.microsoft.com/office/drawing/2010/main">
        <mc:Choice Requires="a14">
          <p:sp>
            <p:nvSpPr>
              <p:cNvPr id="19" name="Rectangle 18"/>
              <p:cNvSpPr/>
              <p:nvPr/>
            </p:nvSpPr>
            <p:spPr>
              <a:xfrm>
                <a:off x="1461250" y="5715427"/>
                <a:ext cx="9424760" cy="43749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𝐚</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461250" y="5715427"/>
                <a:ext cx="9424760" cy="437492"/>
              </a:xfrm>
              <a:prstGeom prst="rect">
                <a:avLst/>
              </a:prstGeom>
              <a:blipFill>
                <a:blip r:embed="rId7"/>
                <a:stretch>
                  <a:fillRect b="-2817"/>
                </a:stretch>
              </a:blipFill>
              <a:ln w="19050">
                <a:noFill/>
              </a:ln>
            </p:spPr>
            <p:txBody>
              <a:bodyPr/>
              <a:lstStyle/>
              <a:p>
                <a:r>
                  <a:rPr lang="en-US">
                    <a:noFill/>
                  </a:rPr>
                  <a:t> </a:t>
                </a:r>
              </a:p>
            </p:txBody>
          </p:sp>
        </mc:Fallback>
      </mc:AlternateContent>
      <p:sp>
        <p:nvSpPr>
          <p:cNvPr id="7" name="Freeform: Shape 6"/>
          <p:cNvSpPr/>
          <p:nvPr/>
        </p:nvSpPr>
        <p:spPr bwMode="auto">
          <a:xfrm>
            <a:off x="2538911" y="5703991"/>
            <a:ext cx="2488223" cy="455027"/>
          </a:xfrm>
          <a:custGeom>
            <a:avLst/>
            <a:gdLst>
              <a:gd name="connsiteX0" fmla="*/ 1863969 w 2488223"/>
              <a:gd name="connsiteY0" fmla="*/ 61546 h 562723"/>
              <a:gd name="connsiteX1" fmla="*/ 1362807 w 2488223"/>
              <a:gd name="connsiteY1" fmla="*/ 52754 h 562723"/>
              <a:gd name="connsiteX2" fmla="*/ 1072661 w 2488223"/>
              <a:gd name="connsiteY2" fmla="*/ 26377 h 562723"/>
              <a:gd name="connsiteX3" fmla="*/ 545123 w 2488223"/>
              <a:gd name="connsiteY3" fmla="*/ 0 h 562723"/>
              <a:gd name="connsiteX4" fmla="*/ 70338 w 2488223"/>
              <a:gd name="connsiteY4" fmla="*/ 8792 h 562723"/>
              <a:gd name="connsiteX5" fmla="*/ 26377 w 2488223"/>
              <a:gd name="connsiteY5" fmla="*/ 70338 h 562723"/>
              <a:gd name="connsiteX6" fmla="*/ 0 w 2488223"/>
              <a:gd name="connsiteY6" fmla="*/ 149469 h 562723"/>
              <a:gd name="connsiteX7" fmla="*/ 8792 w 2488223"/>
              <a:gd name="connsiteY7" fmla="*/ 386861 h 562723"/>
              <a:gd name="connsiteX8" fmla="*/ 35169 w 2488223"/>
              <a:gd name="connsiteY8" fmla="*/ 413238 h 562723"/>
              <a:gd name="connsiteX9" fmla="*/ 79130 w 2488223"/>
              <a:gd name="connsiteY9" fmla="*/ 465992 h 562723"/>
              <a:gd name="connsiteX10" fmla="*/ 193430 w 2488223"/>
              <a:gd name="connsiteY10" fmla="*/ 509954 h 562723"/>
              <a:gd name="connsiteX11" fmla="*/ 219807 w 2488223"/>
              <a:gd name="connsiteY11" fmla="*/ 518746 h 562723"/>
              <a:gd name="connsiteX12" fmla="*/ 272561 w 2488223"/>
              <a:gd name="connsiteY12" fmla="*/ 536330 h 562723"/>
              <a:gd name="connsiteX13" fmla="*/ 1767253 w 2488223"/>
              <a:gd name="connsiteY13" fmla="*/ 545123 h 562723"/>
              <a:gd name="connsiteX14" fmla="*/ 2224453 w 2488223"/>
              <a:gd name="connsiteY14" fmla="*/ 553915 h 562723"/>
              <a:gd name="connsiteX15" fmla="*/ 2303584 w 2488223"/>
              <a:gd name="connsiteY15" fmla="*/ 536330 h 562723"/>
              <a:gd name="connsiteX16" fmla="*/ 2356338 w 2488223"/>
              <a:gd name="connsiteY16" fmla="*/ 527538 h 562723"/>
              <a:gd name="connsiteX17" fmla="*/ 2426677 w 2488223"/>
              <a:gd name="connsiteY17" fmla="*/ 501161 h 562723"/>
              <a:gd name="connsiteX18" fmla="*/ 2479430 w 2488223"/>
              <a:gd name="connsiteY18" fmla="*/ 448407 h 562723"/>
              <a:gd name="connsiteX19" fmla="*/ 2488223 w 2488223"/>
              <a:gd name="connsiteY19" fmla="*/ 404446 h 562723"/>
              <a:gd name="connsiteX20" fmla="*/ 2479430 w 2488223"/>
              <a:gd name="connsiteY20" fmla="*/ 211015 h 562723"/>
              <a:gd name="connsiteX21" fmla="*/ 2426677 w 2488223"/>
              <a:gd name="connsiteY21" fmla="*/ 114300 h 562723"/>
              <a:gd name="connsiteX22" fmla="*/ 2400300 w 2488223"/>
              <a:gd name="connsiteY22" fmla="*/ 87923 h 562723"/>
              <a:gd name="connsiteX23" fmla="*/ 2373923 w 2488223"/>
              <a:gd name="connsiteY23" fmla="*/ 79130 h 562723"/>
              <a:gd name="connsiteX24" fmla="*/ 2321169 w 2488223"/>
              <a:gd name="connsiteY24" fmla="*/ 52754 h 562723"/>
              <a:gd name="connsiteX25" fmla="*/ 2294792 w 2488223"/>
              <a:gd name="connsiteY25" fmla="*/ 35169 h 562723"/>
              <a:gd name="connsiteX26" fmla="*/ 2215661 w 2488223"/>
              <a:gd name="connsiteY26" fmla="*/ 8792 h 562723"/>
              <a:gd name="connsiteX27" fmla="*/ 2031023 w 2488223"/>
              <a:gd name="connsiteY27" fmla="*/ 17584 h 562723"/>
              <a:gd name="connsiteX28" fmla="*/ 2004646 w 2488223"/>
              <a:gd name="connsiteY28" fmla="*/ 35169 h 562723"/>
              <a:gd name="connsiteX29" fmla="*/ 1969477 w 2488223"/>
              <a:gd name="connsiteY29" fmla="*/ 43961 h 562723"/>
              <a:gd name="connsiteX30" fmla="*/ 1916723 w 2488223"/>
              <a:gd name="connsiteY30" fmla="*/ 61546 h 562723"/>
              <a:gd name="connsiteX31" fmla="*/ 1863969 w 2488223"/>
              <a:gd name="connsiteY31" fmla="*/ 61546 h 56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88223" h="562723">
                <a:moveTo>
                  <a:pt x="1863969" y="61546"/>
                </a:moveTo>
                <a:cubicBezTo>
                  <a:pt x="1771650" y="60081"/>
                  <a:pt x="1529722" y="60172"/>
                  <a:pt x="1362807" y="52754"/>
                </a:cubicBezTo>
                <a:cubicBezTo>
                  <a:pt x="1265789" y="48442"/>
                  <a:pt x="1169440" y="34442"/>
                  <a:pt x="1072661" y="26377"/>
                </a:cubicBezTo>
                <a:cubicBezTo>
                  <a:pt x="797064" y="3410"/>
                  <a:pt x="843498" y="9041"/>
                  <a:pt x="545123" y="0"/>
                </a:cubicBezTo>
                <a:cubicBezTo>
                  <a:pt x="386861" y="2931"/>
                  <a:pt x="228238" y="-2289"/>
                  <a:pt x="70338" y="8792"/>
                </a:cubicBezTo>
                <a:cubicBezTo>
                  <a:pt x="53001" y="10009"/>
                  <a:pt x="30223" y="60337"/>
                  <a:pt x="26377" y="70338"/>
                </a:cubicBezTo>
                <a:cubicBezTo>
                  <a:pt x="16396" y="96289"/>
                  <a:pt x="0" y="149469"/>
                  <a:pt x="0" y="149469"/>
                </a:cubicBezTo>
                <a:cubicBezTo>
                  <a:pt x="2931" y="228600"/>
                  <a:pt x="-1673" y="308371"/>
                  <a:pt x="8792" y="386861"/>
                </a:cubicBezTo>
                <a:cubicBezTo>
                  <a:pt x="10435" y="399186"/>
                  <a:pt x="27209" y="403686"/>
                  <a:pt x="35169" y="413238"/>
                </a:cubicBezTo>
                <a:cubicBezTo>
                  <a:pt x="57852" y="440458"/>
                  <a:pt x="47397" y="443326"/>
                  <a:pt x="79130" y="465992"/>
                </a:cubicBezTo>
                <a:cubicBezTo>
                  <a:pt x="105396" y="484754"/>
                  <a:pt x="173504" y="503312"/>
                  <a:pt x="193430" y="509954"/>
                </a:cubicBezTo>
                <a:lnTo>
                  <a:pt x="219807" y="518746"/>
                </a:lnTo>
                <a:cubicBezTo>
                  <a:pt x="237392" y="524607"/>
                  <a:pt x="254026" y="536221"/>
                  <a:pt x="272561" y="536330"/>
                </a:cubicBezTo>
                <a:lnTo>
                  <a:pt x="1767253" y="545123"/>
                </a:lnTo>
                <a:cubicBezTo>
                  <a:pt x="1959623" y="556438"/>
                  <a:pt x="2050853" y="573204"/>
                  <a:pt x="2224453" y="553915"/>
                </a:cubicBezTo>
                <a:cubicBezTo>
                  <a:pt x="2251308" y="550931"/>
                  <a:pt x="2277088" y="541629"/>
                  <a:pt x="2303584" y="536330"/>
                </a:cubicBezTo>
                <a:cubicBezTo>
                  <a:pt x="2321065" y="532834"/>
                  <a:pt x="2338753" y="530469"/>
                  <a:pt x="2356338" y="527538"/>
                </a:cubicBezTo>
                <a:cubicBezTo>
                  <a:pt x="2379784" y="518746"/>
                  <a:pt x="2405613" y="514702"/>
                  <a:pt x="2426677" y="501161"/>
                </a:cubicBezTo>
                <a:cubicBezTo>
                  <a:pt x="2447596" y="487713"/>
                  <a:pt x="2479430" y="448407"/>
                  <a:pt x="2479430" y="448407"/>
                </a:cubicBezTo>
                <a:cubicBezTo>
                  <a:pt x="2482361" y="433753"/>
                  <a:pt x="2488223" y="419390"/>
                  <a:pt x="2488223" y="404446"/>
                </a:cubicBezTo>
                <a:cubicBezTo>
                  <a:pt x="2488223" y="339902"/>
                  <a:pt x="2484577" y="275353"/>
                  <a:pt x="2479430" y="211015"/>
                </a:cubicBezTo>
                <a:cubicBezTo>
                  <a:pt x="2477235" y="183578"/>
                  <a:pt x="2429787" y="117410"/>
                  <a:pt x="2426677" y="114300"/>
                </a:cubicBezTo>
                <a:cubicBezTo>
                  <a:pt x="2417885" y="105508"/>
                  <a:pt x="2410646" y="94820"/>
                  <a:pt x="2400300" y="87923"/>
                </a:cubicBezTo>
                <a:cubicBezTo>
                  <a:pt x="2392589" y="82782"/>
                  <a:pt x="2382213" y="83275"/>
                  <a:pt x="2373923" y="79130"/>
                </a:cubicBezTo>
                <a:cubicBezTo>
                  <a:pt x="2305754" y="45045"/>
                  <a:pt x="2387462" y="74851"/>
                  <a:pt x="2321169" y="52754"/>
                </a:cubicBezTo>
                <a:cubicBezTo>
                  <a:pt x="2312377" y="46892"/>
                  <a:pt x="2304546" y="39233"/>
                  <a:pt x="2294792" y="35169"/>
                </a:cubicBezTo>
                <a:cubicBezTo>
                  <a:pt x="2269127" y="24475"/>
                  <a:pt x="2215661" y="8792"/>
                  <a:pt x="2215661" y="8792"/>
                </a:cubicBezTo>
                <a:cubicBezTo>
                  <a:pt x="2154115" y="11723"/>
                  <a:pt x="2092163" y="9941"/>
                  <a:pt x="2031023" y="17584"/>
                </a:cubicBezTo>
                <a:cubicBezTo>
                  <a:pt x="2020537" y="18895"/>
                  <a:pt x="2014359" y="31006"/>
                  <a:pt x="2004646" y="35169"/>
                </a:cubicBezTo>
                <a:cubicBezTo>
                  <a:pt x="1993539" y="39929"/>
                  <a:pt x="1981051" y="40489"/>
                  <a:pt x="1969477" y="43961"/>
                </a:cubicBezTo>
                <a:cubicBezTo>
                  <a:pt x="1951723" y="49287"/>
                  <a:pt x="1935132" y="59380"/>
                  <a:pt x="1916723" y="61546"/>
                </a:cubicBezTo>
                <a:cubicBezTo>
                  <a:pt x="1884705" y="65313"/>
                  <a:pt x="1956288" y="63011"/>
                  <a:pt x="1863969" y="61546"/>
                </a:cubicBezTo>
                <a:close/>
              </a:path>
            </a:pathLst>
          </a:cu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Freeform: Shape 7"/>
          <p:cNvSpPr/>
          <p:nvPr/>
        </p:nvSpPr>
        <p:spPr bwMode="auto">
          <a:xfrm>
            <a:off x="8631980" y="3333750"/>
            <a:ext cx="645370" cy="1066800"/>
          </a:xfrm>
          <a:custGeom>
            <a:avLst/>
            <a:gdLst>
              <a:gd name="connsiteX0" fmla="*/ 307731 w 634119"/>
              <a:gd name="connsiteY0" fmla="*/ 31922 h 1359560"/>
              <a:gd name="connsiteX1" fmla="*/ 263769 w 634119"/>
              <a:gd name="connsiteY1" fmla="*/ 14337 h 1359560"/>
              <a:gd name="connsiteX2" fmla="*/ 52754 w 634119"/>
              <a:gd name="connsiteY2" fmla="*/ 14337 h 1359560"/>
              <a:gd name="connsiteX3" fmla="*/ 26377 w 634119"/>
              <a:gd name="connsiteY3" fmla="*/ 40714 h 1359560"/>
              <a:gd name="connsiteX4" fmla="*/ 17584 w 634119"/>
              <a:gd name="connsiteY4" fmla="*/ 67091 h 1359560"/>
              <a:gd name="connsiteX5" fmla="*/ 0 w 634119"/>
              <a:gd name="connsiteY5" fmla="*/ 102260 h 1359560"/>
              <a:gd name="connsiteX6" fmla="*/ 8792 w 634119"/>
              <a:gd name="connsiteY6" fmla="*/ 752891 h 1359560"/>
              <a:gd name="connsiteX7" fmla="*/ 26377 w 634119"/>
              <a:gd name="connsiteY7" fmla="*/ 779268 h 1359560"/>
              <a:gd name="connsiteX8" fmla="*/ 35169 w 634119"/>
              <a:gd name="connsiteY8" fmla="*/ 805645 h 1359560"/>
              <a:gd name="connsiteX9" fmla="*/ 52754 w 634119"/>
              <a:gd name="connsiteY9" fmla="*/ 937529 h 1359560"/>
              <a:gd name="connsiteX10" fmla="*/ 61546 w 634119"/>
              <a:gd name="connsiteY10" fmla="*/ 1025453 h 1359560"/>
              <a:gd name="connsiteX11" fmla="*/ 105508 w 634119"/>
              <a:gd name="connsiteY11" fmla="*/ 1130960 h 1359560"/>
              <a:gd name="connsiteX12" fmla="*/ 114300 w 634119"/>
              <a:gd name="connsiteY12" fmla="*/ 1210091 h 1359560"/>
              <a:gd name="connsiteX13" fmla="*/ 167054 w 634119"/>
              <a:gd name="connsiteY13" fmla="*/ 1262845 h 1359560"/>
              <a:gd name="connsiteX14" fmla="*/ 211015 w 634119"/>
              <a:gd name="connsiteY14" fmla="*/ 1315599 h 1359560"/>
              <a:gd name="connsiteX15" fmla="*/ 263769 w 634119"/>
              <a:gd name="connsiteY15" fmla="*/ 1359560 h 1359560"/>
              <a:gd name="connsiteX16" fmla="*/ 430823 w 634119"/>
              <a:gd name="connsiteY16" fmla="*/ 1350768 h 1359560"/>
              <a:gd name="connsiteX17" fmla="*/ 483577 w 634119"/>
              <a:gd name="connsiteY17" fmla="*/ 1298014 h 1359560"/>
              <a:gd name="connsiteX18" fmla="*/ 501161 w 634119"/>
              <a:gd name="connsiteY18" fmla="*/ 1227676 h 1359560"/>
              <a:gd name="connsiteX19" fmla="*/ 527538 w 634119"/>
              <a:gd name="connsiteY19" fmla="*/ 1060622 h 1359560"/>
              <a:gd name="connsiteX20" fmla="*/ 536331 w 634119"/>
              <a:gd name="connsiteY20" fmla="*/ 1034245 h 1359560"/>
              <a:gd name="connsiteX21" fmla="*/ 562708 w 634119"/>
              <a:gd name="connsiteY21" fmla="*/ 1016660 h 1359560"/>
              <a:gd name="connsiteX22" fmla="*/ 589084 w 634119"/>
              <a:gd name="connsiteY22" fmla="*/ 963906 h 1359560"/>
              <a:gd name="connsiteX23" fmla="*/ 606669 w 634119"/>
              <a:gd name="connsiteY23" fmla="*/ 937529 h 1359560"/>
              <a:gd name="connsiteX24" fmla="*/ 615461 w 634119"/>
              <a:gd name="connsiteY24" fmla="*/ 875983 h 1359560"/>
              <a:gd name="connsiteX25" fmla="*/ 633046 w 634119"/>
              <a:gd name="connsiteY25" fmla="*/ 823229 h 1359560"/>
              <a:gd name="connsiteX26" fmla="*/ 624254 w 634119"/>
              <a:gd name="connsiteY26" fmla="*/ 559460 h 1359560"/>
              <a:gd name="connsiteX27" fmla="*/ 580292 w 634119"/>
              <a:gd name="connsiteY27" fmla="*/ 489122 h 1359560"/>
              <a:gd name="connsiteX28" fmla="*/ 553915 w 634119"/>
              <a:gd name="connsiteY28" fmla="*/ 409991 h 1359560"/>
              <a:gd name="connsiteX29" fmla="*/ 545123 w 634119"/>
              <a:gd name="connsiteY29" fmla="*/ 374822 h 1359560"/>
              <a:gd name="connsiteX30" fmla="*/ 527538 w 634119"/>
              <a:gd name="connsiteY30" fmla="*/ 330860 h 1359560"/>
              <a:gd name="connsiteX31" fmla="*/ 518746 w 634119"/>
              <a:gd name="connsiteY31" fmla="*/ 304483 h 1359560"/>
              <a:gd name="connsiteX32" fmla="*/ 501161 w 634119"/>
              <a:gd name="connsiteY32" fmla="*/ 278106 h 1359560"/>
              <a:gd name="connsiteX33" fmla="*/ 465992 w 634119"/>
              <a:gd name="connsiteY33" fmla="*/ 216560 h 1359560"/>
              <a:gd name="connsiteX34" fmla="*/ 422031 w 634119"/>
              <a:gd name="connsiteY34" fmla="*/ 146222 h 1359560"/>
              <a:gd name="connsiteX35" fmla="*/ 413238 w 634119"/>
              <a:gd name="connsiteY35" fmla="*/ 119845 h 1359560"/>
              <a:gd name="connsiteX36" fmla="*/ 386861 w 634119"/>
              <a:gd name="connsiteY36" fmla="*/ 111053 h 1359560"/>
              <a:gd name="connsiteX37" fmla="*/ 360484 w 634119"/>
              <a:gd name="connsiteY37" fmla="*/ 93468 h 1359560"/>
              <a:gd name="connsiteX38" fmla="*/ 307731 w 634119"/>
              <a:gd name="connsiteY38" fmla="*/ 31922 h 135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4119" h="1359560">
                <a:moveTo>
                  <a:pt x="307731" y="31922"/>
                </a:moveTo>
                <a:cubicBezTo>
                  <a:pt x="291612" y="18733"/>
                  <a:pt x="278547" y="19879"/>
                  <a:pt x="263769" y="14337"/>
                </a:cubicBezTo>
                <a:cubicBezTo>
                  <a:pt x="187304" y="-14337"/>
                  <a:pt x="191031" y="7753"/>
                  <a:pt x="52754" y="14337"/>
                </a:cubicBezTo>
                <a:cubicBezTo>
                  <a:pt x="43962" y="23129"/>
                  <a:pt x="33274" y="30368"/>
                  <a:pt x="26377" y="40714"/>
                </a:cubicBezTo>
                <a:cubicBezTo>
                  <a:pt x="21236" y="48425"/>
                  <a:pt x="21235" y="58572"/>
                  <a:pt x="17584" y="67091"/>
                </a:cubicBezTo>
                <a:cubicBezTo>
                  <a:pt x="12421" y="79138"/>
                  <a:pt x="5861" y="90537"/>
                  <a:pt x="0" y="102260"/>
                </a:cubicBezTo>
                <a:cubicBezTo>
                  <a:pt x="2931" y="319137"/>
                  <a:pt x="348" y="536159"/>
                  <a:pt x="8792" y="752891"/>
                </a:cubicBezTo>
                <a:cubicBezTo>
                  <a:pt x="9203" y="763450"/>
                  <a:pt x="21651" y="769816"/>
                  <a:pt x="26377" y="779268"/>
                </a:cubicBezTo>
                <a:cubicBezTo>
                  <a:pt x="30522" y="787557"/>
                  <a:pt x="32238" y="796853"/>
                  <a:pt x="35169" y="805645"/>
                </a:cubicBezTo>
                <a:cubicBezTo>
                  <a:pt x="41031" y="849606"/>
                  <a:pt x="47470" y="893495"/>
                  <a:pt x="52754" y="937529"/>
                </a:cubicBezTo>
                <a:cubicBezTo>
                  <a:pt x="56263" y="966773"/>
                  <a:pt x="55478" y="996631"/>
                  <a:pt x="61546" y="1025453"/>
                </a:cubicBezTo>
                <a:cubicBezTo>
                  <a:pt x="75262" y="1090604"/>
                  <a:pt x="78582" y="1090572"/>
                  <a:pt x="105508" y="1130960"/>
                </a:cubicBezTo>
                <a:cubicBezTo>
                  <a:pt x="108439" y="1157337"/>
                  <a:pt x="103077" y="1186042"/>
                  <a:pt x="114300" y="1210091"/>
                </a:cubicBezTo>
                <a:cubicBezTo>
                  <a:pt x="124816" y="1232626"/>
                  <a:pt x="149469" y="1245260"/>
                  <a:pt x="167054" y="1262845"/>
                </a:cubicBezTo>
                <a:cubicBezTo>
                  <a:pt x="244115" y="1339906"/>
                  <a:pt x="149811" y="1242153"/>
                  <a:pt x="211015" y="1315599"/>
                </a:cubicBezTo>
                <a:cubicBezTo>
                  <a:pt x="232170" y="1340986"/>
                  <a:pt x="237833" y="1342270"/>
                  <a:pt x="263769" y="1359560"/>
                </a:cubicBezTo>
                <a:lnTo>
                  <a:pt x="430823" y="1350768"/>
                </a:lnTo>
                <a:cubicBezTo>
                  <a:pt x="454770" y="1344063"/>
                  <a:pt x="483577" y="1298014"/>
                  <a:pt x="483577" y="1298014"/>
                </a:cubicBezTo>
                <a:cubicBezTo>
                  <a:pt x="489438" y="1274568"/>
                  <a:pt x="498035" y="1251641"/>
                  <a:pt x="501161" y="1227676"/>
                </a:cubicBezTo>
                <a:cubicBezTo>
                  <a:pt x="531946" y="991661"/>
                  <a:pt x="483968" y="1162285"/>
                  <a:pt x="527538" y="1060622"/>
                </a:cubicBezTo>
                <a:cubicBezTo>
                  <a:pt x="531189" y="1052103"/>
                  <a:pt x="530541" y="1041482"/>
                  <a:pt x="536331" y="1034245"/>
                </a:cubicBezTo>
                <a:cubicBezTo>
                  <a:pt x="542932" y="1025993"/>
                  <a:pt x="553916" y="1022522"/>
                  <a:pt x="562708" y="1016660"/>
                </a:cubicBezTo>
                <a:cubicBezTo>
                  <a:pt x="613107" y="941058"/>
                  <a:pt x="552678" y="1036718"/>
                  <a:pt x="589084" y="963906"/>
                </a:cubicBezTo>
                <a:cubicBezTo>
                  <a:pt x="593810" y="954454"/>
                  <a:pt x="600807" y="946321"/>
                  <a:pt x="606669" y="937529"/>
                </a:cubicBezTo>
                <a:cubicBezTo>
                  <a:pt x="609600" y="917014"/>
                  <a:pt x="610801" y="896176"/>
                  <a:pt x="615461" y="875983"/>
                </a:cubicBezTo>
                <a:cubicBezTo>
                  <a:pt x="619629" y="857922"/>
                  <a:pt x="632531" y="841758"/>
                  <a:pt x="633046" y="823229"/>
                </a:cubicBezTo>
                <a:cubicBezTo>
                  <a:pt x="635489" y="735291"/>
                  <a:pt x="634243" y="646863"/>
                  <a:pt x="624254" y="559460"/>
                </a:cubicBezTo>
                <a:cubicBezTo>
                  <a:pt x="623523" y="553061"/>
                  <a:pt x="588136" y="500888"/>
                  <a:pt x="580292" y="489122"/>
                </a:cubicBezTo>
                <a:cubicBezTo>
                  <a:pt x="559223" y="404843"/>
                  <a:pt x="587024" y="509317"/>
                  <a:pt x="553915" y="409991"/>
                </a:cubicBezTo>
                <a:cubicBezTo>
                  <a:pt x="550094" y="398527"/>
                  <a:pt x="548944" y="386286"/>
                  <a:pt x="545123" y="374822"/>
                </a:cubicBezTo>
                <a:cubicBezTo>
                  <a:pt x="540132" y="359849"/>
                  <a:pt x="533080" y="345638"/>
                  <a:pt x="527538" y="330860"/>
                </a:cubicBezTo>
                <a:cubicBezTo>
                  <a:pt x="524284" y="322182"/>
                  <a:pt x="522891" y="312772"/>
                  <a:pt x="518746" y="304483"/>
                </a:cubicBezTo>
                <a:cubicBezTo>
                  <a:pt x="514020" y="295031"/>
                  <a:pt x="507023" y="286898"/>
                  <a:pt x="501161" y="278106"/>
                </a:cubicBezTo>
                <a:cubicBezTo>
                  <a:pt x="479880" y="214262"/>
                  <a:pt x="510349" y="296403"/>
                  <a:pt x="465992" y="216560"/>
                </a:cubicBezTo>
                <a:cubicBezTo>
                  <a:pt x="424362" y="141626"/>
                  <a:pt x="474874" y="199065"/>
                  <a:pt x="422031" y="146222"/>
                </a:cubicBezTo>
                <a:cubicBezTo>
                  <a:pt x="419100" y="137430"/>
                  <a:pt x="419792" y="126398"/>
                  <a:pt x="413238" y="119845"/>
                </a:cubicBezTo>
                <a:cubicBezTo>
                  <a:pt x="406685" y="113292"/>
                  <a:pt x="395150" y="115198"/>
                  <a:pt x="386861" y="111053"/>
                </a:cubicBezTo>
                <a:cubicBezTo>
                  <a:pt x="377409" y="106327"/>
                  <a:pt x="368382" y="100488"/>
                  <a:pt x="360484" y="93468"/>
                </a:cubicBezTo>
                <a:cubicBezTo>
                  <a:pt x="341897" y="76946"/>
                  <a:pt x="323850" y="45111"/>
                  <a:pt x="307731" y="31922"/>
                </a:cubicBezTo>
                <a:close/>
              </a:path>
            </a:pathLst>
          </a:cu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 name="Freeform: Shape 9"/>
          <p:cNvSpPr/>
          <p:nvPr/>
        </p:nvSpPr>
        <p:spPr bwMode="auto">
          <a:xfrm>
            <a:off x="5194188" y="5717172"/>
            <a:ext cx="2673383" cy="455027"/>
          </a:xfrm>
          <a:custGeom>
            <a:avLst/>
            <a:gdLst>
              <a:gd name="connsiteX0" fmla="*/ 439615 w 2673383"/>
              <a:gd name="connsiteY0" fmla="*/ 0 h 712176"/>
              <a:gd name="connsiteX1" fmla="*/ 193430 w 2673383"/>
              <a:gd name="connsiteY1" fmla="*/ 17584 h 712176"/>
              <a:gd name="connsiteX2" fmla="*/ 131884 w 2673383"/>
              <a:gd name="connsiteY2" fmla="*/ 26376 h 712176"/>
              <a:gd name="connsiteX3" fmla="*/ 87923 w 2673383"/>
              <a:gd name="connsiteY3" fmla="*/ 43961 h 712176"/>
              <a:gd name="connsiteX4" fmla="*/ 61546 w 2673383"/>
              <a:gd name="connsiteY4" fmla="*/ 52753 h 712176"/>
              <a:gd name="connsiteX5" fmla="*/ 0 w 2673383"/>
              <a:gd name="connsiteY5" fmla="*/ 149469 h 712176"/>
              <a:gd name="connsiteX6" fmla="*/ 8792 w 2673383"/>
              <a:gd name="connsiteY6" fmla="*/ 342900 h 712176"/>
              <a:gd name="connsiteX7" fmla="*/ 17584 w 2673383"/>
              <a:gd name="connsiteY7" fmla="*/ 369276 h 712176"/>
              <a:gd name="connsiteX8" fmla="*/ 35169 w 2673383"/>
              <a:gd name="connsiteY8" fmla="*/ 395653 h 712176"/>
              <a:gd name="connsiteX9" fmla="*/ 70338 w 2673383"/>
              <a:gd name="connsiteY9" fmla="*/ 448407 h 712176"/>
              <a:gd name="connsiteX10" fmla="*/ 114300 w 2673383"/>
              <a:gd name="connsiteY10" fmla="*/ 501161 h 712176"/>
              <a:gd name="connsiteX11" fmla="*/ 123092 w 2673383"/>
              <a:gd name="connsiteY11" fmla="*/ 545123 h 712176"/>
              <a:gd name="connsiteX12" fmla="*/ 202223 w 2673383"/>
              <a:gd name="connsiteY12" fmla="*/ 606669 h 712176"/>
              <a:gd name="connsiteX13" fmla="*/ 254976 w 2673383"/>
              <a:gd name="connsiteY13" fmla="*/ 650630 h 712176"/>
              <a:gd name="connsiteX14" fmla="*/ 281353 w 2673383"/>
              <a:gd name="connsiteY14" fmla="*/ 677007 h 712176"/>
              <a:gd name="connsiteX15" fmla="*/ 325315 w 2673383"/>
              <a:gd name="connsiteY15" fmla="*/ 685800 h 712176"/>
              <a:gd name="connsiteX16" fmla="*/ 404446 w 2673383"/>
              <a:gd name="connsiteY16" fmla="*/ 712176 h 712176"/>
              <a:gd name="connsiteX17" fmla="*/ 967153 w 2673383"/>
              <a:gd name="connsiteY17" fmla="*/ 703384 h 712176"/>
              <a:gd name="connsiteX18" fmla="*/ 1125415 w 2673383"/>
              <a:gd name="connsiteY18" fmla="*/ 703384 h 712176"/>
              <a:gd name="connsiteX19" fmla="*/ 1283676 w 2673383"/>
              <a:gd name="connsiteY19" fmla="*/ 694592 h 712176"/>
              <a:gd name="connsiteX20" fmla="*/ 1512276 w 2673383"/>
              <a:gd name="connsiteY20" fmla="*/ 677007 h 712176"/>
              <a:gd name="connsiteX21" fmla="*/ 1705707 w 2673383"/>
              <a:gd name="connsiteY21" fmla="*/ 668215 h 712176"/>
              <a:gd name="connsiteX22" fmla="*/ 2206869 w 2673383"/>
              <a:gd name="connsiteY22" fmla="*/ 650630 h 712176"/>
              <a:gd name="connsiteX23" fmla="*/ 2391507 w 2673383"/>
              <a:gd name="connsiteY23" fmla="*/ 624253 h 712176"/>
              <a:gd name="connsiteX24" fmla="*/ 2435469 w 2673383"/>
              <a:gd name="connsiteY24" fmla="*/ 615461 h 712176"/>
              <a:gd name="connsiteX25" fmla="*/ 2620107 w 2673383"/>
              <a:gd name="connsiteY25" fmla="*/ 597876 h 712176"/>
              <a:gd name="connsiteX26" fmla="*/ 2672861 w 2673383"/>
              <a:gd name="connsiteY26" fmla="*/ 545123 h 712176"/>
              <a:gd name="connsiteX27" fmla="*/ 2646484 w 2673383"/>
              <a:gd name="connsiteY27" fmla="*/ 430823 h 712176"/>
              <a:gd name="connsiteX28" fmla="*/ 2611315 w 2673383"/>
              <a:gd name="connsiteY28" fmla="*/ 404446 h 712176"/>
              <a:gd name="connsiteX29" fmla="*/ 2558561 w 2673383"/>
              <a:gd name="connsiteY29" fmla="*/ 351692 h 712176"/>
              <a:gd name="connsiteX30" fmla="*/ 2532184 w 2673383"/>
              <a:gd name="connsiteY30" fmla="*/ 325315 h 712176"/>
              <a:gd name="connsiteX31" fmla="*/ 2505807 w 2673383"/>
              <a:gd name="connsiteY31" fmla="*/ 298938 h 712176"/>
              <a:gd name="connsiteX32" fmla="*/ 2435469 w 2673383"/>
              <a:gd name="connsiteY32" fmla="*/ 254976 h 712176"/>
              <a:gd name="connsiteX33" fmla="*/ 2400300 w 2673383"/>
              <a:gd name="connsiteY33" fmla="*/ 228600 h 712176"/>
              <a:gd name="connsiteX34" fmla="*/ 2373923 w 2673383"/>
              <a:gd name="connsiteY34" fmla="*/ 219807 h 712176"/>
              <a:gd name="connsiteX35" fmla="*/ 2321169 w 2673383"/>
              <a:gd name="connsiteY35" fmla="*/ 193430 h 712176"/>
              <a:gd name="connsiteX36" fmla="*/ 2294792 w 2673383"/>
              <a:gd name="connsiteY36" fmla="*/ 167053 h 712176"/>
              <a:gd name="connsiteX37" fmla="*/ 2250830 w 2673383"/>
              <a:gd name="connsiteY37" fmla="*/ 114300 h 712176"/>
              <a:gd name="connsiteX38" fmla="*/ 2110153 w 2673383"/>
              <a:gd name="connsiteY38" fmla="*/ 87923 h 712176"/>
              <a:gd name="connsiteX39" fmla="*/ 2031023 w 2673383"/>
              <a:gd name="connsiteY39" fmla="*/ 70338 h 712176"/>
              <a:gd name="connsiteX40" fmla="*/ 1582615 w 2673383"/>
              <a:gd name="connsiteY40" fmla="*/ 61546 h 712176"/>
              <a:gd name="connsiteX41" fmla="*/ 527538 w 2673383"/>
              <a:gd name="connsiteY41" fmla="*/ 61546 h 712176"/>
              <a:gd name="connsiteX42" fmla="*/ 501161 w 2673383"/>
              <a:gd name="connsiteY42" fmla="*/ 43961 h 712176"/>
              <a:gd name="connsiteX43" fmla="*/ 474784 w 2673383"/>
              <a:gd name="connsiteY43" fmla="*/ 35169 h 712176"/>
              <a:gd name="connsiteX44" fmla="*/ 439615 w 2673383"/>
              <a:gd name="connsiteY44" fmla="*/ 0 h 7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73383" h="712176">
                <a:moveTo>
                  <a:pt x="439615" y="0"/>
                </a:moveTo>
                <a:lnTo>
                  <a:pt x="193430" y="17584"/>
                </a:lnTo>
                <a:cubicBezTo>
                  <a:pt x="172782" y="19354"/>
                  <a:pt x="151989" y="21350"/>
                  <a:pt x="131884" y="26376"/>
                </a:cubicBezTo>
                <a:cubicBezTo>
                  <a:pt x="116573" y="30204"/>
                  <a:pt x="102701" y="38419"/>
                  <a:pt x="87923" y="43961"/>
                </a:cubicBezTo>
                <a:cubicBezTo>
                  <a:pt x="79245" y="47215"/>
                  <a:pt x="70338" y="49822"/>
                  <a:pt x="61546" y="52753"/>
                </a:cubicBezTo>
                <a:cubicBezTo>
                  <a:pt x="-1775" y="116074"/>
                  <a:pt x="13669" y="81121"/>
                  <a:pt x="0" y="149469"/>
                </a:cubicBezTo>
                <a:cubicBezTo>
                  <a:pt x="2931" y="213946"/>
                  <a:pt x="3645" y="278562"/>
                  <a:pt x="8792" y="342900"/>
                </a:cubicBezTo>
                <a:cubicBezTo>
                  <a:pt x="9531" y="352138"/>
                  <a:pt x="13439" y="360987"/>
                  <a:pt x="17584" y="369276"/>
                </a:cubicBezTo>
                <a:cubicBezTo>
                  <a:pt x="22310" y="378727"/>
                  <a:pt x="29307" y="386861"/>
                  <a:pt x="35169" y="395653"/>
                </a:cubicBezTo>
                <a:cubicBezTo>
                  <a:pt x="50620" y="442007"/>
                  <a:pt x="33749" y="404501"/>
                  <a:pt x="70338" y="448407"/>
                </a:cubicBezTo>
                <a:cubicBezTo>
                  <a:pt x="131543" y="521853"/>
                  <a:pt x="37240" y="424101"/>
                  <a:pt x="114300" y="501161"/>
                </a:cubicBezTo>
                <a:cubicBezTo>
                  <a:pt x="117231" y="515815"/>
                  <a:pt x="115069" y="532515"/>
                  <a:pt x="123092" y="545123"/>
                </a:cubicBezTo>
                <a:cubicBezTo>
                  <a:pt x="155025" y="595304"/>
                  <a:pt x="162456" y="593412"/>
                  <a:pt x="202223" y="606669"/>
                </a:cubicBezTo>
                <a:cubicBezTo>
                  <a:pt x="279286" y="683732"/>
                  <a:pt x="181531" y="589425"/>
                  <a:pt x="254976" y="650630"/>
                </a:cubicBezTo>
                <a:cubicBezTo>
                  <a:pt x="264528" y="658590"/>
                  <a:pt x="270232" y="671446"/>
                  <a:pt x="281353" y="677007"/>
                </a:cubicBezTo>
                <a:cubicBezTo>
                  <a:pt x="294720" y="683690"/>
                  <a:pt x="310661" y="682869"/>
                  <a:pt x="325315" y="685800"/>
                </a:cubicBezTo>
                <a:cubicBezTo>
                  <a:pt x="357163" y="707031"/>
                  <a:pt x="357063" y="712176"/>
                  <a:pt x="404446" y="712176"/>
                </a:cubicBezTo>
                <a:cubicBezTo>
                  <a:pt x="592038" y="712176"/>
                  <a:pt x="779584" y="706315"/>
                  <a:pt x="967153" y="703384"/>
                </a:cubicBezTo>
                <a:cubicBezTo>
                  <a:pt x="1041266" y="678681"/>
                  <a:pt x="956056" y="703384"/>
                  <a:pt x="1125415" y="703384"/>
                </a:cubicBezTo>
                <a:cubicBezTo>
                  <a:pt x="1178250" y="703384"/>
                  <a:pt x="1230963" y="698186"/>
                  <a:pt x="1283676" y="694592"/>
                </a:cubicBezTo>
                <a:lnTo>
                  <a:pt x="1512276" y="677007"/>
                </a:lnTo>
                <a:cubicBezTo>
                  <a:pt x="1576694" y="672981"/>
                  <a:pt x="1641210" y="670664"/>
                  <a:pt x="1705707" y="668215"/>
                </a:cubicBezTo>
                <a:lnTo>
                  <a:pt x="2206869" y="650630"/>
                </a:lnTo>
                <a:cubicBezTo>
                  <a:pt x="2363500" y="624526"/>
                  <a:pt x="2092362" y="669125"/>
                  <a:pt x="2391507" y="624253"/>
                </a:cubicBezTo>
                <a:cubicBezTo>
                  <a:pt x="2406286" y="622036"/>
                  <a:pt x="2420623" y="617174"/>
                  <a:pt x="2435469" y="615461"/>
                </a:cubicBezTo>
                <a:cubicBezTo>
                  <a:pt x="2496886" y="608374"/>
                  <a:pt x="2558561" y="603738"/>
                  <a:pt x="2620107" y="597876"/>
                </a:cubicBezTo>
                <a:cubicBezTo>
                  <a:pt x="2637692" y="580292"/>
                  <a:pt x="2678453" y="569354"/>
                  <a:pt x="2672861" y="545123"/>
                </a:cubicBezTo>
                <a:cubicBezTo>
                  <a:pt x="2664069" y="507023"/>
                  <a:pt x="2662157" y="466646"/>
                  <a:pt x="2646484" y="430823"/>
                </a:cubicBezTo>
                <a:cubicBezTo>
                  <a:pt x="2640610" y="417398"/>
                  <a:pt x="2622207" y="414249"/>
                  <a:pt x="2611315" y="404446"/>
                </a:cubicBezTo>
                <a:cubicBezTo>
                  <a:pt x="2592830" y="387810"/>
                  <a:pt x="2576146" y="369277"/>
                  <a:pt x="2558561" y="351692"/>
                </a:cubicBezTo>
                <a:lnTo>
                  <a:pt x="2532184" y="325315"/>
                </a:lnTo>
                <a:cubicBezTo>
                  <a:pt x="2523392" y="316523"/>
                  <a:pt x="2516469" y="305335"/>
                  <a:pt x="2505807" y="298938"/>
                </a:cubicBezTo>
                <a:cubicBezTo>
                  <a:pt x="2480132" y="283533"/>
                  <a:pt x="2459154" y="271894"/>
                  <a:pt x="2435469" y="254976"/>
                </a:cubicBezTo>
                <a:cubicBezTo>
                  <a:pt x="2423545" y="246459"/>
                  <a:pt x="2413023" y="235870"/>
                  <a:pt x="2400300" y="228600"/>
                </a:cubicBezTo>
                <a:cubicBezTo>
                  <a:pt x="2392253" y="224002"/>
                  <a:pt x="2382213" y="223952"/>
                  <a:pt x="2373923" y="219807"/>
                </a:cubicBezTo>
                <a:cubicBezTo>
                  <a:pt x="2305746" y="185718"/>
                  <a:pt x="2387469" y="215532"/>
                  <a:pt x="2321169" y="193430"/>
                </a:cubicBezTo>
                <a:cubicBezTo>
                  <a:pt x="2312377" y="184638"/>
                  <a:pt x="2301382" y="177597"/>
                  <a:pt x="2294792" y="167053"/>
                </a:cubicBezTo>
                <a:cubicBezTo>
                  <a:pt x="2258825" y="109507"/>
                  <a:pt x="2300953" y="131007"/>
                  <a:pt x="2250830" y="114300"/>
                </a:cubicBezTo>
                <a:cubicBezTo>
                  <a:pt x="2188789" y="72938"/>
                  <a:pt x="2248982" y="106854"/>
                  <a:pt x="2110153" y="87923"/>
                </a:cubicBezTo>
                <a:cubicBezTo>
                  <a:pt x="2083381" y="84272"/>
                  <a:pt x="2058009" y="71687"/>
                  <a:pt x="2031023" y="70338"/>
                </a:cubicBezTo>
                <a:cubicBezTo>
                  <a:pt x="1881711" y="62872"/>
                  <a:pt x="1732084" y="64477"/>
                  <a:pt x="1582615" y="61546"/>
                </a:cubicBezTo>
                <a:cubicBezTo>
                  <a:pt x="1304932" y="65403"/>
                  <a:pt x="829814" y="79327"/>
                  <a:pt x="527538" y="61546"/>
                </a:cubicBezTo>
                <a:cubicBezTo>
                  <a:pt x="516989" y="60925"/>
                  <a:pt x="510613" y="48687"/>
                  <a:pt x="501161" y="43961"/>
                </a:cubicBezTo>
                <a:cubicBezTo>
                  <a:pt x="492872" y="39816"/>
                  <a:pt x="483576" y="38100"/>
                  <a:pt x="474784" y="35169"/>
                </a:cubicBezTo>
                <a:lnTo>
                  <a:pt x="439615" y="0"/>
                </a:lnTo>
                <a:close/>
              </a:path>
            </a:pathLst>
          </a:custGeom>
          <a:noFill/>
          <a:ln w="190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4" name="Freeform: Shape 13"/>
          <p:cNvSpPr/>
          <p:nvPr/>
        </p:nvSpPr>
        <p:spPr bwMode="auto">
          <a:xfrm>
            <a:off x="9256235" y="3352800"/>
            <a:ext cx="611666" cy="1009650"/>
          </a:xfrm>
          <a:custGeom>
            <a:avLst/>
            <a:gdLst>
              <a:gd name="connsiteX0" fmla="*/ 219807 w 835269"/>
              <a:gd name="connsiteY0" fmla="*/ 588 h 1372188"/>
              <a:gd name="connsiteX1" fmla="*/ 87923 w 835269"/>
              <a:gd name="connsiteY1" fmla="*/ 9381 h 1372188"/>
              <a:gd name="connsiteX2" fmla="*/ 52754 w 835269"/>
              <a:gd name="connsiteY2" fmla="*/ 79719 h 1372188"/>
              <a:gd name="connsiteX3" fmla="*/ 35169 w 835269"/>
              <a:gd name="connsiteY3" fmla="*/ 106096 h 1372188"/>
              <a:gd name="connsiteX4" fmla="*/ 26377 w 835269"/>
              <a:gd name="connsiteY4" fmla="*/ 158850 h 1372188"/>
              <a:gd name="connsiteX5" fmla="*/ 0 w 835269"/>
              <a:gd name="connsiteY5" fmla="*/ 237981 h 1372188"/>
              <a:gd name="connsiteX6" fmla="*/ 8792 w 835269"/>
              <a:gd name="connsiteY6" fmla="*/ 457788 h 1372188"/>
              <a:gd name="connsiteX7" fmla="*/ 17584 w 835269"/>
              <a:gd name="connsiteY7" fmla="*/ 501750 h 1372188"/>
              <a:gd name="connsiteX8" fmla="*/ 35169 w 835269"/>
              <a:gd name="connsiteY8" fmla="*/ 536919 h 1372188"/>
              <a:gd name="connsiteX9" fmla="*/ 43961 w 835269"/>
              <a:gd name="connsiteY9" fmla="*/ 633634 h 1372188"/>
              <a:gd name="connsiteX10" fmla="*/ 61546 w 835269"/>
              <a:gd name="connsiteY10" fmla="*/ 721558 h 1372188"/>
              <a:gd name="connsiteX11" fmla="*/ 70338 w 835269"/>
              <a:gd name="connsiteY11" fmla="*/ 844650 h 1372188"/>
              <a:gd name="connsiteX12" fmla="*/ 96715 w 835269"/>
              <a:gd name="connsiteY12" fmla="*/ 1064458 h 1372188"/>
              <a:gd name="connsiteX13" fmla="*/ 114300 w 835269"/>
              <a:gd name="connsiteY13" fmla="*/ 1108419 h 1372188"/>
              <a:gd name="connsiteX14" fmla="*/ 167054 w 835269"/>
              <a:gd name="connsiteY14" fmla="*/ 1222719 h 1372188"/>
              <a:gd name="connsiteX15" fmla="*/ 175846 w 835269"/>
              <a:gd name="connsiteY15" fmla="*/ 1249096 h 1372188"/>
              <a:gd name="connsiteX16" fmla="*/ 202223 w 835269"/>
              <a:gd name="connsiteY16" fmla="*/ 1275473 h 1372188"/>
              <a:gd name="connsiteX17" fmla="*/ 272561 w 835269"/>
              <a:gd name="connsiteY17" fmla="*/ 1354604 h 1372188"/>
              <a:gd name="connsiteX18" fmla="*/ 334107 w 835269"/>
              <a:gd name="connsiteY18" fmla="*/ 1372188 h 1372188"/>
              <a:gd name="connsiteX19" fmla="*/ 518746 w 835269"/>
              <a:gd name="connsiteY19" fmla="*/ 1363396 h 1372188"/>
              <a:gd name="connsiteX20" fmla="*/ 545123 w 835269"/>
              <a:gd name="connsiteY20" fmla="*/ 1345811 h 1372188"/>
              <a:gd name="connsiteX21" fmla="*/ 597877 w 835269"/>
              <a:gd name="connsiteY21" fmla="*/ 1337019 h 1372188"/>
              <a:gd name="connsiteX22" fmla="*/ 624254 w 835269"/>
              <a:gd name="connsiteY22" fmla="*/ 1319434 h 1372188"/>
              <a:gd name="connsiteX23" fmla="*/ 641838 w 835269"/>
              <a:gd name="connsiteY23" fmla="*/ 1284265 h 1372188"/>
              <a:gd name="connsiteX24" fmla="*/ 668215 w 835269"/>
              <a:gd name="connsiteY24" fmla="*/ 1240304 h 1372188"/>
              <a:gd name="connsiteX25" fmla="*/ 677007 w 835269"/>
              <a:gd name="connsiteY25" fmla="*/ 1213927 h 1372188"/>
              <a:gd name="connsiteX26" fmla="*/ 747346 w 835269"/>
              <a:gd name="connsiteY26" fmla="*/ 1152381 h 1372188"/>
              <a:gd name="connsiteX27" fmla="*/ 756138 w 835269"/>
              <a:gd name="connsiteY27" fmla="*/ 1126004 h 1372188"/>
              <a:gd name="connsiteX28" fmla="*/ 773723 w 835269"/>
              <a:gd name="connsiteY28" fmla="*/ 1099627 h 1372188"/>
              <a:gd name="connsiteX29" fmla="*/ 800100 w 835269"/>
              <a:gd name="connsiteY29" fmla="*/ 1020496 h 1372188"/>
              <a:gd name="connsiteX30" fmla="*/ 808892 w 835269"/>
              <a:gd name="connsiteY30" fmla="*/ 941365 h 1372188"/>
              <a:gd name="connsiteX31" fmla="*/ 826477 w 835269"/>
              <a:gd name="connsiteY31" fmla="*/ 897404 h 1372188"/>
              <a:gd name="connsiteX32" fmla="*/ 835269 w 835269"/>
              <a:gd name="connsiteY32" fmla="*/ 862234 h 1372188"/>
              <a:gd name="connsiteX33" fmla="*/ 826477 w 835269"/>
              <a:gd name="connsiteY33" fmla="*/ 554504 h 1372188"/>
              <a:gd name="connsiteX34" fmla="*/ 817684 w 835269"/>
              <a:gd name="connsiteY34" fmla="*/ 528127 h 1372188"/>
              <a:gd name="connsiteX35" fmla="*/ 800100 w 835269"/>
              <a:gd name="connsiteY35" fmla="*/ 492958 h 1372188"/>
              <a:gd name="connsiteX36" fmla="*/ 773723 w 835269"/>
              <a:gd name="connsiteY36" fmla="*/ 448996 h 1372188"/>
              <a:gd name="connsiteX37" fmla="*/ 764930 w 835269"/>
              <a:gd name="connsiteY37" fmla="*/ 396242 h 1372188"/>
              <a:gd name="connsiteX38" fmla="*/ 747346 w 835269"/>
              <a:gd name="connsiteY38" fmla="*/ 369865 h 1372188"/>
              <a:gd name="connsiteX39" fmla="*/ 738554 w 835269"/>
              <a:gd name="connsiteY39" fmla="*/ 343488 h 1372188"/>
              <a:gd name="connsiteX40" fmla="*/ 712177 w 835269"/>
              <a:gd name="connsiteY40" fmla="*/ 317111 h 1372188"/>
              <a:gd name="connsiteX41" fmla="*/ 668215 w 835269"/>
              <a:gd name="connsiteY41" fmla="*/ 264358 h 1372188"/>
              <a:gd name="connsiteX42" fmla="*/ 659423 w 835269"/>
              <a:gd name="connsiteY42" fmla="*/ 237981 h 1372188"/>
              <a:gd name="connsiteX43" fmla="*/ 580292 w 835269"/>
              <a:gd name="connsiteY43" fmla="*/ 150058 h 1372188"/>
              <a:gd name="connsiteX44" fmla="*/ 501161 w 835269"/>
              <a:gd name="connsiteY44" fmla="*/ 70927 h 1372188"/>
              <a:gd name="connsiteX45" fmla="*/ 448407 w 835269"/>
              <a:gd name="connsiteY45" fmla="*/ 26965 h 1372188"/>
              <a:gd name="connsiteX46" fmla="*/ 395654 w 835269"/>
              <a:gd name="connsiteY46" fmla="*/ 18173 h 1372188"/>
              <a:gd name="connsiteX47" fmla="*/ 219807 w 835269"/>
              <a:gd name="connsiteY47" fmla="*/ 588 h 137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269" h="1372188">
                <a:moveTo>
                  <a:pt x="219807" y="588"/>
                </a:moveTo>
                <a:cubicBezTo>
                  <a:pt x="168519" y="-877"/>
                  <a:pt x="130933" y="-177"/>
                  <a:pt x="87923" y="9381"/>
                </a:cubicBezTo>
                <a:cubicBezTo>
                  <a:pt x="53814" y="16961"/>
                  <a:pt x="60578" y="58856"/>
                  <a:pt x="52754" y="79719"/>
                </a:cubicBezTo>
                <a:cubicBezTo>
                  <a:pt x="49044" y="89613"/>
                  <a:pt x="41031" y="97304"/>
                  <a:pt x="35169" y="106096"/>
                </a:cubicBezTo>
                <a:cubicBezTo>
                  <a:pt x="32238" y="123681"/>
                  <a:pt x="30970" y="141625"/>
                  <a:pt x="26377" y="158850"/>
                </a:cubicBezTo>
                <a:cubicBezTo>
                  <a:pt x="19213" y="185715"/>
                  <a:pt x="0" y="237981"/>
                  <a:pt x="0" y="237981"/>
                </a:cubicBezTo>
                <a:cubicBezTo>
                  <a:pt x="2931" y="311250"/>
                  <a:pt x="3914" y="384623"/>
                  <a:pt x="8792" y="457788"/>
                </a:cubicBezTo>
                <a:cubicBezTo>
                  <a:pt x="9786" y="472699"/>
                  <a:pt x="12858" y="487573"/>
                  <a:pt x="17584" y="501750"/>
                </a:cubicBezTo>
                <a:cubicBezTo>
                  <a:pt x="21729" y="514184"/>
                  <a:pt x="29307" y="525196"/>
                  <a:pt x="35169" y="536919"/>
                </a:cubicBezTo>
                <a:cubicBezTo>
                  <a:pt x="38100" y="569157"/>
                  <a:pt x="39383" y="601588"/>
                  <a:pt x="43961" y="633634"/>
                </a:cubicBezTo>
                <a:cubicBezTo>
                  <a:pt x="48188" y="663222"/>
                  <a:pt x="57839" y="691900"/>
                  <a:pt x="61546" y="721558"/>
                </a:cubicBezTo>
                <a:cubicBezTo>
                  <a:pt x="66648" y="762376"/>
                  <a:pt x="66825" y="803665"/>
                  <a:pt x="70338" y="844650"/>
                </a:cubicBezTo>
                <a:cubicBezTo>
                  <a:pt x="72502" y="869897"/>
                  <a:pt x="76167" y="1002815"/>
                  <a:pt x="96715" y="1064458"/>
                </a:cubicBezTo>
                <a:cubicBezTo>
                  <a:pt x="101706" y="1079431"/>
                  <a:pt x="108992" y="1093556"/>
                  <a:pt x="114300" y="1108419"/>
                </a:cubicBezTo>
                <a:cubicBezTo>
                  <a:pt x="149541" y="1207091"/>
                  <a:pt x="121765" y="1162335"/>
                  <a:pt x="167054" y="1222719"/>
                </a:cubicBezTo>
                <a:cubicBezTo>
                  <a:pt x="169985" y="1231511"/>
                  <a:pt x="170705" y="1241385"/>
                  <a:pt x="175846" y="1249096"/>
                </a:cubicBezTo>
                <a:cubicBezTo>
                  <a:pt x="182743" y="1259442"/>
                  <a:pt x="194263" y="1265921"/>
                  <a:pt x="202223" y="1275473"/>
                </a:cubicBezTo>
                <a:cubicBezTo>
                  <a:pt x="223906" y="1301493"/>
                  <a:pt x="235153" y="1343916"/>
                  <a:pt x="272561" y="1354604"/>
                </a:cubicBezTo>
                <a:lnTo>
                  <a:pt x="334107" y="1372188"/>
                </a:lnTo>
                <a:cubicBezTo>
                  <a:pt x="395653" y="1369257"/>
                  <a:pt x="457606" y="1371039"/>
                  <a:pt x="518746" y="1363396"/>
                </a:cubicBezTo>
                <a:cubicBezTo>
                  <a:pt x="529232" y="1362085"/>
                  <a:pt x="535098" y="1349153"/>
                  <a:pt x="545123" y="1345811"/>
                </a:cubicBezTo>
                <a:cubicBezTo>
                  <a:pt x="562035" y="1340174"/>
                  <a:pt x="580292" y="1339950"/>
                  <a:pt x="597877" y="1337019"/>
                </a:cubicBezTo>
                <a:cubicBezTo>
                  <a:pt x="606669" y="1331157"/>
                  <a:pt x="617489" y="1327552"/>
                  <a:pt x="624254" y="1319434"/>
                </a:cubicBezTo>
                <a:cubicBezTo>
                  <a:pt x="632645" y="1309365"/>
                  <a:pt x="635473" y="1295722"/>
                  <a:pt x="641838" y="1284265"/>
                </a:cubicBezTo>
                <a:cubicBezTo>
                  <a:pt x="650137" y="1269326"/>
                  <a:pt x="660573" y="1255589"/>
                  <a:pt x="668215" y="1240304"/>
                </a:cubicBezTo>
                <a:cubicBezTo>
                  <a:pt x="672360" y="1232015"/>
                  <a:pt x="671866" y="1221638"/>
                  <a:pt x="677007" y="1213927"/>
                </a:cubicBezTo>
                <a:cubicBezTo>
                  <a:pt x="688335" y="1196935"/>
                  <a:pt x="736414" y="1161126"/>
                  <a:pt x="747346" y="1152381"/>
                </a:cubicBezTo>
                <a:cubicBezTo>
                  <a:pt x="750277" y="1143589"/>
                  <a:pt x="751993" y="1134293"/>
                  <a:pt x="756138" y="1126004"/>
                </a:cubicBezTo>
                <a:cubicBezTo>
                  <a:pt x="760864" y="1116552"/>
                  <a:pt x="769659" y="1109381"/>
                  <a:pt x="773723" y="1099627"/>
                </a:cubicBezTo>
                <a:cubicBezTo>
                  <a:pt x="784417" y="1073962"/>
                  <a:pt x="800100" y="1020496"/>
                  <a:pt x="800100" y="1020496"/>
                </a:cubicBezTo>
                <a:cubicBezTo>
                  <a:pt x="803031" y="994119"/>
                  <a:pt x="803331" y="967315"/>
                  <a:pt x="808892" y="941365"/>
                </a:cubicBezTo>
                <a:cubicBezTo>
                  <a:pt x="812199" y="925933"/>
                  <a:pt x="821486" y="912377"/>
                  <a:pt x="826477" y="897404"/>
                </a:cubicBezTo>
                <a:cubicBezTo>
                  <a:pt x="830298" y="885940"/>
                  <a:pt x="832338" y="873957"/>
                  <a:pt x="835269" y="862234"/>
                </a:cubicBezTo>
                <a:cubicBezTo>
                  <a:pt x="832338" y="759657"/>
                  <a:pt x="831871" y="656981"/>
                  <a:pt x="826477" y="554504"/>
                </a:cubicBezTo>
                <a:cubicBezTo>
                  <a:pt x="825990" y="545249"/>
                  <a:pt x="821335" y="536646"/>
                  <a:pt x="817684" y="528127"/>
                </a:cubicBezTo>
                <a:cubicBezTo>
                  <a:pt x="812521" y="516080"/>
                  <a:pt x="806465" y="504415"/>
                  <a:pt x="800100" y="492958"/>
                </a:cubicBezTo>
                <a:cubicBezTo>
                  <a:pt x="791801" y="478019"/>
                  <a:pt x="782515" y="463650"/>
                  <a:pt x="773723" y="448996"/>
                </a:cubicBezTo>
                <a:cubicBezTo>
                  <a:pt x="770792" y="431411"/>
                  <a:pt x="770567" y="413154"/>
                  <a:pt x="764930" y="396242"/>
                </a:cubicBezTo>
                <a:cubicBezTo>
                  <a:pt x="761588" y="386217"/>
                  <a:pt x="752072" y="379316"/>
                  <a:pt x="747346" y="369865"/>
                </a:cubicBezTo>
                <a:cubicBezTo>
                  <a:pt x="743201" y="361575"/>
                  <a:pt x="743695" y="351199"/>
                  <a:pt x="738554" y="343488"/>
                </a:cubicBezTo>
                <a:cubicBezTo>
                  <a:pt x="731657" y="333142"/>
                  <a:pt x="720137" y="326663"/>
                  <a:pt x="712177" y="317111"/>
                </a:cubicBezTo>
                <a:cubicBezTo>
                  <a:pt x="650979" y="243674"/>
                  <a:pt x="745266" y="341406"/>
                  <a:pt x="668215" y="264358"/>
                </a:cubicBezTo>
                <a:cubicBezTo>
                  <a:pt x="665284" y="255566"/>
                  <a:pt x="664021" y="246028"/>
                  <a:pt x="659423" y="237981"/>
                </a:cubicBezTo>
                <a:cubicBezTo>
                  <a:pt x="641067" y="205858"/>
                  <a:pt x="604475" y="174241"/>
                  <a:pt x="580292" y="150058"/>
                </a:cubicBezTo>
                <a:lnTo>
                  <a:pt x="501161" y="70927"/>
                </a:lnTo>
                <a:cubicBezTo>
                  <a:pt x="488918" y="58684"/>
                  <a:pt x="466768" y="33085"/>
                  <a:pt x="448407" y="26965"/>
                </a:cubicBezTo>
                <a:cubicBezTo>
                  <a:pt x="431495" y="21328"/>
                  <a:pt x="413392" y="19947"/>
                  <a:pt x="395654" y="18173"/>
                </a:cubicBezTo>
                <a:cubicBezTo>
                  <a:pt x="325422" y="11150"/>
                  <a:pt x="271095" y="2053"/>
                  <a:pt x="219807" y="588"/>
                </a:cubicBezTo>
                <a:close/>
              </a:path>
            </a:pathLst>
          </a:cu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5" name="Freeform: Shape 14"/>
          <p:cNvSpPr/>
          <p:nvPr/>
        </p:nvSpPr>
        <p:spPr bwMode="auto">
          <a:xfrm>
            <a:off x="8014856" y="5668781"/>
            <a:ext cx="2803888" cy="507560"/>
          </a:xfrm>
          <a:custGeom>
            <a:avLst/>
            <a:gdLst>
              <a:gd name="connsiteX0" fmla="*/ 536846 w 2541493"/>
              <a:gd name="connsiteY0" fmla="*/ 66963 h 726387"/>
              <a:gd name="connsiteX1" fmla="*/ 457716 w 2541493"/>
              <a:gd name="connsiteY1" fmla="*/ 84548 h 726387"/>
              <a:gd name="connsiteX2" fmla="*/ 422546 w 2541493"/>
              <a:gd name="connsiteY2" fmla="*/ 93340 h 726387"/>
              <a:gd name="connsiteX3" fmla="*/ 317039 w 2541493"/>
              <a:gd name="connsiteY3" fmla="*/ 110925 h 726387"/>
              <a:gd name="connsiteX4" fmla="*/ 290662 w 2541493"/>
              <a:gd name="connsiteY4" fmla="*/ 119717 h 726387"/>
              <a:gd name="connsiteX5" fmla="*/ 246700 w 2541493"/>
              <a:gd name="connsiteY5" fmla="*/ 137302 h 726387"/>
              <a:gd name="connsiteX6" fmla="*/ 141193 w 2541493"/>
              <a:gd name="connsiteY6" fmla="*/ 146094 h 726387"/>
              <a:gd name="connsiteX7" fmla="*/ 114816 w 2541493"/>
              <a:gd name="connsiteY7" fmla="*/ 163679 h 726387"/>
              <a:gd name="connsiteX8" fmla="*/ 62062 w 2541493"/>
              <a:gd name="connsiteY8" fmla="*/ 172471 h 726387"/>
              <a:gd name="connsiteX9" fmla="*/ 35685 w 2541493"/>
              <a:gd name="connsiteY9" fmla="*/ 198848 h 726387"/>
              <a:gd name="connsiteX10" fmla="*/ 26893 w 2541493"/>
              <a:gd name="connsiteY10" fmla="*/ 269187 h 726387"/>
              <a:gd name="connsiteX11" fmla="*/ 9308 w 2541493"/>
              <a:gd name="connsiteY11" fmla="*/ 304356 h 726387"/>
              <a:gd name="connsiteX12" fmla="*/ 516 w 2541493"/>
              <a:gd name="connsiteY12" fmla="*/ 374694 h 726387"/>
              <a:gd name="connsiteX13" fmla="*/ 9308 w 2541493"/>
              <a:gd name="connsiteY13" fmla="*/ 585710 h 726387"/>
              <a:gd name="connsiteX14" fmla="*/ 62062 w 2541493"/>
              <a:gd name="connsiteY14" fmla="*/ 638463 h 726387"/>
              <a:gd name="connsiteX15" fmla="*/ 88439 w 2541493"/>
              <a:gd name="connsiteY15" fmla="*/ 664840 h 726387"/>
              <a:gd name="connsiteX16" fmla="*/ 123608 w 2541493"/>
              <a:gd name="connsiteY16" fmla="*/ 700010 h 726387"/>
              <a:gd name="connsiteX17" fmla="*/ 149985 w 2541493"/>
              <a:gd name="connsiteY17" fmla="*/ 717594 h 726387"/>
              <a:gd name="connsiteX18" fmla="*/ 229116 w 2541493"/>
              <a:gd name="connsiteY18" fmla="*/ 726387 h 726387"/>
              <a:gd name="connsiteX19" fmla="*/ 589600 w 2541493"/>
              <a:gd name="connsiteY19" fmla="*/ 717594 h 726387"/>
              <a:gd name="connsiteX20" fmla="*/ 651146 w 2541493"/>
              <a:gd name="connsiteY20" fmla="*/ 708802 h 726387"/>
              <a:gd name="connsiteX21" fmla="*/ 677523 w 2541493"/>
              <a:gd name="connsiteY21" fmla="*/ 691217 h 726387"/>
              <a:gd name="connsiteX22" fmla="*/ 703900 w 2541493"/>
              <a:gd name="connsiteY22" fmla="*/ 682425 h 726387"/>
              <a:gd name="connsiteX23" fmla="*/ 853369 w 2541493"/>
              <a:gd name="connsiteY23" fmla="*/ 638463 h 726387"/>
              <a:gd name="connsiteX24" fmla="*/ 2101877 w 2541493"/>
              <a:gd name="connsiteY24" fmla="*/ 647256 h 726387"/>
              <a:gd name="connsiteX25" fmla="*/ 2356854 w 2541493"/>
              <a:gd name="connsiteY25" fmla="*/ 638463 h 726387"/>
              <a:gd name="connsiteX26" fmla="*/ 2488739 w 2541493"/>
              <a:gd name="connsiteY26" fmla="*/ 612087 h 726387"/>
              <a:gd name="connsiteX27" fmla="*/ 2515116 w 2541493"/>
              <a:gd name="connsiteY27" fmla="*/ 585710 h 726387"/>
              <a:gd name="connsiteX28" fmla="*/ 2523908 w 2541493"/>
              <a:gd name="connsiteY28" fmla="*/ 559333 h 726387"/>
              <a:gd name="connsiteX29" fmla="*/ 2541493 w 2541493"/>
              <a:gd name="connsiteY29" fmla="*/ 524163 h 726387"/>
              <a:gd name="connsiteX30" fmla="*/ 2532700 w 2541493"/>
              <a:gd name="connsiteY30" fmla="*/ 365902 h 726387"/>
              <a:gd name="connsiteX31" fmla="*/ 2515116 w 2541493"/>
              <a:gd name="connsiteY31" fmla="*/ 339525 h 726387"/>
              <a:gd name="connsiteX32" fmla="*/ 2462362 w 2541493"/>
              <a:gd name="connsiteY32" fmla="*/ 286771 h 726387"/>
              <a:gd name="connsiteX33" fmla="*/ 2400816 w 2541493"/>
              <a:gd name="connsiteY33" fmla="*/ 234017 h 726387"/>
              <a:gd name="connsiteX34" fmla="*/ 2348062 w 2541493"/>
              <a:gd name="connsiteY34" fmla="*/ 190056 h 726387"/>
              <a:gd name="connsiteX35" fmla="*/ 2277723 w 2541493"/>
              <a:gd name="connsiteY35" fmla="*/ 181263 h 726387"/>
              <a:gd name="connsiteX36" fmla="*/ 2093085 w 2541493"/>
              <a:gd name="connsiteY36" fmla="*/ 154887 h 726387"/>
              <a:gd name="connsiteX37" fmla="*/ 1829316 w 2541493"/>
              <a:gd name="connsiteY37" fmla="*/ 128510 h 726387"/>
              <a:gd name="connsiteX38" fmla="*/ 1767769 w 2541493"/>
              <a:gd name="connsiteY38" fmla="*/ 110925 h 726387"/>
              <a:gd name="connsiteX39" fmla="*/ 1688639 w 2541493"/>
              <a:gd name="connsiteY39" fmla="*/ 102133 h 726387"/>
              <a:gd name="connsiteX40" fmla="*/ 1644677 w 2541493"/>
              <a:gd name="connsiteY40" fmla="*/ 84548 h 726387"/>
              <a:gd name="connsiteX41" fmla="*/ 1591923 w 2541493"/>
              <a:gd name="connsiteY41" fmla="*/ 75756 h 726387"/>
              <a:gd name="connsiteX42" fmla="*/ 1460039 w 2541493"/>
              <a:gd name="connsiteY42" fmla="*/ 58171 h 726387"/>
              <a:gd name="connsiteX43" fmla="*/ 1433662 w 2541493"/>
              <a:gd name="connsiteY43" fmla="*/ 49379 h 726387"/>
              <a:gd name="connsiteX44" fmla="*/ 1407285 w 2541493"/>
              <a:gd name="connsiteY44" fmla="*/ 31794 h 726387"/>
              <a:gd name="connsiteX45" fmla="*/ 1354531 w 2541493"/>
              <a:gd name="connsiteY45" fmla="*/ 23002 h 726387"/>
              <a:gd name="connsiteX46" fmla="*/ 1301777 w 2541493"/>
              <a:gd name="connsiteY46" fmla="*/ 5417 h 726387"/>
              <a:gd name="connsiteX47" fmla="*/ 791823 w 2541493"/>
              <a:gd name="connsiteY47" fmla="*/ 31794 h 726387"/>
              <a:gd name="connsiteX48" fmla="*/ 659939 w 2541493"/>
              <a:gd name="connsiteY48" fmla="*/ 40587 h 726387"/>
              <a:gd name="connsiteX49" fmla="*/ 475300 w 2541493"/>
              <a:gd name="connsiteY49" fmla="*/ 58171 h 7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41493" h="726387">
                <a:moveTo>
                  <a:pt x="536846" y="66963"/>
                </a:moveTo>
                <a:lnTo>
                  <a:pt x="457716" y="84548"/>
                </a:lnTo>
                <a:cubicBezTo>
                  <a:pt x="445941" y="87265"/>
                  <a:pt x="434423" y="91113"/>
                  <a:pt x="422546" y="93340"/>
                </a:cubicBezTo>
                <a:cubicBezTo>
                  <a:pt x="387503" y="99911"/>
                  <a:pt x="352001" y="103933"/>
                  <a:pt x="317039" y="110925"/>
                </a:cubicBezTo>
                <a:cubicBezTo>
                  <a:pt x="307951" y="112743"/>
                  <a:pt x="299340" y="116463"/>
                  <a:pt x="290662" y="119717"/>
                </a:cubicBezTo>
                <a:cubicBezTo>
                  <a:pt x="275884" y="125259"/>
                  <a:pt x="262243" y="134559"/>
                  <a:pt x="246700" y="137302"/>
                </a:cubicBezTo>
                <a:cubicBezTo>
                  <a:pt x="211946" y="143435"/>
                  <a:pt x="176362" y="143163"/>
                  <a:pt x="141193" y="146094"/>
                </a:cubicBezTo>
                <a:cubicBezTo>
                  <a:pt x="132401" y="151956"/>
                  <a:pt x="124841" y="160337"/>
                  <a:pt x="114816" y="163679"/>
                </a:cubicBezTo>
                <a:cubicBezTo>
                  <a:pt x="97904" y="169316"/>
                  <a:pt x="78353" y="165231"/>
                  <a:pt x="62062" y="172471"/>
                </a:cubicBezTo>
                <a:cubicBezTo>
                  <a:pt x="50699" y="177521"/>
                  <a:pt x="44477" y="190056"/>
                  <a:pt x="35685" y="198848"/>
                </a:cubicBezTo>
                <a:cubicBezTo>
                  <a:pt x="32754" y="222294"/>
                  <a:pt x="32624" y="246264"/>
                  <a:pt x="26893" y="269187"/>
                </a:cubicBezTo>
                <a:cubicBezTo>
                  <a:pt x="23714" y="281902"/>
                  <a:pt x="12487" y="291641"/>
                  <a:pt x="9308" y="304356"/>
                </a:cubicBezTo>
                <a:cubicBezTo>
                  <a:pt x="3577" y="327279"/>
                  <a:pt x="3447" y="351248"/>
                  <a:pt x="516" y="374694"/>
                </a:cubicBezTo>
                <a:cubicBezTo>
                  <a:pt x="3447" y="445033"/>
                  <a:pt x="-6689" y="517152"/>
                  <a:pt x="9308" y="585710"/>
                </a:cubicBezTo>
                <a:cubicBezTo>
                  <a:pt x="14959" y="609928"/>
                  <a:pt x="44477" y="620879"/>
                  <a:pt x="62062" y="638463"/>
                </a:cubicBezTo>
                <a:lnTo>
                  <a:pt x="88439" y="664840"/>
                </a:lnTo>
                <a:cubicBezTo>
                  <a:pt x="100162" y="676563"/>
                  <a:pt x="109813" y="690814"/>
                  <a:pt x="123608" y="700010"/>
                </a:cubicBezTo>
                <a:cubicBezTo>
                  <a:pt x="132400" y="705871"/>
                  <a:pt x="139734" y="715031"/>
                  <a:pt x="149985" y="717594"/>
                </a:cubicBezTo>
                <a:cubicBezTo>
                  <a:pt x="175732" y="724031"/>
                  <a:pt x="202739" y="723456"/>
                  <a:pt x="229116" y="726387"/>
                </a:cubicBezTo>
                <a:lnTo>
                  <a:pt x="589600" y="717594"/>
                </a:lnTo>
                <a:cubicBezTo>
                  <a:pt x="610306" y="716731"/>
                  <a:pt x="631296" y="714757"/>
                  <a:pt x="651146" y="708802"/>
                </a:cubicBezTo>
                <a:cubicBezTo>
                  <a:pt x="661267" y="705766"/>
                  <a:pt x="668071" y="695943"/>
                  <a:pt x="677523" y="691217"/>
                </a:cubicBezTo>
                <a:cubicBezTo>
                  <a:pt x="685812" y="687072"/>
                  <a:pt x="694945" y="684813"/>
                  <a:pt x="703900" y="682425"/>
                </a:cubicBezTo>
                <a:cubicBezTo>
                  <a:pt x="839818" y="646181"/>
                  <a:pt x="769176" y="672141"/>
                  <a:pt x="853369" y="638463"/>
                </a:cubicBezTo>
                <a:lnTo>
                  <a:pt x="2101877" y="647256"/>
                </a:lnTo>
                <a:cubicBezTo>
                  <a:pt x="2186920" y="647256"/>
                  <a:pt x="2271950" y="643315"/>
                  <a:pt x="2356854" y="638463"/>
                </a:cubicBezTo>
                <a:cubicBezTo>
                  <a:pt x="2383578" y="636936"/>
                  <a:pt x="2472056" y="615794"/>
                  <a:pt x="2488739" y="612087"/>
                </a:cubicBezTo>
                <a:cubicBezTo>
                  <a:pt x="2497531" y="603295"/>
                  <a:pt x="2508219" y="596056"/>
                  <a:pt x="2515116" y="585710"/>
                </a:cubicBezTo>
                <a:cubicBezTo>
                  <a:pt x="2520257" y="577999"/>
                  <a:pt x="2520257" y="567852"/>
                  <a:pt x="2523908" y="559333"/>
                </a:cubicBezTo>
                <a:cubicBezTo>
                  <a:pt x="2529071" y="547286"/>
                  <a:pt x="2535631" y="535886"/>
                  <a:pt x="2541493" y="524163"/>
                </a:cubicBezTo>
                <a:cubicBezTo>
                  <a:pt x="2538562" y="471409"/>
                  <a:pt x="2540172" y="418206"/>
                  <a:pt x="2532700" y="365902"/>
                </a:cubicBezTo>
                <a:cubicBezTo>
                  <a:pt x="2531206" y="355441"/>
                  <a:pt x="2522136" y="347423"/>
                  <a:pt x="2515116" y="339525"/>
                </a:cubicBezTo>
                <a:cubicBezTo>
                  <a:pt x="2498594" y="320938"/>
                  <a:pt x="2479947" y="304356"/>
                  <a:pt x="2462362" y="286771"/>
                </a:cubicBezTo>
                <a:cubicBezTo>
                  <a:pt x="2396911" y="221320"/>
                  <a:pt x="2479770" y="301692"/>
                  <a:pt x="2400816" y="234017"/>
                </a:cubicBezTo>
                <a:cubicBezTo>
                  <a:pt x="2387819" y="222877"/>
                  <a:pt x="2367064" y="195238"/>
                  <a:pt x="2348062" y="190056"/>
                </a:cubicBezTo>
                <a:cubicBezTo>
                  <a:pt x="2325266" y="183839"/>
                  <a:pt x="2300992" y="185369"/>
                  <a:pt x="2277723" y="181263"/>
                </a:cubicBezTo>
                <a:cubicBezTo>
                  <a:pt x="2108358" y="151375"/>
                  <a:pt x="2298380" y="171994"/>
                  <a:pt x="2093085" y="154887"/>
                </a:cubicBezTo>
                <a:cubicBezTo>
                  <a:pt x="1945150" y="112619"/>
                  <a:pt x="2120888" y="157667"/>
                  <a:pt x="1829316" y="128510"/>
                </a:cubicBezTo>
                <a:cubicBezTo>
                  <a:pt x="1808085" y="126387"/>
                  <a:pt x="1788740" y="114857"/>
                  <a:pt x="1767769" y="110925"/>
                </a:cubicBezTo>
                <a:cubicBezTo>
                  <a:pt x="1741685" y="106034"/>
                  <a:pt x="1715016" y="105064"/>
                  <a:pt x="1688639" y="102133"/>
                </a:cubicBezTo>
                <a:cubicBezTo>
                  <a:pt x="1673985" y="96271"/>
                  <a:pt x="1659904" y="88701"/>
                  <a:pt x="1644677" y="84548"/>
                </a:cubicBezTo>
                <a:cubicBezTo>
                  <a:pt x="1627478" y="79857"/>
                  <a:pt x="1609571" y="78277"/>
                  <a:pt x="1591923" y="75756"/>
                </a:cubicBezTo>
                <a:lnTo>
                  <a:pt x="1460039" y="58171"/>
                </a:lnTo>
                <a:cubicBezTo>
                  <a:pt x="1451247" y="55240"/>
                  <a:pt x="1441951" y="53524"/>
                  <a:pt x="1433662" y="49379"/>
                </a:cubicBezTo>
                <a:cubicBezTo>
                  <a:pt x="1424210" y="44653"/>
                  <a:pt x="1417310" y="35136"/>
                  <a:pt x="1407285" y="31794"/>
                </a:cubicBezTo>
                <a:cubicBezTo>
                  <a:pt x="1390373" y="26157"/>
                  <a:pt x="1372116" y="25933"/>
                  <a:pt x="1354531" y="23002"/>
                </a:cubicBezTo>
                <a:cubicBezTo>
                  <a:pt x="1336946" y="17140"/>
                  <a:pt x="1320309" y="5780"/>
                  <a:pt x="1301777" y="5417"/>
                </a:cubicBezTo>
                <a:cubicBezTo>
                  <a:pt x="702388" y="-6335"/>
                  <a:pt x="1084779" y="406"/>
                  <a:pt x="791823" y="31794"/>
                </a:cubicBezTo>
                <a:cubicBezTo>
                  <a:pt x="748015" y="36488"/>
                  <a:pt x="703900" y="37656"/>
                  <a:pt x="659939" y="40587"/>
                </a:cubicBezTo>
                <a:cubicBezTo>
                  <a:pt x="572438" y="75586"/>
                  <a:pt x="631760" y="58171"/>
                  <a:pt x="475300" y="58171"/>
                </a:cubicBezTo>
              </a:path>
            </a:pathLst>
          </a:cu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1" name="Freeform: Shape 20">
            <a:extLst>
              <a:ext uri="{FF2B5EF4-FFF2-40B4-BE49-F238E27FC236}">
                <a16:creationId xmlns:a16="http://schemas.microsoft.com/office/drawing/2014/main" id="{794F9F2E-1AF1-4101-B06A-3A15EB04B0F7}"/>
              </a:ext>
            </a:extLst>
          </p:cNvPr>
          <p:cNvSpPr/>
          <p:nvPr/>
        </p:nvSpPr>
        <p:spPr bwMode="auto">
          <a:xfrm>
            <a:off x="4943476" y="4114799"/>
            <a:ext cx="2590800" cy="1685925"/>
          </a:xfrm>
          <a:custGeom>
            <a:avLst/>
            <a:gdLst>
              <a:gd name="connsiteX0" fmla="*/ 2638425 w 2638425"/>
              <a:gd name="connsiteY0" fmla="*/ 0 h 1790700"/>
              <a:gd name="connsiteX1" fmla="*/ 2324100 w 2638425"/>
              <a:gd name="connsiteY1" fmla="*/ 342900 h 1790700"/>
              <a:gd name="connsiteX2" fmla="*/ 895350 w 2638425"/>
              <a:gd name="connsiteY2" fmla="*/ 723900 h 1790700"/>
              <a:gd name="connsiteX3" fmla="*/ 485775 w 2638425"/>
              <a:gd name="connsiteY3" fmla="*/ 1343025 h 1790700"/>
              <a:gd name="connsiteX4" fmla="*/ 0 w 2638425"/>
              <a:gd name="connsiteY4" fmla="*/ 1790700 h 179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1790700">
                <a:moveTo>
                  <a:pt x="2638425" y="0"/>
                </a:moveTo>
                <a:cubicBezTo>
                  <a:pt x="2626518" y="111125"/>
                  <a:pt x="2614612" y="222250"/>
                  <a:pt x="2324100" y="342900"/>
                </a:cubicBezTo>
                <a:cubicBezTo>
                  <a:pt x="2033587" y="463550"/>
                  <a:pt x="1201737" y="557213"/>
                  <a:pt x="895350" y="723900"/>
                </a:cubicBezTo>
                <a:cubicBezTo>
                  <a:pt x="588963" y="890587"/>
                  <a:pt x="635000" y="1165225"/>
                  <a:pt x="485775" y="1343025"/>
                </a:cubicBezTo>
                <a:cubicBezTo>
                  <a:pt x="336550" y="1520825"/>
                  <a:pt x="168275" y="1655762"/>
                  <a:pt x="0" y="1790700"/>
                </a:cubicBezTo>
              </a:path>
            </a:pathLst>
          </a:cu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Freeform: Shape 23">
            <a:extLst>
              <a:ext uri="{FF2B5EF4-FFF2-40B4-BE49-F238E27FC236}">
                <a16:creationId xmlns:a16="http://schemas.microsoft.com/office/drawing/2014/main" id="{6B3B4474-4D62-42F7-9C26-6CA0DB93E687}"/>
              </a:ext>
            </a:extLst>
          </p:cNvPr>
          <p:cNvSpPr/>
          <p:nvPr/>
        </p:nvSpPr>
        <p:spPr bwMode="auto">
          <a:xfrm>
            <a:off x="7229475" y="4381500"/>
            <a:ext cx="2181225" cy="1381126"/>
          </a:xfrm>
          <a:custGeom>
            <a:avLst/>
            <a:gdLst>
              <a:gd name="connsiteX0" fmla="*/ 1914525 w 2215135"/>
              <a:gd name="connsiteY0" fmla="*/ 0 h 1714500"/>
              <a:gd name="connsiteX1" fmla="*/ 2162175 w 2215135"/>
              <a:gd name="connsiteY1" fmla="*/ 409575 h 1714500"/>
              <a:gd name="connsiteX2" fmla="*/ 1009650 w 2215135"/>
              <a:gd name="connsiteY2" fmla="*/ 1409700 h 1714500"/>
              <a:gd name="connsiteX3" fmla="*/ 266700 w 2215135"/>
              <a:gd name="connsiteY3" fmla="*/ 1381125 h 1714500"/>
              <a:gd name="connsiteX4" fmla="*/ 0 w 2215135"/>
              <a:gd name="connsiteY4" fmla="*/ 1714500 h 171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135" h="1714500">
                <a:moveTo>
                  <a:pt x="1914525" y="0"/>
                </a:moveTo>
                <a:cubicBezTo>
                  <a:pt x="2113756" y="87312"/>
                  <a:pt x="2312987" y="174625"/>
                  <a:pt x="2162175" y="409575"/>
                </a:cubicBezTo>
                <a:cubicBezTo>
                  <a:pt x="2011363" y="644525"/>
                  <a:pt x="1325562" y="1247775"/>
                  <a:pt x="1009650" y="1409700"/>
                </a:cubicBezTo>
                <a:cubicBezTo>
                  <a:pt x="693738" y="1571625"/>
                  <a:pt x="434975" y="1330325"/>
                  <a:pt x="266700" y="1381125"/>
                </a:cubicBezTo>
                <a:cubicBezTo>
                  <a:pt x="98425" y="1431925"/>
                  <a:pt x="49212" y="1573212"/>
                  <a:pt x="0" y="1714500"/>
                </a:cubicBezTo>
              </a:path>
            </a:pathLst>
          </a:cu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Freeform: Shape 24">
            <a:extLst>
              <a:ext uri="{FF2B5EF4-FFF2-40B4-BE49-F238E27FC236}">
                <a16:creationId xmlns:a16="http://schemas.microsoft.com/office/drawing/2014/main" id="{EC651501-4DA1-49C8-B680-E3092385B09C}"/>
              </a:ext>
            </a:extLst>
          </p:cNvPr>
          <p:cNvSpPr/>
          <p:nvPr/>
        </p:nvSpPr>
        <p:spPr bwMode="auto">
          <a:xfrm>
            <a:off x="9401175" y="3981451"/>
            <a:ext cx="864096" cy="1752600"/>
          </a:xfrm>
          <a:custGeom>
            <a:avLst/>
            <a:gdLst>
              <a:gd name="connsiteX0" fmla="*/ 485775 w 892671"/>
              <a:gd name="connsiteY0" fmla="*/ 0 h 1800225"/>
              <a:gd name="connsiteX1" fmla="*/ 885825 w 892671"/>
              <a:gd name="connsiteY1" fmla="*/ 590550 h 1800225"/>
              <a:gd name="connsiteX2" fmla="*/ 190500 w 892671"/>
              <a:gd name="connsiteY2" fmla="*/ 1466850 h 1800225"/>
              <a:gd name="connsiteX3" fmla="*/ 0 w 892671"/>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892671" h="1800225">
                <a:moveTo>
                  <a:pt x="485775" y="0"/>
                </a:moveTo>
                <a:cubicBezTo>
                  <a:pt x="710406" y="173037"/>
                  <a:pt x="935037" y="346075"/>
                  <a:pt x="885825" y="590550"/>
                </a:cubicBezTo>
                <a:cubicBezTo>
                  <a:pt x="836613" y="835025"/>
                  <a:pt x="338137" y="1265238"/>
                  <a:pt x="190500" y="1466850"/>
                </a:cubicBezTo>
                <a:cubicBezTo>
                  <a:pt x="42863" y="1668462"/>
                  <a:pt x="21431" y="1734343"/>
                  <a:pt x="0" y="1800225"/>
                </a:cubicBezTo>
              </a:path>
            </a:pathLst>
          </a:custGeom>
          <a:noFill/>
          <a:ln w="28575"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Content Placeholder 4">
            <a:extLst>
              <a:ext uri="{FF2B5EF4-FFF2-40B4-BE49-F238E27FC236}">
                <a16:creationId xmlns:a16="http://schemas.microsoft.com/office/drawing/2014/main" id="{B1117E35-E0E8-453D-B022-CB0C06A0118B}"/>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29</a:t>
            </a:fld>
            <a:endParaRPr lang="en-US" dirty="0"/>
          </a:p>
        </p:txBody>
      </p:sp>
      <p:sp>
        <p:nvSpPr>
          <p:cNvPr id="26" name="Arrow: Curved Left 25">
            <a:extLst>
              <a:ext uri="{FF2B5EF4-FFF2-40B4-BE49-F238E27FC236}">
                <a16:creationId xmlns:a16="http://schemas.microsoft.com/office/drawing/2014/main" id="{6055F2AE-A0B3-4A15-B269-93477316E141}"/>
              </a:ext>
            </a:extLst>
          </p:cNvPr>
          <p:cNvSpPr/>
          <p:nvPr/>
        </p:nvSpPr>
        <p:spPr bwMode="auto">
          <a:xfrm rot="3400975">
            <a:off x="4066962" y="2298877"/>
            <a:ext cx="480736" cy="812925"/>
          </a:xfrm>
          <a:prstGeom prst="curvedLeftArrow">
            <a:avLst>
              <a:gd name="adj1" fmla="val 25000"/>
              <a:gd name="adj2" fmla="val 42037"/>
              <a:gd name="adj3" fmla="val 25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35E8E2B-6EC2-4F20-B38C-9F7068BD9CE4}"/>
                  </a:ext>
                </a:extLst>
              </p:cNvPr>
              <p:cNvSpPr/>
              <p:nvPr/>
            </p:nvSpPr>
            <p:spPr>
              <a:xfrm>
                <a:off x="301942" y="767209"/>
                <a:ext cx="11613564" cy="4383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We have considered the </a:t>
                </a:r>
                <a14:m>
                  <m:oMath xmlns:m="http://schemas.openxmlformats.org/officeDocument/2006/math">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solidFill>
                            <a:effectLst/>
                            <a:uLnTx/>
                            <a:uFillTx/>
                            <a:latin typeface="Cambria Math"/>
                            <a:ea typeface="+mn-ea"/>
                            <a:cs typeface="+mn-cs"/>
                          </a:rPr>
                          <m:t>𝐓𝐞𝐧𝐬𝐨𝐫</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𝐕𝐞𝐜𝐭𝐨𝐫</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operation </a:t>
                </a:r>
                <a14:m>
                  <m:oMath xmlns:m="http://schemas.openxmlformats.org/officeDocument/2006/math">
                    <m:acc>
                      <m:accPr>
                        <m:chr m:val="⃡"/>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𝐑</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𝐀</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But there is also a </a:t>
                </a:r>
                <a14:m>
                  <m:oMath xmlns:m="http://schemas.openxmlformats.org/officeDocument/2006/math">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𝐕𝐞𝐜𝐭𝐨𝐫</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solidFill>
                            <a:effectLst/>
                            <a:uLnTx/>
                            <a:uFillTx/>
                            <a:latin typeface="Cambria Math"/>
                            <a:ea typeface="+mn-ea"/>
                            <a:cs typeface="+mn-cs"/>
                          </a:rPr>
                          <m:t>𝐓𝐞𝐧𝐬𝐨𝐫</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operation </a:t>
                </a:r>
                <a14:m>
                  <m:oMath xmlns:m="http://schemas.openxmlformats.org/officeDocument/2006/math">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𝐚</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7" name="Rectangle 26">
                <a:extLst>
                  <a:ext uri="{FF2B5EF4-FFF2-40B4-BE49-F238E27FC236}">
                    <a16:creationId xmlns:a16="http://schemas.microsoft.com/office/drawing/2014/main" id="{335E8E2B-6EC2-4F20-B38C-9F7068BD9CE4}"/>
                  </a:ext>
                </a:extLst>
              </p:cNvPr>
              <p:cNvSpPr>
                <a:spLocks noRot="1" noChangeAspect="1" noMove="1" noResize="1" noEditPoints="1" noAdjustHandles="1" noChangeArrowheads="1" noChangeShapeType="1" noTextEdit="1"/>
              </p:cNvSpPr>
              <p:nvPr/>
            </p:nvSpPr>
            <p:spPr>
              <a:xfrm>
                <a:off x="301942" y="767209"/>
                <a:ext cx="11613564" cy="438390"/>
              </a:xfrm>
              <a:prstGeom prst="rect">
                <a:avLst/>
              </a:prstGeom>
              <a:blipFill>
                <a:blip r:embed="rId8"/>
                <a:stretch>
                  <a:fillRect l="-577" b="-25000"/>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8060214C-FCFB-41BF-8AAD-00BDD78C5C25}"/>
              </a:ext>
            </a:extLst>
          </p:cNvPr>
          <p:cNvSpPr/>
          <p:nvPr/>
        </p:nvSpPr>
        <p:spPr bwMode="auto">
          <a:xfrm>
            <a:off x="3297184" y="3262143"/>
            <a:ext cx="1056253" cy="1291196"/>
          </a:xfrm>
          <a:prstGeom prst="ellipse">
            <a:avLst/>
          </a:prstGeom>
          <a:noFill/>
          <a:ln w="190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051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2" grpId="0" animBg="1"/>
      <p:bldP spid="4" grpId="0" animBg="1"/>
      <p:bldP spid="5" grpId="0"/>
      <p:bldP spid="16" grpId="0"/>
      <p:bldP spid="17" grpId="0"/>
      <p:bldP spid="18" grpId="0"/>
      <p:bldP spid="19" grpId="0"/>
      <p:bldP spid="7" grpId="0" animBg="1"/>
      <p:bldP spid="8" grpId="0" animBg="1"/>
      <p:bldP spid="10" grpId="0" animBg="1"/>
      <p:bldP spid="14" grpId="0" animBg="1"/>
      <p:bldP spid="15" grpId="0" animBg="1"/>
      <p:bldP spid="21" grpId="0" animBg="1"/>
      <p:bldP spid="24" grpId="0" animBg="1"/>
      <p:bldP spid="25" grpId="0" animBg="1"/>
      <p:bldP spid="26"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Electric and magnetic energy</a:t>
            </a:r>
          </a:p>
        </p:txBody>
      </p:sp>
      <mc:AlternateContent xmlns:mc="http://schemas.openxmlformats.org/markup-compatibility/2006" xmlns:a14="http://schemas.microsoft.com/office/drawing/2010/main">
        <mc:Choice Requires="a14">
          <p:sp>
            <p:nvSpPr>
              <p:cNvPr id="23" name="Rectangle 22"/>
              <p:cNvSpPr/>
              <p:nvPr/>
            </p:nvSpPr>
            <p:spPr>
              <a:xfrm>
                <a:off x="4724639" y="1310516"/>
                <a:ext cx="2457083" cy="899670"/>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𝑊</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𝑚𝑎𝑔</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nary>
                        <m:naryPr>
                          <m:limLoc m:val="undOvr"/>
                          <m:subHide m:val="on"/>
                          <m:supHide m:val="o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sup/>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4724639" y="1310516"/>
                <a:ext cx="2457083" cy="899670"/>
              </a:xfrm>
              <a:prstGeom prst="rect">
                <a:avLst/>
              </a:prstGeom>
              <a:blipFill>
                <a:blip r:embed="rId3"/>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544576" y="667439"/>
                <a:ext cx="2257990" cy="899670"/>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𝑊</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𝑒𝑙𝑒𝑐</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nary>
                        <m:naryPr>
                          <m:limLoc m:val="undOvr"/>
                          <m:subHide m:val="on"/>
                          <m:supHide m:val="o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sup/>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4544576" y="667439"/>
                <a:ext cx="2257990" cy="899670"/>
              </a:xfrm>
              <a:prstGeom prst="rect">
                <a:avLst/>
              </a:prstGeom>
              <a:blipFill>
                <a:blip r:embed="rId4"/>
                <a:stretch>
                  <a:fillRect/>
                </a:stretch>
              </a:blipFill>
              <a:ln w="19050">
                <a:noFill/>
              </a:ln>
            </p:spPr>
            <p:txBody>
              <a:bodyPr/>
              <a:lstStyle/>
              <a:p>
                <a:r>
                  <a:rPr lang="en-US">
                    <a:noFill/>
                  </a:rPr>
                  <a:t> </a:t>
                </a:r>
              </a:p>
            </p:txBody>
          </p:sp>
        </mc:Fallback>
      </mc:AlternateContent>
      <p:sp>
        <p:nvSpPr>
          <p:cNvPr id="21" name="Rectangle 20"/>
          <p:cNvSpPr/>
          <p:nvPr/>
        </p:nvSpPr>
        <p:spPr>
          <a:xfrm>
            <a:off x="445699" y="2959004"/>
            <a:ext cx="5157816"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total energy stored in electromagnetic fields, per unit volume (aka </a:t>
            </a:r>
            <a:r>
              <a:rPr kumimoji="0" lang="en-US" sz="2000" b="1"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energy density</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6" name="Rectangle 25"/>
          <p:cNvSpPr/>
          <p:nvPr/>
        </p:nvSpPr>
        <p:spPr>
          <a:xfrm>
            <a:off x="383609" y="2264746"/>
            <a:ext cx="7227276"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total energy stored in electromagnetic fields:</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7" name="Rectangle 26"/>
              <p:cNvSpPr/>
              <p:nvPr/>
            </p:nvSpPr>
            <p:spPr>
              <a:xfrm>
                <a:off x="5853378" y="2915290"/>
                <a:ext cx="2656688" cy="783869"/>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5853378" y="2915290"/>
                <a:ext cx="2656688" cy="783869"/>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507968" y="2053978"/>
                <a:ext cx="3564053" cy="899670"/>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𝑊</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𝐸𝑀</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nary>
                        <m:naryPr>
                          <m:limLoc m:val="undOvr"/>
                          <m:subHide m:val="on"/>
                          <m:supHide m:val="o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8" name="Rectangle 27"/>
              <p:cNvSpPr>
                <a:spLocks noRot="1" noChangeAspect="1" noMove="1" noResize="1" noEditPoints="1" noAdjustHandles="1" noChangeArrowheads="1" noChangeShapeType="1" noTextEdit="1"/>
              </p:cNvSpPr>
              <p:nvPr/>
            </p:nvSpPr>
            <p:spPr>
              <a:xfrm>
                <a:off x="5507968" y="2053978"/>
                <a:ext cx="3564053" cy="899670"/>
              </a:xfrm>
              <a:prstGeom prst="rect">
                <a:avLst/>
              </a:prstGeom>
              <a:blipFill>
                <a:blip r:embed="rId6"/>
                <a:stretch>
                  <a:fillRect/>
                </a:stretch>
              </a:blipFill>
              <a:ln w="19050">
                <a:noFill/>
              </a:ln>
            </p:spPr>
            <p:txBody>
              <a:bodyPr/>
              <a:lstStyle/>
              <a:p>
                <a:r>
                  <a:rPr lang="en-US">
                    <a:noFill/>
                  </a:rPr>
                  <a:t> </a:t>
                </a:r>
              </a:p>
            </p:txBody>
          </p:sp>
        </mc:Fallback>
      </mc:AlternateContent>
      <p:sp>
        <p:nvSpPr>
          <p:cNvPr id="25" name="Rectangle 24"/>
          <p:cNvSpPr/>
          <p:nvPr/>
        </p:nvSpPr>
        <p:spPr>
          <a:xfrm>
            <a:off x="9390998" y="3033960"/>
            <a:ext cx="1635384"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0" i="0" u="none" strike="noStrike" kern="1200" cap="none" spc="0" normalizeH="0" baseline="0" noProof="0" dirty="0">
                <a:ln>
                  <a:noFill/>
                </a:ln>
                <a:solidFill>
                  <a:srgbClr val="000000"/>
                </a:solidFill>
                <a:effectLst/>
                <a:uLnTx/>
                <a:uFillTx/>
                <a:latin typeface="Times New Roman"/>
                <a:ea typeface="+mn-ea"/>
                <a:cs typeface="+mn-cs"/>
              </a:rPr>
              <a:t>Units = [J/m</a:t>
            </a:r>
            <a:r>
              <a:rPr kumimoji="0" lang="fi-FI" sz="2000" b="0" i="0" u="none" strike="noStrike" kern="1200" cap="none" spc="0" normalizeH="0" baseline="30000" noProof="0" dirty="0">
                <a:ln>
                  <a:noFill/>
                </a:ln>
                <a:solidFill>
                  <a:srgbClr val="000000"/>
                </a:solidFill>
                <a:effectLst/>
                <a:uLnTx/>
                <a:uFillTx/>
                <a:latin typeface="Times New Roman"/>
                <a:ea typeface="+mn-ea"/>
                <a:cs typeface="+mn-cs"/>
              </a:rPr>
              <a:t>3</a:t>
            </a:r>
            <a:r>
              <a:rPr kumimoji="0" lang="fi-FI" sz="2000" b="0" i="0" u="none" strike="noStrike" kern="1200" cap="none" spc="0" normalizeH="0" baseline="0" noProof="0" dirty="0">
                <a:ln>
                  <a:noFill/>
                </a:ln>
                <a:solidFill>
                  <a:srgbClr val="000000"/>
                </a:solidFill>
                <a:effectLst/>
                <a:uLnTx/>
                <a:uFillTx/>
                <a:latin typeface="Times New Roman"/>
                <a:ea typeface="+mn-ea"/>
                <a:cs typeface="+mn-cs"/>
              </a:rPr>
              <a:t>]</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9" name="Rectangle 28"/>
              <p:cNvSpPr/>
              <p:nvPr/>
            </p:nvSpPr>
            <p:spPr>
              <a:xfrm>
                <a:off x="445699" y="3971988"/>
                <a:ext cx="11617642" cy="18994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It was a </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tricky part in the previous “derivation”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we used Ampère’s law which – as we know now – is not exact </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Now we will confirm this equation and develop the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energy conservation law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for electrodynamics</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We already know that a charge can get from one place to another only if there is something happening in the space between: we need a vector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giving the rate of flow of charge across a surface</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We would like to develop something similar to the continuity equation for charges,                       like </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29" name="Rectangle 28"/>
              <p:cNvSpPr>
                <a:spLocks noRot="1" noChangeAspect="1" noMove="1" noResize="1" noEditPoints="1" noAdjustHandles="1" noChangeArrowheads="1" noChangeShapeType="1" noTextEdit="1"/>
              </p:cNvSpPr>
              <p:nvPr/>
            </p:nvSpPr>
            <p:spPr>
              <a:xfrm>
                <a:off x="445699" y="3971988"/>
                <a:ext cx="11617642" cy="1899431"/>
              </a:xfrm>
              <a:prstGeom prst="rect">
                <a:avLst/>
              </a:prstGeom>
              <a:blipFill>
                <a:blip r:embed="rId7"/>
                <a:stretch>
                  <a:fillRect l="-525" t="-1929" r="-262" b="-5145"/>
                </a:stretch>
              </a:blipFill>
            </p:spPr>
            <p:txBody>
              <a:bodyPr/>
              <a:lstStyle/>
              <a:p>
                <a:r>
                  <a:rPr lang="LID4096">
                    <a:noFill/>
                  </a:rPr>
                  <a:t> </a:t>
                </a:r>
              </a:p>
            </p:txBody>
          </p:sp>
        </mc:Fallback>
      </mc:AlternateContent>
      <p:sp>
        <p:nvSpPr>
          <p:cNvPr id="12" name="Rectangle 11"/>
          <p:cNvSpPr/>
          <p:nvPr/>
        </p:nvSpPr>
        <p:spPr>
          <a:xfrm>
            <a:off x="9390998" y="2256645"/>
            <a:ext cx="1281121"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0" i="0" u="none" strike="noStrike" kern="1200" cap="none" spc="0" normalizeH="0" baseline="0" noProof="0" dirty="0">
                <a:ln>
                  <a:noFill/>
                </a:ln>
                <a:solidFill>
                  <a:srgbClr val="000000"/>
                </a:solidFill>
                <a:effectLst/>
                <a:uLnTx/>
                <a:uFillTx/>
                <a:latin typeface="Times New Roman"/>
                <a:ea typeface="+mn-ea"/>
                <a:cs typeface="+mn-cs"/>
              </a:rPr>
              <a:t>Units = [J]</a:t>
            </a:r>
            <a:endParaRPr kumimoji="0" lang="en-US" sz="2000" b="0" i="0" u="none" strike="noStrike" kern="1200" cap="none" spc="0" normalizeH="0" baseline="30000" noProof="0" dirty="0">
              <a:ln>
                <a:noFill/>
              </a:ln>
              <a:solidFill>
                <a:srgbClr val="000000"/>
              </a:solidFill>
              <a:effectLst/>
              <a:uLnTx/>
              <a:uFillTx/>
              <a:latin typeface="Times New Roman"/>
              <a:ea typeface="+mn-ea"/>
              <a:cs typeface="+mn-cs"/>
            </a:endParaRPr>
          </a:p>
        </p:txBody>
      </p:sp>
      <p:sp>
        <p:nvSpPr>
          <p:cNvPr id="15" name="Content Placeholder 4">
            <a:extLst>
              <a:ext uri="{FF2B5EF4-FFF2-40B4-BE49-F238E27FC236}">
                <a16:creationId xmlns:a16="http://schemas.microsoft.com/office/drawing/2014/main" id="{7D79F8F5-F87F-4D91-9AF0-673F977E728C}"/>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a:t>
            </a:fld>
            <a:endParaRPr lang="en-US" dirty="0"/>
          </a:p>
        </p:txBody>
      </p:sp>
      <p:sp>
        <p:nvSpPr>
          <p:cNvPr id="13" name="Rectangle 12">
            <a:extLst>
              <a:ext uri="{FF2B5EF4-FFF2-40B4-BE49-F238E27FC236}">
                <a16:creationId xmlns:a16="http://schemas.microsoft.com/office/drawing/2014/main" id="{788CE0BD-CDAE-4A5F-A770-1B39E3C292A6}"/>
              </a:ext>
            </a:extLst>
          </p:cNvPr>
          <p:cNvSpPr/>
          <p:nvPr/>
        </p:nvSpPr>
        <p:spPr>
          <a:xfrm>
            <a:off x="333603" y="860681"/>
            <a:ext cx="7227276"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total energy stored in electric field:</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8909C572-3E8D-45D2-8A13-AEEC77B4A222}"/>
              </a:ext>
            </a:extLst>
          </p:cNvPr>
          <p:cNvSpPr/>
          <p:nvPr/>
        </p:nvSpPr>
        <p:spPr>
          <a:xfrm>
            <a:off x="383609" y="1518672"/>
            <a:ext cx="7227276"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total energy stored in magnetic field:</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DFFD21-E93F-4788-A7EB-B17C621ACC25}"/>
                  </a:ext>
                </a:extLst>
              </p:cNvPr>
              <p:cNvSpPr/>
              <p:nvPr/>
            </p:nvSpPr>
            <p:spPr>
              <a:xfrm>
                <a:off x="8957685" y="5307054"/>
                <a:ext cx="1499830" cy="677558"/>
              </a:xfrm>
              <a:prstGeom prst="rect">
                <a:avLst/>
              </a:prstGeom>
              <a:ln w="19050">
                <a:noFill/>
              </a:ln>
            </p:spPr>
            <p:txBody>
              <a:bodyPr wrap="square">
                <a:spAutoFit/>
              </a:bodyPr>
              <a:lstStyle/>
              <a:p>
                <a:pPr lvl="0" algn="ctr"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ρ</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oMath>
                  </m:oMathPara>
                </a14:m>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6" name="Rectangle 15">
                <a:extLst>
                  <a:ext uri="{FF2B5EF4-FFF2-40B4-BE49-F238E27FC236}">
                    <a16:creationId xmlns:a16="http://schemas.microsoft.com/office/drawing/2014/main" id="{BBDFFD21-E93F-4788-A7EB-B17C621ACC25}"/>
                  </a:ext>
                </a:extLst>
              </p:cNvPr>
              <p:cNvSpPr>
                <a:spLocks noRot="1" noChangeAspect="1" noMove="1" noResize="1" noEditPoints="1" noAdjustHandles="1" noChangeArrowheads="1" noChangeShapeType="1" noTextEdit="1"/>
              </p:cNvSpPr>
              <p:nvPr/>
            </p:nvSpPr>
            <p:spPr>
              <a:xfrm>
                <a:off x="8957685" y="5307054"/>
                <a:ext cx="1499830" cy="677558"/>
              </a:xfrm>
              <a:prstGeom prst="rect">
                <a:avLst/>
              </a:prstGeom>
              <a:blipFill>
                <a:blip r:embed="rId8"/>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BC8B28E-4063-4CA8-9DA7-F3FDA25AA7C8}"/>
                  </a:ext>
                </a:extLst>
              </p:cNvPr>
              <p:cNvSpPr/>
              <p:nvPr/>
            </p:nvSpPr>
            <p:spPr>
              <a:xfrm>
                <a:off x="3207927" y="5984612"/>
                <a:ext cx="6442510" cy="741452"/>
              </a:xfrm>
              <a:prstGeom prst="rect">
                <a:avLst/>
              </a:prstGeom>
              <a:ln w="19050">
                <a:noFill/>
              </a:ln>
            </p:spPr>
            <p:txBody>
              <a:bodyPr wrap="square">
                <a:no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𝑢</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and</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what</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would</m:t>
                      </m:r>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be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in</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this</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context</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7" name="Rectangle 16">
                <a:extLst>
                  <a:ext uri="{FF2B5EF4-FFF2-40B4-BE49-F238E27FC236}">
                    <a16:creationId xmlns:a16="http://schemas.microsoft.com/office/drawing/2014/main" id="{8BC8B28E-4063-4CA8-9DA7-F3FDA25AA7C8}"/>
                  </a:ext>
                </a:extLst>
              </p:cNvPr>
              <p:cNvSpPr>
                <a:spLocks noRot="1" noChangeAspect="1" noMove="1" noResize="1" noEditPoints="1" noAdjustHandles="1" noChangeArrowheads="1" noChangeShapeType="1" noTextEdit="1"/>
              </p:cNvSpPr>
              <p:nvPr/>
            </p:nvSpPr>
            <p:spPr>
              <a:xfrm>
                <a:off x="3207927" y="5984612"/>
                <a:ext cx="6442510" cy="741452"/>
              </a:xfrm>
              <a:prstGeom prst="rect">
                <a:avLst/>
              </a:prstGeom>
              <a:blipFill>
                <a:blip r:embed="rId9"/>
                <a:stretch>
                  <a:fillRect/>
                </a:stretch>
              </a:blipFill>
              <a:ln w="19050">
                <a:noFill/>
              </a:ln>
            </p:spPr>
            <p:txBody>
              <a:bodyPr/>
              <a:lstStyle/>
              <a:p>
                <a:r>
                  <a:rPr lang="LID4096">
                    <a:noFill/>
                  </a:rPr>
                  <a:t> </a:t>
                </a:r>
              </a:p>
            </p:txBody>
          </p:sp>
        </mc:Fallback>
      </mc:AlternateContent>
    </p:spTree>
    <p:extLst>
      <p:ext uri="{BB962C8B-B14F-4D97-AF65-F5344CB8AC3E}">
        <p14:creationId xmlns:p14="http://schemas.microsoft.com/office/powerpoint/2010/main" val="89439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1" grpId="0"/>
      <p:bldP spid="26" grpId="0"/>
      <p:bldP spid="27" grpId="0"/>
      <p:bldP spid="28" grpId="0"/>
      <p:bldP spid="25" grpId="0"/>
      <p:bldP spid="29" grpId="0" build="p"/>
      <p:bldP spid="12" grpId="0"/>
      <p:bldP spid="13" grpId="0"/>
      <p:bldP spid="14" grpId="0"/>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Divergence of the Maxwell stress tensor</a:t>
            </a:r>
          </a:p>
        </p:txBody>
      </p:sp>
      <mc:AlternateContent xmlns:mc="http://schemas.openxmlformats.org/markup-compatibility/2006" xmlns:a14="http://schemas.microsoft.com/office/drawing/2010/main">
        <mc:Choice Requires="a14">
          <p:sp>
            <p:nvSpPr>
              <p:cNvPr id="8" name="Rectangle 7"/>
              <p:cNvSpPr/>
              <p:nvPr/>
            </p:nvSpPr>
            <p:spPr>
              <a:xfrm>
                <a:off x="6174391" y="1132614"/>
                <a:ext cx="2679516" cy="108318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6174391" y="1132614"/>
                <a:ext cx="2679516" cy="1083182"/>
              </a:xfrm>
              <a:prstGeom prst="rect">
                <a:avLst/>
              </a:prstGeom>
              <a:blipFill>
                <a:blip r:embed="rId3"/>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38628" y="1241972"/>
                <a:ext cx="3359509" cy="783869"/>
              </a:xfrm>
              <a:prstGeom prst="rect">
                <a:avLst/>
              </a:prstGeom>
              <a:ln w="19050">
                <a:noFill/>
              </a:ln>
            </p:spPr>
            <p:txBody>
              <a:bodyPr wrap="none">
                <a:spAutoFit/>
              </a:bodyPr>
              <a:lstStyle/>
              <a:p>
                <a:pPr lvl="0"/>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div</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2338628" y="1241972"/>
                <a:ext cx="3359509" cy="783869"/>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583789" y="3517566"/>
                <a:ext cx="4251100" cy="200593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lvl="0"/>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lvl="0"/>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3583789" y="3517566"/>
                <a:ext cx="4251100" cy="2005934"/>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45264" y="5587713"/>
                <a:ext cx="9839325" cy="811569"/>
              </a:xfrm>
              <a:prstGeom prst="rect">
                <a:avLst/>
              </a:prstGeom>
            </p:spPr>
            <p:txBody>
              <a:bodyPr wrap="square">
                <a:spAutoFit/>
              </a:bodyPr>
              <a:lstStyle/>
              <a:p>
                <a:pPr lvl="0"/>
                <a:r>
                  <a:rPr kumimoji="0" lang="en-US" sz="2000" b="0" i="0" u="none" strike="noStrike" kern="1200" cap="none" spc="0" normalizeH="0" baseline="0" noProof="0" dirty="0">
                    <a:ln>
                      <a:noFill/>
                    </a:ln>
                    <a:solidFill>
                      <a:srgbClr val="000000"/>
                    </a:solidFill>
                    <a:effectLst/>
                    <a:uLnTx/>
                    <a:uFillTx/>
                    <a:latin typeface="Times New Roman"/>
                    <a:ea typeface="+mn-ea"/>
                    <a:cs typeface="+mn-cs"/>
                  </a:rPr>
                  <a:t>In what follows, we will calculate only the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x</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-component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for the electric field only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x</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-component for magnetic field and the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y</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and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z</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-components are calculated similarly</a:t>
                </a:r>
              </a:p>
            </p:txBody>
          </p:sp>
        </mc:Choice>
        <mc:Fallback xmlns="">
          <p:sp>
            <p:nvSpPr>
              <p:cNvPr id="12" name="Rectangle 11"/>
              <p:cNvSpPr>
                <a:spLocks noRot="1" noChangeAspect="1" noMove="1" noResize="1" noEditPoints="1" noAdjustHandles="1" noChangeArrowheads="1" noChangeShapeType="1" noTextEdit="1"/>
              </p:cNvSpPr>
              <p:nvPr/>
            </p:nvSpPr>
            <p:spPr>
              <a:xfrm>
                <a:off x="1145264" y="5587713"/>
                <a:ext cx="9839325" cy="811569"/>
              </a:xfrm>
              <a:prstGeom prst="rect">
                <a:avLst/>
              </a:prstGeom>
              <a:blipFill>
                <a:blip r:embed="rId6"/>
                <a:stretch>
                  <a:fillRect l="-682" b="-1278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537761" y="2992092"/>
                <a:ext cx="4597669" cy="552972"/>
              </a:xfrm>
              <a:prstGeom prst="rect">
                <a:avLst/>
              </a:prstGeom>
              <a:ln w="19050">
                <a:noFill/>
              </a:ln>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3537761" y="2992092"/>
                <a:ext cx="4597669" cy="552972"/>
              </a:xfrm>
              <a:prstGeom prst="rect">
                <a:avLst/>
              </a:prstGeom>
              <a:blipFill>
                <a:blip r:embed="rId7"/>
                <a:stretch>
                  <a:fillRect/>
                </a:stretch>
              </a:blipFill>
              <a:ln w="19050">
                <a:noFill/>
              </a:ln>
            </p:spPr>
            <p:txBody>
              <a:bodyPr/>
              <a:lstStyle/>
              <a:p>
                <a:r>
                  <a:rPr lang="LID4096">
                    <a:noFill/>
                  </a:rPr>
                  <a:t> </a:t>
                </a:r>
              </a:p>
            </p:txBody>
          </p:sp>
        </mc:Fallback>
      </mc:AlternateContent>
      <p:sp>
        <p:nvSpPr>
          <p:cNvPr id="3" name="Rectangle 2"/>
          <p:cNvSpPr/>
          <p:nvPr/>
        </p:nvSpPr>
        <p:spPr>
          <a:xfrm>
            <a:off x="1650668" y="2210844"/>
            <a:ext cx="89535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Divergence operator acting on a tensor of the first rank (= a vector) yields a scalar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Divergence operator acting on a tensor of the second rank yields a </a:t>
            </a:r>
            <a:r>
              <a:rPr kumimoji="0" lang="en-US" sz="2000" b="1" i="0" u="none" strike="noStrike" kern="1200" cap="none" spc="0" normalizeH="0" baseline="0" noProof="0" dirty="0">
                <a:ln>
                  <a:noFill/>
                </a:ln>
                <a:solidFill>
                  <a:srgbClr val="FF0000"/>
                </a:solidFill>
                <a:effectLst/>
                <a:uLnTx/>
                <a:uFillTx/>
                <a:latin typeface="Times New Roman"/>
                <a:ea typeface="+mn-ea"/>
                <a:cs typeface="+mn-cs"/>
              </a:rPr>
              <a:t>vector</a:t>
            </a:r>
          </a:p>
        </p:txBody>
      </p:sp>
      <p:sp>
        <p:nvSpPr>
          <p:cNvPr id="15" name="Content Placeholder 4">
            <a:extLst>
              <a:ext uri="{FF2B5EF4-FFF2-40B4-BE49-F238E27FC236}">
                <a16:creationId xmlns:a16="http://schemas.microsoft.com/office/drawing/2014/main" id="{3846C67B-8800-4735-B9F4-BB601DCCC476}"/>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30</a:t>
            </a:fld>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2D141EB-7ABA-496D-97D0-59F19230ECB7}"/>
                  </a:ext>
                </a:extLst>
              </p:cNvPr>
              <p:cNvSpPr/>
              <p:nvPr/>
            </p:nvSpPr>
            <p:spPr>
              <a:xfrm>
                <a:off x="3732078" y="644379"/>
                <a:ext cx="3979166" cy="446404"/>
              </a:xfrm>
              <a:prstGeom prst="rect">
                <a:avLst/>
              </a:prstGeom>
            </p:spPr>
            <p:txBody>
              <a:bodyPr wrap="none">
                <a:spAutoFit/>
              </a:bodyPr>
              <a:lstStyle/>
              <a:p>
                <a:pPr lvl="0"/>
                <a:r>
                  <a:rPr kumimoji="0" lang="en-US" sz="2000" b="0" i="0" u="none" strike="noStrike" kern="1200" cap="none" spc="0" normalizeH="0" baseline="0" noProof="0" dirty="0">
                    <a:ln>
                      <a:noFill/>
                    </a:ln>
                    <a:solidFill>
                      <a:srgbClr val="000000"/>
                    </a:solidFill>
                    <a:effectLst/>
                    <a:uLnTx/>
                    <a:uFillTx/>
                    <a:latin typeface="Times New Roman"/>
                    <a:ea typeface="+mn-ea"/>
                    <a:cs typeface="+mn-cs"/>
                  </a:rPr>
                  <a:t>Now we will calculate</a:t>
                </a:r>
                <a14:m>
                  <m:oMath xmlns:m="http://schemas.openxmlformats.org/officeDocument/2006/math">
                    <m:r>
                      <a:rPr lang="nl-NL" sz="2000" b="0" i="0" smtClean="0">
                        <a:solidFill>
                          <a:srgbClr val="000000"/>
                        </a:solidFill>
                        <a:latin typeface="Cambria Math" panose="02040503050406030204" pitchFamily="18" charset="0"/>
                        <a:ea typeface="Cambria Math" panose="02040503050406030204" pitchFamily="18" charset="0"/>
                      </a:rPr>
                      <m:t> </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to find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0" name="Rectangle 9">
                <a:extLst>
                  <a:ext uri="{FF2B5EF4-FFF2-40B4-BE49-F238E27FC236}">
                    <a16:creationId xmlns:a16="http://schemas.microsoft.com/office/drawing/2014/main" id="{42D141EB-7ABA-496D-97D0-59F19230ECB7}"/>
                  </a:ext>
                </a:extLst>
              </p:cNvPr>
              <p:cNvSpPr>
                <a:spLocks noRot="1" noChangeAspect="1" noMove="1" noResize="1" noEditPoints="1" noAdjustHandles="1" noChangeArrowheads="1" noChangeShapeType="1" noTextEdit="1"/>
              </p:cNvSpPr>
              <p:nvPr/>
            </p:nvSpPr>
            <p:spPr>
              <a:xfrm>
                <a:off x="3732078" y="644379"/>
                <a:ext cx="3979166" cy="446404"/>
              </a:xfrm>
              <a:prstGeom prst="rect">
                <a:avLst/>
              </a:prstGeom>
              <a:blipFill>
                <a:blip r:embed="rId8"/>
                <a:stretch>
                  <a:fillRect l="-1531" t="-16438" r="-7657" b="-24658"/>
                </a:stretch>
              </a:blipFill>
            </p:spPr>
            <p:txBody>
              <a:bodyPr/>
              <a:lstStyle/>
              <a:p>
                <a:r>
                  <a:rPr lang="LID4096">
                    <a:noFill/>
                  </a:rPr>
                  <a:t> </a:t>
                </a:r>
              </a:p>
            </p:txBody>
          </p:sp>
        </mc:Fallback>
      </mc:AlternateContent>
    </p:spTree>
    <p:extLst>
      <p:ext uri="{BB962C8B-B14F-4D97-AF65-F5344CB8AC3E}">
        <p14:creationId xmlns:p14="http://schemas.microsoft.com/office/powerpoint/2010/main" val="429069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1" grpId="0" build="p"/>
      <p:bldP spid="12" grpId="0" build="p"/>
      <p:bldP spid="14" grpId="0"/>
      <p:bldP spid="3" grpId="0" build="p"/>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87128" y="5969319"/>
                <a:ext cx="2210605" cy="77886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eqArr>
                            <m:eqArr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eqArrPr>
                            <m:e/>
                            <m:e/>
                          </m:eqArr>
                        </m:e>
                      </m:d>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387128" y="5969319"/>
                <a:ext cx="2210605" cy="778868"/>
              </a:xfrm>
              <a:prstGeom prst="rect">
                <a:avLst/>
              </a:prstGeom>
              <a:blipFill>
                <a:blip r:embed="rId3"/>
                <a:stretch>
                  <a:fillRect/>
                </a:stretch>
              </a:blipFill>
            </p:spPr>
            <p:txBody>
              <a:bodyPr/>
              <a:lstStyle/>
              <a:p>
                <a:r>
                  <a:rPr lang="LID4096">
                    <a:noFill/>
                  </a:rPr>
                  <a:t> </a:t>
                </a:r>
              </a:p>
            </p:txBody>
          </p:sp>
        </mc:Fallback>
      </mc:AlternateContent>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Divergence of the Maxwell stress tensor</a:t>
            </a:r>
          </a:p>
        </p:txBody>
      </p:sp>
      <mc:AlternateContent xmlns:mc="http://schemas.openxmlformats.org/markup-compatibility/2006" xmlns:a14="http://schemas.microsoft.com/office/drawing/2010/main">
        <mc:Choice Requires="a14">
          <p:sp>
            <p:nvSpPr>
              <p:cNvPr id="14" name="Rectangle 13"/>
              <p:cNvSpPr/>
              <p:nvPr/>
            </p:nvSpPr>
            <p:spPr>
              <a:xfrm>
                <a:off x="5031761" y="1289607"/>
                <a:ext cx="5529719" cy="783869"/>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5031761" y="1289607"/>
                <a:ext cx="5529719" cy="783869"/>
              </a:xfrm>
              <a:prstGeom prst="rect">
                <a:avLst/>
              </a:prstGeom>
              <a:blipFill>
                <a:blip r:embed="rId4"/>
                <a:stretch>
                  <a:fillRect/>
                </a:stretch>
              </a:blipFill>
              <a:ln w="19050">
                <a:noFill/>
              </a:ln>
            </p:spPr>
            <p:txBody>
              <a:bodyPr/>
              <a:lstStyle/>
              <a:p>
                <a:r>
                  <a:rPr lang="en-US">
                    <a:noFill/>
                  </a:rPr>
                  <a:t> </a:t>
                </a:r>
              </a:p>
            </p:txBody>
          </p:sp>
        </mc:Fallback>
      </mc:AlternateContent>
      <p:sp>
        <p:nvSpPr>
          <p:cNvPr id="2" name="Rectangle 1"/>
          <p:cNvSpPr/>
          <p:nvPr/>
        </p:nvSpPr>
        <p:spPr>
          <a:xfrm>
            <a:off x="9300014" y="5257774"/>
            <a:ext cx="216116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 simply add 0 here</a:t>
            </a:r>
          </a:p>
        </p:txBody>
      </p:sp>
      <mc:AlternateContent xmlns:mc="http://schemas.openxmlformats.org/markup-compatibility/2006" xmlns:a14="http://schemas.microsoft.com/office/drawing/2010/main">
        <mc:Choice Requires="a14">
          <p:sp>
            <p:nvSpPr>
              <p:cNvPr id="15" name="Rectangle 14"/>
              <p:cNvSpPr/>
              <p:nvPr/>
            </p:nvSpPr>
            <p:spPr>
              <a:xfrm>
                <a:off x="3017324" y="2271367"/>
                <a:ext cx="5561010" cy="72276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3017324" y="2271367"/>
                <a:ext cx="5561010" cy="722762"/>
              </a:xfrm>
              <a:prstGeom prst="rect">
                <a:avLst/>
              </a:prstGeom>
              <a:blipFill>
                <a:blip r:embed="rId5"/>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017324" y="3662837"/>
                <a:ext cx="3272050" cy="72276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3017324" y="3662837"/>
                <a:ext cx="3272050" cy="722762"/>
              </a:xfrm>
              <a:prstGeom prst="rect">
                <a:avLst/>
              </a:prstGeom>
              <a:blipFill>
                <a:blip r:embed="rId6"/>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034909" y="2929738"/>
                <a:ext cx="3365793" cy="72276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3034909" y="2929738"/>
                <a:ext cx="3365793" cy="722762"/>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974543" y="4419198"/>
                <a:ext cx="4108369" cy="7302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2974543" y="4419198"/>
                <a:ext cx="4108369" cy="730200"/>
              </a:xfrm>
              <a:prstGeom prst="rect">
                <a:avLst/>
              </a:prstGeom>
              <a:blipFill>
                <a:blip r:embed="rId8"/>
                <a:stretch>
                  <a:fillRect/>
                </a:stretch>
              </a:blipFill>
            </p:spPr>
            <p:txBody>
              <a:bodyPr/>
              <a:lstStyle/>
              <a:p>
                <a:r>
                  <a:rPr lang="en-US">
                    <a:noFill/>
                  </a:rPr>
                  <a:t> </a:t>
                </a:r>
              </a:p>
            </p:txBody>
          </p:sp>
        </mc:Fallback>
      </mc:AlternateContent>
      <p:sp>
        <p:nvSpPr>
          <p:cNvPr id="22" name="Right Brace 21"/>
          <p:cNvSpPr/>
          <p:nvPr/>
        </p:nvSpPr>
        <p:spPr bwMode="auto">
          <a:xfrm rot="16200000">
            <a:off x="3524417" y="4453200"/>
            <a:ext cx="298939" cy="2734802"/>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3" name="Right Brace 22"/>
          <p:cNvSpPr/>
          <p:nvPr/>
        </p:nvSpPr>
        <p:spPr bwMode="auto">
          <a:xfrm rot="16200000">
            <a:off x="6075587" y="4960548"/>
            <a:ext cx="298939" cy="1734762"/>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4" name="Right Brace 23"/>
          <p:cNvSpPr/>
          <p:nvPr/>
        </p:nvSpPr>
        <p:spPr bwMode="auto">
          <a:xfrm rot="16200000">
            <a:off x="8126736" y="4974536"/>
            <a:ext cx="298939" cy="1734762"/>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5" name="Right Brace 24"/>
          <p:cNvSpPr/>
          <p:nvPr/>
        </p:nvSpPr>
        <p:spPr bwMode="auto">
          <a:xfrm rot="16200000">
            <a:off x="10177885" y="4974534"/>
            <a:ext cx="298939" cy="1734763"/>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7" name="Rectangle 26"/>
              <p:cNvSpPr/>
              <p:nvPr/>
            </p:nvSpPr>
            <p:spPr>
              <a:xfrm>
                <a:off x="3044434" y="5235440"/>
                <a:ext cx="118718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3044434" y="5235440"/>
                <a:ext cx="1187184" cy="400110"/>
              </a:xfrm>
              <a:prstGeom prst="rect">
                <a:avLst/>
              </a:prstGeom>
              <a:blipFill>
                <a:blip r:embed="rId9"/>
                <a:stretch>
                  <a:fillRect t="-116923" r="-32821" b="-18307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698991" y="5255210"/>
                <a:ext cx="1199816" cy="4242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8" name="Rectangle 27"/>
              <p:cNvSpPr>
                <a:spLocks noRot="1" noChangeAspect="1" noMove="1" noResize="1" noEditPoints="1" noAdjustHandles="1" noChangeArrowheads="1" noChangeShapeType="1" noTextEdit="1"/>
              </p:cNvSpPr>
              <p:nvPr/>
            </p:nvSpPr>
            <p:spPr>
              <a:xfrm>
                <a:off x="5698991" y="5255210"/>
                <a:ext cx="1199816" cy="424283"/>
              </a:xfrm>
              <a:prstGeom prst="rect">
                <a:avLst/>
              </a:prstGeom>
              <a:blipFill>
                <a:blip r:embed="rId10"/>
                <a:stretch>
                  <a:fillRect t="-108571" r="-31472" b="-16285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7662869" y="5279414"/>
                <a:ext cx="115974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9" name="Rectangle 28"/>
              <p:cNvSpPr>
                <a:spLocks noRot="1" noChangeAspect="1" noMove="1" noResize="1" noEditPoints="1" noAdjustHandles="1" noChangeArrowheads="1" noChangeShapeType="1" noTextEdit="1"/>
              </p:cNvSpPr>
              <p:nvPr/>
            </p:nvSpPr>
            <p:spPr>
              <a:xfrm>
                <a:off x="7662869" y="5279414"/>
                <a:ext cx="1159741" cy="400110"/>
              </a:xfrm>
              <a:prstGeom prst="rect">
                <a:avLst/>
              </a:prstGeom>
              <a:blipFill>
                <a:blip r:embed="rId11"/>
                <a:stretch>
                  <a:fillRect t="-115152" r="-35263" b="-17878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178394" y="1165789"/>
                <a:ext cx="2694712" cy="108318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1" name="Rectangle 30"/>
              <p:cNvSpPr>
                <a:spLocks noRot="1" noChangeAspect="1" noMove="1" noResize="1" noEditPoints="1" noAdjustHandles="1" noChangeArrowheads="1" noChangeShapeType="1" noTextEdit="1"/>
              </p:cNvSpPr>
              <p:nvPr/>
            </p:nvSpPr>
            <p:spPr>
              <a:xfrm>
                <a:off x="2178394" y="1165789"/>
                <a:ext cx="2694712" cy="1083182"/>
              </a:xfrm>
              <a:prstGeom prst="rect">
                <a:avLst/>
              </a:prstGeom>
              <a:blipFill>
                <a:blip r:embed="rId12"/>
                <a:stretch>
                  <a:fillRect/>
                </a:stretch>
              </a:blipFill>
              <a:ln w="19050">
                <a:noFill/>
              </a:ln>
            </p:spPr>
            <p:txBody>
              <a:bodyPr/>
              <a:lstStyle/>
              <a:p>
                <a:r>
                  <a:rPr lang="en-US">
                    <a:noFill/>
                  </a:rPr>
                  <a:t> </a:t>
                </a:r>
              </a:p>
            </p:txBody>
          </p:sp>
        </mc:Fallback>
      </mc:AlternateContent>
      <p:cxnSp>
        <p:nvCxnSpPr>
          <p:cNvPr id="5" name="Straight Connector 4"/>
          <p:cNvCxnSpPr/>
          <p:nvPr/>
        </p:nvCxnSpPr>
        <p:spPr bwMode="auto">
          <a:xfrm>
            <a:off x="6351405" y="2247901"/>
            <a:ext cx="1790700" cy="733425"/>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6413940" y="2419350"/>
            <a:ext cx="1819275" cy="51435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5461440" y="3105150"/>
            <a:ext cx="714375" cy="32385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5166164" y="3143252"/>
            <a:ext cx="990600" cy="400049"/>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5413815" y="3857625"/>
            <a:ext cx="714375" cy="32385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V="1">
            <a:off x="5118539" y="3895727"/>
            <a:ext cx="990600" cy="400049"/>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8404664" y="1314451"/>
            <a:ext cx="1790700" cy="733425"/>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8452290" y="1485900"/>
            <a:ext cx="1819275" cy="51435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6" name="Rectangle 35"/>
              <p:cNvSpPr/>
              <p:nvPr/>
            </p:nvSpPr>
            <p:spPr>
              <a:xfrm>
                <a:off x="1524000" y="666481"/>
                <a:ext cx="9144000" cy="5037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We will calculate only the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x</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-component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for electric field </a:t>
                </a:r>
              </a:p>
            </p:txBody>
          </p:sp>
        </mc:Choice>
        <mc:Fallback xmlns="">
          <p:sp>
            <p:nvSpPr>
              <p:cNvPr id="36" name="Rectangle 35"/>
              <p:cNvSpPr>
                <a:spLocks noRot="1" noChangeAspect="1" noMove="1" noResize="1" noEditPoints="1" noAdjustHandles="1" noChangeArrowheads="1" noChangeShapeType="1" noTextEdit="1"/>
              </p:cNvSpPr>
              <p:nvPr/>
            </p:nvSpPr>
            <p:spPr>
              <a:xfrm>
                <a:off x="1524000" y="666481"/>
                <a:ext cx="9144000" cy="503792"/>
              </a:xfrm>
              <a:prstGeom prst="rect">
                <a:avLst/>
              </a:prstGeom>
              <a:blipFill>
                <a:blip r:embed="rId13"/>
                <a:stretch>
                  <a:fillRect b="-8434"/>
                </a:stretch>
              </a:blipFill>
            </p:spPr>
            <p:txBody>
              <a:bodyPr/>
              <a:lstStyle/>
              <a:p>
                <a:r>
                  <a:rPr lang="en-US">
                    <a:noFill/>
                  </a:rPr>
                  <a:t> </a:t>
                </a:r>
              </a:p>
            </p:txBody>
          </p:sp>
        </mc:Fallback>
      </mc:AlternateContent>
      <p:sp>
        <p:nvSpPr>
          <p:cNvPr id="37" name="Rectangle 36"/>
          <p:cNvSpPr/>
          <p:nvPr/>
        </p:nvSpPr>
        <p:spPr>
          <a:xfrm>
            <a:off x="8875645" y="2408728"/>
            <a:ext cx="296682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Skipped for the moment; will be considered later</a:t>
            </a:r>
          </a:p>
        </p:txBody>
      </p:sp>
      <p:cxnSp>
        <p:nvCxnSpPr>
          <p:cNvPr id="38" name="Straight Arrow Connector 37"/>
          <p:cNvCxnSpPr>
            <a:cxnSpLocks/>
            <a:stCxn id="37" idx="0"/>
          </p:cNvCxnSpPr>
          <p:nvPr/>
        </p:nvCxnSpPr>
        <p:spPr bwMode="auto">
          <a:xfrm flipH="1" flipV="1">
            <a:off x="9710530" y="1933161"/>
            <a:ext cx="648530" cy="475567"/>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Content Placeholder 4">
            <a:extLst>
              <a:ext uri="{FF2B5EF4-FFF2-40B4-BE49-F238E27FC236}">
                <a16:creationId xmlns:a16="http://schemas.microsoft.com/office/drawing/2014/main" id="{5A74EFFA-D546-47AB-B0C4-E338138627CC}"/>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31</a:t>
            </a:fld>
            <a:endParaRPr lang="en-US" dirty="0"/>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C2DE94C8-2299-4B9E-9D17-F405132F153D}"/>
                  </a:ext>
                </a:extLst>
              </p:cNvPr>
              <p:cNvSpPr/>
              <p:nvPr/>
            </p:nvSpPr>
            <p:spPr>
              <a:xfrm>
                <a:off x="2112474" y="5977399"/>
                <a:ext cx="3056926" cy="6860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𝑦</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𝑦</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40" name="Rectangle 39">
                <a:extLst>
                  <a:ext uri="{FF2B5EF4-FFF2-40B4-BE49-F238E27FC236}">
                    <a16:creationId xmlns:a16="http://schemas.microsoft.com/office/drawing/2014/main" id="{C2DE94C8-2299-4B9E-9D17-F405132F153D}"/>
                  </a:ext>
                </a:extLst>
              </p:cNvPr>
              <p:cNvSpPr>
                <a:spLocks noRot="1" noChangeAspect="1" noMove="1" noResize="1" noEditPoints="1" noAdjustHandles="1" noChangeArrowheads="1" noChangeShapeType="1" noTextEdit="1"/>
              </p:cNvSpPr>
              <p:nvPr/>
            </p:nvSpPr>
            <p:spPr>
              <a:xfrm>
                <a:off x="2112474" y="5977399"/>
                <a:ext cx="3056926" cy="686022"/>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6F6CA241-CAF9-42B7-A8A5-D5ED496AAC85}"/>
                  </a:ext>
                </a:extLst>
              </p:cNvPr>
              <p:cNvSpPr/>
              <p:nvPr/>
            </p:nvSpPr>
            <p:spPr>
              <a:xfrm>
                <a:off x="580997" y="7461277"/>
                <a:ext cx="11665886" cy="7788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𝑦</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𝑦</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e>
                      </m:d>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41" name="Rectangle 40">
                <a:extLst>
                  <a:ext uri="{FF2B5EF4-FFF2-40B4-BE49-F238E27FC236}">
                    <a16:creationId xmlns:a16="http://schemas.microsoft.com/office/drawing/2014/main" id="{6F6CA241-CAF9-42B7-A8A5-D5ED496AAC85}"/>
                  </a:ext>
                </a:extLst>
              </p:cNvPr>
              <p:cNvSpPr>
                <a:spLocks noRot="1" noChangeAspect="1" noMove="1" noResize="1" noEditPoints="1" noAdjustHandles="1" noChangeArrowheads="1" noChangeShapeType="1" noTextEdit="1"/>
              </p:cNvSpPr>
              <p:nvPr/>
            </p:nvSpPr>
            <p:spPr>
              <a:xfrm>
                <a:off x="580997" y="7461277"/>
                <a:ext cx="11665886" cy="778868"/>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7A6E36C-3E77-44CB-A4D4-8172BA7856CD}"/>
                  </a:ext>
                </a:extLst>
              </p:cNvPr>
              <p:cNvSpPr/>
              <p:nvPr/>
            </p:nvSpPr>
            <p:spPr>
              <a:xfrm>
                <a:off x="7082912" y="5985863"/>
                <a:ext cx="2190279" cy="67755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den>
                      </m:f>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42" name="Rectangle 41">
                <a:extLst>
                  <a:ext uri="{FF2B5EF4-FFF2-40B4-BE49-F238E27FC236}">
                    <a16:creationId xmlns:a16="http://schemas.microsoft.com/office/drawing/2014/main" id="{C7A6E36C-3E77-44CB-A4D4-8172BA7856CD}"/>
                  </a:ext>
                </a:extLst>
              </p:cNvPr>
              <p:cNvSpPr>
                <a:spLocks noRot="1" noChangeAspect="1" noMove="1" noResize="1" noEditPoints="1" noAdjustHandles="1" noChangeArrowheads="1" noChangeShapeType="1" noTextEdit="1"/>
              </p:cNvSpPr>
              <p:nvPr/>
            </p:nvSpPr>
            <p:spPr>
              <a:xfrm>
                <a:off x="7082912" y="5985863"/>
                <a:ext cx="2190279" cy="677558"/>
              </a:xfrm>
              <a:prstGeom prst="rect">
                <a:avLst/>
              </a:prstGeom>
              <a:blipFill>
                <a:blip r:embed="rId1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6919E2B-663A-477F-98A8-49B2F1235D87}"/>
                  </a:ext>
                </a:extLst>
              </p:cNvPr>
              <p:cNvSpPr/>
              <p:nvPr/>
            </p:nvSpPr>
            <p:spPr>
              <a:xfrm>
                <a:off x="5028727" y="5977399"/>
                <a:ext cx="2229648" cy="7386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den>
                      </m:f>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43" name="Rectangle 42">
                <a:extLst>
                  <a:ext uri="{FF2B5EF4-FFF2-40B4-BE49-F238E27FC236}">
                    <a16:creationId xmlns:a16="http://schemas.microsoft.com/office/drawing/2014/main" id="{26919E2B-663A-477F-98A8-49B2F1235D87}"/>
                  </a:ext>
                </a:extLst>
              </p:cNvPr>
              <p:cNvSpPr>
                <a:spLocks noRot="1" noChangeAspect="1" noMove="1" noResize="1" noEditPoints="1" noAdjustHandles="1" noChangeArrowheads="1" noChangeShapeType="1" noTextEdit="1"/>
              </p:cNvSpPr>
              <p:nvPr/>
            </p:nvSpPr>
            <p:spPr>
              <a:xfrm>
                <a:off x="5028727" y="5977399"/>
                <a:ext cx="2229648" cy="738600"/>
              </a:xfrm>
              <a:prstGeom prst="rect">
                <a:avLst/>
              </a:prstGeom>
              <a:blipFill>
                <a:blip r:embed="rId1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00526DAF-9110-4B30-91BE-1DB72EB5EDBB}"/>
                  </a:ext>
                </a:extLst>
              </p:cNvPr>
              <p:cNvSpPr/>
              <p:nvPr/>
            </p:nvSpPr>
            <p:spPr>
              <a:xfrm>
                <a:off x="9143587" y="5969319"/>
                <a:ext cx="2342244" cy="7788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e>
                      </m:d>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44" name="Rectangle 43">
                <a:extLst>
                  <a:ext uri="{FF2B5EF4-FFF2-40B4-BE49-F238E27FC236}">
                    <a16:creationId xmlns:a16="http://schemas.microsoft.com/office/drawing/2014/main" id="{00526DAF-9110-4B30-91BE-1DB72EB5EDBB}"/>
                  </a:ext>
                </a:extLst>
              </p:cNvPr>
              <p:cNvSpPr>
                <a:spLocks noRot="1" noChangeAspect="1" noMove="1" noResize="1" noEditPoints="1" noAdjustHandles="1" noChangeArrowheads="1" noChangeShapeType="1" noTextEdit="1"/>
              </p:cNvSpPr>
              <p:nvPr/>
            </p:nvSpPr>
            <p:spPr>
              <a:xfrm>
                <a:off x="9143587" y="5969319"/>
                <a:ext cx="2342244" cy="778868"/>
              </a:xfrm>
              <a:prstGeom prst="rect">
                <a:avLst/>
              </a:prstGeom>
              <a:blipFill>
                <a:blip r:embed="rId18"/>
                <a:stretch>
                  <a:fillRect/>
                </a:stretch>
              </a:blipFill>
            </p:spPr>
            <p:txBody>
              <a:bodyPr/>
              <a:lstStyle/>
              <a:p>
                <a:r>
                  <a:rPr lang="LID4096">
                    <a:noFill/>
                  </a:rPr>
                  <a:t> </a:t>
                </a:r>
              </a:p>
            </p:txBody>
          </p:sp>
        </mc:Fallback>
      </mc:AlternateContent>
      <p:sp>
        <p:nvSpPr>
          <p:cNvPr id="4" name="Freeform: Shape 3">
            <a:extLst>
              <a:ext uri="{FF2B5EF4-FFF2-40B4-BE49-F238E27FC236}">
                <a16:creationId xmlns:a16="http://schemas.microsoft.com/office/drawing/2014/main" id="{BACA1DD9-9812-41B6-8478-3FBF262DC210}"/>
              </a:ext>
            </a:extLst>
          </p:cNvPr>
          <p:cNvSpPr/>
          <p:nvPr/>
        </p:nvSpPr>
        <p:spPr bwMode="auto">
          <a:xfrm>
            <a:off x="4213185" y="5121797"/>
            <a:ext cx="364602" cy="359755"/>
          </a:xfrm>
          <a:custGeom>
            <a:avLst/>
            <a:gdLst>
              <a:gd name="connsiteX0" fmla="*/ 0 w 364602"/>
              <a:gd name="connsiteY0" fmla="*/ 353028 h 359755"/>
              <a:gd name="connsiteX1" fmla="*/ 243068 w 364602"/>
              <a:gd name="connsiteY1" fmla="*/ 312517 h 359755"/>
              <a:gd name="connsiteX2" fmla="*/ 364602 w 364602"/>
              <a:gd name="connsiteY2" fmla="*/ 0 h 359755"/>
            </a:gdLst>
            <a:ahLst/>
            <a:cxnLst>
              <a:cxn ang="0">
                <a:pos x="connsiteX0" y="connsiteY0"/>
              </a:cxn>
              <a:cxn ang="0">
                <a:pos x="connsiteX1" y="connsiteY1"/>
              </a:cxn>
              <a:cxn ang="0">
                <a:pos x="connsiteX2" y="connsiteY2"/>
              </a:cxn>
            </a:cxnLst>
            <a:rect l="l" t="t" r="r" b="b"/>
            <a:pathLst>
              <a:path w="364602" h="359755">
                <a:moveTo>
                  <a:pt x="0" y="353028"/>
                </a:moveTo>
                <a:cubicBezTo>
                  <a:pt x="91150" y="362191"/>
                  <a:pt x="182301" y="371355"/>
                  <a:pt x="243068" y="312517"/>
                </a:cubicBezTo>
                <a:cubicBezTo>
                  <a:pt x="303835" y="253679"/>
                  <a:pt x="334218" y="126839"/>
                  <a:pt x="364602" y="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reeform: Shape 5">
            <a:extLst>
              <a:ext uri="{FF2B5EF4-FFF2-40B4-BE49-F238E27FC236}">
                <a16:creationId xmlns:a16="http://schemas.microsoft.com/office/drawing/2014/main" id="{8D37533D-FBF2-4500-AC49-775CEA586ED4}"/>
              </a:ext>
            </a:extLst>
          </p:cNvPr>
          <p:cNvSpPr/>
          <p:nvPr/>
        </p:nvSpPr>
        <p:spPr bwMode="auto">
          <a:xfrm>
            <a:off x="5364901" y="5127585"/>
            <a:ext cx="405079" cy="380534"/>
          </a:xfrm>
          <a:custGeom>
            <a:avLst/>
            <a:gdLst>
              <a:gd name="connsiteX0" fmla="*/ 405079 w 405079"/>
              <a:gd name="connsiteY0" fmla="*/ 358815 h 380534"/>
              <a:gd name="connsiteX1" fmla="*/ 23114 w 405079"/>
              <a:gd name="connsiteY1" fmla="*/ 341453 h 380534"/>
              <a:gd name="connsiteX2" fmla="*/ 75200 w 405079"/>
              <a:gd name="connsiteY2" fmla="*/ 0 h 380534"/>
            </a:gdLst>
            <a:ahLst/>
            <a:cxnLst>
              <a:cxn ang="0">
                <a:pos x="connsiteX0" y="connsiteY0"/>
              </a:cxn>
              <a:cxn ang="0">
                <a:pos x="connsiteX1" y="connsiteY1"/>
              </a:cxn>
              <a:cxn ang="0">
                <a:pos x="connsiteX2" y="connsiteY2"/>
              </a:cxn>
            </a:cxnLst>
            <a:rect l="l" t="t" r="r" b="b"/>
            <a:pathLst>
              <a:path w="405079" h="380534">
                <a:moveTo>
                  <a:pt x="405079" y="358815"/>
                </a:moveTo>
                <a:cubicBezTo>
                  <a:pt x="241586" y="380035"/>
                  <a:pt x="78094" y="401256"/>
                  <a:pt x="23114" y="341453"/>
                </a:cubicBezTo>
                <a:cubicBezTo>
                  <a:pt x="-31866" y="281650"/>
                  <a:pt x="21667" y="140825"/>
                  <a:pt x="75200" y="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Freeform: Shape 6">
            <a:extLst>
              <a:ext uri="{FF2B5EF4-FFF2-40B4-BE49-F238E27FC236}">
                <a16:creationId xmlns:a16="http://schemas.microsoft.com/office/drawing/2014/main" id="{7292C82C-EC95-4F60-BBB6-FE1DE6EB1E41}"/>
              </a:ext>
            </a:extLst>
          </p:cNvPr>
          <p:cNvSpPr/>
          <p:nvPr/>
        </p:nvSpPr>
        <p:spPr bwMode="auto">
          <a:xfrm>
            <a:off x="7054770" y="4785652"/>
            <a:ext cx="1070658" cy="532915"/>
          </a:xfrm>
          <a:custGeom>
            <a:avLst/>
            <a:gdLst>
              <a:gd name="connsiteX0" fmla="*/ 1070658 w 1070658"/>
              <a:gd name="connsiteY0" fmla="*/ 532915 h 532915"/>
              <a:gd name="connsiteX1" fmla="*/ 885463 w 1070658"/>
              <a:gd name="connsiteY1" fmla="*/ 46778 h 532915"/>
              <a:gd name="connsiteX2" fmla="*/ 0 w 1070658"/>
              <a:gd name="connsiteY2" fmla="*/ 46778 h 532915"/>
            </a:gdLst>
            <a:ahLst/>
            <a:cxnLst>
              <a:cxn ang="0">
                <a:pos x="connsiteX0" y="connsiteY0"/>
              </a:cxn>
              <a:cxn ang="0">
                <a:pos x="connsiteX1" y="connsiteY1"/>
              </a:cxn>
              <a:cxn ang="0">
                <a:pos x="connsiteX2" y="connsiteY2"/>
              </a:cxn>
            </a:cxnLst>
            <a:rect l="l" t="t" r="r" b="b"/>
            <a:pathLst>
              <a:path w="1070658" h="532915">
                <a:moveTo>
                  <a:pt x="1070658" y="532915"/>
                </a:moveTo>
                <a:cubicBezTo>
                  <a:pt x="1067282" y="330358"/>
                  <a:pt x="1063906" y="127801"/>
                  <a:pt x="885463" y="46778"/>
                </a:cubicBezTo>
                <a:cubicBezTo>
                  <a:pt x="707020" y="-34245"/>
                  <a:pt x="353510" y="6266"/>
                  <a:pt x="0" y="46778"/>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reeform: Shape 7">
            <a:extLst>
              <a:ext uri="{FF2B5EF4-FFF2-40B4-BE49-F238E27FC236}">
                <a16:creationId xmlns:a16="http://schemas.microsoft.com/office/drawing/2014/main" id="{CBE5C334-0723-4922-BE0E-36748FBCAD68}"/>
              </a:ext>
            </a:extLst>
          </p:cNvPr>
          <p:cNvSpPr/>
          <p:nvPr/>
        </p:nvSpPr>
        <p:spPr bwMode="auto">
          <a:xfrm>
            <a:off x="2041482" y="2461881"/>
            <a:ext cx="1416735" cy="2781451"/>
          </a:xfrm>
          <a:custGeom>
            <a:avLst/>
            <a:gdLst>
              <a:gd name="connsiteX0" fmla="*/ 1384624 w 1416735"/>
              <a:gd name="connsiteY0" fmla="*/ 2781451 h 2781451"/>
              <a:gd name="connsiteX1" fmla="*/ 1320964 w 1416735"/>
              <a:gd name="connsiteY1" fmla="*/ 2677278 h 2781451"/>
              <a:gd name="connsiteX2" fmla="*/ 580184 w 1416735"/>
              <a:gd name="connsiteY2" fmla="*/ 2538382 h 2781451"/>
              <a:gd name="connsiteX3" fmla="*/ 7237 w 1416735"/>
              <a:gd name="connsiteY3" fmla="*/ 246595 h 2781451"/>
              <a:gd name="connsiteX4" fmla="*/ 985298 w 1416735"/>
              <a:gd name="connsiteY4" fmla="*/ 171360 h 278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735" h="2781451">
                <a:moveTo>
                  <a:pt x="1384624" y="2781451"/>
                </a:moveTo>
                <a:cubicBezTo>
                  <a:pt x="1419830" y="2749620"/>
                  <a:pt x="1455037" y="2717789"/>
                  <a:pt x="1320964" y="2677278"/>
                </a:cubicBezTo>
                <a:cubicBezTo>
                  <a:pt x="1186891" y="2636767"/>
                  <a:pt x="799138" y="2943496"/>
                  <a:pt x="580184" y="2538382"/>
                </a:cubicBezTo>
                <a:cubicBezTo>
                  <a:pt x="361230" y="2133268"/>
                  <a:pt x="-60282" y="641099"/>
                  <a:pt x="7237" y="246595"/>
                </a:cubicBezTo>
                <a:cubicBezTo>
                  <a:pt x="74756" y="-147909"/>
                  <a:pt x="530027" y="11725"/>
                  <a:pt x="985298" y="17136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Freeform: Shape 8">
            <a:extLst>
              <a:ext uri="{FF2B5EF4-FFF2-40B4-BE49-F238E27FC236}">
                <a16:creationId xmlns:a16="http://schemas.microsoft.com/office/drawing/2014/main" id="{FCCE46EE-4851-428E-9944-72013A442260}"/>
              </a:ext>
            </a:extLst>
          </p:cNvPr>
          <p:cNvSpPr/>
          <p:nvPr/>
        </p:nvSpPr>
        <p:spPr bwMode="auto">
          <a:xfrm>
            <a:off x="6331352" y="4033160"/>
            <a:ext cx="1807075" cy="1239108"/>
          </a:xfrm>
          <a:custGeom>
            <a:avLst/>
            <a:gdLst>
              <a:gd name="connsiteX0" fmla="*/ 1632030 w 1807075"/>
              <a:gd name="connsiteY0" fmla="*/ 1239108 h 1239108"/>
              <a:gd name="connsiteX1" fmla="*/ 1655180 w 1807075"/>
              <a:gd name="connsiteY1" fmla="*/ 185812 h 1239108"/>
              <a:gd name="connsiteX2" fmla="*/ 0 w 1807075"/>
              <a:gd name="connsiteY2" fmla="*/ 617 h 1239108"/>
              <a:gd name="connsiteX3" fmla="*/ 0 w 1807075"/>
              <a:gd name="connsiteY3" fmla="*/ 617 h 1239108"/>
            </a:gdLst>
            <a:ahLst/>
            <a:cxnLst>
              <a:cxn ang="0">
                <a:pos x="connsiteX0" y="connsiteY0"/>
              </a:cxn>
              <a:cxn ang="0">
                <a:pos x="connsiteX1" y="connsiteY1"/>
              </a:cxn>
              <a:cxn ang="0">
                <a:pos x="connsiteX2" y="connsiteY2"/>
              </a:cxn>
              <a:cxn ang="0">
                <a:pos x="connsiteX3" y="connsiteY3"/>
              </a:cxn>
            </a:cxnLst>
            <a:rect l="l" t="t" r="r" b="b"/>
            <a:pathLst>
              <a:path w="1807075" h="1239108">
                <a:moveTo>
                  <a:pt x="1632030" y="1239108"/>
                </a:moveTo>
                <a:cubicBezTo>
                  <a:pt x="1779607" y="815667"/>
                  <a:pt x="1927185" y="392227"/>
                  <a:pt x="1655180" y="185812"/>
                </a:cubicBezTo>
                <a:cubicBezTo>
                  <a:pt x="1383175" y="-20603"/>
                  <a:pt x="0" y="617"/>
                  <a:pt x="0" y="617"/>
                </a:cubicBezTo>
                <a:lnTo>
                  <a:pt x="0" y="617"/>
                </a:ln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reeform: Shape 9">
            <a:extLst>
              <a:ext uri="{FF2B5EF4-FFF2-40B4-BE49-F238E27FC236}">
                <a16:creationId xmlns:a16="http://schemas.microsoft.com/office/drawing/2014/main" id="{D5DCE4CC-7D37-4308-BAB7-1E2162594AB9}"/>
              </a:ext>
            </a:extLst>
          </p:cNvPr>
          <p:cNvSpPr/>
          <p:nvPr/>
        </p:nvSpPr>
        <p:spPr bwMode="auto">
          <a:xfrm>
            <a:off x="5736417" y="3350871"/>
            <a:ext cx="1424624" cy="1221129"/>
          </a:xfrm>
          <a:custGeom>
            <a:avLst/>
            <a:gdLst>
              <a:gd name="connsiteX0" fmla="*/ 39350 w 1424624"/>
              <a:gd name="connsiteY0" fmla="*/ 1221129 h 1221129"/>
              <a:gd name="connsiteX1" fmla="*/ 120373 w 1424624"/>
              <a:gd name="connsiteY1" fmla="*/ 1088020 h 1221129"/>
              <a:gd name="connsiteX2" fmla="*/ 1046348 w 1424624"/>
              <a:gd name="connsiteY2" fmla="*/ 1047509 h 1221129"/>
              <a:gd name="connsiteX3" fmla="*/ 1410950 w 1424624"/>
              <a:gd name="connsiteY3" fmla="*/ 300942 h 1221129"/>
              <a:gd name="connsiteX4" fmla="*/ 618084 w 1424624"/>
              <a:gd name="connsiteY4" fmla="*/ 0 h 122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24" h="1221129">
                <a:moveTo>
                  <a:pt x="39350" y="1221129"/>
                </a:moveTo>
                <a:cubicBezTo>
                  <a:pt x="-4055" y="1169043"/>
                  <a:pt x="-47460" y="1116957"/>
                  <a:pt x="120373" y="1088020"/>
                </a:cubicBezTo>
                <a:cubicBezTo>
                  <a:pt x="288206" y="1059083"/>
                  <a:pt x="831252" y="1178689"/>
                  <a:pt x="1046348" y="1047509"/>
                </a:cubicBezTo>
                <a:cubicBezTo>
                  <a:pt x="1261444" y="916329"/>
                  <a:pt x="1482327" y="475527"/>
                  <a:pt x="1410950" y="300942"/>
                </a:cubicBezTo>
                <a:cubicBezTo>
                  <a:pt x="1339573" y="126357"/>
                  <a:pt x="978828" y="63178"/>
                  <a:pt x="618084" y="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8125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8" grpId="0"/>
      <p:bldP spid="22" grpId="0" animBg="1"/>
      <p:bldP spid="23" grpId="0" animBg="1"/>
      <p:bldP spid="24" grpId="0" animBg="1"/>
      <p:bldP spid="25" grpId="0" animBg="1"/>
      <p:bldP spid="27" grpId="0"/>
      <p:bldP spid="28" grpId="0"/>
      <p:bldP spid="29" grpId="0"/>
      <p:bldP spid="37" grpId="0"/>
      <p:bldP spid="40" grpId="0"/>
      <p:bldP spid="42" grpId="0"/>
      <p:bldP spid="43" grpId="0"/>
      <p:bldP spid="44" grpId="0"/>
      <p:bldP spid="4"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Force per unit volume</a:t>
            </a:r>
          </a:p>
        </p:txBody>
      </p:sp>
      <mc:AlternateContent xmlns:mc="http://schemas.openxmlformats.org/markup-compatibility/2006" xmlns:a14="http://schemas.microsoft.com/office/drawing/2010/main">
        <mc:Choice Requires="a14">
          <p:sp>
            <p:nvSpPr>
              <p:cNvPr id="20" name="Rectangle 19"/>
              <p:cNvSpPr/>
              <p:nvPr/>
            </p:nvSpPr>
            <p:spPr>
              <a:xfrm>
                <a:off x="870915" y="1841016"/>
                <a:ext cx="11515725" cy="7838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den>
                                  </m:f>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den>
                                  </m:f>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den>
                                  </m:f>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sub>
                                  </m:sSub>
                                </m:e>
                              </m:d>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den>
                              </m:f>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den>
                              </m:f>
                            </m:e>
                          </m:d>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dPr>
                            <m:e>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sSubSup>
                                <m:sSubSup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sSubSup>
                                <m:sSubSup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𝑦</m:t>
                                  </m:r>
                                </m:sub>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sup>
                              </m:sSub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sSubSup>
                                <m:sSubSup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m:t>
                                  </m:r>
                                </m:sub>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sup>
                              </m:sSubSup>
                            </m:e>
                          </m:d>
                        </m:e>
                      </m:d>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870915" y="1841016"/>
                <a:ext cx="11515725" cy="7838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96559" y="2642783"/>
                <a:ext cx="5567678" cy="77886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acc>
                                    <m:accPr>
                                      <m:chr m:val="⃗"/>
                                      <m:ctrlPr>
                                        <a:rPr lang="en-US" sz="2000" i="1">
                                          <a:solidFill>
                                            <a:srgbClr val="FF0000"/>
                                          </a:solidFill>
                                          <a:latin typeface="Cambria Math" panose="02040503050406030204" pitchFamily="18" charset="0"/>
                                          <a:ea typeface="Cambria Math" panose="02040503050406030204" pitchFamily="18" charset="0"/>
                                        </a:rPr>
                                      </m:ctrlPr>
                                    </m:accPr>
                                    <m:e>
                                      <m:r>
                                        <a:rPr lang="en-US" sz="2000">
                                          <a:solidFill>
                                            <a:srgbClr val="FF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e>
                              </m:d>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B050"/>
                                      </a:solidFill>
                                      <a:latin typeface="Cambria Math" panose="02040503050406030204" pitchFamily="18" charset="0"/>
                                      <a:ea typeface="Cambria Math" panose="02040503050406030204" pitchFamily="18" charset="0"/>
                                    </a:rPr>
                                  </m:ctrlPr>
                                </m:accPr>
                                <m:e>
                                  <m:r>
                                    <a:rPr lang="en-US" sz="2000">
                                      <a:solidFill>
                                        <a:srgbClr val="00B050"/>
                                      </a:solidFill>
                                      <a:latin typeface="Cambria Math" panose="02040503050406030204" pitchFamily="18" charset="0"/>
                                      <a:ea typeface="Cambria Math" panose="02040503050406030204" pitchFamily="18" charset="0"/>
                                    </a:rPr>
                                    <m:t>𝛁</m:t>
                                  </m:r>
                                </m:e>
                              </m:acc>
                            </m:e>
                          </m:d>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acc>
                                <m:accPr>
                                  <m:chr m:val="⃗"/>
                                  <m:ctrlPr>
                                    <a:rPr lang="en-US" sz="2000" i="1">
                                      <a:solidFill>
                                        <a:srgbClr val="0070C0"/>
                                      </a:solidFill>
                                      <a:latin typeface="Cambria Math" panose="02040503050406030204" pitchFamily="18" charset="0"/>
                                      <a:ea typeface="Cambria Math" panose="02040503050406030204" pitchFamily="18" charset="0"/>
                                    </a:rPr>
                                  </m:ctrlPr>
                                </m:accPr>
                                <m:e>
                                  <m:r>
                                    <a:rPr lang="en-US" sz="2000">
                                      <a:solidFill>
                                        <a:srgbClr val="0070C0"/>
                                      </a:solidFill>
                                      <a:latin typeface="Cambria Math" panose="02040503050406030204" pitchFamily="18" charset="0"/>
                                      <a:ea typeface="Cambria Math" panose="02040503050406030204" pitchFamily="18" charset="0"/>
                                    </a:rPr>
                                    <m:t>𝛁</m:t>
                                  </m:r>
                                </m:e>
                              </m:acc>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sSup>
                            <m:sSup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296559" y="2642783"/>
                <a:ext cx="5567678" cy="778868"/>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47676" y="5037049"/>
                <a:ext cx="11620500" cy="778868"/>
              </a:xfrm>
              <a:prstGeom prst="rect">
                <a:avLst/>
              </a:prstGeom>
            </p:spPr>
            <p:txBody>
              <a:bodyPr wrap="square">
                <a:spAutoFit/>
              </a:bodyPr>
              <a:lstStyle/>
              <a:p>
                <a:pPr lvl="0" algn="just"/>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d>
                            <m:d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acc>
                                <m:accPr>
                                  <m:chr m:val="⃗"/>
                                  <m:ctrlPr>
                                    <a:rPr lang="en-US" sz="2000" i="1">
                                      <a:solidFill>
                                        <a:srgbClr val="FF0000"/>
                                      </a:solidFill>
                                      <a:latin typeface="Cambria Math" panose="02040503050406030204" pitchFamily="18" charset="0"/>
                                      <a:ea typeface="Cambria Math" panose="02040503050406030204" pitchFamily="18" charset="0"/>
                                    </a:rPr>
                                  </m:ctrlPr>
                                </m:accPr>
                                <m:e>
                                  <m:r>
                                    <a:rPr lang="en-US" sz="2000">
                                      <a:solidFill>
                                        <a:srgbClr val="FF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B050"/>
                                      </a:solidFill>
                                      <a:latin typeface="Cambria Math" panose="02040503050406030204" pitchFamily="18" charset="0"/>
                                      <a:ea typeface="Cambria Math" panose="02040503050406030204" pitchFamily="18" charset="0"/>
                                    </a:rPr>
                                  </m:ctrlPr>
                                </m:accPr>
                                <m:e>
                                  <m:r>
                                    <a:rPr lang="en-US" sz="2000">
                                      <a:solidFill>
                                        <a:srgbClr val="00B05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den>
                          </m:f>
                          <m:acc>
                            <m:accPr>
                              <m:chr m:val="⃗"/>
                              <m:ctrlPr>
                                <a:rPr lang="en-US" sz="2000" i="1">
                                  <a:solidFill>
                                    <a:srgbClr val="0070C0"/>
                                  </a:solidFill>
                                  <a:latin typeface="Cambria Math" panose="02040503050406030204" pitchFamily="18" charset="0"/>
                                  <a:ea typeface="Cambria Math" panose="02040503050406030204" pitchFamily="18" charset="0"/>
                                </a:rPr>
                              </m:ctrlPr>
                            </m:accPr>
                            <m:e>
                              <m:r>
                                <a:rPr lang="en-US" sz="2000">
                                  <a:solidFill>
                                    <a:srgbClr val="0070C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sup>
                              </m:sSup>
                            </m:e>
                          </m:d>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d>
                            <m:d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acc>
                                <m:accPr>
                                  <m:chr m:val="⃗"/>
                                  <m:ctrlPr>
                                    <a:rPr lang="en-US" sz="2000" i="1">
                                      <a:solidFill>
                                        <a:srgbClr val="FF0000"/>
                                      </a:solidFill>
                                      <a:latin typeface="Cambria Math" panose="02040503050406030204" pitchFamily="18" charset="0"/>
                                      <a:ea typeface="Cambria Math" panose="02040503050406030204" pitchFamily="18" charset="0"/>
                                    </a:rPr>
                                  </m:ctrlPr>
                                </m:accPr>
                                <m:e>
                                  <m:r>
                                    <a:rPr lang="en-US" sz="2000">
                                      <a:solidFill>
                                        <a:srgbClr val="FF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B050"/>
                                      </a:solidFill>
                                      <a:latin typeface="Cambria Math" panose="02040503050406030204" pitchFamily="18" charset="0"/>
                                      <a:ea typeface="Cambria Math" panose="02040503050406030204" pitchFamily="18" charset="0"/>
                                    </a:rPr>
                                  </m:ctrlPr>
                                </m:accPr>
                                <m:e>
                                  <m:r>
                                    <a:rPr lang="en-US" sz="2000">
                                      <a:solidFill>
                                        <a:srgbClr val="00B05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den>
                          </m:f>
                          <m:acc>
                            <m:accPr>
                              <m:chr m:val="⃗"/>
                              <m:ctrlPr>
                                <a:rPr lang="en-US" sz="2000" i="1">
                                  <a:solidFill>
                                    <a:srgbClr val="0070C0"/>
                                  </a:solidFill>
                                  <a:latin typeface="Cambria Math" panose="02040503050406030204" pitchFamily="18" charset="0"/>
                                  <a:ea typeface="Cambria Math" panose="02040503050406030204" pitchFamily="18" charset="0"/>
                                </a:rPr>
                              </m:ctrlPr>
                            </m:accPr>
                            <m:e>
                              <m:r>
                                <a:rPr lang="en-US" sz="2000">
                                  <a:solidFill>
                                    <a:srgbClr val="0070C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sup>
                              </m:sSup>
                            </m:e>
                          </m:d>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30" name="Rectangle 29"/>
              <p:cNvSpPr>
                <a:spLocks noRot="1" noChangeAspect="1" noMove="1" noResize="1" noEditPoints="1" noAdjustHandles="1" noChangeArrowheads="1" noChangeShapeType="1" noTextEdit="1"/>
              </p:cNvSpPr>
              <p:nvPr/>
            </p:nvSpPr>
            <p:spPr>
              <a:xfrm>
                <a:off x="447676" y="5037049"/>
                <a:ext cx="11620500" cy="778868"/>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588944" y="5925106"/>
                <a:ext cx="2336152" cy="750142"/>
              </a:xfrm>
              <a:prstGeom prst="rect">
                <a:avLst/>
              </a:prstGeom>
              <a:ln w="19050">
                <a:solidFill>
                  <a:srgbClr val="FF0000"/>
                </a:solidFill>
              </a:ln>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oMath>
                  </m:oMathPara>
                </a14:m>
                <a:endParaRPr kumimoji="0" lang="en-US" sz="2000" b="0"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31" name="Rectangle 30"/>
              <p:cNvSpPr>
                <a:spLocks noRot="1" noChangeAspect="1" noMove="1" noResize="1" noEditPoints="1" noAdjustHandles="1" noChangeArrowheads="1" noChangeShapeType="1" noTextEdit="1"/>
              </p:cNvSpPr>
              <p:nvPr/>
            </p:nvSpPr>
            <p:spPr>
              <a:xfrm>
                <a:off x="3588944" y="5925106"/>
                <a:ext cx="2336152" cy="750142"/>
              </a:xfrm>
              <a:prstGeom prst="rect">
                <a:avLst/>
              </a:prstGeom>
              <a:blipFill>
                <a:blip r:embed="rId6"/>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057212" y="5962393"/>
                <a:ext cx="2014903" cy="72276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2" name="Rectangle 31"/>
              <p:cNvSpPr>
                <a:spLocks noRot="1" noChangeAspect="1" noMove="1" noResize="1" noEditPoints="1" noAdjustHandles="1" noChangeArrowheads="1" noChangeShapeType="1" noTextEdit="1"/>
              </p:cNvSpPr>
              <p:nvPr/>
            </p:nvSpPr>
            <p:spPr>
              <a:xfrm>
                <a:off x="6057212" y="5962393"/>
                <a:ext cx="2014903" cy="722762"/>
              </a:xfrm>
              <a:prstGeom prst="rect">
                <a:avLst/>
              </a:prstGeom>
              <a:blipFill>
                <a:blip r:embed="rId7"/>
                <a:stretch>
                  <a:fillRect/>
                </a:stretch>
              </a:blipFill>
              <a:ln w="19050">
                <a:noFill/>
              </a:ln>
            </p:spPr>
            <p:txBody>
              <a:bodyPr/>
              <a:lstStyle/>
              <a:p>
                <a:r>
                  <a:rPr lang="en-US">
                    <a:noFill/>
                  </a:rPr>
                  <a:t> </a:t>
                </a:r>
              </a:p>
            </p:txBody>
          </p:sp>
        </mc:Fallback>
      </mc:AlternateContent>
      <p:sp>
        <p:nvSpPr>
          <p:cNvPr id="5" name="Rectangle 4"/>
          <p:cNvSpPr/>
          <p:nvPr/>
        </p:nvSpPr>
        <p:spPr>
          <a:xfrm>
            <a:off x="7839840" y="6104378"/>
            <a:ext cx="240322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the </a:t>
            </a:r>
            <a:r>
              <a:rPr kumimoji="0" lang="en-US" sz="2000" b="0" i="0" u="none" strike="noStrike" kern="1200" cap="none" spc="0" normalizeH="0" baseline="0" noProof="0" dirty="0" err="1">
                <a:ln>
                  <a:noFill/>
                </a:ln>
                <a:solidFill>
                  <a:srgbClr val="252525"/>
                </a:solidFill>
                <a:effectLst/>
                <a:uLnTx/>
                <a:uFillTx/>
                <a:latin typeface="Times New Roman" panose="02020603050405020304" pitchFamily="18" charset="0"/>
                <a:ea typeface="+mn-ea"/>
                <a:cs typeface="+mn-cs"/>
              </a:rPr>
              <a:t>Poynting</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vector </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381000" y="3331605"/>
                <a:ext cx="7200899" cy="4464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Recall the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x</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-component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𝑓</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of “electric” force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e>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per unit volume:</a:t>
                </a:r>
              </a:p>
            </p:txBody>
          </p:sp>
        </mc:Choice>
        <mc:Fallback xmlns="">
          <p:sp>
            <p:nvSpPr>
              <p:cNvPr id="6" name="Rectangle 5"/>
              <p:cNvSpPr>
                <a:spLocks noRot="1" noChangeAspect="1" noMove="1" noResize="1" noEditPoints="1" noAdjustHandles="1" noChangeArrowheads="1" noChangeShapeType="1" noTextEdit="1"/>
              </p:cNvSpPr>
              <p:nvPr/>
            </p:nvSpPr>
            <p:spPr>
              <a:xfrm>
                <a:off x="381000" y="3331605"/>
                <a:ext cx="7200899" cy="446404"/>
              </a:xfrm>
              <a:prstGeom prst="rect">
                <a:avLst/>
              </a:prstGeom>
              <a:blipFill>
                <a:blip r:embed="rId8"/>
                <a:stretch>
                  <a:fillRect l="-931" t="-16438" b="-2465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4837" y="3777839"/>
                <a:ext cx="4713633" cy="819712"/>
              </a:xfrm>
              <a:prstGeom prst="rect">
                <a:avLst/>
              </a:prstGeom>
            </p:spPr>
            <p:txBody>
              <a:bodyPr wrap="square">
                <a:spAutoFit/>
              </a:bodyPr>
              <a:lstStyle/>
              <a:p>
                <a:pPr lvl="0"/>
                <a14:m>
                  <m:oMathPara xmlns:m="http://schemas.openxmlformats.org/officeDocument/2006/math">
                    <m:oMathParaPr>
                      <m:jc m:val="left"/>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𝑓</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434837" y="3777839"/>
                <a:ext cx="4713633" cy="819712"/>
              </a:xfrm>
              <a:prstGeom prst="rect">
                <a:avLst/>
              </a:prstGeom>
              <a:blipFill>
                <a:blip r:embed="rId9"/>
                <a:stretch>
                  <a:fillRect/>
                </a:stretch>
              </a:blipFill>
            </p:spPr>
            <p:txBody>
              <a:bodyPr/>
              <a:lstStyle/>
              <a:p>
                <a:r>
                  <a:rPr lang="LID4096">
                    <a:noFill/>
                  </a:rPr>
                  <a:t> </a:t>
                </a:r>
              </a:p>
            </p:txBody>
          </p:sp>
        </mc:Fallback>
      </mc:AlternateContent>
      <p:sp>
        <p:nvSpPr>
          <p:cNvPr id="35" name="Right Brace 34"/>
          <p:cNvSpPr/>
          <p:nvPr/>
        </p:nvSpPr>
        <p:spPr bwMode="auto">
          <a:xfrm rot="16200000">
            <a:off x="7369638" y="1945312"/>
            <a:ext cx="298939" cy="3638694"/>
          </a:xfrm>
          <a:prstGeom prst="rightBrace">
            <a:avLst>
              <a:gd name="adj1" fmla="val 46428"/>
              <a:gd name="adj2" fmla="val 42658"/>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6" name="Rectangle 35"/>
          <p:cNvSpPr/>
          <p:nvPr/>
        </p:nvSpPr>
        <p:spPr>
          <a:xfrm>
            <a:off x="7581901" y="3007755"/>
            <a:ext cx="138112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Identical !</a:t>
            </a:r>
          </a:p>
        </p:txBody>
      </p:sp>
      <mc:AlternateContent xmlns:mc="http://schemas.openxmlformats.org/markup-compatibility/2006" xmlns:a14="http://schemas.microsoft.com/office/drawing/2010/main">
        <mc:Choice Requires="a14">
          <p:sp>
            <p:nvSpPr>
              <p:cNvPr id="37" name="Rectangle 36"/>
              <p:cNvSpPr/>
              <p:nvPr/>
            </p:nvSpPr>
            <p:spPr>
              <a:xfrm>
                <a:off x="419101" y="4636530"/>
                <a:ext cx="8496299" cy="4464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Repeating similar derivations for magnetic field </a:t>
                </a:r>
                <a14:m>
                  <m:oMath xmlns:m="http://schemas.openxmlformats.org/officeDocument/2006/math">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and for </a:t>
                </a:r>
                <a:r>
                  <a:rPr kumimoji="0" lang="en-US" sz="2000" b="0" i="1" u="none" strike="noStrike" kern="1200" cap="none" spc="0" normalizeH="0" baseline="0" noProof="0" dirty="0" err="1">
                    <a:ln>
                      <a:noFill/>
                    </a:ln>
                    <a:solidFill>
                      <a:srgbClr val="000000"/>
                    </a:solidFill>
                    <a:effectLst/>
                    <a:uLnTx/>
                    <a:uFillTx/>
                    <a:latin typeface="Times New Roman"/>
                    <a:ea typeface="+mn-ea"/>
                    <a:cs typeface="+mn-cs"/>
                  </a:rPr>
                  <a:t>y&amp;z</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components of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t>
                </a:r>
              </a:p>
            </p:txBody>
          </p:sp>
        </mc:Choice>
        <mc:Fallback xmlns="">
          <p:sp>
            <p:nvSpPr>
              <p:cNvPr id="37" name="Rectangle 36"/>
              <p:cNvSpPr>
                <a:spLocks noRot="1" noChangeAspect="1" noMove="1" noResize="1" noEditPoints="1" noAdjustHandles="1" noChangeArrowheads="1" noChangeShapeType="1" noTextEdit="1"/>
              </p:cNvSpPr>
              <p:nvPr/>
            </p:nvSpPr>
            <p:spPr>
              <a:xfrm>
                <a:off x="419101" y="4636530"/>
                <a:ext cx="8496299" cy="446404"/>
              </a:xfrm>
              <a:prstGeom prst="rect">
                <a:avLst/>
              </a:prstGeom>
              <a:blipFill>
                <a:blip r:embed="rId10"/>
                <a:stretch>
                  <a:fillRect l="-789" t="-16438" r="-1435" b="-24658"/>
                </a:stretch>
              </a:blipFill>
            </p:spPr>
            <p:txBody>
              <a:bodyPr/>
              <a:lstStyle/>
              <a:p>
                <a:r>
                  <a:rPr lang="en-US">
                    <a:noFill/>
                  </a:rPr>
                  <a:t> </a:t>
                </a:r>
              </a:p>
            </p:txBody>
          </p:sp>
        </mc:Fallback>
      </mc:AlternateContent>
      <p:sp>
        <p:nvSpPr>
          <p:cNvPr id="33" name="Content Placeholder 4">
            <a:extLst>
              <a:ext uri="{FF2B5EF4-FFF2-40B4-BE49-F238E27FC236}">
                <a16:creationId xmlns:a16="http://schemas.microsoft.com/office/drawing/2014/main" id="{21981C3B-86E4-40FD-8F52-9D28D9A7C6E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32</a:t>
            </a:fld>
            <a:endParaRPr lang="en-US" dirty="0"/>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BFC112B9-1B7D-43AF-9589-20DB1AACD4D6}"/>
                  </a:ext>
                </a:extLst>
              </p:cNvPr>
              <p:cNvSpPr/>
              <p:nvPr/>
            </p:nvSpPr>
            <p:spPr>
              <a:xfrm>
                <a:off x="219076" y="679599"/>
                <a:ext cx="11259749" cy="108664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𝑦</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𝑦</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𝑧</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den>
                          </m:f>
                        </m:e>
                      </m:d>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p:txBody>
          </p:sp>
        </mc:Choice>
        <mc:Fallback xmlns="">
          <p:sp>
            <p:nvSpPr>
              <p:cNvPr id="34" name="Rectangle 33">
                <a:extLst>
                  <a:ext uri="{FF2B5EF4-FFF2-40B4-BE49-F238E27FC236}">
                    <a16:creationId xmlns:a16="http://schemas.microsoft.com/office/drawing/2014/main" id="{BFC112B9-1B7D-43AF-9589-20DB1AACD4D6}"/>
                  </a:ext>
                </a:extLst>
              </p:cNvPr>
              <p:cNvSpPr>
                <a:spLocks noRot="1" noChangeAspect="1" noMove="1" noResize="1" noEditPoints="1" noAdjustHandles="1" noChangeArrowheads="1" noChangeShapeType="1" noTextEdit="1"/>
              </p:cNvSpPr>
              <p:nvPr/>
            </p:nvSpPr>
            <p:spPr>
              <a:xfrm>
                <a:off x="219076" y="679599"/>
                <a:ext cx="11259749" cy="1086644"/>
              </a:xfrm>
              <a:prstGeom prst="rect">
                <a:avLst/>
              </a:prstGeom>
              <a:blipFill>
                <a:blip r:embed="rId11"/>
                <a:stretch>
                  <a:fillRect/>
                </a:stretch>
              </a:blipFill>
            </p:spPr>
            <p:txBody>
              <a:bodyPr/>
              <a:lstStyle/>
              <a:p>
                <a:r>
                  <a:rPr lang="LID4096">
                    <a:noFill/>
                  </a:rPr>
                  <a:t> </a:t>
                </a:r>
              </a:p>
            </p:txBody>
          </p:sp>
        </mc:Fallback>
      </mc:AlternateContent>
      <p:sp>
        <p:nvSpPr>
          <p:cNvPr id="38" name="Rectangle 37">
            <a:extLst>
              <a:ext uri="{FF2B5EF4-FFF2-40B4-BE49-F238E27FC236}">
                <a16:creationId xmlns:a16="http://schemas.microsoft.com/office/drawing/2014/main" id="{DC88674A-01ED-4C30-86C2-B038CC2F0C45}"/>
              </a:ext>
            </a:extLst>
          </p:cNvPr>
          <p:cNvSpPr/>
          <p:nvPr/>
        </p:nvSpPr>
        <p:spPr>
          <a:xfrm>
            <a:off x="9317650" y="1536340"/>
            <a:ext cx="216116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 simply add 0 here</a:t>
            </a:r>
          </a:p>
        </p:txBody>
      </p:sp>
      <p:sp>
        <p:nvSpPr>
          <p:cNvPr id="39" name="Right Brace 38">
            <a:extLst>
              <a:ext uri="{FF2B5EF4-FFF2-40B4-BE49-F238E27FC236}">
                <a16:creationId xmlns:a16="http://schemas.microsoft.com/office/drawing/2014/main" id="{49BA0B4B-FFBB-4C9C-A6F2-68C5B8982CE1}"/>
              </a:ext>
            </a:extLst>
          </p:cNvPr>
          <p:cNvSpPr/>
          <p:nvPr/>
        </p:nvSpPr>
        <p:spPr bwMode="auto">
          <a:xfrm rot="5400000">
            <a:off x="3452813" y="61916"/>
            <a:ext cx="276224" cy="2762250"/>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0" name="Right Brace 39">
            <a:extLst>
              <a:ext uri="{FF2B5EF4-FFF2-40B4-BE49-F238E27FC236}">
                <a16:creationId xmlns:a16="http://schemas.microsoft.com/office/drawing/2014/main" id="{A7394B60-C9AA-459B-805B-EAE06E649980}"/>
              </a:ext>
            </a:extLst>
          </p:cNvPr>
          <p:cNvSpPr/>
          <p:nvPr/>
        </p:nvSpPr>
        <p:spPr bwMode="auto">
          <a:xfrm rot="5400000">
            <a:off x="6024563" y="528640"/>
            <a:ext cx="333373" cy="1809750"/>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1" name="Right Brace 40">
            <a:extLst>
              <a:ext uri="{FF2B5EF4-FFF2-40B4-BE49-F238E27FC236}">
                <a16:creationId xmlns:a16="http://schemas.microsoft.com/office/drawing/2014/main" id="{667526B9-7E68-4A0D-AF86-9DE9E66944F7}"/>
              </a:ext>
            </a:extLst>
          </p:cNvPr>
          <p:cNvSpPr/>
          <p:nvPr/>
        </p:nvSpPr>
        <p:spPr bwMode="auto">
          <a:xfrm rot="5400000">
            <a:off x="8105450" y="524202"/>
            <a:ext cx="295923" cy="1819275"/>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2" name="Right Brace 41">
            <a:extLst>
              <a:ext uri="{FF2B5EF4-FFF2-40B4-BE49-F238E27FC236}">
                <a16:creationId xmlns:a16="http://schemas.microsoft.com/office/drawing/2014/main" id="{A209F9AB-23F9-4C5D-A706-22118811E182}"/>
              </a:ext>
            </a:extLst>
          </p:cNvPr>
          <p:cNvSpPr/>
          <p:nvPr/>
        </p:nvSpPr>
        <p:spPr bwMode="auto">
          <a:xfrm rot="5400000">
            <a:off x="10180582" y="569858"/>
            <a:ext cx="267057" cy="1698377"/>
          </a:xfrm>
          <a:prstGeom prst="rightBrace">
            <a:avLst>
              <a:gd name="adj1" fmla="val 4642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A954A8C2-90DA-45FC-AFB5-DA3979BCBE37}"/>
                  </a:ext>
                </a:extLst>
              </p:cNvPr>
              <p:cNvSpPr/>
              <p:nvPr/>
            </p:nvSpPr>
            <p:spPr>
              <a:xfrm>
                <a:off x="3053015" y="1532988"/>
                <a:ext cx="118718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43" name="Rectangle 42">
                <a:extLst>
                  <a:ext uri="{FF2B5EF4-FFF2-40B4-BE49-F238E27FC236}">
                    <a16:creationId xmlns:a16="http://schemas.microsoft.com/office/drawing/2014/main" id="{A954A8C2-90DA-45FC-AFB5-DA3979BCBE37}"/>
                  </a:ext>
                </a:extLst>
              </p:cNvPr>
              <p:cNvSpPr>
                <a:spLocks noRot="1" noChangeAspect="1" noMove="1" noResize="1" noEditPoints="1" noAdjustHandles="1" noChangeArrowheads="1" noChangeShapeType="1" noTextEdit="1"/>
              </p:cNvSpPr>
              <p:nvPr/>
            </p:nvSpPr>
            <p:spPr>
              <a:xfrm>
                <a:off x="3053015" y="1532988"/>
                <a:ext cx="1187184" cy="400110"/>
              </a:xfrm>
              <a:prstGeom prst="rect">
                <a:avLst/>
              </a:prstGeom>
              <a:blipFill>
                <a:blip r:embed="rId15"/>
                <a:stretch>
                  <a:fillRect t="-113636" r="-29744" b="-180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211FC0D-4565-44B7-9564-C923F695ED96}"/>
                  </a:ext>
                </a:extLst>
              </p:cNvPr>
              <p:cNvSpPr/>
              <p:nvPr/>
            </p:nvSpPr>
            <p:spPr>
              <a:xfrm>
                <a:off x="5607559" y="1543383"/>
                <a:ext cx="1199816" cy="4242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44" name="Rectangle 43">
                <a:extLst>
                  <a:ext uri="{FF2B5EF4-FFF2-40B4-BE49-F238E27FC236}">
                    <a16:creationId xmlns:a16="http://schemas.microsoft.com/office/drawing/2014/main" id="{A211FC0D-4565-44B7-9564-C923F695ED96}"/>
                  </a:ext>
                </a:extLst>
              </p:cNvPr>
              <p:cNvSpPr>
                <a:spLocks noRot="1" noChangeAspect="1" noMove="1" noResize="1" noEditPoints="1" noAdjustHandles="1" noChangeArrowheads="1" noChangeShapeType="1" noTextEdit="1"/>
              </p:cNvSpPr>
              <p:nvPr/>
            </p:nvSpPr>
            <p:spPr>
              <a:xfrm>
                <a:off x="5607559" y="1543383"/>
                <a:ext cx="1199816" cy="424283"/>
              </a:xfrm>
              <a:prstGeom prst="rect">
                <a:avLst/>
              </a:prstGeom>
              <a:blipFill>
                <a:blip r:embed="rId16"/>
                <a:stretch>
                  <a:fillRect t="-108571" r="-28934" b="-16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EFB5DAA5-DE29-4C56-A83C-9F77FD3A6763}"/>
                  </a:ext>
                </a:extLst>
              </p:cNvPr>
              <p:cNvSpPr/>
              <p:nvPr/>
            </p:nvSpPr>
            <p:spPr>
              <a:xfrm>
                <a:off x="7770379" y="1529829"/>
                <a:ext cx="115974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45" name="Rectangle 44">
                <a:extLst>
                  <a:ext uri="{FF2B5EF4-FFF2-40B4-BE49-F238E27FC236}">
                    <a16:creationId xmlns:a16="http://schemas.microsoft.com/office/drawing/2014/main" id="{EFB5DAA5-DE29-4C56-A83C-9F77FD3A6763}"/>
                  </a:ext>
                </a:extLst>
              </p:cNvPr>
              <p:cNvSpPr>
                <a:spLocks noRot="1" noChangeAspect="1" noMove="1" noResize="1" noEditPoints="1" noAdjustHandles="1" noChangeArrowheads="1" noChangeShapeType="1" noTextEdit="1"/>
              </p:cNvSpPr>
              <p:nvPr/>
            </p:nvSpPr>
            <p:spPr>
              <a:xfrm>
                <a:off x="7770379" y="1529829"/>
                <a:ext cx="1159741" cy="400110"/>
              </a:xfrm>
              <a:prstGeom prst="rect">
                <a:avLst/>
              </a:prstGeom>
              <a:blipFill>
                <a:blip r:embed="rId17"/>
                <a:stretch>
                  <a:fillRect t="-113636" r="-31579" b="-180303"/>
                </a:stretch>
              </a:blipFill>
            </p:spPr>
            <p:txBody>
              <a:bodyPr/>
              <a:lstStyle/>
              <a:p>
                <a:r>
                  <a:rPr lang="en-US">
                    <a:noFill/>
                  </a:rPr>
                  <a:t> </a:t>
                </a:r>
              </a:p>
            </p:txBody>
          </p:sp>
        </mc:Fallback>
      </mc:AlternateContent>
      <p:sp>
        <p:nvSpPr>
          <p:cNvPr id="7" name="Freeform: Shape 6">
            <a:extLst>
              <a:ext uri="{FF2B5EF4-FFF2-40B4-BE49-F238E27FC236}">
                <a16:creationId xmlns:a16="http://schemas.microsoft.com/office/drawing/2014/main" id="{93641964-1D68-4E68-A8C0-51F454184E87}"/>
              </a:ext>
            </a:extLst>
          </p:cNvPr>
          <p:cNvSpPr/>
          <p:nvPr/>
        </p:nvSpPr>
        <p:spPr bwMode="auto">
          <a:xfrm>
            <a:off x="5810250" y="2946191"/>
            <a:ext cx="1733550" cy="263734"/>
          </a:xfrm>
          <a:custGeom>
            <a:avLst/>
            <a:gdLst>
              <a:gd name="connsiteX0" fmla="*/ 1733550 w 1733550"/>
              <a:gd name="connsiteY0" fmla="*/ 263734 h 263734"/>
              <a:gd name="connsiteX1" fmla="*/ 1228725 w 1733550"/>
              <a:gd name="connsiteY1" fmla="*/ 6559 h 263734"/>
              <a:gd name="connsiteX2" fmla="*/ 0 w 1733550"/>
              <a:gd name="connsiteY2" fmla="*/ 101809 h 263734"/>
            </a:gdLst>
            <a:ahLst/>
            <a:cxnLst>
              <a:cxn ang="0">
                <a:pos x="connsiteX0" y="connsiteY0"/>
              </a:cxn>
              <a:cxn ang="0">
                <a:pos x="connsiteX1" y="connsiteY1"/>
              </a:cxn>
              <a:cxn ang="0">
                <a:pos x="connsiteX2" y="connsiteY2"/>
              </a:cxn>
            </a:cxnLst>
            <a:rect l="l" t="t" r="r" b="b"/>
            <a:pathLst>
              <a:path w="1733550" h="263734">
                <a:moveTo>
                  <a:pt x="1733550" y="263734"/>
                </a:moveTo>
                <a:cubicBezTo>
                  <a:pt x="1625600" y="148640"/>
                  <a:pt x="1517650" y="33546"/>
                  <a:pt x="1228725" y="6559"/>
                </a:cubicBezTo>
                <a:cubicBezTo>
                  <a:pt x="939800" y="-20428"/>
                  <a:pt x="469900" y="40690"/>
                  <a:pt x="0" y="101809"/>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reeform: Shape 7">
            <a:extLst>
              <a:ext uri="{FF2B5EF4-FFF2-40B4-BE49-F238E27FC236}">
                <a16:creationId xmlns:a16="http://schemas.microsoft.com/office/drawing/2014/main" id="{AA7731D7-3A00-4A07-8127-EFE1CBDB4C4A}"/>
              </a:ext>
            </a:extLst>
          </p:cNvPr>
          <p:cNvSpPr/>
          <p:nvPr/>
        </p:nvSpPr>
        <p:spPr bwMode="auto">
          <a:xfrm>
            <a:off x="7245862" y="3161535"/>
            <a:ext cx="336038" cy="493329"/>
          </a:xfrm>
          <a:custGeom>
            <a:avLst/>
            <a:gdLst>
              <a:gd name="connsiteX0" fmla="*/ 781050 w 781050"/>
              <a:gd name="connsiteY0" fmla="*/ 96015 h 305565"/>
              <a:gd name="connsiteX1" fmla="*/ 180975 w 781050"/>
              <a:gd name="connsiteY1" fmla="*/ 10290 h 305565"/>
              <a:gd name="connsiteX2" fmla="*/ 0 w 781050"/>
              <a:gd name="connsiteY2" fmla="*/ 305565 h 305565"/>
            </a:gdLst>
            <a:ahLst/>
            <a:cxnLst>
              <a:cxn ang="0">
                <a:pos x="connsiteX0" y="connsiteY0"/>
              </a:cxn>
              <a:cxn ang="0">
                <a:pos x="connsiteX1" y="connsiteY1"/>
              </a:cxn>
              <a:cxn ang="0">
                <a:pos x="connsiteX2" y="connsiteY2"/>
              </a:cxn>
            </a:cxnLst>
            <a:rect l="l" t="t" r="r" b="b"/>
            <a:pathLst>
              <a:path w="781050" h="305565">
                <a:moveTo>
                  <a:pt x="781050" y="96015"/>
                </a:moveTo>
                <a:cubicBezTo>
                  <a:pt x="546100" y="35690"/>
                  <a:pt x="311150" y="-24635"/>
                  <a:pt x="180975" y="10290"/>
                </a:cubicBezTo>
                <a:cubicBezTo>
                  <a:pt x="50800" y="45215"/>
                  <a:pt x="25400" y="175390"/>
                  <a:pt x="0" y="305565"/>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170A3B2-3954-4B58-A814-CCD6FD2DBDD6}"/>
                  </a:ext>
                </a:extLst>
              </p:cNvPr>
              <p:cNvSpPr/>
              <p:nvPr/>
            </p:nvSpPr>
            <p:spPr>
              <a:xfrm>
                <a:off x="8706681" y="2966234"/>
                <a:ext cx="1691553" cy="51270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𝑓</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 name="Rectangle 1">
                <a:extLst>
                  <a:ext uri="{FF2B5EF4-FFF2-40B4-BE49-F238E27FC236}">
                    <a16:creationId xmlns:a16="http://schemas.microsoft.com/office/drawing/2014/main" id="{9170A3B2-3954-4B58-A814-CCD6FD2DBDD6}"/>
                  </a:ext>
                </a:extLst>
              </p:cNvPr>
              <p:cNvSpPr>
                <a:spLocks noRot="1" noChangeAspect="1" noMove="1" noResize="1" noEditPoints="1" noAdjustHandles="1" noChangeArrowheads="1" noChangeShapeType="1" noTextEdit="1"/>
              </p:cNvSpPr>
              <p:nvPr/>
            </p:nvSpPr>
            <p:spPr>
              <a:xfrm>
                <a:off x="8706681" y="2966234"/>
                <a:ext cx="1691553" cy="512704"/>
              </a:xfrm>
              <a:prstGeom prst="rect">
                <a:avLst/>
              </a:prstGeom>
              <a:blipFill>
                <a:blip r:embed="rId18"/>
                <a:stretch>
                  <a:fillRect/>
                </a:stretch>
              </a:blipFill>
            </p:spPr>
            <p:txBody>
              <a:bodyPr/>
              <a:lstStyle/>
              <a:p>
                <a:r>
                  <a:rPr lang="LID4096">
                    <a:noFill/>
                  </a:rPr>
                  <a:t> </a:t>
                </a:r>
              </a:p>
            </p:txBody>
          </p:sp>
        </mc:Fallback>
      </mc:AlternateContent>
      <p:sp>
        <p:nvSpPr>
          <p:cNvPr id="3" name="Oval 2">
            <a:extLst>
              <a:ext uri="{FF2B5EF4-FFF2-40B4-BE49-F238E27FC236}">
                <a16:creationId xmlns:a16="http://schemas.microsoft.com/office/drawing/2014/main" id="{378684AD-585C-4648-81C4-77DAB0F961C3}"/>
              </a:ext>
            </a:extLst>
          </p:cNvPr>
          <p:cNvSpPr/>
          <p:nvPr/>
        </p:nvSpPr>
        <p:spPr bwMode="auto">
          <a:xfrm>
            <a:off x="4825448" y="2007704"/>
            <a:ext cx="457200" cy="482048"/>
          </a:xfrm>
          <a:prstGeom prst="ellipse">
            <a:avLst/>
          </a:prstGeom>
          <a:noFill/>
          <a:ln w="28575" cap="flat" cmpd="sng" algn="ctr">
            <a:solidFill>
              <a:srgbClr val="FFC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27">
            <a:extLst>
              <a:ext uri="{FF2B5EF4-FFF2-40B4-BE49-F238E27FC236}">
                <a16:creationId xmlns:a16="http://schemas.microsoft.com/office/drawing/2014/main" id="{11D42917-C4D0-4B06-954B-271242699644}"/>
              </a:ext>
            </a:extLst>
          </p:cNvPr>
          <p:cNvSpPr/>
          <p:nvPr/>
        </p:nvSpPr>
        <p:spPr bwMode="auto">
          <a:xfrm>
            <a:off x="8123583" y="2025926"/>
            <a:ext cx="457200" cy="482048"/>
          </a:xfrm>
          <a:prstGeom prst="ellipse">
            <a:avLst/>
          </a:prstGeom>
          <a:noFill/>
          <a:ln w="28575" cap="flat" cmpd="sng" algn="ctr">
            <a:solidFill>
              <a:srgbClr val="FFC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670D380A-9E4B-472C-9FDB-E59811D1459D}"/>
                  </a:ext>
                </a:extLst>
              </p:cNvPr>
              <p:cNvSpPr/>
              <p:nvPr/>
            </p:nvSpPr>
            <p:spPr>
              <a:xfrm>
                <a:off x="4887082" y="3764053"/>
                <a:ext cx="5237093" cy="778868"/>
              </a:xfrm>
              <a:prstGeom prst="rect">
                <a:avLst/>
              </a:prstGeom>
            </p:spPr>
            <p:txBody>
              <a:bodyPr wrap="square">
                <a:spAutoFit/>
              </a:bodyPr>
              <a:lstStyle/>
              <a:p>
                <a:pPr lvl="0"/>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acc>
                                    <m:accPr>
                                      <m:chr m:val="⃗"/>
                                      <m:ctrlPr>
                                        <a:rPr lang="en-US" sz="2000" i="1" smtClean="0">
                                          <a:solidFill>
                                            <a:srgbClr val="FF0000"/>
                                          </a:solidFill>
                                          <a:latin typeface="Cambria Math" panose="02040503050406030204" pitchFamily="18" charset="0"/>
                                          <a:ea typeface="Cambria Math" panose="02040503050406030204" pitchFamily="18" charset="0"/>
                                        </a:rPr>
                                      </m:ctrlPr>
                                    </m:accPr>
                                    <m:e>
                                      <m:r>
                                        <a:rPr lang="en-US" sz="2000">
                                          <a:solidFill>
                                            <a:srgbClr val="FF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𝐄</m:t>
                                      </m:r>
                                    </m:e>
                                  </m:acc>
                                </m:e>
                              </m:d>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acc>
                                <m:accPr>
                                  <m:chr m:val="⃗"/>
                                  <m:ctrlPr>
                                    <a:rPr lang="en-US" sz="2000" i="1" smtClean="0">
                                      <a:solidFill>
                                        <a:srgbClr val="00B050"/>
                                      </a:solidFill>
                                      <a:latin typeface="Cambria Math" panose="02040503050406030204" pitchFamily="18" charset="0"/>
                                      <a:ea typeface="Cambria Math" panose="02040503050406030204" pitchFamily="18" charset="0"/>
                                    </a:rPr>
                                  </m:ctrlPr>
                                </m:accPr>
                                <m:e>
                                  <m:r>
                                    <a:rPr lang="en-US" sz="2000">
                                      <a:solidFill>
                                        <a:srgbClr val="00B050"/>
                                      </a:solidFill>
                                      <a:latin typeface="Cambria Math" panose="02040503050406030204" pitchFamily="18" charset="0"/>
                                      <a:ea typeface="Cambria Math" panose="02040503050406030204" pitchFamily="18" charset="0"/>
                                    </a:rPr>
                                    <m:t>𝛁</m:t>
                                  </m:r>
                                </m:e>
                              </m:acc>
                            </m:e>
                          </m:d>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acc>
                                <m:accPr>
                                  <m:chr m:val="⃗"/>
                                  <m:ctrlPr>
                                    <a:rPr lang="en-US" sz="2000" i="1" smtClean="0">
                                      <a:solidFill>
                                        <a:srgbClr val="0070C0"/>
                                      </a:solidFill>
                                      <a:latin typeface="Cambria Math" panose="02040503050406030204" pitchFamily="18" charset="0"/>
                                      <a:ea typeface="Cambria Math" panose="02040503050406030204" pitchFamily="18" charset="0"/>
                                    </a:rPr>
                                  </m:ctrlPr>
                                </m:accPr>
                                <m:e>
                                  <m:r>
                                    <a:rPr lang="en-US" sz="2000">
                                      <a:solidFill>
                                        <a:srgbClr val="0070C0"/>
                                      </a:solidFill>
                                      <a:latin typeface="Cambria Math" panose="02040503050406030204" pitchFamily="18" charset="0"/>
                                      <a:ea typeface="Cambria Math" panose="02040503050406030204" pitchFamily="18" charset="0"/>
                                    </a:rPr>
                                    <m:t>𝛁</m:t>
                                  </m:r>
                                </m:e>
                              </m:acc>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m:t>
                              </m:r>
                            </m:sub>
                          </m:sSub>
                          <m:sSup>
                            <m:sSup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9" name="Rectangle 28">
                <a:extLst>
                  <a:ext uri="{FF2B5EF4-FFF2-40B4-BE49-F238E27FC236}">
                    <a16:creationId xmlns:a16="http://schemas.microsoft.com/office/drawing/2014/main" id="{670D380A-9E4B-472C-9FDB-E59811D1459D}"/>
                  </a:ext>
                </a:extLst>
              </p:cNvPr>
              <p:cNvSpPr>
                <a:spLocks noRot="1" noChangeAspect="1" noMove="1" noResize="1" noEditPoints="1" noAdjustHandles="1" noChangeArrowheads="1" noChangeShapeType="1" noTextEdit="1"/>
              </p:cNvSpPr>
              <p:nvPr/>
            </p:nvSpPr>
            <p:spPr>
              <a:xfrm>
                <a:off x="4887082" y="3764053"/>
                <a:ext cx="5237093" cy="778868"/>
              </a:xfrm>
              <a:prstGeom prst="rect">
                <a:avLst/>
              </a:prstGeom>
              <a:blipFill>
                <a:blip r:embed="rId19"/>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11476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0" grpId="0"/>
      <p:bldP spid="31" grpId="0" animBg="1"/>
      <p:bldP spid="32" grpId="0"/>
      <p:bldP spid="5" grpId="0"/>
      <p:bldP spid="6" grpId="0"/>
      <p:bldP spid="4" grpId="0"/>
      <p:bldP spid="35" grpId="0" animBg="1"/>
      <p:bldP spid="36" grpId="0"/>
      <p:bldP spid="37" grpId="0"/>
      <p:bldP spid="7" grpId="0" animBg="1"/>
      <p:bldP spid="8" grpId="0" animBg="1"/>
      <p:bldP spid="2" grpId="0"/>
      <p:bldP spid="3" grpId="0" animBg="1"/>
      <p:bldP spid="28" grpId="0" animBg="1"/>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The total electromagnetic force on the charges in 𝒱</a:t>
            </a:r>
          </a:p>
        </p:txBody>
      </p:sp>
      <p:sp>
        <p:nvSpPr>
          <p:cNvPr id="5" name="Rectangle 4"/>
          <p:cNvSpPr/>
          <p:nvPr/>
        </p:nvSpPr>
        <p:spPr>
          <a:xfrm>
            <a:off x="7624936" y="893993"/>
            <a:ext cx="240322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the </a:t>
            </a:r>
            <a:r>
              <a:rPr kumimoji="0" lang="en-US" sz="2000" b="0" i="0" u="none" strike="noStrike" kern="1200" cap="none" spc="0" normalizeH="0" baseline="0" noProof="0" dirty="0" err="1">
                <a:ln>
                  <a:noFill/>
                </a:ln>
                <a:solidFill>
                  <a:srgbClr val="252525"/>
                </a:solidFill>
                <a:effectLst/>
                <a:uLnTx/>
                <a:uFillTx/>
                <a:latin typeface="Times New Roman" panose="02020603050405020304" pitchFamily="18" charset="0"/>
                <a:ea typeface="+mn-ea"/>
                <a:cs typeface="+mn-cs"/>
              </a:rPr>
              <a:t>Poynting</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vector </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2161938" y="2014967"/>
                <a:ext cx="550855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total electromagnetic force on the charges in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t>
                </a:r>
              </a:p>
            </p:txBody>
          </p:sp>
        </mc:Choice>
        <mc:Fallback xmlns="">
          <p:sp>
            <p:nvSpPr>
              <p:cNvPr id="35" name="Rectangle 34"/>
              <p:cNvSpPr>
                <a:spLocks noRot="1" noChangeAspect="1" noMove="1" noResize="1" noEditPoints="1" noAdjustHandles="1" noChangeArrowheads="1" noChangeShapeType="1" noTextEdit="1"/>
              </p:cNvSpPr>
              <p:nvPr/>
            </p:nvSpPr>
            <p:spPr>
              <a:xfrm>
                <a:off x="2161938" y="2014967"/>
                <a:ext cx="5508559" cy="400110"/>
              </a:xfrm>
              <a:prstGeom prst="rect">
                <a:avLst/>
              </a:prstGeom>
              <a:blipFill>
                <a:blip r:embed="rId3"/>
                <a:stretch>
                  <a:fillRect l="-1218" t="-9231" r="-332" b="-2769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757014" y="2300954"/>
                <a:ext cx="8271144" cy="840999"/>
              </a:xfrm>
              <a:prstGeom prst="rect">
                <a:avLst/>
              </a:prstGeom>
              <a:ln w="19050">
                <a:noFill/>
              </a:ln>
            </p:spPr>
            <p:txBody>
              <a:bodyPr wrap="square">
                <a:spAutoFit/>
              </a:bodyPr>
              <a:lstStyle/>
              <a:p>
                <a:pPr lvl="0"/>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36" name="Rectangle 35"/>
              <p:cNvSpPr>
                <a:spLocks noRot="1" noChangeAspect="1" noMove="1" noResize="1" noEditPoints="1" noAdjustHandles="1" noChangeArrowheads="1" noChangeShapeType="1" noTextEdit="1"/>
              </p:cNvSpPr>
              <p:nvPr/>
            </p:nvSpPr>
            <p:spPr>
              <a:xfrm>
                <a:off x="1757014" y="2300954"/>
                <a:ext cx="8271144" cy="840999"/>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6534282" y="3156353"/>
                <a:ext cx="3938954" cy="82080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37" name="Rectangle 36"/>
              <p:cNvSpPr>
                <a:spLocks noRot="1" noChangeAspect="1" noMove="1" noResize="1" noEditPoints="1" noAdjustHandles="1" noChangeArrowheads="1" noChangeShapeType="1" noTextEdit="1"/>
              </p:cNvSpPr>
              <p:nvPr/>
            </p:nvSpPr>
            <p:spPr>
              <a:xfrm>
                <a:off x="6534282" y="3156353"/>
                <a:ext cx="3938954" cy="820802"/>
              </a:xfrm>
              <a:prstGeom prst="rect">
                <a:avLst/>
              </a:prstGeom>
              <a:blipFill>
                <a:blip r:embed="rId5"/>
                <a:stretch>
                  <a:fillRect/>
                </a:stretch>
              </a:blipFill>
              <a:ln w="19050">
                <a:solidFill>
                  <a:srgbClr val="FF0000"/>
                </a:solidFill>
              </a:ln>
            </p:spPr>
            <p:txBody>
              <a:bodyPr/>
              <a:lstStyle/>
              <a:p>
                <a:r>
                  <a:rPr lang="LID4096">
                    <a:noFill/>
                  </a:rPr>
                  <a:t> </a:t>
                </a:r>
              </a:p>
            </p:txBody>
          </p:sp>
        </mc:Fallback>
      </mc:AlternateContent>
      <p:cxnSp>
        <p:nvCxnSpPr>
          <p:cNvPr id="38" name="Straight Arrow Connector 37"/>
          <p:cNvCxnSpPr>
            <a:cxnSpLocks/>
          </p:cNvCxnSpPr>
          <p:nvPr/>
        </p:nvCxnSpPr>
        <p:spPr bwMode="auto">
          <a:xfrm>
            <a:off x="5683170" y="2941664"/>
            <a:ext cx="1527858" cy="427668"/>
          </a:xfrm>
          <a:prstGeom prst="straightConnector1">
            <a:avLst/>
          </a:pr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p:cNvSpPr/>
          <p:nvPr/>
        </p:nvSpPr>
        <p:spPr>
          <a:xfrm>
            <a:off x="4088079" y="3073285"/>
            <a:ext cx="20079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divergence theorem</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Rectangle 7"/>
          <p:cNvSpPr/>
          <p:nvPr/>
        </p:nvSpPr>
        <p:spPr>
          <a:xfrm>
            <a:off x="1755761" y="5254721"/>
            <a:ext cx="4572000" cy="4001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In the </a:t>
            </a:r>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static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case the second term drops out</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6362380" y="5029561"/>
                <a:ext cx="1885950" cy="82080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40" name="Rectangle 39"/>
              <p:cNvSpPr>
                <a:spLocks noRot="1" noChangeAspect="1" noMove="1" noResize="1" noEditPoints="1" noAdjustHandles="1" noChangeArrowheads="1" noChangeShapeType="1" noTextEdit="1"/>
              </p:cNvSpPr>
              <p:nvPr/>
            </p:nvSpPr>
            <p:spPr>
              <a:xfrm>
                <a:off x="6362380" y="5029561"/>
                <a:ext cx="1885950" cy="820802"/>
              </a:xfrm>
              <a:prstGeom prst="rect">
                <a:avLst/>
              </a:prstGeom>
              <a:blipFill>
                <a:blip r:embed="rId6"/>
                <a:stretch>
                  <a:fillRect/>
                </a:stretch>
              </a:blipFill>
              <a:ln w="19050">
                <a:noFill/>
              </a:ln>
            </p:spPr>
            <p:txBody>
              <a:bodyPr/>
              <a:lstStyle/>
              <a:p>
                <a:r>
                  <a:rPr lang="LID4096">
                    <a:noFill/>
                  </a:rPr>
                  <a:t> </a:t>
                </a:r>
              </a:p>
            </p:txBody>
          </p:sp>
        </mc:Fallback>
      </mc:AlternateContent>
      <p:sp>
        <p:nvSpPr>
          <p:cNvPr id="15" name="Rectangle 14"/>
          <p:cNvSpPr/>
          <p:nvPr/>
        </p:nvSpPr>
        <p:spPr>
          <a:xfrm>
            <a:off x="4834051" y="1527149"/>
            <a:ext cx="503015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Poynting’s vector: fields cross-product</a:t>
            </a:r>
          </a:p>
        </p:txBody>
      </p:sp>
      <p:sp>
        <p:nvSpPr>
          <p:cNvPr id="11" name="Rectangle 10"/>
          <p:cNvSpPr/>
          <p:nvPr/>
        </p:nvSpPr>
        <p:spPr>
          <a:xfrm>
            <a:off x="237068" y="5837198"/>
            <a:ext cx="1184717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net force on the volume is the integral of the Maxwell stress tensor over the surface that encloses the volume</a:t>
            </a:r>
          </a:p>
        </p:txBody>
      </p:sp>
      <p:sp>
        <p:nvSpPr>
          <p:cNvPr id="16" name="Rectangle 15"/>
          <p:cNvSpPr/>
          <p:nvPr/>
        </p:nvSpPr>
        <p:spPr>
          <a:xfrm>
            <a:off x="3107997" y="1606069"/>
            <a:ext cx="8098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Fields</a:t>
            </a:r>
          </a:p>
        </p:txBody>
      </p:sp>
      <p:cxnSp>
        <p:nvCxnSpPr>
          <p:cNvPr id="17" name="Straight Arrow Connector 16"/>
          <p:cNvCxnSpPr>
            <a:cxnSpLocks/>
          </p:cNvCxnSpPr>
          <p:nvPr/>
        </p:nvCxnSpPr>
        <p:spPr bwMode="auto">
          <a:xfrm flipV="1">
            <a:off x="3512916" y="1319615"/>
            <a:ext cx="122954" cy="277691"/>
          </a:xfrm>
          <a:prstGeom prst="straightConnector1">
            <a:avLst/>
          </a:pr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cxnSpLocks/>
          </p:cNvCxnSpPr>
          <p:nvPr/>
        </p:nvCxnSpPr>
        <p:spPr bwMode="auto">
          <a:xfrm flipH="1" flipV="1">
            <a:off x="4898102" y="984941"/>
            <a:ext cx="610333" cy="568060"/>
          </a:xfrm>
          <a:prstGeom prst="straightConnector1">
            <a:avLst/>
          </a:pr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9" name="Rectangle 18"/>
              <p:cNvSpPr/>
              <p:nvPr/>
            </p:nvSpPr>
            <p:spPr>
              <a:xfrm>
                <a:off x="7597216" y="1799640"/>
                <a:ext cx="1536638" cy="811184"/>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7597216" y="1799640"/>
                <a:ext cx="1536638" cy="811184"/>
              </a:xfrm>
              <a:prstGeom prst="rect">
                <a:avLst/>
              </a:prstGeom>
              <a:blipFill>
                <a:blip r:embed="rId7"/>
                <a:stretch>
                  <a:fillRect/>
                </a:stretch>
              </a:blipFill>
              <a:ln w="19050">
                <a:noFill/>
              </a:ln>
            </p:spPr>
            <p:txBody>
              <a:bodyPr/>
              <a:lstStyle/>
              <a:p>
                <a:r>
                  <a:rPr lang="LID4096">
                    <a:noFill/>
                  </a:rPr>
                  <a:t> </a:t>
                </a:r>
              </a:p>
            </p:txBody>
          </p:sp>
        </mc:Fallback>
      </mc:AlternateContent>
      <p:sp>
        <p:nvSpPr>
          <p:cNvPr id="20" name="Content Placeholder 4">
            <a:extLst>
              <a:ext uri="{FF2B5EF4-FFF2-40B4-BE49-F238E27FC236}">
                <a16:creationId xmlns:a16="http://schemas.microsoft.com/office/drawing/2014/main" id="{9E4DE26E-C65D-4D44-AB9A-B9F9EEF6AF14}"/>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33</a:t>
            </a:fld>
            <a:endParaRPr lang="en-US" dirty="0"/>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1790E81-2F7E-4BE8-8A81-C3A71B7E6C5D}"/>
                  </a:ext>
                </a:extLst>
              </p:cNvPr>
              <p:cNvSpPr/>
              <p:nvPr/>
            </p:nvSpPr>
            <p:spPr>
              <a:xfrm>
                <a:off x="2663418" y="745188"/>
                <a:ext cx="2336152" cy="750142"/>
              </a:xfrm>
              <a:prstGeom prst="rect">
                <a:avLst/>
              </a:prstGeom>
              <a:ln w="19050">
                <a:solidFill>
                  <a:srgbClr val="FF0000"/>
                </a:solidFill>
              </a:ln>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oMath>
                  </m:oMathPara>
                </a14:m>
                <a:endParaRPr kumimoji="0" lang="en-US" sz="2000" b="0"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21" name="Rectangle 20">
                <a:extLst>
                  <a:ext uri="{FF2B5EF4-FFF2-40B4-BE49-F238E27FC236}">
                    <a16:creationId xmlns:a16="http://schemas.microsoft.com/office/drawing/2014/main" id="{E1790E81-2F7E-4BE8-8A81-C3A71B7E6C5D}"/>
                  </a:ext>
                </a:extLst>
              </p:cNvPr>
              <p:cNvSpPr>
                <a:spLocks noRot="1" noChangeAspect="1" noMove="1" noResize="1" noEditPoints="1" noAdjustHandles="1" noChangeArrowheads="1" noChangeShapeType="1" noTextEdit="1"/>
              </p:cNvSpPr>
              <p:nvPr/>
            </p:nvSpPr>
            <p:spPr>
              <a:xfrm>
                <a:off x="2663418" y="745188"/>
                <a:ext cx="2336152" cy="750142"/>
              </a:xfrm>
              <a:prstGeom prst="rect">
                <a:avLst/>
              </a:prstGeom>
              <a:blipFill>
                <a:blip r:embed="rId8"/>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09C4E37A-47B2-4CC5-A684-1AE7E6B4B9F4}"/>
                  </a:ext>
                </a:extLst>
              </p:cNvPr>
              <p:cNvSpPr/>
              <p:nvPr/>
            </p:nvSpPr>
            <p:spPr>
              <a:xfrm>
                <a:off x="5868665" y="746080"/>
                <a:ext cx="2014903" cy="72276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a:extLst>
                  <a:ext uri="{FF2B5EF4-FFF2-40B4-BE49-F238E27FC236}">
                    <a16:creationId xmlns:a16="http://schemas.microsoft.com/office/drawing/2014/main" id="{09C4E37A-47B2-4CC5-A684-1AE7E6B4B9F4}"/>
                  </a:ext>
                </a:extLst>
              </p:cNvPr>
              <p:cNvSpPr>
                <a:spLocks noRot="1" noChangeAspect="1" noMove="1" noResize="1" noEditPoints="1" noAdjustHandles="1" noChangeArrowheads="1" noChangeShapeType="1" noTextEdit="1"/>
              </p:cNvSpPr>
              <p:nvPr/>
            </p:nvSpPr>
            <p:spPr>
              <a:xfrm>
                <a:off x="5868665" y="746080"/>
                <a:ext cx="2014903" cy="722762"/>
              </a:xfrm>
              <a:prstGeom prst="rect">
                <a:avLst/>
              </a:prstGeom>
              <a:blipFill>
                <a:blip r:embed="rId11"/>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7CEFB30E-1CAD-4D9B-A555-BE235964DC14}"/>
                  </a:ext>
                </a:extLst>
              </p:cNvPr>
              <p:cNvSpPr/>
              <p:nvPr/>
            </p:nvSpPr>
            <p:spPr>
              <a:xfrm>
                <a:off x="1199591" y="3390075"/>
                <a:ext cx="54364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total electromagnetic force on the charges in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3" name="Rectangle 22">
                <a:extLst>
                  <a:ext uri="{FF2B5EF4-FFF2-40B4-BE49-F238E27FC236}">
                    <a16:creationId xmlns:a16="http://schemas.microsoft.com/office/drawing/2014/main" id="{7CEFB30E-1CAD-4D9B-A555-BE235964DC14}"/>
                  </a:ext>
                </a:extLst>
              </p:cNvPr>
              <p:cNvSpPr>
                <a:spLocks noRot="1" noChangeAspect="1" noMove="1" noResize="1" noEditPoints="1" noAdjustHandles="1" noChangeArrowheads="1" noChangeShapeType="1" noTextEdit="1"/>
              </p:cNvSpPr>
              <p:nvPr/>
            </p:nvSpPr>
            <p:spPr>
              <a:xfrm>
                <a:off x="1199591" y="3390075"/>
                <a:ext cx="5436488" cy="400110"/>
              </a:xfrm>
              <a:prstGeom prst="rect">
                <a:avLst/>
              </a:prstGeom>
              <a:blipFill>
                <a:blip r:embed="rId12"/>
                <a:stretch>
                  <a:fillRect l="-1233" t="-7576" b="-25758"/>
                </a:stretch>
              </a:blipFill>
            </p:spPr>
            <p:txBody>
              <a:bodyPr/>
              <a:lstStyle/>
              <a:p>
                <a:r>
                  <a:rPr lang="LID4096">
                    <a:noFill/>
                  </a:rPr>
                  <a:t> </a:t>
                </a:r>
              </a:p>
            </p:txBody>
          </p:sp>
        </mc:Fallback>
      </mc:AlternateContent>
      <p:sp>
        <p:nvSpPr>
          <p:cNvPr id="24" name="Rectangle 23">
            <a:extLst>
              <a:ext uri="{FF2B5EF4-FFF2-40B4-BE49-F238E27FC236}">
                <a16:creationId xmlns:a16="http://schemas.microsoft.com/office/drawing/2014/main" id="{09DE878B-E3E1-4BB2-BBD3-28C1378E6C43}"/>
              </a:ext>
            </a:extLst>
          </p:cNvPr>
          <p:cNvSpPr/>
          <p:nvPr/>
        </p:nvSpPr>
        <p:spPr>
          <a:xfrm>
            <a:off x="2215728" y="3994842"/>
            <a:ext cx="753890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A general recipe: need to find a force? Calculate the integral above!</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5" name="Rectangle 24">
            <a:extLst>
              <a:ext uri="{FF2B5EF4-FFF2-40B4-BE49-F238E27FC236}">
                <a16:creationId xmlns:a16="http://schemas.microsoft.com/office/drawing/2014/main" id="{222EDD29-0948-4456-955C-F7E6418835EA}"/>
              </a:ext>
            </a:extLst>
          </p:cNvPr>
          <p:cNvSpPr/>
          <p:nvPr/>
        </p:nvSpPr>
        <p:spPr>
          <a:xfrm>
            <a:off x="337425" y="4373271"/>
            <a:ext cx="1164646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Lorentz force law of course always works – but in many situations it is convenient to collect the field terms in the Maxwell stress tensor, and to use tensor algebra to find the answer </a:t>
            </a:r>
          </a:p>
        </p:txBody>
      </p:sp>
      <p:sp>
        <p:nvSpPr>
          <p:cNvPr id="26" name="Rectangle 25">
            <a:extLst>
              <a:ext uri="{FF2B5EF4-FFF2-40B4-BE49-F238E27FC236}">
                <a16:creationId xmlns:a16="http://schemas.microsoft.com/office/drawing/2014/main" id="{476BFAFB-F34F-E033-91A4-BC2BA3187BA8}"/>
              </a:ext>
            </a:extLst>
          </p:cNvPr>
          <p:cNvSpPr/>
          <p:nvPr/>
        </p:nvSpPr>
        <p:spPr>
          <a:xfrm>
            <a:off x="265352" y="6219620"/>
            <a:ext cx="118188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Instead of doing a volume integral, we do a surface integral – the stress tensor sniffs out what is going on inside</a:t>
            </a:r>
          </a:p>
        </p:txBody>
      </p:sp>
    </p:spTree>
    <p:extLst>
      <p:ext uri="{BB962C8B-B14F-4D97-AF65-F5344CB8AC3E}">
        <p14:creationId xmlns:p14="http://schemas.microsoft.com/office/powerpoint/2010/main" val="394789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9" grpId="0"/>
      <p:bldP spid="8" grpId="0"/>
      <p:bldP spid="40" grpId="0"/>
      <p:bldP spid="15" grpId="0"/>
      <p:bldP spid="11" grpId="0"/>
      <p:bldP spid="16" grpId="0"/>
      <p:bldP spid="19" grpId="0"/>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Behind the stress tensor</a:t>
            </a:r>
            <a:endParaRPr lang="en-US" altLang="en-US" dirty="0">
              <a:solidFill>
                <a:schemeClr val="accent2">
                  <a:lumMod val="50000"/>
                </a:schemeClr>
              </a:solidFill>
            </a:endParaRPr>
          </a:p>
        </p:txBody>
      </p:sp>
      <p:sp>
        <p:nvSpPr>
          <p:cNvPr id="12" name="Content Placeholder 4">
            <a:extLst>
              <a:ext uri="{FF2B5EF4-FFF2-40B4-BE49-F238E27FC236}">
                <a16:creationId xmlns:a16="http://schemas.microsoft.com/office/drawing/2014/main" id="{716A3417-4AB7-4182-9022-84F50FF312D6}"/>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34</a:t>
            </a:fld>
            <a:endParaRPr lang="en-US" dirty="0"/>
          </a:p>
        </p:txBody>
      </p:sp>
      <p:grpSp>
        <p:nvGrpSpPr>
          <p:cNvPr id="6" name="Group 5">
            <a:extLst>
              <a:ext uri="{FF2B5EF4-FFF2-40B4-BE49-F238E27FC236}">
                <a16:creationId xmlns:a16="http://schemas.microsoft.com/office/drawing/2014/main" id="{7B60E31B-8B41-496B-92A8-48B52C651D1D}"/>
              </a:ext>
            </a:extLst>
          </p:cNvPr>
          <p:cNvGrpSpPr/>
          <p:nvPr/>
        </p:nvGrpSpPr>
        <p:grpSpPr>
          <a:xfrm>
            <a:off x="6991071" y="2140323"/>
            <a:ext cx="2711512" cy="2577353"/>
            <a:chOff x="770965" y="1882589"/>
            <a:chExt cx="3514163" cy="2577353"/>
          </a:xfrm>
        </p:grpSpPr>
        <p:sp>
          <p:nvSpPr>
            <p:cNvPr id="21" name="Cube 20">
              <a:extLst>
                <a:ext uri="{FF2B5EF4-FFF2-40B4-BE49-F238E27FC236}">
                  <a16:creationId xmlns:a16="http://schemas.microsoft.com/office/drawing/2014/main" id="{42654C11-8325-4C3D-A197-B6A5772DDFA4}"/>
                </a:ext>
              </a:extLst>
            </p:cNvPr>
            <p:cNvSpPr/>
            <p:nvPr/>
          </p:nvSpPr>
          <p:spPr bwMode="auto">
            <a:xfrm rot="10800000">
              <a:off x="775447" y="1882589"/>
              <a:ext cx="3509681" cy="2572871"/>
            </a:xfrm>
            <a:prstGeom prst="cube">
              <a:avLst>
                <a:gd name="adj" fmla="val 34365"/>
              </a:avLst>
            </a:prstGeom>
            <a:solidFill>
              <a:schemeClr val="bg1">
                <a:lumMod val="85000"/>
              </a:schemeClr>
            </a:solidFill>
            <a:ln w="2857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sp>
          <p:nvSpPr>
            <p:cNvPr id="5" name="Cube 4">
              <a:extLst>
                <a:ext uri="{FF2B5EF4-FFF2-40B4-BE49-F238E27FC236}">
                  <a16:creationId xmlns:a16="http://schemas.microsoft.com/office/drawing/2014/main" id="{7F08CAE2-74C2-42D8-91AE-88FE52D978E0}"/>
                </a:ext>
              </a:extLst>
            </p:cNvPr>
            <p:cNvSpPr/>
            <p:nvPr/>
          </p:nvSpPr>
          <p:spPr bwMode="auto">
            <a:xfrm>
              <a:off x="770965" y="1887071"/>
              <a:ext cx="3509681" cy="2572871"/>
            </a:xfrm>
            <a:prstGeom prst="cube">
              <a:avLst>
                <a:gd name="adj" fmla="val 34365"/>
              </a:avLst>
            </a:pr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grpSp>
      <p:cxnSp>
        <p:nvCxnSpPr>
          <p:cNvPr id="8" name="Straight Arrow Connector 7">
            <a:extLst>
              <a:ext uri="{FF2B5EF4-FFF2-40B4-BE49-F238E27FC236}">
                <a16:creationId xmlns:a16="http://schemas.microsoft.com/office/drawing/2014/main" id="{4F268FD3-AF97-4D42-9F03-944C4C011F28}"/>
              </a:ext>
            </a:extLst>
          </p:cNvPr>
          <p:cNvCxnSpPr/>
          <p:nvPr/>
        </p:nvCxnSpPr>
        <p:spPr bwMode="auto">
          <a:xfrm>
            <a:off x="6991071" y="4713194"/>
            <a:ext cx="2514290" cy="4481"/>
          </a:xfrm>
          <a:prstGeom prst="straightConnector1">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26A52E9-E243-4B9D-BA79-137841B4BE40}"/>
              </a:ext>
            </a:extLst>
          </p:cNvPr>
          <p:cNvCxnSpPr/>
          <p:nvPr/>
        </p:nvCxnSpPr>
        <p:spPr bwMode="auto">
          <a:xfrm flipV="1">
            <a:off x="7001437" y="2261344"/>
            <a:ext cx="0" cy="2442883"/>
          </a:xfrm>
          <a:prstGeom prst="straightConnector1">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DADCEE52-B997-47DF-B320-F926F7B9999E}"/>
              </a:ext>
            </a:extLst>
          </p:cNvPr>
          <p:cNvCxnSpPr/>
          <p:nvPr/>
        </p:nvCxnSpPr>
        <p:spPr bwMode="auto">
          <a:xfrm flipV="1">
            <a:off x="7001436" y="3534333"/>
            <a:ext cx="1183342" cy="1183342"/>
          </a:xfrm>
          <a:prstGeom prst="straightConnector1">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BFA94F3-4AC8-43E9-BE3A-BD59B26F54FD}"/>
                  </a:ext>
                </a:extLst>
              </p:cNvPr>
              <p:cNvSpPr/>
              <p:nvPr/>
            </p:nvSpPr>
            <p:spPr>
              <a:xfrm>
                <a:off x="9198685" y="4685408"/>
                <a:ext cx="44242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8" name="Rectangle 27">
                <a:extLst>
                  <a:ext uri="{FF2B5EF4-FFF2-40B4-BE49-F238E27FC236}">
                    <a16:creationId xmlns:a16="http://schemas.microsoft.com/office/drawing/2014/main" id="{DBFA94F3-4AC8-43E9-BE3A-BD59B26F54FD}"/>
                  </a:ext>
                </a:extLst>
              </p:cNvPr>
              <p:cNvSpPr>
                <a:spLocks noRot="1" noChangeAspect="1" noMove="1" noResize="1" noEditPoints="1" noAdjustHandles="1" noChangeArrowheads="1" noChangeShapeType="1" noTextEdit="1"/>
              </p:cNvSpPr>
              <p:nvPr/>
            </p:nvSpPr>
            <p:spPr>
              <a:xfrm>
                <a:off x="9198685" y="4685408"/>
                <a:ext cx="442429" cy="461665"/>
              </a:xfrm>
              <a:prstGeom prst="rect">
                <a:avLst/>
              </a:prstGeom>
              <a:blipFill>
                <a:blip r:embed="rId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8CAAE62-3538-45F3-B23C-DAB36D275C31}"/>
                  </a:ext>
                </a:extLst>
              </p:cNvPr>
              <p:cNvSpPr/>
              <p:nvPr/>
            </p:nvSpPr>
            <p:spPr>
              <a:xfrm>
                <a:off x="6623311" y="2121502"/>
                <a:ext cx="42396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0" name="Rectangle 29">
                <a:extLst>
                  <a:ext uri="{FF2B5EF4-FFF2-40B4-BE49-F238E27FC236}">
                    <a16:creationId xmlns:a16="http://schemas.microsoft.com/office/drawing/2014/main" id="{88CAAE62-3538-45F3-B23C-DAB36D275C31}"/>
                  </a:ext>
                </a:extLst>
              </p:cNvPr>
              <p:cNvSpPr>
                <a:spLocks noRot="1" noChangeAspect="1" noMove="1" noResize="1" noEditPoints="1" noAdjustHandles="1" noChangeArrowheads="1" noChangeShapeType="1" noTextEdit="1"/>
              </p:cNvSpPr>
              <p:nvPr/>
            </p:nvSpPr>
            <p:spPr>
              <a:xfrm>
                <a:off x="6623311" y="2121502"/>
                <a:ext cx="423962" cy="461665"/>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22F7D30-6DC6-4821-B770-379A7A567E40}"/>
                  </a:ext>
                </a:extLst>
              </p:cNvPr>
              <p:cNvSpPr/>
              <p:nvPr/>
            </p:nvSpPr>
            <p:spPr>
              <a:xfrm>
                <a:off x="8147296" y="3219192"/>
                <a:ext cx="44640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1" name="Rectangle 30">
                <a:extLst>
                  <a:ext uri="{FF2B5EF4-FFF2-40B4-BE49-F238E27FC236}">
                    <a16:creationId xmlns:a16="http://schemas.microsoft.com/office/drawing/2014/main" id="{C22F7D30-6DC6-4821-B770-379A7A567E40}"/>
                  </a:ext>
                </a:extLst>
              </p:cNvPr>
              <p:cNvSpPr>
                <a:spLocks noRot="1" noChangeAspect="1" noMove="1" noResize="1" noEditPoints="1" noAdjustHandles="1" noChangeArrowheads="1" noChangeShapeType="1" noTextEdit="1"/>
              </p:cNvSpPr>
              <p:nvPr/>
            </p:nvSpPr>
            <p:spPr>
              <a:xfrm>
                <a:off x="8147296" y="3219192"/>
                <a:ext cx="446404" cy="461665"/>
              </a:xfrm>
              <a:prstGeom prst="rect">
                <a:avLst/>
              </a:prstGeom>
              <a:blipFill>
                <a:blip r:embed="rId5"/>
                <a:stretch>
                  <a:fillRect b="-11842"/>
                </a:stretch>
              </a:blipFill>
            </p:spPr>
            <p:txBody>
              <a:bodyPr/>
              <a:lstStyle/>
              <a:p>
                <a:r>
                  <a:rPr lang="LID4096">
                    <a:noFill/>
                  </a:rPr>
                  <a:t> </a:t>
                </a:r>
              </a:p>
            </p:txBody>
          </p:sp>
        </mc:Fallback>
      </mc:AlternateContent>
      <p:sp>
        <p:nvSpPr>
          <p:cNvPr id="44" name="Oval 43">
            <a:extLst>
              <a:ext uri="{FF2B5EF4-FFF2-40B4-BE49-F238E27FC236}">
                <a16:creationId xmlns:a16="http://schemas.microsoft.com/office/drawing/2014/main" id="{75822800-5846-45BC-88D0-A86E61F089E7}"/>
              </a:ext>
            </a:extLst>
          </p:cNvPr>
          <p:cNvSpPr/>
          <p:nvPr/>
        </p:nvSpPr>
        <p:spPr bwMode="auto">
          <a:xfrm rot="1670293">
            <a:off x="9127318" y="2944012"/>
            <a:ext cx="376089" cy="895350"/>
          </a:xfrm>
          <a:prstGeom prst="ellipse">
            <a:avLst/>
          </a:prstGeom>
          <a:solidFill>
            <a:schemeClr val="bg1">
              <a:lumMod val="85000"/>
            </a:schemeClr>
          </a:solidFill>
          <a:ln w="28575" cap="flat" cmpd="sng" algn="ctr">
            <a:solidFill>
              <a:schemeClr val="tx1">
                <a:lumMod val="50000"/>
                <a:lumOff val="50000"/>
              </a:schemeClr>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6EA91679-F689-4967-9DF3-8FE8D2B34026}"/>
                  </a:ext>
                </a:extLst>
              </p:cNvPr>
              <p:cNvSpPr/>
              <p:nvPr/>
            </p:nvSpPr>
            <p:spPr>
              <a:xfrm>
                <a:off x="10497831" y="3193367"/>
                <a:ext cx="421131" cy="307777"/>
              </a:xfrm>
              <a:prstGeom prst="rect">
                <a:avLst/>
              </a:prstGeom>
              <a:solidFill>
                <a:schemeClr val="bg1"/>
              </a:solidFill>
              <a:ln w="19050">
                <a:noFill/>
              </a:ln>
            </p:spPr>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70C0"/>
                  </a:solidFill>
                  <a:effectLst/>
                  <a:uLnTx/>
                  <a:uFillTx/>
                  <a:latin typeface="NimbusSanL-ReguItal"/>
                  <a:ea typeface="+mn-ea"/>
                  <a:cs typeface="+mn-cs"/>
                </a:endParaRPr>
              </a:p>
            </p:txBody>
          </p:sp>
        </mc:Choice>
        <mc:Fallback xmlns="">
          <p:sp>
            <p:nvSpPr>
              <p:cNvPr id="45" name="Rectangle 44">
                <a:extLst>
                  <a:ext uri="{FF2B5EF4-FFF2-40B4-BE49-F238E27FC236}">
                    <a16:creationId xmlns:a16="http://schemas.microsoft.com/office/drawing/2014/main" id="{6EA91679-F689-4967-9DF3-8FE8D2B34026}"/>
                  </a:ext>
                </a:extLst>
              </p:cNvPr>
              <p:cNvSpPr>
                <a:spLocks noRot="1" noChangeAspect="1" noMove="1" noResize="1" noEditPoints="1" noAdjustHandles="1" noChangeArrowheads="1" noChangeShapeType="1" noTextEdit="1"/>
              </p:cNvSpPr>
              <p:nvPr/>
            </p:nvSpPr>
            <p:spPr>
              <a:xfrm>
                <a:off x="10497831" y="3193367"/>
                <a:ext cx="421131" cy="307777"/>
              </a:xfrm>
              <a:prstGeom prst="rect">
                <a:avLst/>
              </a:prstGeom>
              <a:blipFill>
                <a:blip r:embed="rId6"/>
                <a:stretch>
                  <a:fillRect l="-13043" r="-17391" b="-12000"/>
                </a:stretch>
              </a:blipFill>
              <a:ln w="19050">
                <a:noFill/>
              </a:ln>
            </p:spPr>
            <p:txBody>
              <a:bodyPr/>
              <a:lstStyle/>
              <a:p>
                <a:r>
                  <a:rPr lang="LID4096">
                    <a:noFill/>
                  </a:rPr>
                  <a:t> </a:t>
                </a:r>
              </a:p>
            </p:txBody>
          </p:sp>
        </mc:Fallback>
      </mc:AlternateContent>
      <p:sp>
        <p:nvSpPr>
          <p:cNvPr id="46" name="Arrow: Right 45">
            <a:extLst>
              <a:ext uri="{FF2B5EF4-FFF2-40B4-BE49-F238E27FC236}">
                <a16:creationId xmlns:a16="http://schemas.microsoft.com/office/drawing/2014/main" id="{5EAC47CF-932B-45EA-BD3C-71143935E7E7}"/>
              </a:ext>
            </a:extLst>
          </p:cNvPr>
          <p:cNvSpPr/>
          <p:nvPr/>
        </p:nvSpPr>
        <p:spPr bwMode="auto">
          <a:xfrm>
            <a:off x="9228275" y="3364817"/>
            <a:ext cx="852486" cy="161926"/>
          </a:xfrm>
          <a:prstGeom prst="rightArrow">
            <a:avLst>
              <a:gd name="adj1" fmla="val 40145"/>
              <a:gd name="adj2" fmla="val 107972"/>
            </a:avLst>
          </a:pr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Arrow: Right 46">
            <a:extLst>
              <a:ext uri="{FF2B5EF4-FFF2-40B4-BE49-F238E27FC236}">
                <a16:creationId xmlns:a16="http://schemas.microsoft.com/office/drawing/2014/main" id="{A41C185A-4ADD-4ED9-BFB6-C6D4DD53B5F3}"/>
              </a:ext>
            </a:extLst>
          </p:cNvPr>
          <p:cNvSpPr/>
          <p:nvPr/>
        </p:nvSpPr>
        <p:spPr bwMode="auto">
          <a:xfrm rot="19459122">
            <a:off x="9163844" y="3059900"/>
            <a:ext cx="960125" cy="193515"/>
          </a:xfrm>
          <a:prstGeom prst="rightArrow">
            <a:avLst>
              <a:gd name="adj1" fmla="val 40145"/>
              <a:gd name="adj2" fmla="val 107972"/>
            </a:avLst>
          </a:pr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Arrow: Right 47">
            <a:extLst>
              <a:ext uri="{FF2B5EF4-FFF2-40B4-BE49-F238E27FC236}">
                <a16:creationId xmlns:a16="http://schemas.microsoft.com/office/drawing/2014/main" id="{AACE13B9-277A-4B2F-AD0F-C2ACD1B65A75}"/>
              </a:ext>
            </a:extLst>
          </p:cNvPr>
          <p:cNvSpPr/>
          <p:nvPr/>
        </p:nvSpPr>
        <p:spPr bwMode="auto">
          <a:xfrm rot="16200000">
            <a:off x="8863945" y="2955239"/>
            <a:ext cx="797716" cy="188122"/>
          </a:xfrm>
          <a:prstGeom prst="rightArrow">
            <a:avLst>
              <a:gd name="adj1" fmla="val 40145"/>
              <a:gd name="adj2" fmla="val 107972"/>
            </a:avLst>
          </a:pr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49" name="Straight Arrow Connector 48">
            <a:extLst>
              <a:ext uri="{FF2B5EF4-FFF2-40B4-BE49-F238E27FC236}">
                <a16:creationId xmlns:a16="http://schemas.microsoft.com/office/drawing/2014/main" id="{6165A1F8-32B3-4E9D-84FA-9A0A5F0CBC98}"/>
              </a:ext>
            </a:extLst>
          </p:cNvPr>
          <p:cNvCxnSpPr/>
          <p:nvPr/>
        </p:nvCxnSpPr>
        <p:spPr bwMode="auto">
          <a:xfrm>
            <a:off x="9280661" y="3383867"/>
            <a:ext cx="1162050" cy="0"/>
          </a:xfrm>
          <a:prstGeom prst="straightConnector1">
            <a:avLst/>
          </a:prstGeom>
          <a:noFill/>
          <a:ln w="571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5F9A7BD8-6A13-4833-8160-8DB054221C4E}"/>
                  </a:ext>
                </a:extLst>
              </p:cNvPr>
              <p:cNvSpPr/>
              <p:nvPr/>
            </p:nvSpPr>
            <p:spPr>
              <a:xfrm>
                <a:off x="9691373" y="3566750"/>
                <a:ext cx="632866" cy="400110"/>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FF0000"/>
                  </a:solidFill>
                  <a:effectLst/>
                  <a:uLnTx/>
                  <a:uFillTx/>
                  <a:latin typeface="NimbusSanL-ReguItal"/>
                  <a:ea typeface="+mn-ea"/>
                  <a:cs typeface="+mn-cs"/>
                </a:endParaRPr>
              </a:p>
            </p:txBody>
          </p:sp>
        </mc:Choice>
        <mc:Fallback xmlns="">
          <p:sp>
            <p:nvSpPr>
              <p:cNvPr id="50" name="Rectangle 49">
                <a:extLst>
                  <a:ext uri="{FF2B5EF4-FFF2-40B4-BE49-F238E27FC236}">
                    <a16:creationId xmlns:a16="http://schemas.microsoft.com/office/drawing/2014/main" id="{5F9A7BD8-6A13-4833-8160-8DB054221C4E}"/>
                  </a:ext>
                </a:extLst>
              </p:cNvPr>
              <p:cNvSpPr>
                <a:spLocks noRot="1" noChangeAspect="1" noMove="1" noResize="1" noEditPoints="1" noAdjustHandles="1" noChangeArrowheads="1" noChangeShapeType="1" noTextEdit="1"/>
              </p:cNvSpPr>
              <p:nvPr/>
            </p:nvSpPr>
            <p:spPr>
              <a:xfrm>
                <a:off x="9691373" y="3566750"/>
                <a:ext cx="632866" cy="400110"/>
              </a:xfrm>
              <a:prstGeom prst="rect">
                <a:avLst/>
              </a:prstGeom>
              <a:blipFill>
                <a:blip r:embed="rId7"/>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6C82EAE2-4EFD-4DCE-B8BC-224465B06534}"/>
                  </a:ext>
                </a:extLst>
              </p:cNvPr>
              <p:cNvSpPr/>
              <p:nvPr/>
            </p:nvSpPr>
            <p:spPr>
              <a:xfrm>
                <a:off x="9991627" y="2601408"/>
                <a:ext cx="640432" cy="424283"/>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𝑦</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51" name="Rectangle 50">
                <a:extLst>
                  <a:ext uri="{FF2B5EF4-FFF2-40B4-BE49-F238E27FC236}">
                    <a16:creationId xmlns:a16="http://schemas.microsoft.com/office/drawing/2014/main" id="{6C82EAE2-4EFD-4DCE-B8BC-224465B06534}"/>
                  </a:ext>
                </a:extLst>
              </p:cNvPr>
              <p:cNvSpPr>
                <a:spLocks noRot="1" noChangeAspect="1" noMove="1" noResize="1" noEditPoints="1" noAdjustHandles="1" noChangeArrowheads="1" noChangeShapeType="1" noTextEdit="1"/>
              </p:cNvSpPr>
              <p:nvPr/>
            </p:nvSpPr>
            <p:spPr>
              <a:xfrm>
                <a:off x="9991627" y="2601408"/>
                <a:ext cx="640432" cy="424283"/>
              </a:xfrm>
              <a:prstGeom prst="rect">
                <a:avLst/>
              </a:prstGeom>
              <a:blipFill>
                <a:blip r:embed="rId8"/>
                <a:stretch>
                  <a:fillRect b="-5797"/>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0D67A95-503F-4E0B-B8B2-1FEBECDD8DA8}"/>
                  </a:ext>
                </a:extLst>
              </p:cNvPr>
              <p:cNvSpPr/>
              <p:nvPr/>
            </p:nvSpPr>
            <p:spPr>
              <a:xfrm>
                <a:off x="8869289" y="1771675"/>
                <a:ext cx="620746" cy="400110"/>
              </a:xfrm>
              <a:prstGeom prst="rect">
                <a:avLst/>
              </a:prstGeom>
              <a:no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𝑧</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52" name="Rectangle 51">
                <a:extLst>
                  <a:ext uri="{FF2B5EF4-FFF2-40B4-BE49-F238E27FC236}">
                    <a16:creationId xmlns:a16="http://schemas.microsoft.com/office/drawing/2014/main" id="{A0D67A95-503F-4E0B-B8B2-1FEBECDD8DA8}"/>
                  </a:ext>
                </a:extLst>
              </p:cNvPr>
              <p:cNvSpPr>
                <a:spLocks noRot="1" noChangeAspect="1" noMove="1" noResize="1" noEditPoints="1" noAdjustHandles="1" noChangeArrowheads="1" noChangeShapeType="1" noTextEdit="1"/>
              </p:cNvSpPr>
              <p:nvPr/>
            </p:nvSpPr>
            <p:spPr>
              <a:xfrm>
                <a:off x="8869289" y="1771675"/>
                <a:ext cx="620746" cy="400110"/>
              </a:xfrm>
              <a:prstGeom prst="rect">
                <a:avLst/>
              </a:prstGeom>
              <a:blipFill>
                <a:blip r:embed="rId9"/>
                <a:stretch>
                  <a:fillRect/>
                </a:stretch>
              </a:blipFill>
              <a:ln w="19050">
                <a:noFill/>
              </a:ln>
            </p:spPr>
            <p:txBody>
              <a:bodyPr/>
              <a:lstStyle/>
              <a:p>
                <a:r>
                  <a:rPr lang="LID4096">
                    <a:noFill/>
                  </a:rPr>
                  <a:t> </a:t>
                </a:r>
              </a:p>
            </p:txBody>
          </p:sp>
        </mc:Fallback>
      </mc:AlternateContent>
      <p:sp>
        <p:nvSpPr>
          <p:cNvPr id="53" name="Rectangle 52">
            <a:extLst>
              <a:ext uri="{FF2B5EF4-FFF2-40B4-BE49-F238E27FC236}">
                <a16:creationId xmlns:a16="http://schemas.microsoft.com/office/drawing/2014/main" id="{033ED04D-92FA-4AFA-A59C-B2759D4402E3}"/>
              </a:ext>
            </a:extLst>
          </p:cNvPr>
          <p:cNvSpPr/>
          <p:nvPr/>
        </p:nvSpPr>
        <p:spPr>
          <a:xfrm>
            <a:off x="9607916" y="4307148"/>
            <a:ext cx="1669589" cy="400110"/>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“This surface”</a:t>
            </a:r>
          </a:p>
        </p:txBody>
      </p:sp>
      <p:sp>
        <p:nvSpPr>
          <p:cNvPr id="2" name="Freeform: Shape 1">
            <a:extLst>
              <a:ext uri="{FF2B5EF4-FFF2-40B4-BE49-F238E27FC236}">
                <a16:creationId xmlns:a16="http://schemas.microsoft.com/office/drawing/2014/main" id="{EC7AABF0-BFC7-43B0-A646-4840EFB871FB}"/>
              </a:ext>
            </a:extLst>
          </p:cNvPr>
          <p:cNvSpPr/>
          <p:nvPr/>
        </p:nvSpPr>
        <p:spPr bwMode="auto">
          <a:xfrm>
            <a:off x="9234911" y="3928477"/>
            <a:ext cx="495300" cy="649399"/>
          </a:xfrm>
          <a:custGeom>
            <a:avLst/>
            <a:gdLst>
              <a:gd name="connsiteX0" fmla="*/ 495300 w 495300"/>
              <a:gd name="connsiteY0" fmla="*/ 642938 h 649399"/>
              <a:gd name="connsiteX1" fmla="*/ 190500 w 495300"/>
              <a:gd name="connsiteY1" fmla="*/ 557213 h 649399"/>
              <a:gd name="connsiteX2" fmla="*/ 0 w 495300"/>
              <a:gd name="connsiteY2" fmla="*/ 0 h 649399"/>
            </a:gdLst>
            <a:ahLst/>
            <a:cxnLst>
              <a:cxn ang="0">
                <a:pos x="connsiteX0" y="connsiteY0"/>
              </a:cxn>
              <a:cxn ang="0">
                <a:pos x="connsiteX1" y="connsiteY1"/>
              </a:cxn>
              <a:cxn ang="0">
                <a:pos x="connsiteX2" y="connsiteY2"/>
              </a:cxn>
            </a:cxnLst>
            <a:rect l="l" t="t" r="r" b="b"/>
            <a:pathLst>
              <a:path w="495300" h="649399">
                <a:moveTo>
                  <a:pt x="495300" y="642938"/>
                </a:moveTo>
                <a:cubicBezTo>
                  <a:pt x="384175" y="653653"/>
                  <a:pt x="273050" y="664369"/>
                  <a:pt x="190500" y="557213"/>
                </a:cubicBezTo>
                <a:cubicBezTo>
                  <a:pt x="107950" y="450057"/>
                  <a:pt x="53975" y="225028"/>
                  <a:pt x="0" y="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540F14C-4F97-4AD3-B9B6-42045D0EF24E}"/>
                  </a:ext>
                </a:extLst>
              </p:cNvPr>
              <p:cNvSpPr/>
              <p:nvPr/>
            </p:nvSpPr>
            <p:spPr>
              <a:xfrm>
                <a:off x="313237" y="1797295"/>
                <a:ext cx="6257514" cy="22402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Let’s divide the volume of interest into small sub-volumes, and consider one surface, e.g. </a:t>
                </a:r>
                <a14:m>
                  <m:oMath xmlns:m="http://schemas.openxmlformats.org/officeDocument/2006/math">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sub>
                    </m:sSub>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force </a:t>
                </a:r>
                <a14:m>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𝐅</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with components </a:t>
                </a:r>
                <a14:m>
                  <m:oMath xmlns:m="http://schemas.openxmlformats.org/officeDocument/2006/math">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𝑧</m:t>
                            </m:r>
                          </m:sub>
                        </m:sSub>
                      </m:e>
                    </m:d>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acting on the boundary of “this surface” </a:t>
                </a:r>
                <a14:m>
                  <m:oMath xmlns:m="http://schemas.openxmlformats.org/officeDocument/2006/math">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has: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 normal component </a:t>
                </a:r>
                <a14:m>
                  <m:oMath xmlns:m="http://schemas.openxmlformats.org/officeDocument/2006/math">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or “</a:t>
                </a:r>
                <a:r>
                  <a:rPr kumimoji="0" lang="en-US" sz="2000" b="1" i="1" u="none" strike="noStrike" kern="1200" cap="none" spc="0" normalizeH="0" baseline="0" noProof="0" dirty="0">
                    <a:ln>
                      <a:noFill/>
                    </a:ln>
                    <a:solidFill>
                      <a:srgbClr val="000000"/>
                    </a:solidFill>
                    <a:effectLst/>
                    <a:uLnTx/>
                    <a:uFillTx/>
                    <a:latin typeface="Times New Roman"/>
                    <a:ea typeface="+mn-ea"/>
                    <a:cs typeface="+mn-cs"/>
                  </a:rPr>
                  <a:t>pressure</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two tangential components </a:t>
                </a:r>
                <a14:m>
                  <m:oMath xmlns:m="http://schemas.openxmlformats.org/officeDocument/2006/math">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sub>
                    </m:sSub>
                  </m:oMath>
                </a14:m>
                <a:r>
                  <a:rPr kumimoji="0" lang="en-US" sz="20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and </a:t>
                </a:r>
                <a14:m>
                  <m:oMath xmlns:m="http://schemas.openxmlformats.org/officeDocument/2006/math">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𝑧</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or “</a:t>
                </a:r>
                <a:r>
                  <a:rPr kumimoji="0" lang="en-US" sz="2000" b="1" i="1" u="none" strike="noStrike" kern="1200" cap="none" spc="0" normalizeH="0" baseline="0" noProof="0" dirty="0">
                    <a:ln>
                      <a:noFill/>
                    </a:ln>
                    <a:solidFill>
                      <a:srgbClr val="000000"/>
                    </a:solidFill>
                    <a:effectLst/>
                    <a:uLnTx/>
                    <a:uFillTx/>
                    <a:latin typeface="Times New Roman"/>
                    <a:ea typeface="+mn-ea"/>
                    <a:cs typeface="+mn-cs"/>
                  </a:rPr>
                  <a:t>shears</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t>
                </a:r>
              </a:p>
            </p:txBody>
          </p:sp>
        </mc:Choice>
        <mc:Fallback xmlns="">
          <p:sp>
            <p:nvSpPr>
              <p:cNvPr id="59" name="Rectangle 58">
                <a:extLst>
                  <a:ext uri="{FF2B5EF4-FFF2-40B4-BE49-F238E27FC236}">
                    <a16:creationId xmlns:a16="http://schemas.microsoft.com/office/drawing/2014/main" id="{6540F14C-4F97-4AD3-B9B6-42045D0EF24E}"/>
                  </a:ext>
                </a:extLst>
              </p:cNvPr>
              <p:cNvSpPr>
                <a:spLocks noRot="1" noChangeAspect="1" noMove="1" noResize="1" noEditPoints="1" noAdjustHandles="1" noChangeArrowheads="1" noChangeShapeType="1" noTextEdit="1"/>
              </p:cNvSpPr>
              <p:nvPr/>
            </p:nvSpPr>
            <p:spPr>
              <a:xfrm>
                <a:off x="313237" y="1797295"/>
                <a:ext cx="6257514" cy="2240293"/>
              </a:xfrm>
              <a:prstGeom prst="rect">
                <a:avLst/>
              </a:prstGeom>
              <a:blipFill>
                <a:blip r:embed="rId10"/>
                <a:stretch>
                  <a:fillRect l="-974" t="-1635" r="-389" b="-299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1204F19A-6BFA-41CF-83D6-31FF8FEAF9A6}"/>
                  </a:ext>
                </a:extLst>
              </p:cNvPr>
              <p:cNvSpPr/>
              <p:nvPr/>
            </p:nvSpPr>
            <p:spPr>
              <a:xfrm>
                <a:off x="9327773" y="1771581"/>
                <a:ext cx="1331070" cy="400110"/>
              </a:xfrm>
              <a:prstGeom prst="rect">
                <a:avLst/>
              </a:prstGeom>
              <a:noFill/>
              <a:ln w="19050">
                <a:noFill/>
              </a:ln>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𝑧</m:t>
                          </m:r>
                          <m:r>
                            <a:rPr lang="en-US" sz="2000" i="1">
                              <a:solidFill>
                                <a:srgbClr val="3333CC">
                                  <a:lumMod val="75000"/>
                                </a:srgbClr>
                              </a:solidFill>
                              <a:latin typeface="Cambria Math"/>
                              <a:ea typeface="Cambria Math" panose="02040503050406030204" pitchFamily="18" charset="0"/>
                            </a:rPr>
                            <m:t>𝑥</m:t>
                          </m:r>
                        </m:sub>
                      </m:sSub>
                      <m:r>
                        <a:rPr lang="nl-NL" sz="2000" b="0" i="1" smtClean="0">
                          <a:solidFill>
                            <a:srgbClr val="3333CC">
                              <a:lumMod val="75000"/>
                            </a:srgbClr>
                          </a:solidFill>
                          <a:latin typeface="Cambria Math" panose="02040503050406030204" pitchFamily="18" charset="0"/>
                          <a:ea typeface="Cambria Math" panose="02040503050406030204" pitchFamily="18" charset="0"/>
                        </a:rPr>
                        <m:t> </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0" name="Rectangle 59">
                <a:extLst>
                  <a:ext uri="{FF2B5EF4-FFF2-40B4-BE49-F238E27FC236}">
                    <a16:creationId xmlns:a16="http://schemas.microsoft.com/office/drawing/2014/main" id="{1204F19A-6BFA-41CF-83D6-31FF8FEAF9A6}"/>
                  </a:ext>
                </a:extLst>
              </p:cNvPr>
              <p:cNvSpPr>
                <a:spLocks noRot="1" noChangeAspect="1" noMove="1" noResize="1" noEditPoints="1" noAdjustHandles="1" noChangeArrowheads="1" noChangeShapeType="1" noTextEdit="1"/>
              </p:cNvSpPr>
              <p:nvPr/>
            </p:nvSpPr>
            <p:spPr>
              <a:xfrm>
                <a:off x="9327773" y="1771581"/>
                <a:ext cx="1331070" cy="400110"/>
              </a:xfrm>
              <a:prstGeom prst="rect">
                <a:avLst/>
              </a:prstGeom>
              <a:blipFill>
                <a:blip r:embed="rId11"/>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B48D9CBB-5497-48C9-91DA-BD38C357E183}"/>
                  </a:ext>
                </a:extLst>
              </p:cNvPr>
              <p:cNvSpPr/>
              <p:nvPr/>
            </p:nvSpPr>
            <p:spPr>
              <a:xfrm>
                <a:off x="10442711" y="2601408"/>
                <a:ext cx="1350306" cy="424283"/>
              </a:xfrm>
              <a:prstGeom prst="rect">
                <a:avLst/>
              </a:prstGeom>
              <a:ln w="19050">
                <a:noFill/>
              </a:ln>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𝑦</m:t>
                          </m:r>
                          <m:r>
                            <a:rPr lang="en-US" sz="2000" i="1">
                              <a:solidFill>
                                <a:srgbClr val="3333CC">
                                  <a:lumMod val="75000"/>
                                </a:srgbClr>
                              </a:solidFill>
                              <a:latin typeface="Cambria Math"/>
                              <a:ea typeface="Cambria Math" panose="02040503050406030204" pitchFamily="18" charset="0"/>
                            </a:rPr>
                            <m:t>𝑥</m:t>
                          </m:r>
                        </m:sub>
                      </m:sSub>
                      <m:r>
                        <a:rPr lang="nl-NL" sz="2000" b="0" i="1" smtClean="0">
                          <a:solidFill>
                            <a:srgbClr val="3333CC">
                              <a:lumMod val="75000"/>
                            </a:srgbClr>
                          </a:solidFill>
                          <a:latin typeface="Cambria Math" panose="02040503050406030204" pitchFamily="18" charset="0"/>
                          <a:ea typeface="Cambria Math" panose="02040503050406030204" pitchFamily="18" charset="0"/>
                        </a:rPr>
                        <m:t> </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3" name="Rectangle 62">
                <a:extLst>
                  <a:ext uri="{FF2B5EF4-FFF2-40B4-BE49-F238E27FC236}">
                    <a16:creationId xmlns:a16="http://schemas.microsoft.com/office/drawing/2014/main" id="{B48D9CBB-5497-48C9-91DA-BD38C357E183}"/>
                  </a:ext>
                </a:extLst>
              </p:cNvPr>
              <p:cNvSpPr>
                <a:spLocks noRot="1" noChangeAspect="1" noMove="1" noResize="1" noEditPoints="1" noAdjustHandles="1" noChangeArrowheads="1" noChangeShapeType="1" noTextEdit="1"/>
              </p:cNvSpPr>
              <p:nvPr/>
            </p:nvSpPr>
            <p:spPr>
              <a:xfrm>
                <a:off x="10442711" y="2601408"/>
                <a:ext cx="1350306" cy="424283"/>
              </a:xfrm>
              <a:prstGeom prst="rect">
                <a:avLst/>
              </a:prstGeom>
              <a:blipFill>
                <a:blip r:embed="rId12"/>
                <a:stretch>
                  <a:fillRect b="-5797"/>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28726677-6B30-43CE-A482-3A723CD923A9}"/>
                  </a:ext>
                </a:extLst>
              </p:cNvPr>
              <p:cNvSpPr/>
              <p:nvPr/>
            </p:nvSpPr>
            <p:spPr>
              <a:xfrm>
                <a:off x="10173837" y="3571959"/>
                <a:ext cx="1342291" cy="400110"/>
              </a:xfrm>
              <a:prstGeom prst="rect">
                <a:avLst/>
              </a:prstGeom>
              <a:ln w="19050">
                <a:noFill/>
              </a:ln>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𝑥</m:t>
                          </m:r>
                          <m:r>
                            <a:rPr lang="en-US" sz="2000" i="1">
                              <a:solidFill>
                                <a:srgbClr val="3333CC">
                                  <a:lumMod val="75000"/>
                                </a:srgbClr>
                              </a:solidFill>
                              <a:latin typeface="Cambria Math"/>
                              <a:ea typeface="Cambria Math" panose="02040503050406030204" pitchFamily="18" charset="0"/>
                            </a:rPr>
                            <m:t>𝑥</m:t>
                          </m:r>
                        </m:sub>
                      </m:sSub>
                      <m:r>
                        <a:rPr lang="nl-NL" sz="2000" b="0" i="1" smtClean="0">
                          <a:solidFill>
                            <a:srgbClr val="3333CC">
                              <a:lumMod val="75000"/>
                            </a:srgbClr>
                          </a:solidFill>
                          <a:latin typeface="Cambria Math" panose="02040503050406030204" pitchFamily="18" charset="0"/>
                          <a:ea typeface="Cambria Math" panose="02040503050406030204" pitchFamily="18" charset="0"/>
                        </a:rPr>
                        <m:t> </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4" name="Rectangle 63">
                <a:extLst>
                  <a:ext uri="{FF2B5EF4-FFF2-40B4-BE49-F238E27FC236}">
                    <a16:creationId xmlns:a16="http://schemas.microsoft.com/office/drawing/2014/main" id="{28726677-6B30-43CE-A482-3A723CD923A9}"/>
                  </a:ext>
                </a:extLst>
              </p:cNvPr>
              <p:cNvSpPr>
                <a:spLocks noRot="1" noChangeAspect="1" noMove="1" noResize="1" noEditPoints="1" noAdjustHandles="1" noChangeArrowheads="1" noChangeShapeType="1" noTextEdit="1"/>
              </p:cNvSpPr>
              <p:nvPr/>
            </p:nvSpPr>
            <p:spPr>
              <a:xfrm>
                <a:off x="10173837" y="3571959"/>
                <a:ext cx="1342291" cy="400110"/>
              </a:xfrm>
              <a:prstGeom prst="rect">
                <a:avLst/>
              </a:prstGeom>
              <a:blipFill>
                <a:blip r:embed="rId13"/>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D7CCA7D6-2375-4B7F-A522-4F0AF6604107}"/>
                  </a:ext>
                </a:extLst>
              </p:cNvPr>
              <p:cNvSpPr/>
              <p:nvPr/>
            </p:nvSpPr>
            <p:spPr>
              <a:xfrm>
                <a:off x="463910" y="3987146"/>
                <a:ext cx="1804020" cy="400110"/>
              </a:xfrm>
              <a:prstGeom prst="rect">
                <a:avLst/>
              </a:prstGeom>
              <a:ln w="19050">
                <a:noFill/>
              </a:ln>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𝑥</m:t>
                          </m:r>
                          <m:r>
                            <a:rPr lang="en-US" sz="2000" i="1">
                              <a:solidFill>
                                <a:srgbClr val="3333CC">
                                  <a:lumMod val="75000"/>
                                </a:srgbClr>
                              </a:solidFill>
                              <a:latin typeface="Cambria Math"/>
                              <a:ea typeface="Cambria Math" panose="02040503050406030204" pitchFamily="18" charset="0"/>
                            </a:rPr>
                            <m:t>𝑥</m:t>
                          </m:r>
                        </m:sub>
                      </m:sSub>
                      <m:r>
                        <a:rPr lang="nl-NL" sz="2000" b="0" i="1" smtClean="0">
                          <a:solidFill>
                            <a:srgbClr val="3333CC">
                              <a:lumMod val="75000"/>
                            </a:srgbClr>
                          </a:solidFill>
                          <a:latin typeface="Cambria Math" panose="02040503050406030204" pitchFamily="18" charset="0"/>
                          <a:ea typeface="Cambria Math" panose="02040503050406030204" pitchFamily="18" charset="0"/>
                        </a:rPr>
                        <m:t> </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5" name="Rectangle 64">
                <a:extLst>
                  <a:ext uri="{FF2B5EF4-FFF2-40B4-BE49-F238E27FC236}">
                    <a16:creationId xmlns:a16="http://schemas.microsoft.com/office/drawing/2014/main" id="{D7CCA7D6-2375-4B7F-A522-4F0AF6604107}"/>
                  </a:ext>
                </a:extLst>
              </p:cNvPr>
              <p:cNvSpPr>
                <a:spLocks noRot="1" noChangeAspect="1" noMove="1" noResize="1" noEditPoints="1" noAdjustHandles="1" noChangeArrowheads="1" noChangeShapeType="1" noTextEdit="1"/>
              </p:cNvSpPr>
              <p:nvPr/>
            </p:nvSpPr>
            <p:spPr>
              <a:xfrm>
                <a:off x="463910" y="3987146"/>
                <a:ext cx="1804020" cy="400110"/>
              </a:xfrm>
              <a:prstGeom prst="rect">
                <a:avLst/>
              </a:prstGeom>
              <a:blipFill>
                <a:blip r:embed="rId1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48AB8EF7-56B6-4B23-8612-FB84035093EC}"/>
                  </a:ext>
                </a:extLst>
              </p:cNvPr>
              <p:cNvSpPr/>
              <p:nvPr/>
            </p:nvSpPr>
            <p:spPr>
              <a:xfrm>
                <a:off x="460153" y="4393636"/>
                <a:ext cx="1819601" cy="424283"/>
              </a:xfrm>
              <a:prstGeom prst="rect">
                <a:avLst/>
              </a:prstGeom>
              <a:ln w="19050">
                <a:noFill/>
              </a:ln>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𝑦</m:t>
                          </m:r>
                          <m:r>
                            <a:rPr lang="en-US" sz="2000" i="1">
                              <a:solidFill>
                                <a:srgbClr val="3333CC">
                                  <a:lumMod val="75000"/>
                                </a:srgbClr>
                              </a:solidFill>
                              <a:latin typeface="Cambria Math"/>
                              <a:ea typeface="Cambria Math" panose="02040503050406030204" pitchFamily="18" charset="0"/>
                            </a:rPr>
                            <m:t>𝑥</m:t>
                          </m:r>
                        </m:sub>
                      </m:sSub>
                      <m:r>
                        <a:rPr lang="nl-NL" sz="2000" b="0" i="1" smtClean="0">
                          <a:solidFill>
                            <a:srgbClr val="3333CC">
                              <a:lumMod val="75000"/>
                            </a:srgbClr>
                          </a:solidFill>
                          <a:latin typeface="Cambria Math" panose="02040503050406030204" pitchFamily="18" charset="0"/>
                          <a:ea typeface="Cambria Math" panose="02040503050406030204" pitchFamily="18" charset="0"/>
                        </a:rPr>
                        <m:t> </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69" name="Rectangle 68">
                <a:extLst>
                  <a:ext uri="{FF2B5EF4-FFF2-40B4-BE49-F238E27FC236}">
                    <a16:creationId xmlns:a16="http://schemas.microsoft.com/office/drawing/2014/main" id="{48AB8EF7-56B6-4B23-8612-FB84035093EC}"/>
                  </a:ext>
                </a:extLst>
              </p:cNvPr>
              <p:cNvSpPr>
                <a:spLocks noRot="1" noChangeAspect="1" noMove="1" noResize="1" noEditPoints="1" noAdjustHandles="1" noChangeArrowheads="1" noChangeShapeType="1" noTextEdit="1"/>
              </p:cNvSpPr>
              <p:nvPr/>
            </p:nvSpPr>
            <p:spPr>
              <a:xfrm>
                <a:off x="460153" y="4393636"/>
                <a:ext cx="1819601" cy="424283"/>
              </a:xfrm>
              <a:prstGeom prst="rect">
                <a:avLst/>
              </a:prstGeom>
              <a:blipFill>
                <a:blip r:embed="rId15"/>
                <a:stretch>
                  <a:fillRect b="-5797"/>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742E293-F851-471A-9E78-D07EBCF74988}"/>
                  </a:ext>
                </a:extLst>
              </p:cNvPr>
              <p:cNvSpPr/>
              <p:nvPr/>
            </p:nvSpPr>
            <p:spPr>
              <a:xfrm>
                <a:off x="471020" y="4797442"/>
                <a:ext cx="1780680" cy="400110"/>
              </a:xfrm>
              <a:prstGeom prst="rect">
                <a:avLst/>
              </a:prstGeom>
              <a:ln w="19050">
                <a:noFill/>
              </a:ln>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𝑇</m:t>
                          </m:r>
                        </m:e>
                        <m:sub>
                          <m:r>
                            <a:rPr lang="en-US" sz="2000" i="1">
                              <a:solidFill>
                                <a:srgbClr val="FF0000"/>
                              </a:solidFill>
                              <a:latin typeface="Cambria Math" panose="02040503050406030204" pitchFamily="18" charset="0"/>
                              <a:ea typeface="Cambria Math" panose="02040503050406030204" pitchFamily="18" charset="0"/>
                            </a:rPr>
                            <m:t>𝑧</m:t>
                          </m:r>
                          <m:r>
                            <a:rPr lang="en-US" sz="2000" i="1">
                              <a:solidFill>
                                <a:srgbClr val="3333CC">
                                  <a:lumMod val="75000"/>
                                </a:srgbClr>
                              </a:solidFill>
                              <a:latin typeface="Cambria Math"/>
                              <a:ea typeface="Cambria Math" panose="02040503050406030204" pitchFamily="18" charset="0"/>
                            </a:rPr>
                            <m:t>𝑥</m:t>
                          </m:r>
                        </m:sub>
                      </m:sSub>
                      <m:r>
                        <a:rPr lang="nl-NL" sz="2000" b="0" i="1" smtClean="0">
                          <a:solidFill>
                            <a:srgbClr val="3333CC">
                              <a:lumMod val="75000"/>
                            </a:srgbClr>
                          </a:solidFill>
                          <a:latin typeface="Cambria Math" panose="02040503050406030204" pitchFamily="18" charset="0"/>
                          <a:ea typeface="Cambria Math" panose="02040503050406030204" pitchFamily="18" charset="0"/>
                        </a:rPr>
                        <m:t> </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𝑥</m:t>
                          </m:r>
                        </m:sub>
                      </m:sSub>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0" name="Rectangle 69">
                <a:extLst>
                  <a:ext uri="{FF2B5EF4-FFF2-40B4-BE49-F238E27FC236}">
                    <a16:creationId xmlns:a16="http://schemas.microsoft.com/office/drawing/2014/main" id="{6742E293-F851-471A-9E78-D07EBCF74988}"/>
                  </a:ext>
                </a:extLst>
              </p:cNvPr>
              <p:cNvSpPr>
                <a:spLocks noRot="1" noChangeAspect="1" noMove="1" noResize="1" noEditPoints="1" noAdjustHandles="1" noChangeArrowheads="1" noChangeShapeType="1" noTextEdit="1"/>
              </p:cNvSpPr>
              <p:nvPr/>
            </p:nvSpPr>
            <p:spPr>
              <a:xfrm>
                <a:off x="471020" y="4797442"/>
                <a:ext cx="1780680" cy="400110"/>
              </a:xfrm>
              <a:prstGeom prst="rect">
                <a:avLst/>
              </a:prstGeom>
              <a:blipFill>
                <a:blip r:embed="rId1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B5490454-6345-42E9-9C63-ED568489B8D9}"/>
                  </a:ext>
                </a:extLst>
              </p:cNvPr>
              <p:cNvSpPr/>
              <p:nvPr/>
            </p:nvSpPr>
            <p:spPr>
              <a:xfrm>
                <a:off x="313237" y="5209619"/>
                <a:ext cx="11634928" cy="4242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smtClean="0">
                            <a:ln>
                              <a:noFill/>
                            </a:ln>
                            <a:solidFill>
                              <a:srgbClr val="3333CC">
                                <a:lumMod val="75000"/>
                              </a:srgbClr>
                            </a:solidFill>
                            <a:effectLst/>
                            <a:uLnTx/>
                            <a:uFillTx/>
                            <a:latin typeface="Cambria Math"/>
                            <a:ea typeface="Cambria Math" panose="02040503050406030204" pitchFamily="18" charset="0"/>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smtClean="0">
                            <a:ln>
                              <a:noFill/>
                            </a:ln>
                            <a:solidFill>
                              <a:srgbClr val="3333CC">
                                <a:lumMod val="75000"/>
                              </a:srgbClr>
                            </a:solidFill>
                            <a:effectLst/>
                            <a:uLnTx/>
                            <a:uFillTx/>
                            <a:latin typeface="Cambria Math"/>
                            <a:ea typeface="Cambria Math" panose="02040503050406030204" pitchFamily="18" charset="0"/>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𝑧</m:t>
                        </m:r>
                        <m:r>
                          <a:rPr kumimoji="0" lang="en-US" sz="2000" b="0" i="1" u="none" strike="noStrike" kern="1200" cap="none" spc="0" normalizeH="0" baseline="0" noProof="0" smtClean="0">
                            <a:ln>
                              <a:noFill/>
                            </a:ln>
                            <a:solidFill>
                              <a:srgbClr val="3333CC">
                                <a:lumMod val="75000"/>
                              </a:srgbClr>
                            </a:solidFill>
                            <a:effectLst/>
                            <a:uLnTx/>
                            <a:uFillTx/>
                            <a:latin typeface="Cambria Math"/>
                            <a:ea typeface="Cambria Math" panose="02040503050406030204" pitchFamily="18" charset="0"/>
                            <a:cs typeface="+mn-cs"/>
                          </a:rPr>
                          <m:t>𝑥</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are components of the stress tensor (of course, in general different at different directions)</a:t>
                </a:r>
              </a:p>
            </p:txBody>
          </p:sp>
        </mc:Choice>
        <mc:Fallback xmlns="">
          <p:sp>
            <p:nvSpPr>
              <p:cNvPr id="74" name="Rectangle 73">
                <a:extLst>
                  <a:ext uri="{FF2B5EF4-FFF2-40B4-BE49-F238E27FC236}">
                    <a16:creationId xmlns:a16="http://schemas.microsoft.com/office/drawing/2014/main" id="{B5490454-6345-42E9-9C63-ED568489B8D9}"/>
                  </a:ext>
                </a:extLst>
              </p:cNvPr>
              <p:cNvSpPr>
                <a:spLocks noRot="1" noChangeAspect="1" noMove="1" noResize="1" noEditPoints="1" noAdjustHandles="1" noChangeArrowheads="1" noChangeShapeType="1" noTextEdit="1"/>
              </p:cNvSpPr>
              <p:nvPr/>
            </p:nvSpPr>
            <p:spPr>
              <a:xfrm>
                <a:off x="313237" y="5209619"/>
                <a:ext cx="11634928" cy="424283"/>
              </a:xfrm>
              <a:prstGeom prst="rect">
                <a:avLst/>
              </a:prstGeom>
              <a:blipFill>
                <a:blip r:embed="rId17"/>
                <a:stretch>
                  <a:fillRect t="-8696" b="-20290"/>
                </a:stretch>
              </a:blipFill>
            </p:spPr>
            <p:txBody>
              <a:bodyPr/>
              <a:lstStyle/>
              <a:p>
                <a:r>
                  <a:rPr lang="LID4096">
                    <a:noFill/>
                  </a:rPr>
                  <a:t> </a:t>
                </a:r>
              </a:p>
            </p:txBody>
          </p:sp>
        </mc:Fallback>
      </mc:AlternateContent>
      <p:cxnSp>
        <p:nvCxnSpPr>
          <p:cNvPr id="81" name="Straight Arrow Connector 80">
            <a:extLst>
              <a:ext uri="{FF2B5EF4-FFF2-40B4-BE49-F238E27FC236}">
                <a16:creationId xmlns:a16="http://schemas.microsoft.com/office/drawing/2014/main" id="{4BCEF96E-EC61-4BAB-96B7-951B26540E0D}"/>
              </a:ext>
            </a:extLst>
          </p:cNvPr>
          <p:cNvCxnSpPr/>
          <p:nvPr/>
        </p:nvCxnSpPr>
        <p:spPr bwMode="auto">
          <a:xfrm flipV="1">
            <a:off x="9326377" y="2502491"/>
            <a:ext cx="586615" cy="849845"/>
          </a:xfrm>
          <a:prstGeom prst="straightConnector1">
            <a:avLst/>
          </a:prstGeom>
          <a:noFill/>
          <a:ln w="571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09092AD3-DBB2-4485-AFEC-66B55EE01BE8}"/>
                  </a:ext>
                </a:extLst>
              </p:cNvPr>
              <p:cNvSpPr txBox="1"/>
              <p:nvPr/>
            </p:nvSpPr>
            <p:spPr>
              <a:xfrm>
                <a:off x="9906665" y="2156423"/>
                <a:ext cx="661988" cy="4374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𝐅</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endParaRPr kumimoji="0" lang="LID4096"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82" name="TextBox 81">
                <a:extLst>
                  <a:ext uri="{FF2B5EF4-FFF2-40B4-BE49-F238E27FC236}">
                    <a16:creationId xmlns:a16="http://schemas.microsoft.com/office/drawing/2014/main" id="{09092AD3-DBB2-4485-AFEC-66B55EE01BE8}"/>
                  </a:ext>
                </a:extLst>
              </p:cNvPr>
              <p:cNvSpPr txBox="1">
                <a:spLocks noRot="1" noChangeAspect="1" noMove="1" noResize="1" noEditPoints="1" noAdjustHandles="1" noChangeArrowheads="1" noChangeShapeType="1" noTextEdit="1"/>
              </p:cNvSpPr>
              <p:nvPr/>
            </p:nvSpPr>
            <p:spPr>
              <a:xfrm>
                <a:off x="9906665" y="2156423"/>
                <a:ext cx="661988" cy="437492"/>
              </a:xfrm>
              <a:prstGeom prst="rect">
                <a:avLst/>
              </a:prstGeom>
              <a:blipFill>
                <a:blip r:embed="rId18"/>
                <a:stretch>
                  <a:fillRect t="-18056" r="-22018"/>
                </a:stretch>
              </a:blipFill>
            </p:spPr>
            <p:txBody>
              <a:bodyPr/>
              <a:lstStyle/>
              <a:p>
                <a:r>
                  <a:rPr lang="LID4096">
                    <a:noFill/>
                  </a:rPr>
                  <a:t> </a:t>
                </a:r>
              </a:p>
            </p:txBody>
          </p:sp>
        </mc:Fallback>
      </mc:AlternateContent>
      <p:sp>
        <p:nvSpPr>
          <p:cNvPr id="38" name="Rectangle 37">
            <a:extLst>
              <a:ext uri="{FF2B5EF4-FFF2-40B4-BE49-F238E27FC236}">
                <a16:creationId xmlns:a16="http://schemas.microsoft.com/office/drawing/2014/main" id="{4566B438-AEBF-5C7B-2BBC-EB55EAEAEFFC}"/>
              </a:ext>
            </a:extLst>
          </p:cNvPr>
          <p:cNvSpPr/>
          <p:nvPr/>
        </p:nvSpPr>
        <p:spPr>
          <a:xfrm>
            <a:off x="260677" y="847155"/>
            <a:ext cx="191294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In the </a:t>
            </a:r>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static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case</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2769A87-7604-234D-1CD1-6D4D491C54A4}"/>
                  </a:ext>
                </a:extLst>
              </p:cNvPr>
              <p:cNvSpPr/>
              <p:nvPr/>
            </p:nvSpPr>
            <p:spPr>
              <a:xfrm>
                <a:off x="2116354" y="631180"/>
                <a:ext cx="1885950" cy="82080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39" name="Rectangle 38">
                <a:extLst>
                  <a:ext uri="{FF2B5EF4-FFF2-40B4-BE49-F238E27FC236}">
                    <a16:creationId xmlns:a16="http://schemas.microsoft.com/office/drawing/2014/main" id="{12769A87-7604-234D-1CD1-6D4D491C54A4}"/>
                  </a:ext>
                </a:extLst>
              </p:cNvPr>
              <p:cNvSpPr>
                <a:spLocks noRot="1" noChangeAspect="1" noMove="1" noResize="1" noEditPoints="1" noAdjustHandles="1" noChangeArrowheads="1" noChangeShapeType="1" noTextEdit="1"/>
              </p:cNvSpPr>
              <p:nvPr/>
            </p:nvSpPr>
            <p:spPr>
              <a:xfrm>
                <a:off x="2116354" y="631180"/>
                <a:ext cx="1885950" cy="820802"/>
              </a:xfrm>
              <a:prstGeom prst="rect">
                <a:avLst/>
              </a:prstGeom>
              <a:blipFill>
                <a:blip r:embed="rId19"/>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48B430D-E26A-E9D9-BDB9-94BB813527A6}"/>
                  </a:ext>
                </a:extLst>
              </p:cNvPr>
              <p:cNvSpPr txBox="1"/>
              <p:nvPr/>
            </p:nvSpPr>
            <p:spPr>
              <a:xfrm>
                <a:off x="307537" y="1329404"/>
                <a:ext cx="11085610" cy="4374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is </a:t>
                </a:r>
                <a:r>
                  <a:rPr kumimoji="0" lang="en-US" sz="2000" b="1"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force per unit area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acting on a surface of the volume under consideration (units: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N/m</a:t>
                </a:r>
                <a:r>
                  <a:rPr kumimoji="0" lang="en-US" sz="2000" b="0" i="0" u="none" strike="noStrike" kern="1200" cap="none" spc="0" normalizeH="0" baseline="30000" noProof="0" dirty="0">
                    <a:ln>
                      <a:noFill/>
                    </a:ln>
                    <a:solidFill>
                      <a:srgbClr val="000000"/>
                    </a:solidFill>
                    <a:effectLst/>
                    <a:uLnTx/>
                    <a:uFillTx/>
                    <a:latin typeface="Times New Roman"/>
                    <a:ea typeface="+mn-ea"/>
                    <a:cs typeface="+mn-cs"/>
                  </a:rPr>
                  <a:t>2</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a:t>
                </a:r>
              </a:p>
            </p:txBody>
          </p:sp>
        </mc:Choice>
        <mc:Fallback xmlns="">
          <p:sp>
            <p:nvSpPr>
              <p:cNvPr id="40" name="TextBox 39">
                <a:extLst>
                  <a:ext uri="{FF2B5EF4-FFF2-40B4-BE49-F238E27FC236}">
                    <a16:creationId xmlns:a16="http://schemas.microsoft.com/office/drawing/2014/main" id="{A48B430D-E26A-E9D9-BDB9-94BB813527A6}"/>
                  </a:ext>
                </a:extLst>
              </p:cNvPr>
              <p:cNvSpPr txBox="1">
                <a:spLocks noRot="1" noChangeAspect="1" noMove="1" noResize="1" noEditPoints="1" noAdjustHandles="1" noChangeArrowheads="1" noChangeShapeType="1" noTextEdit="1"/>
              </p:cNvSpPr>
              <p:nvPr/>
            </p:nvSpPr>
            <p:spPr>
              <a:xfrm>
                <a:off x="307537" y="1329404"/>
                <a:ext cx="11085610" cy="437492"/>
              </a:xfrm>
              <a:prstGeom prst="rect">
                <a:avLst/>
              </a:prstGeom>
              <a:blipFill>
                <a:blip r:embed="rId20"/>
                <a:stretch>
                  <a:fillRect b="-23611"/>
                </a:stretch>
              </a:blipFill>
            </p:spPr>
            <p:txBody>
              <a:bodyPr/>
              <a:lstStyle/>
              <a:p>
                <a:r>
                  <a:rPr lang="LID4096">
                    <a:noFill/>
                  </a:rPr>
                  <a:t> </a:t>
                </a:r>
              </a:p>
            </p:txBody>
          </p:sp>
        </mc:Fallback>
      </mc:AlternateContent>
      <p:sp>
        <p:nvSpPr>
          <p:cNvPr id="42" name="TextBox 41">
            <a:extLst>
              <a:ext uri="{FF2B5EF4-FFF2-40B4-BE49-F238E27FC236}">
                <a16:creationId xmlns:a16="http://schemas.microsoft.com/office/drawing/2014/main" id="{1866FAFD-DC8D-A08B-673D-D855EEAB7EBC}"/>
              </a:ext>
            </a:extLst>
          </p:cNvPr>
          <p:cNvSpPr txBox="1"/>
          <p:nvPr/>
        </p:nvSpPr>
        <p:spPr>
          <a:xfrm>
            <a:off x="307537" y="6131835"/>
            <a:ext cx="1026111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integral of the tensor over the surface is the net force on the volume, enclosed by the surface</a:t>
            </a:r>
          </a:p>
        </p:txBody>
      </p:sp>
      <p:sp>
        <p:nvSpPr>
          <p:cNvPr id="54" name="TextBox 53">
            <a:extLst>
              <a:ext uri="{FF2B5EF4-FFF2-40B4-BE49-F238E27FC236}">
                <a16:creationId xmlns:a16="http://schemas.microsoft.com/office/drawing/2014/main" id="{7A3D2F64-4275-2C0F-BB4D-871BC92CFFBF}"/>
              </a:ext>
            </a:extLst>
          </p:cNvPr>
          <p:cNvSpPr txBox="1"/>
          <p:nvPr/>
        </p:nvSpPr>
        <p:spPr>
          <a:xfrm>
            <a:off x="313237" y="5716594"/>
            <a:ext cx="611300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Mnemonic</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F</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irst </a:t>
            </a:r>
            <a:r>
              <a:rPr kumimoji="0" lang="en-US" sz="2000" b="0" i="0" u="none" strike="noStrike" kern="1200" cap="none" spc="0" normalizeH="0" baseline="0" noProof="0" dirty="0">
                <a:ln>
                  <a:noFill/>
                </a:ln>
                <a:solidFill>
                  <a:srgbClr val="FF0000"/>
                </a:solidFill>
                <a:effectLst/>
                <a:uLnTx/>
                <a:uFillTx/>
                <a:latin typeface="Times New Roman"/>
                <a:ea typeface="+mn-ea"/>
                <a:cs typeface="+mn-cs"/>
              </a:rPr>
              <a:t>F</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orce; </a:t>
            </a:r>
            <a:r>
              <a:rPr kumimoji="0" lang="en-US" sz="2000" b="0" i="0" u="none" strike="noStrike" kern="1200" cap="none" spc="0" normalizeH="0" baseline="0" noProof="0" dirty="0">
                <a:ln>
                  <a:noFill/>
                </a:ln>
                <a:solidFill>
                  <a:srgbClr val="000099"/>
                </a:solidFill>
                <a:effectLst/>
                <a:uLnTx/>
                <a:uFillTx/>
                <a:latin typeface="Times New Roman"/>
                <a:ea typeface="+mn-ea"/>
                <a:cs typeface="+mn-cs"/>
              </a:rPr>
              <a:t>S</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econd </a:t>
            </a:r>
            <a:r>
              <a:rPr kumimoji="0" lang="en-US" sz="2000" b="0" i="0" u="none" strike="noStrike" kern="1200" cap="none" spc="0" normalizeH="0" baseline="0" noProof="0" dirty="0">
                <a:ln>
                  <a:noFill/>
                </a:ln>
                <a:solidFill>
                  <a:srgbClr val="000099"/>
                </a:solidFill>
                <a:effectLst/>
                <a:uLnTx/>
                <a:uFillTx/>
                <a:latin typeface="Times New Roman"/>
                <a:ea typeface="+mn-ea"/>
                <a:cs typeface="+mn-cs"/>
              </a:rPr>
              <a:t>S</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urface</a:t>
            </a:r>
          </a:p>
        </p:txBody>
      </p:sp>
      <p:cxnSp>
        <p:nvCxnSpPr>
          <p:cNvPr id="4" name="Straight Arrow Connector 3">
            <a:extLst>
              <a:ext uri="{FF2B5EF4-FFF2-40B4-BE49-F238E27FC236}">
                <a16:creationId xmlns:a16="http://schemas.microsoft.com/office/drawing/2014/main" id="{952C5915-6C18-34B3-DB42-D8F4530FB9B7}"/>
              </a:ext>
            </a:extLst>
          </p:cNvPr>
          <p:cNvCxnSpPr/>
          <p:nvPr/>
        </p:nvCxnSpPr>
        <p:spPr bwMode="auto">
          <a:xfrm>
            <a:off x="9075420" y="2121502"/>
            <a:ext cx="152855" cy="461665"/>
          </a:xfrm>
          <a:prstGeom prst="straightConnector1">
            <a:avLst/>
          </a:prstGeom>
          <a:noFill/>
          <a:ln w="28575" cap="flat" cmpd="sng" algn="ctr">
            <a:solidFill>
              <a:srgbClr val="00B0F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740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uiExpand="1" animBg="1"/>
      <p:bldP spid="47" grpId="0" animBg="1"/>
      <p:bldP spid="48" grpId="0" animBg="1"/>
      <p:bldP spid="50" grpId="0" uiExpand="1"/>
      <p:bldP spid="51" grpId="0"/>
      <p:bldP spid="52" grpId="0" animBg="1"/>
      <p:bldP spid="53" grpId="0"/>
      <p:bldP spid="2" grpId="0" animBg="1"/>
      <p:bldP spid="59" grpId="0" build="p"/>
      <p:bldP spid="60" grpId="0" animBg="1"/>
      <p:bldP spid="63" grpId="0"/>
      <p:bldP spid="64" grpId="0"/>
      <p:bldP spid="65" grpId="0"/>
      <p:bldP spid="69" grpId="0"/>
      <p:bldP spid="70" grpId="0"/>
      <p:bldP spid="74" grpId="0"/>
      <p:bldP spid="82" grpId="0" uiExpand="1"/>
      <p:bldP spid="40" grpId="0"/>
      <p:bldP spid="42"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½ Lecture 24: Maxwell’s stress tensor</a:t>
            </a:r>
          </a:p>
        </p:txBody>
      </p:sp>
      <p:sp>
        <p:nvSpPr>
          <p:cNvPr id="4" name="Rectangle 3"/>
          <p:cNvSpPr/>
          <p:nvPr/>
        </p:nvSpPr>
        <p:spPr>
          <a:xfrm>
            <a:off x="818470" y="738719"/>
            <a:ext cx="5658530" cy="56323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Times New Roman"/>
                <a:ea typeface="+mn-ea"/>
                <a:cs typeface="+mn-cs"/>
              </a:rPr>
              <a:t>What you should learn: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1. Electromagnetic force </a:t>
            </a:r>
            <a:r>
              <a:rPr kumimoji="0" lang="en-US" sz="2000" b="0" i="0" u="none" strike="noStrike" kern="1200" cap="none" spc="0" normalizeH="0" baseline="0" noProof="0" dirty="0">
                <a:ln>
                  <a:noFill/>
                </a:ln>
                <a:solidFill>
                  <a:srgbClr val="00B050"/>
                </a:solidFill>
                <a:effectLst/>
                <a:uLnTx/>
                <a:uFillTx/>
                <a:latin typeface="Times New Roman"/>
                <a:ea typeface="+mn-ea"/>
                <a:cs typeface="+mn-cs"/>
              </a:rPr>
              <a:t>(done)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2. Maxwell’s stress tensor </a:t>
            </a:r>
            <a:r>
              <a:rPr kumimoji="0" lang="en-US" sz="2000" b="0" i="0" u="none" strike="noStrike" kern="1200" cap="none" spc="0" normalizeH="0" baseline="0" noProof="0" dirty="0">
                <a:ln>
                  <a:noFill/>
                </a:ln>
                <a:solidFill>
                  <a:srgbClr val="00B050"/>
                </a:solidFill>
                <a:effectLst/>
                <a:uLnTx/>
                <a:uFillTx/>
                <a:latin typeface="Times New Roman"/>
                <a:ea typeface="+mn-ea"/>
                <a:cs typeface="+mn-cs"/>
              </a:rPr>
              <a:t>(done)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3. Electromagnetic force via Maxwell stress tensor</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2000" dirty="0">
                <a:solidFill>
                  <a:srgbClr val="00B050"/>
                </a:solidFill>
                <a:latin typeface="Times New Roman"/>
              </a:rPr>
              <a:t>(</a:t>
            </a:r>
            <a:r>
              <a:rPr lang="nl-NL" sz="2000" dirty="0" err="1">
                <a:solidFill>
                  <a:srgbClr val="00B050"/>
                </a:solidFill>
                <a:latin typeface="Times New Roman"/>
              </a:rPr>
              <a:t>done</a:t>
            </a:r>
            <a:r>
              <a:rPr lang="nl-NL" sz="2000" dirty="0">
                <a:solidFill>
                  <a:srgbClr val="00B050"/>
                </a:solidFill>
                <a:latin typeface="Times New Roman"/>
              </a:rPr>
              <a:t>)</a:t>
            </a:r>
            <a:endParaRPr kumimoji="0" lang="en-US" sz="2000" b="0" i="0" u="none" strike="noStrike" kern="1200" cap="none" spc="0" normalizeH="0" baseline="0" noProof="0" dirty="0">
              <a:ln>
                <a:noFill/>
              </a:ln>
              <a:solidFill>
                <a:srgbClr val="00B050"/>
              </a:solidFill>
              <a:effectLst/>
              <a:uLnTx/>
              <a:uFillTx/>
              <a:latin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4. Electromagnetic momentum density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5. Conservation of momentum</a:t>
            </a:r>
          </a:p>
        </p:txBody>
      </p:sp>
      <p:sp>
        <p:nvSpPr>
          <p:cNvPr id="13" name="Rectangle 2">
            <a:extLst>
              <a:ext uri="{FF2B5EF4-FFF2-40B4-BE49-F238E27FC236}">
                <a16:creationId xmlns:a16="http://schemas.microsoft.com/office/drawing/2014/main" id="{1F7806FC-5299-4517-8FB5-CFFD65998B26}"/>
              </a:ext>
            </a:extLst>
          </p:cNvPr>
          <p:cNvSpPr txBox="1">
            <a:spLocks noChangeArrowheads="1"/>
          </p:cNvSpPr>
          <p:nvPr/>
        </p:nvSpPr>
        <p:spPr bwMode="auto">
          <a:xfrm>
            <a:off x="6934201" y="610610"/>
            <a:ext cx="373379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0099"/>
                </a:solidFill>
                <a:latin typeface="+mj-lt"/>
                <a:ea typeface="+mj-ea"/>
                <a:cs typeface="+mj-cs"/>
              </a:defRPr>
            </a:lvl1pPr>
            <a:lvl2pPr algn="ctr" rtl="0" eaLnBrk="0" fontAlgn="base" hangingPunct="0">
              <a:spcBef>
                <a:spcPct val="0"/>
              </a:spcBef>
              <a:spcAft>
                <a:spcPct val="0"/>
              </a:spcAft>
              <a:defRPr sz="3200" b="1">
                <a:solidFill>
                  <a:srgbClr val="000099"/>
                </a:solidFill>
                <a:latin typeface="Times New Roman" pitchFamily="18" charset="0"/>
              </a:defRPr>
            </a:lvl2pPr>
            <a:lvl3pPr algn="ctr" rtl="0" eaLnBrk="0" fontAlgn="base" hangingPunct="0">
              <a:spcBef>
                <a:spcPct val="0"/>
              </a:spcBef>
              <a:spcAft>
                <a:spcPct val="0"/>
              </a:spcAft>
              <a:defRPr sz="3200" b="1">
                <a:solidFill>
                  <a:srgbClr val="000099"/>
                </a:solidFill>
                <a:latin typeface="Times New Roman" pitchFamily="18" charset="0"/>
              </a:defRPr>
            </a:lvl3pPr>
            <a:lvl4pPr algn="ctr" rtl="0" eaLnBrk="0" fontAlgn="base" hangingPunct="0">
              <a:spcBef>
                <a:spcPct val="0"/>
              </a:spcBef>
              <a:spcAft>
                <a:spcPct val="0"/>
              </a:spcAft>
              <a:defRPr sz="3200" b="1">
                <a:solidFill>
                  <a:srgbClr val="000099"/>
                </a:solidFill>
                <a:latin typeface="Times New Roman" pitchFamily="18" charset="0"/>
              </a:defRPr>
            </a:lvl4pPr>
            <a:lvl5pPr algn="ctr" rtl="0" eaLnBrk="0" fontAlgn="base" hangingPunct="0">
              <a:spcBef>
                <a:spcPct val="0"/>
              </a:spcBef>
              <a:spcAft>
                <a:spcPct val="0"/>
              </a:spcAft>
              <a:defRPr sz="3200" b="1">
                <a:solidFill>
                  <a:srgbClr val="000099"/>
                </a:solidFill>
                <a:latin typeface="Times New Roman" pitchFamily="18" charset="0"/>
              </a:defRPr>
            </a:lvl5pPr>
            <a:lvl6pPr marL="457200" algn="ctr" rtl="0" fontAlgn="base">
              <a:spcBef>
                <a:spcPct val="0"/>
              </a:spcBef>
              <a:spcAft>
                <a:spcPct val="0"/>
              </a:spcAft>
              <a:defRPr sz="3200" b="1">
                <a:solidFill>
                  <a:srgbClr val="000099"/>
                </a:solidFill>
                <a:latin typeface="Times New Roman" pitchFamily="18" charset="0"/>
              </a:defRPr>
            </a:lvl6pPr>
            <a:lvl7pPr marL="914400" algn="ctr" rtl="0" fontAlgn="base">
              <a:spcBef>
                <a:spcPct val="0"/>
              </a:spcBef>
              <a:spcAft>
                <a:spcPct val="0"/>
              </a:spcAft>
              <a:defRPr sz="3200" b="1">
                <a:solidFill>
                  <a:srgbClr val="000099"/>
                </a:solidFill>
                <a:latin typeface="Times New Roman" pitchFamily="18" charset="0"/>
              </a:defRPr>
            </a:lvl7pPr>
            <a:lvl8pPr marL="1371600" algn="ctr" rtl="0" fontAlgn="base">
              <a:spcBef>
                <a:spcPct val="0"/>
              </a:spcBef>
              <a:spcAft>
                <a:spcPct val="0"/>
              </a:spcAft>
              <a:defRPr sz="3200" b="1">
                <a:solidFill>
                  <a:srgbClr val="000099"/>
                </a:solidFill>
                <a:latin typeface="Times New Roman" pitchFamily="18" charset="0"/>
              </a:defRPr>
            </a:lvl8pPr>
            <a:lvl9pPr marL="1828800" algn="ctr" rtl="0" fontAlgn="base">
              <a:spcBef>
                <a:spcPct val="0"/>
              </a:spcBef>
              <a:spcAft>
                <a:spcPct val="0"/>
              </a:spcAft>
              <a:defRPr sz="3200" b="1">
                <a:solidFill>
                  <a:srgbClr val="000099"/>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66"/>
                </a:solidFill>
                <a:effectLst/>
                <a:uLnTx/>
                <a:uFillTx/>
                <a:latin typeface="Times New Roman"/>
                <a:ea typeface="+mj-ea"/>
                <a:cs typeface="+mj-cs"/>
              </a:rPr>
              <a:t>Chapters 8.2</a:t>
            </a:r>
          </a:p>
        </p:txBody>
      </p:sp>
      <mc:AlternateContent xmlns:mc="http://schemas.openxmlformats.org/markup-compatibility/2006" xmlns:a14="http://schemas.microsoft.com/office/drawing/2010/main">
        <mc:Choice Requires="a14">
          <p:sp>
            <p:nvSpPr>
              <p:cNvPr id="10" name="Rectangle 9"/>
              <p:cNvSpPr/>
              <p:nvPr/>
            </p:nvSpPr>
            <p:spPr>
              <a:xfrm>
                <a:off x="6311690" y="3010301"/>
                <a:ext cx="5516895" cy="783869"/>
              </a:xfrm>
              <a:prstGeom prst="rect">
                <a:avLst/>
              </a:prstGeom>
              <a:ln w="19050">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6311690" y="3010301"/>
                <a:ext cx="5516895" cy="783869"/>
              </a:xfrm>
              <a:prstGeom prst="rect">
                <a:avLst/>
              </a:prstGeom>
              <a:blipFill>
                <a:blip r:embed="rId3"/>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388287" y="4942368"/>
                <a:ext cx="2979304" cy="55297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6388287" y="4942368"/>
                <a:ext cx="2979304" cy="552972"/>
              </a:xfrm>
              <a:prstGeom prst="rect">
                <a:avLst/>
              </a:prstGeom>
              <a:blipFill>
                <a:blip r:embed="rId4"/>
                <a:stretch>
                  <a:fillRect t="-11828"/>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311690" y="3892083"/>
                <a:ext cx="2336152" cy="750142"/>
              </a:xfrm>
              <a:prstGeom prst="rect">
                <a:avLst/>
              </a:prstGeom>
              <a:ln w="19050">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oMath>
                  </m:oMathPara>
                </a14:m>
                <a:endParaRPr kumimoji="0" lang="en-US" sz="2000" b="0"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311690" y="3892083"/>
                <a:ext cx="2336152" cy="750142"/>
              </a:xfrm>
              <a:prstGeom prst="rect">
                <a:avLst/>
              </a:prstGeom>
              <a:blipFill>
                <a:blip r:embed="rId5"/>
                <a:stretch>
                  <a:fillRect/>
                </a:stretch>
              </a:blipFill>
              <a:ln w="19050">
                <a:solidFill>
                  <a:srgbClr val="FF0000"/>
                </a:solidFill>
              </a:ln>
            </p:spPr>
            <p:txBody>
              <a:bodyPr/>
              <a:lstStyle/>
              <a:p>
                <a:r>
                  <a:rPr lang="LID4096">
                    <a:noFill/>
                  </a:rPr>
                  <a:t> </a:t>
                </a:r>
              </a:p>
            </p:txBody>
          </p:sp>
        </mc:Fallback>
      </mc:AlternateContent>
      <p:sp>
        <p:nvSpPr>
          <p:cNvPr id="15" name="Content Placeholder 4"/>
          <p:cNvSpPr>
            <a:spLocks noGrp="1"/>
          </p:cNvSpPr>
          <p:nvPr>
            <p:ph sz="quarter" idx="10"/>
          </p:nvPr>
        </p:nvSpPr>
        <p:spPr>
          <a:prstGeom prst="rect">
            <a:avLst/>
          </a:prstGeom>
        </p:spPr>
        <p:txBody>
          <a:bodyPr/>
          <a:lstStyle>
            <a:lvl1pPr marL="0" indent="0" algn="r">
              <a:buNone/>
              <a:defRPr sz="1600"/>
            </a:lvl1pPr>
          </a:lstStyle>
          <a:p>
            <a:pPr lvl="0"/>
            <a:fld id="{6277FA82-443F-480E-8FC1-3C37497B7B6E}" type="slidenum">
              <a:rPr lang="en-US" smtClean="0"/>
              <a:t>35</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3C61EFA-AB7F-49C5-B98B-4ADACAFF56C8}"/>
                  </a:ext>
                </a:extLst>
              </p:cNvPr>
              <p:cNvSpPr/>
              <p:nvPr/>
            </p:nvSpPr>
            <p:spPr>
              <a:xfrm>
                <a:off x="6377444" y="5693292"/>
                <a:ext cx="4396000" cy="891719"/>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6" name="Rectangle 15">
                <a:extLst>
                  <a:ext uri="{FF2B5EF4-FFF2-40B4-BE49-F238E27FC236}">
                    <a16:creationId xmlns:a16="http://schemas.microsoft.com/office/drawing/2014/main" id="{83C61EFA-AB7F-49C5-B98B-4ADACAFF56C8}"/>
                  </a:ext>
                </a:extLst>
              </p:cNvPr>
              <p:cNvSpPr>
                <a:spLocks noRot="1" noChangeAspect="1" noMove="1" noResize="1" noEditPoints="1" noAdjustHandles="1" noChangeArrowheads="1" noChangeShapeType="1" noTextEdit="1"/>
              </p:cNvSpPr>
              <p:nvPr/>
            </p:nvSpPr>
            <p:spPr>
              <a:xfrm>
                <a:off x="6377444" y="5693292"/>
                <a:ext cx="4396000" cy="891719"/>
              </a:xfrm>
              <a:prstGeom prst="rect">
                <a:avLst/>
              </a:prstGeom>
              <a:blipFill>
                <a:blip r:embed="rId6"/>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018593A-3344-4529-AD62-A3316C9BE515}"/>
                  </a:ext>
                </a:extLst>
              </p:cNvPr>
              <p:cNvSpPr/>
              <p:nvPr/>
            </p:nvSpPr>
            <p:spPr>
              <a:xfrm>
                <a:off x="1290257" y="2168492"/>
                <a:ext cx="10687050" cy="777264"/>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a:extLst>
                  <a:ext uri="{FF2B5EF4-FFF2-40B4-BE49-F238E27FC236}">
                    <a16:creationId xmlns:a16="http://schemas.microsoft.com/office/drawing/2014/main" id="{4018593A-3344-4529-AD62-A3316C9BE515}"/>
                  </a:ext>
                </a:extLst>
              </p:cNvPr>
              <p:cNvSpPr>
                <a:spLocks noRot="1" noChangeAspect="1" noMove="1" noResize="1" noEditPoints="1" noAdjustHandles="1" noChangeArrowheads="1" noChangeShapeType="1" noTextEdit="1"/>
              </p:cNvSpPr>
              <p:nvPr/>
            </p:nvSpPr>
            <p:spPr>
              <a:xfrm>
                <a:off x="1290257" y="2168492"/>
                <a:ext cx="10687050" cy="777264"/>
              </a:xfrm>
              <a:prstGeom prst="rect">
                <a:avLst/>
              </a:prstGeom>
              <a:blipFill>
                <a:blip r:embed="rId7"/>
                <a:stretch>
                  <a:fillRect/>
                </a:stretch>
              </a:blipFill>
              <a:ln w="19050">
                <a:solidFill>
                  <a:srgbClr val="FF0000"/>
                </a:solidFill>
              </a:ln>
            </p:spPr>
            <p:txBody>
              <a:bodyPr/>
              <a:lstStyle/>
              <a:p>
                <a:r>
                  <a:rPr lang="LID4096">
                    <a:noFill/>
                  </a:rPr>
                  <a:t> </a:t>
                </a:r>
              </a:p>
            </p:txBody>
          </p:sp>
        </mc:Fallback>
      </mc:AlternateContent>
    </p:spTree>
    <p:extLst>
      <p:ext uri="{BB962C8B-B14F-4D97-AF65-F5344CB8AC3E}">
        <p14:creationId xmlns:p14="http://schemas.microsoft.com/office/powerpoint/2010/main" val="3544915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756" y="768472"/>
            <a:ext cx="1137056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Maxwell’s stress tensor is introduced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Just for fun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To stress the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 To compact calculations of electromagnetic forces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a:rPr>
              <a:t>D To learn new physics</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Question 1</a:t>
            </a:r>
          </a:p>
        </p:txBody>
      </p:sp>
      <p:sp>
        <p:nvSpPr>
          <p:cNvPr id="9" name="Rectangle 8"/>
          <p:cNvSpPr/>
          <p:nvPr/>
        </p:nvSpPr>
        <p:spPr>
          <a:xfrm>
            <a:off x="507756" y="4057197"/>
            <a:ext cx="405325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Times New Roman"/>
                <a:ea typeface="+mn-ea"/>
                <a:cs typeface="+mn-cs"/>
              </a:rPr>
              <a:t>Answer C, 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a:rPr>
              <a:t>Instead of doing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imes New Roman"/>
                <a:ea typeface="+mn-ea"/>
                <a:cs typeface="+mn-cs"/>
              </a:rPr>
              <a:t>We are doing that: </a:t>
            </a:r>
          </a:p>
        </p:txBody>
      </p:sp>
      <p:sp>
        <p:nvSpPr>
          <p:cNvPr id="33" name="Content Placeholder 4">
            <a:extLst>
              <a:ext uri="{FF2B5EF4-FFF2-40B4-BE49-F238E27FC236}">
                <a16:creationId xmlns:a16="http://schemas.microsoft.com/office/drawing/2014/main" id="{491B0651-F711-44B1-A8D2-3B26DBD9224D}"/>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36</a:t>
            </a:fld>
            <a:endParaRPr lang="en-US" dirty="0"/>
          </a:p>
        </p:txBody>
      </p:sp>
      <p:sp>
        <p:nvSpPr>
          <p:cNvPr id="35" name="Rectangle 34">
            <a:extLst>
              <a:ext uri="{FF2B5EF4-FFF2-40B4-BE49-F238E27FC236}">
                <a16:creationId xmlns:a16="http://schemas.microsoft.com/office/drawing/2014/main" id="{EDB86992-5C71-4CAF-822C-BAC99B70139D}"/>
              </a:ext>
            </a:extLst>
          </p:cNvPr>
          <p:cNvSpPr/>
          <p:nvPr/>
        </p:nvSpPr>
        <p:spPr>
          <a:xfrm>
            <a:off x="9124122" y="6449590"/>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24</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37DCD33-8402-5AF1-1119-5698594D0CD6}"/>
                  </a:ext>
                </a:extLst>
              </p:cNvPr>
              <p:cNvSpPr/>
              <p:nvPr/>
            </p:nvSpPr>
            <p:spPr>
              <a:xfrm>
                <a:off x="6501179" y="2021966"/>
                <a:ext cx="5516895" cy="783869"/>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 name="Rectangle 3">
                <a:extLst>
                  <a:ext uri="{FF2B5EF4-FFF2-40B4-BE49-F238E27FC236}">
                    <a16:creationId xmlns:a16="http://schemas.microsoft.com/office/drawing/2014/main" id="{837DCD33-8402-5AF1-1119-5698594D0CD6}"/>
                  </a:ext>
                </a:extLst>
              </p:cNvPr>
              <p:cNvSpPr>
                <a:spLocks noRot="1" noChangeAspect="1" noMove="1" noResize="1" noEditPoints="1" noAdjustHandles="1" noChangeArrowheads="1" noChangeShapeType="1" noTextEdit="1"/>
              </p:cNvSpPr>
              <p:nvPr/>
            </p:nvSpPr>
            <p:spPr>
              <a:xfrm>
                <a:off x="6501179" y="2021966"/>
                <a:ext cx="5516895" cy="783869"/>
              </a:xfrm>
              <a:prstGeom prst="rect">
                <a:avLst/>
              </a:prstGeom>
              <a:blipFill>
                <a:blip r:embed="rId3"/>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422766C-A4C3-EBB9-E638-B8462DB0D5D5}"/>
                  </a:ext>
                </a:extLst>
              </p:cNvPr>
              <p:cNvSpPr/>
              <p:nvPr/>
            </p:nvSpPr>
            <p:spPr>
              <a:xfrm>
                <a:off x="7803576" y="852149"/>
                <a:ext cx="2689903" cy="108318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5" name="Rectangle 4">
                <a:extLst>
                  <a:ext uri="{FF2B5EF4-FFF2-40B4-BE49-F238E27FC236}">
                    <a16:creationId xmlns:a16="http://schemas.microsoft.com/office/drawing/2014/main" id="{8422766C-A4C3-EBB9-E638-B8462DB0D5D5}"/>
                  </a:ext>
                </a:extLst>
              </p:cNvPr>
              <p:cNvSpPr>
                <a:spLocks noRot="1" noChangeAspect="1" noMove="1" noResize="1" noEditPoints="1" noAdjustHandles="1" noChangeArrowheads="1" noChangeShapeType="1" noTextEdit="1"/>
              </p:cNvSpPr>
              <p:nvPr/>
            </p:nvSpPr>
            <p:spPr>
              <a:xfrm>
                <a:off x="7803576" y="852149"/>
                <a:ext cx="2689903" cy="1083182"/>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88EBD83-4D55-23FE-4C0F-DAABBF02F2B5}"/>
                  </a:ext>
                </a:extLst>
              </p:cNvPr>
              <p:cNvSpPr/>
              <p:nvPr/>
            </p:nvSpPr>
            <p:spPr>
              <a:xfrm>
                <a:off x="594624" y="5856928"/>
                <a:ext cx="2336152" cy="75014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den>
                      </m:f>
                    </m:oMath>
                  </m:oMathPara>
                </a14:m>
                <a:endParaRPr kumimoji="0" lang="en-US" sz="2000" b="0"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endParaRPr>
              </a:p>
            </p:txBody>
          </p:sp>
        </mc:Choice>
        <mc:Fallback xmlns="">
          <p:sp>
            <p:nvSpPr>
              <p:cNvPr id="6" name="Rectangle 5">
                <a:extLst>
                  <a:ext uri="{FF2B5EF4-FFF2-40B4-BE49-F238E27FC236}">
                    <a16:creationId xmlns:a16="http://schemas.microsoft.com/office/drawing/2014/main" id="{888EBD83-4D55-23FE-4C0F-DAABBF02F2B5}"/>
                  </a:ext>
                </a:extLst>
              </p:cNvPr>
              <p:cNvSpPr>
                <a:spLocks noRot="1" noChangeAspect="1" noMove="1" noResize="1" noEditPoints="1" noAdjustHandles="1" noChangeArrowheads="1" noChangeShapeType="1" noTextEdit="1"/>
              </p:cNvSpPr>
              <p:nvPr/>
            </p:nvSpPr>
            <p:spPr>
              <a:xfrm>
                <a:off x="594624" y="5856928"/>
                <a:ext cx="2336152" cy="750142"/>
              </a:xfrm>
              <a:prstGeom prst="rect">
                <a:avLst/>
              </a:prstGeom>
              <a:blipFill>
                <a:blip r:embed="rId5"/>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B96590-882C-69DB-5BCB-B6B2980BCAB6}"/>
                  </a:ext>
                </a:extLst>
              </p:cNvPr>
              <p:cNvSpPr/>
              <p:nvPr/>
            </p:nvSpPr>
            <p:spPr>
              <a:xfrm>
                <a:off x="562620" y="4902753"/>
                <a:ext cx="10687050" cy="777264"/>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d>
                        <m:dPr>
                          <m:begChr m:val="["/>
                          <m:endChr m:val="]"/>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0</m:t>
                              </m:r>
                            </m:sub>
                          </m:sSub>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d>
                            <m:dPr>
                              <m:ctrlP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d>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 name="Rectangle 6">
                <a:extLst>
                  <a:ext uri="{FF2B5EF4-FFF2-40B4-BE49-F238E27FC236}">
                    <a16:creationId xmlns:a16="http://schemas.microsoft.com/office/drawing/2014/main" id="{E3B96590-882C-69DB-5BCB-B6B2980BCAB6}"/>
                  </a:ext>
                </a:extLst>
              </p:cNvPr>
              <p:cNvSpPr>
                <a:spLocks noRot="1" noChangeAspect="1" noMove="1" noResize="1" noEditPoints="1" noAdjustHandles="1" noChangeArrowheads="1" noChangeShapeType="1" noTextEdit="1"/>
              </p:cNvSpPr>
              <p:nvPr/>
            </p:nvSpPr>
            <p:spPr>
              <a:xfrm>
                <a:off x="562620" y="4902753"/>
                <a:ext cx="10687050" cy="777264"/>
              </a:xfrm>
              <a:prstGeom prst="rect">
                <a:avLst/>
              </a:prstGeom>
              <a:blipFill>
                <a:blip r:embed="rId6"/>
                <a:stretch>
                  <a:fillRect/>
                </a:stretch>
              </a:blipFill>
              <a:ln w="19050">
                <a:noFill/>
              </a:ln>
            </p:spPr>
            <p:txBody>
              <a:bodyPr/>
              <a:lstStyle/>
              <a:p>
                <a:r>
                  <a:rPr lang="LID4096">
                    <a:noFill/>
                  </a:rPr>
                  <a:t> </a:t>
                </a:r>
              </a:p>
            </p:txBody>
          </p:sp>
        </mc:Fallback>
      </mc:AlternateContent>
      <p:pic>
        <p:nvPicPr>
          <p:cNvPr id="2" name="Picture 1"/>
          <p:cNvPicPr>
            <a:picLocks noChangeAspect="1"/>
          </p:cNvPicPr>
          <p:nvPr/>
        </p:nvPicPr>
        <p:blipFill>
          <a:blip r:embed="rId7"/>
          <a:stretch>
            <a:fillRect/>
          </a:stretch>
        </p:blipFill>
        <p:spPr>
          <a:xfrm>
            <a:off x="4302251" y="2827967"/>
            <a:ext cx="3321939" cy="2208673"/>
          </a:xfrm>
          <a:prstGeom prst="rect">
            <a:avLst/>
          </a:prstGeom>
        </p:spPr>
      </p:pic>
    </p:spTree>
    <p:extLst>
      <p:ext uri="{BB962C8B-B14F-4D97-AF65-F5344CB8AC3E}">
        <p14:creationId xmlns:p14="http://schemas.microsoft.com/office/powerpoint/2010/main" val="48437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756" y="768472"/>
            <a:ext cx="1137056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Divergence of a 2</a:t>
            </a:r>
            <a:r>
              <a:rPr kumimoji="0" lang="en-US" sz="2000" b="0" i="0" u="none" strike="noStrike" kern="1200" cap="none" spc="0" normalizeH="0" baseline="30000" noProof="0" dirty="0">
                <a:ln>
                  <a:noFill/>
                </a:ln>
                <a:solidFill>
                  <a:srgbClr val="000000"/>
                </a:solidFill>
                <a:effectLst/>
                <a:uLnTx/>
                <a:uFillTx/>
                <a:latin typeface="Times New Roman"/>
                <a:ea typeface="+mn-ea"/>
                <a:cs typeface="+mn-cs"/>
              </a:rPr>
              <a:t>nd</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rank tensor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a:t>
            </a:r>
            <a:r>
              <a:rPr kumimoji="0" lang="en-US" sz="2000" b="0" i="0" u="none" strike="noStrike" kern="1200" cap="none" spc="0" normalizeH="0" baseline="0" noProof="0" dirty="0" err="1">
                <a:ln>
                  <a:noFill/>
                </a:ln>
                <a:solidFill>
                  <a:srgbClr val="000000"/>
                </a:solidFill>
                <a:effectLst/>
                <a:uLnTx/>
                <a:uFillTx/>
                <a:latin typeface="Times New Roman"/>
                <a:ea typeface="+mn-ea"/>
                <a:cs typeface="+mn-cs"/>
              </a:rPr>
              <a:t>A</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scalar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A vector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 Another tensor</a:t>
            </a:r>
          </a:p>
        </p:txBody>
      </p: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Question 2</a:t>
            </a:r>
          </a:p>
        </p:txBody>
      </p:sp>
      <p:sp>
        <p:nvSpPr>
          <p:cNvPr id="9" name="Rectangle 8"/>
          <p:cNvSpPr/>
          <p:nvPr/>
        </p:nvSpPr>
        <p:spPr>
          <a:xfrm>
            <a:off x="507756" y="4057197"/>
            <a:ext cx="405325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Times New Roman"/>
                <a:ea typeface="+mn-ea"/>
                <a:cs typeface="+mn-cs"/>
              </a:rPr>
              <a:t>Answer B,C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accent1">
                  <a:lumMod val="50000"/>
                </a:schemeClr>
              </a:solidFill>
              <a:effectLst/>
              <a:uLnTx/>
              <a:uFillTx/>
              <a:latin typeface="Times New Roman"/>
              <a:ea typeface="+mn-ea"/>
              <a:cs typeface="+mn-cs"/>
            </a:endParaRPr>
          </a:p>
        </p:txBody>
      </p:sp>
      <p:sp>
        <p:nvSpPr>
          <p:cNvPr id="33" name="Content Placeholder 4">
            <a:extLst>
              <a:ext uri="{FF2B5EF4-FFF2-40B4-BE49-F238E27FC236}">
                <a16:creationId xmlns:a16="http://schemas.microsoft.com/office/drawing/2014/main" id="{491B0651-F711-44B1-A8D2-3B26DBD9224D}"/>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37</a:t>
            </a:fld>
            <a:endParaRPr lang="en-US" dirty="0"/>
          </a:p>
        </p:txBody>
      </p:sp>
      <p:sp>
        <p:nvSpPr>
          <p:cNvPr id="35" name="Rectangle 34">
            <a:extLst>
              <a:ext uri="{FF2B5EF4-FFF2-40B4-BE49-F238E27FC236}">
                <a16:creationId xmlns:a16="http://schemas.microsoft.com/office/drawing/2014/main" id="{EDB86992-5C71-4CAF-822C-BAC99B70139D}"/>
              </a:ext>
            </a:extLst>
          </p:cNvPr>
          <p:cNvSpPr/>
          <p:nvPr/>
        </p:nvSpPr>
        <p:spPr>
          <a:xfrm>
            <a:off x="9124122" y="6449590"/>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24</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6307FDE-3043-B158-7013-BE5F478A0ADD}"/>
                  </a:ext>
                </a:extLst>
              </p:cNvPr>
              <p:cNvSpPr/>
              <p:nvPr/>
            </p:nvSpPr>
            <p:spPr>
              <a:xfrm>
                <a:off x="507756" y="4604319"/>
                <a:ext cx="4597669" cy="552972"/>
              </a:xfrm>
              <a:prstGeom prst="rect">
                <a:avLst/>
              </a:prstGeom>
              <a:ln w="19050">
                <a:noFill/>
              </a:ln>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 name="Rectangle 1">
                <a:extLst>
                  <a:ext uri="{FF2B5EF4-FFF2-40B4-BE49-F238E27FC236}">
                    <a16:creationId xmlns:a16="http://schemas.microsoft.com/office/drawing/2014/main" id="{A6307FDE-3043-B158-7013-BE5F478A0ADD}"/>
                  </a:ext>
                </a:extLst>
              </p:cNvPr>
              <p:cNvSpPr>
                <a:spLocks noRot="1" noChangeAspect="1" noMove="1" noResize="1" noEditPoints="1" noAdjustHandles="1" noChangeArrowheads="1" noChangeShapeType="1" noTextEdit="1"/>
              </p:cNvSpPr>
              <p:nvPr/>
            </p:nvSpPr>
            <p:spPr>
              <a:xfrm>
                <a:off x="507756" y="4604319"/>
                <a:ext cx="4597669" cy="552972"/>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B5849C0-090E-CE37-A984-079EB07E8A07}"/>
                  </a:ext>
                </a:extLst>
              </p:cNvPr>
              <p:cNvSpPr/>
              <p:nvPr/>
            </p:nvSpPr>
            <p:spPr>
              <a:xfrm>
                <a:off x="8695919" y="1236410"/>
                <a:ext cx="1439688" cy="437492"/>
              </a:xfrm>
              <a:prstGeom prst="rect">
                <a:avLst/>
              </a:prstGeom>
              <a:ln w="19050">
                <a:noFill/>
              </a:ln>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lang="en-US" sz="2000" i="1" smtClean="0">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3333CC">
                                  <a:lumMod val="75000"/>
                                </a:srgbClr>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8" name="Rectangle 7">
                <a:extLst>
                  <a:ext uri="{FF2B5EF4-FFF2-40B4-BE49-F238E27FC236}">
                    <a16:creationId xmlns:a16="http://schemas.microsoft.com/office/drawing/2014/main" id="{1B5849C0-090E-CE37-A984-079EB07E8A07}"/>
                  </a:ext>
                </a:extLst>
              </p:cNvPr>
              <p:cNvSpPr>
                <a:spLocks noRot="1" noChangeAspect="1" noMove="1" noResize="1" noEditPoints="1" noAdjustHandles="1" noChangeArrowheads="1" noChangeShapeType="1" noTextEdit="1"/>
              </p:cNvSpPr>
              <p:nvPr/>
            </p:nvSpPr>
            <p:spPr>
              <a:xfrm>
                <a:off x="8695919" y="1236410"/>
                <a:ext cx="1439688" cy="437492"/>
              </a:xfrm>
              <a:prstGeom prst="rect">
                <a:avLst/>
              </a:prstGeom>
              <a:blipFill>
                <a:blip r:embed="rId5"/>
                <a:stretch>
                  <a:fillRect/>
                </a:stretch>
              </a:blipFill>
              <a:ln w="19050">
                <a:noFill/>
              </a:ln>
            </p:spPr>
            <p:txBody>
              <a:bodyPr/>
              <a:lstStyle/>
              <a:p>
                <a:r>
                  <a:rPr lang="LID4096">
                    <a:noFill/>
                  </a:rPr>
                  <a:t> </a:t>
                </a:r>
              </a:p>
            </p:txBody>
          </p:sp>
        </mc:Fallback>
      </mc:AlternateContent>
      <p:sp>
        <p:nvSpPr>
          <p:cNvPr id="11" name="Rectangle 10">
            <a:extLst>
              <a:ext uri="{FF2B5EF4-FFF2-40B4-BE49-F238E27FC236}">
                <a16:creationId xmlns:a16="http://schemas.microsoft.com/office/drawing/2014/main" id="{BF746B01-9EE0-6FF1-C8C4-5DFCCDFEC789}"/>
              </a:ext>
            </a:extLst>
          </p:cNvPr>
          <p:cNvSpPr/>
          <p:nvPr/>
        </p:nvSpPr>
        <p:spPr>
          <a:xfrm>
            <a:off x="553272" y="5312205"/>
            <a:ext cx="327205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It’s a vector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252525"/>
                </a:solidFill>
                <a:latin typeface="Times New Roman" panose="02020603050405020304" pitchFamily="18" charset="0"/>
              </a:rPr>
              <a:t>Which is also a 1</a:t>
            </a:r>
            <a:r>
              <a:rPr lang="en-US" sz="2000" baseline="30000" dirty="0">
                <a:solidFill>
                  <a:srgbClr val="252525"/>
                </a:solidFill>
                <a:latin typeface="Times New Roman" panose="02020603050405020304" pitchFamily="18" charset="0"/>
              </a:rPr>
              <a:t>st</a:t>
            </a:r>
            <a:r>
              <a:rPr lang="en-US" sz="2000" dirty="0">
                <a:solidFill>
                  <a:srgbClr val="252525"/>
                </a:solidFill>
                <a:latin typeface="Times New Roman" panose="02020603050405020304" pitchFamily="18" charset="0"/>
              </a:rPr>
              <a:t> rank tensor</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Picture 3"/>
          <p:cNvPicPr>
            <a:picLocks noChangeAspect="1"/>
          </p:cNvPicPr>
          <p:nvPr/>
        </p:nvPicPr>
        <p:blipFill>
          <a:blip r:embed="rId6"/>
          <a:stretch>
            <a:fillRect/>
          </a:stretch>
        </p:blipFill>
        <p:spPr>
          <a:xfrm>
            <a:off x="6803136" y="2069237"/>
            <a:ext cx="3484626" cy="2626187"/>
          </a:xfrm>
          <a:prstGeom prst="rect">
            <a:avLst/>
          </a:prstGeom>
        </p:spPr>
      </p:pic>
    </p:spTree>
    <p:extLst>
      <p:ext uri="{BB962C8B-B14F-4D97-AF65-F5344CB8AC3E}">
        <p14:creationId xmlns:p14="http://schemas.microsoft.com/office/powerpoint/2010/main" val="12374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Problem 8.7</a:t>
            </a:r>
          </a:p>
        </p:txBody>
      </p:sp>
      <mc:AlternateContent xmlns:mc="http://schemas.openxmlformats.org/markup-compatibility/2006" xmlns:a14="http://schemas.microsoft.com/office/drawing/2010/main">
        <mc:Choice Requires="a14">
          <p:sp>
            <p:nvSpPr>
              <p:cNvPr id="3" name="Rectangle 2"/>
              <p:cNvSpPr/>
              <p:nvPr/>
            </p:nvSpPr>
            <p:spPr>
              <a:xfrm>
                <a:off x="257175" y="723738"/>
                <a:ext cx="1167765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Consider an infinite parallel-plate capacitor, with the lower plate carrying surface charge density </a:t>
                </a:r>
                <a14:m>
                  <m:oMath xmlns:m="http://schemas.openxmlformats.org/officeDocument/2006/math">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oMath>
                </a14:m>
                <a:r>
                  <a:rPr kumimoji="0" lang="en-US" sz="2000" b="0" i="0" u="none" strike="noStrike" kern="1200" cap="none" spc="0" normalizeH="0" baseline="0" noProof="0" dirty="0">
                    <a:ln>
                      <a:noFill/>
                    </a:ln>
                    <a:solidFill>
                      <a:srgbClr val="252525"/>
                    </a:solidFill>
                    <a:effectLst/>
                    <a:uLnTx/>
                    <a:uFillTx/>
                    <a:latin typeface="Times New Roman"/>
                    <a:ea typeface="+mn-ea"/>
                    <a:cs typeface="+mn-cs"/>
                  </a:rPr>
                  <a:t>, and the upper plate carrying charge density </a:t>
                </a:r>
                <a14:m>
                  <m:oMath xmlns:m="http://schemas.openxmlformats.org/officeDocument/2006/math">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oMath>
                </a14:m>
                <a:r>
                  <a:rPr kumimoji="0" lang="en-US" sz="2000" b="0" i="0" u="none" strike="noStrike" kern="1200" cap="none" spc="0" normalizeH="0" baseline="0" noProof="0" dirty="0">
                    <a:ln>
                      <a:noFill/>
                    </a:ln>
                    <a:solidFill>
                      <a:srgbClr val="252525"/>
                    </a:solidFill>
                    <a:effectLst/>
                    <a:uLnTx/>
                    <a:uFillTx/>
                    <a:latin typeface="Times New 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Determine the electromagnetic force per unit area on the bottom plate</a:t>
                </a:r>
              </a:p>
            </p:txBody>
          </p:sp>
        </mc:Choice>
        <mc:Fallback xmlns="">
          <p:sp>
            <p:nvSpPr>
              <p:cNvPr id="3" name="Rectangle 2"/>
              <p:cNvSpPr>
                <a:spLocks noRot="1" noChangeAspect="1" noMove="1" noResize="1" noEditPoints="1" noAdjustHandles="1" noChangeArrowheads="1" noChangeShapeType="1" noTextEdit="1"/>
              </p:cNvSpPr>
              <p:nvPr/>
            </p:nvSpPr>
            <p:spPr>
              <a:xfrm>
                <a:off x="257175" y="723738"/>
                <a:ext cx="11677650" cy="1015663"/>
              </a:xfrm>
              <a:prstGeom prst="rect">
                <a:avLst/>
              </a:prstGeom>
              <a:blipFill>
                <a:blip r:embed="rId3"/>
                <a:stretch>
                  <a:fillRect l="-522" t="-3614" b="-10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38197" y="1755445"/>
                <a:ext cx="2013438" cy="739305"/>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2038197" y="1755445"/>
                <a:ext cx="2013438" cy="739305"/>
              </a:xfrm>
              <a:prstGeom prst="rect">
                <a:avLst/>
              </a:prstGeom>
              <a:blipFill>
                <a:blip r:embed="rId4"/>
                <a:stretch>
                  <a:fillRect/>
                </a:stretch>
              </a:blipFill>
              <a:ln w="19050">
                <a:noFill/>
              </a:ln>
            </p:spPr>
            <p:txBody>
              <a:bodyPr/>
              <a:lstStyle/>
              <a:p>
                <a:r>
                  <a:rPr lang="LID4096">
                    <a:noFill/>
                  </a:rPr>
                  <a:t> </a:t>
                </a:r>
              </a:p>
            </p:txBody>
          </p:sp>
        </mc:Fallback>
      </mc:AlternateContent>
      <p:sp>
        <p:nvSpPr>
          <p:cNvPr id="16" name="Rectangle 15"/>
          <p:cNvSpPr/>
          <p:nvPr/>
        </p:nvSpPr>
        <p:spPr>
          <a:xfrm>
            <a:off x="247961" y="1903657"/>
            <a:ext cx="214593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Fields are static:</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5" name="Rectangle 4"/>
          <p:cNvSpPr/>
          <p:nvPr/>
        </p:nvSpPr>
        <p:spPr>
          <a:xfrm>
            <a:off x="179091" y="3234260"/>
            <a:ext cx="326366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In a parallel plate capacitor:</a:t>
            </a:r>
          </a:p>
        </p:txBody>
      </p:sp>
      <mc:AlternateContent xmlns:mc="http://schemas.openxmlformats.org/markup-compatibility/2006" xmlns:a14="http://schemas.microsoft.com/office/drawing/2010/main">
        <mc:Choice Requires="a14">
          <p:sp>
            <p:nvSpPr>
              <p:cNvPr id="17" name="Rectangle 16"/>
              <p:cNvSpPr/>
              <p:nvPr/>
            </p:nvSpPr>
            <p:spPr>
              <a:xfrm>
                <a:off x="2855752" y="3100970"/>
                <a:ext cx="2013438" cy="714683"/>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e>
                      </m:d>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2855752" y="3100970"/>
                <a:ext cx="2013438" cy="714683"/>
              </a:xfrm>
              <a:prstGeom prst="rect">
                <a:avLst/>
              </a:prstGeom>
              <a:blipFill>
                <a:blip r:embed="rId5"/>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77836" y="3791054"/>
                <a:ext cx="2216056" cy="411010"/>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𝑦𝑥</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177836" y="3791054"/>
                <a:ext cx="2216056" cy="411010"/>
              </a:xfrm>
              <a:prstGeom prst="rect">
                <a:avLst/>
              </a:prstGeom>
              <a:blipFill>
                <a:blip r:embed="rId6"/>
                <a:stretch>
                  <a:fillRect b="-2985"/>
                </a:stretch>
              </a:blipFill>
              <a:ln w="19050">
                <a:noFill/>
              </a:ln>
            </p:spPr>
            <p:txBody>
              <a:bodyPr/>
              <a:lstStyle/>
              <a:p>
                <a:r>
                  <a:rPr lang="LID4096">
                    <a:noFill/>
                  </a:rPr>
                  <a:t> </a:t>
                </a:r>
              </a:p>
            </p:txBody>
          </p:sp>
        </mc:Fallback>
      </mc:AlternateContent>
      <p:sp>
        <p:nvSpPr>
          <p:cNvPr id="19" name="Rectangle 18"/>
          <p:cNvSpPr/>
          <p:nvPr/>
        </p:nvSpPr>
        <p:spPr>
          <a:xfrm>
            <a:off x="2368800" y="3791054"/>
            <a:ext cx="549759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Other cross-terms = 0, too. So no shears</a:t>
            </a:r>
          </a:p>
        </p:txBody>
      </p:sp>
      <mc:AlternateContent xmlns:mc="http://schemas.openxmlformats.org/markup-compatibility/2006" xmlns:a14="http://schemas.microsoft.com/office/drawing/2010/main">
        <mc:Choice Requires="a14">
          <p:sp>
            <p:nvSpPr>
              <p:cNvPr id="20" name="Rectangle 19"/>
              <p:cNvSpPr/>
              <p:nvPr/>
            </p:nvSpPr>
            <p:spPr>
              <a:xfrm>
                <a:off x="123435" y="4991550"/>
                <a:ext cx="6879832" cy="71731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𝑦𝑦</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sub>
                            <m:sup>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2</m:t>
                              </m:r>
                            </m:sup>
                          </m:sSub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123435" y="4991550"/>
                <a:ext cx="6879832" cy="717312"/>
              </a:xfrm>
              <a:prstGeom prst="rect">
                <a:avLst/>
              </a:prstGeom>
              <a:blipFill>
                <a:blip r:embed="rId7"/>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58647" y="4285100"/>
                <a:ext cx="6915483" cy="71731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𝑥𝑥</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sub>
                            <m:sup>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2</m:t>
                              </m:r>
                            </m:sup>
                          </m:sSub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158647" y="4285100"/>
                <a:ext cx="6915483" cy="717312"/>
              </a:xfrm>
              <a:prstGeom prst="rect">
                <a:avLst/>
              </a:prstGeom>
              <a:blipFill>
                <a:blip r:embed="rId8"/>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9834" y="5681634"/>
                <a:ext cx="6918625" cy="71731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𝑧𝑧</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e>
                          </m:d>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𝑧</m:t>
                              </m:r>
                            </m:sub>
                            <m:sup>
                              <m:r>
                                <a:rPr kumimoji="0" lang="en-US" sz="1800" b="0"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2</m:t>
                              </m:r>
                            </m:sup>
                          </m:sSub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99834" y="5681634"/>
                <a:ext cx="6918625" cy="717312"/>
              </a:xfrm>
              <a:prstGeom prst="rect">
                <a:avLst/>
              </a:prstGeom>
              <a:blipFill>
                <a:blip r:embed="rId9"/>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585503" y="3865655"/>
                <a:ext cx="4435894" cy="98405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e>
                            </m:mr>
                            <m:m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e>
                            </m:mr>
                            <m:m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mr>
                              </m:m>
                            </m:e>
                          </m:d>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1"/>
                                        <m:mcJc m:val="center"/>
                                      </m:mcPr>
                                    </m:mc>
                                  </m:mcs>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r>
                                      <m:rPr>
                                        <m:brk m:alnAt="7"/>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mr>
                              </m:m>
                            </m:e>
                          </m:d>
                        </m:e>
                      </m:nary>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7585503" y="3865655"/>
                <a:ext cx="4435894" cy="984052"/>
              </a:xfrm>
              <a:prstGeom prst="rect">
                <a:avLst/>
              </a:prstGeom>
              <a:blipFill>
                <a:blip r:embed="rId10"/>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7423277" y="5235223"/>
                <a:ext cx="3247353" cy="739305"/>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e>
                      </m:nary>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𝐳</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𝐴</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𝐳</m:t>
                          </m:r>
                        </m:e>
                      </m:acc>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7423277" y="5235223"/>
                <a:ext cx="3247353" cy="739305"/>
              </a:xfrm>
              <a:prstGeom prst="rect">
                <a:avLst/>
              </a:prstGeom>
              <a:blipFill>
                <a:blip r:embed="rId11"/>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190375" y="3023817"/>
                <a:ext cx="2839624" cy="82952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mr>
                            <m:m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mr>
                          </m:m>
                        </m:e>
                      </m:d>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8190375" y="3023817"/>
                <a:ext cx="2839624" cy="829522"/>
              </a:xfrm>
              <a:prstGeom prst="rect">
                <a:avLst/>
              </a:prstGeom>
              <a:blipFill>
                <a:blip r:embed="rId12"/>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34954" y="2412351"/>
                <a:ext cx="4982646" cy="714683"/>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𝐸</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𝛿</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𝐵</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d>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6" name="Rectangle 25"/>
              <p:cNvSpPr>
                <a:spLocks noRot="1" noChangeAspect="1" noMove="1" noResize="1" noEditPoints="1" noAdjustHandles="1" noChangeArrowheads="1" noChangeShapeType="1" noTextEdit="1"/>
              </p:cNvSpPr>
              <p:nvPr/>
            </p:nvSpPr>
            <p:spPr>
              <a:xfrm>
                <a:off x="134954" y="2412351"/>
                <a:ext cx="4982646" cy="714683"/>
              </a:xfrm>
              <a:prstGeom prst="rect">
                <a:avLst/>
              </a:prstGeom>
              <a:blipFill>
                <a:blip r:embed="rId13"/>
                <a:stretch>
                  <a:fillRect/>
                </a:stretch>
              </a:blipFill>
              <a:ln w="19050">
                <a:noFill/>
              </a:ln>
            </p:spPr>
            <p:txBody>
              <a:bodyPr/>
              <a:lstStyle/>
              <a:p>
                <a:r>
                  <a:rPr lang="LID4096">
                    <a:noFill/>
                  </a:rPr>
                  <a:t> </a:t>
                </a:r>
              </a:p>
            </p:txBody>
          </p:sp>
        </mc:Fallback>
      </mc:AlternateContent>
      <p:sp>
        <p:nvSpPr>
          <p:cNvPr id="27" name="Content Placeholder 4">
            <a:extLst>
              <a:ext uri="{FF2B5EF4-FFF2-40B4-BE49-F238E27FC236}">
                <a16:creationId xmlns:a16="http://schemas.microsoft.com/office/drawing/2014/main" id="{B4837400-067E-43B2-89D5-FD5EFEECA40A}"/>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38</a:t>
            </a:fld>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0C56B30-3864-489F-B60D-0C7668185E72}"/>
                  </a:ext>
                </a:extLst>
              </p:cNvPr>
              <p:cNvSpPr/>
              <p:nvPr/>
            </p:nvSpPr>
            <p:spPr>
              <a:xfrm>
                <a:off x="10852285" y="1793228"/>
                <a:ext cx="1082540" cy="66954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𝐸</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6" name="Rectangle 5">
                <a:extLst>
                  <a:ext uri="{FF2B5EF4-FFF2-40B4-BE49-F238E27FC236}">
                    <a16:creationId xmlns:a16="http://schemas.microsoft.com/office/drawing/2014/main" id="{C0C56B30-3864-489F-B60D-0C7668185E72}"/>
                  </a:ext>
                </a:extLst>
              </p:cNvPr>
              <p:cNvSpPr>
                <a:spLocks noRot="1" noChangeAspect="1" noMove="1" noResize="1" noEditPoints="1" noAdjustHandles="1" noChangeArrowheads="1" noChangeShapeType="1" noTextEdit="1"/>
              </p:cNvSpPr>
              <p:nvPr/>
            </p:nvSpPr>
            <p:spPr>
              <a:xfrm>
                <a:off x="10852285" y="1793228"/>
                <a:ext cx="1082540" cy="669542"/>
              </a:xfrm>
              <a:prstGeom prst="rect">
                <a:avLst/>
              </a:prstGeom>
              <a:blipFill>
                <a:blip r:embed="rId14"/>
                <a:stretch>
                  <a:fillRect/>
                </a:stretch>
              </a:blipFill>
            </p:spPr>
            <p:txBody>
              <a:bodyPr/>
              <a:lstStyle/>
              <a:p>
                <a:r>
                  <a:rPr lang="LID4096">
                    <a:noFill/>
                  </a:rPr>
                  <a:t> </a:t>
                </a:r>
              </a:p>
            </p:txBody>
          </p:sp>
        </mc:Fallback>
      </mc:AlternateContent>
      <p:sp>
        <p:nvSpPr>
          <p:cNvPr id="2" name="Oval 1">
            <a:extLst>
              <a:ext uri="{FF2B5EF4-FFF2-40B4-BE49-F238E27FC236}">
                <a16:creationId xmlns:a16="http://schemas.microsoft.com/office/drawing/2014/main" id="{35AFB121-7098-4540-8226-886B883BF6EF}"/>
              </a:ext>
            </a:extLst>
          </p:cNvPr>
          <p:cNvSpPr/>
          <p:nvPr/>
        </p:nvSpPr>
        <p:spPr bwMode="auto">
          <a:xfrm>
            <a:off x="8585335" y="2210245"/>
            <a:ext cx="2571750" cy="428625"/>
          </a:xfrm>
          <a:prstGeom prst="ellipse">
            <a:avLst/>
          </a:prstGeom>
          <a:solidFill>
            <a:schemeClr val="accent1">
              <a:lumMod val="20000"/>
              <a:lumOff val="80000"/>
            </a:schemeClr>
          </a:solidFill>
          <a:ln w="28575" cap="flat" cmpd="sng" algn="ctr">
            <a:solidFill>
              <a:schemeClr val="accent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27">
            <a:extLst>
              <a:ext uri="{FF2B5EF4-FFF2-40B4-BE49-F238E27FC236}">
                <a16:creationId xmlns:a16="http://schemas.microsoft.com/office/drawing/2014/main" id="{0EE6FC73-875F-4903-A117-CF512A15415F}"/>
              </a:ext>
            </a:extLst>
          </p:cNvPr>
          <p:cNvSpPr/>
          <p:nvPr/>
        </p:nvSpPr>
        <p:spPr bwMode="auto">
          <a:xfrm>
            <a:off x="8575810" y="1495870"/>
            <a:ext cx="2571750" cy="428625"/>
          </a:xfrm>
          <a:prstGeom prst="ellipse">
            <a:avLst/>
          </a:prstGeom>
          <a:solidFill>
            <a:schemeClr val="accent1">
              <a:lumMod val="20000"/>
              <a:lumOff val="80000"/>
            </a:schemeClr>
          </a:solidFill>
          <a:ln w="28575" cap="flat" cmpd="sng" algn="ctr">
            <a:solidFill>
              <a:schemeClr val="accent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8" name="Straight Arrow Connector 7">
            <a:extLst>
              <a:ext uri="{FF2B5EF4-FFF2-40B4-BE49-F238E27FC236}">
                <a16:creationId xmlns:a16="http://schemas.microsoft.com/office/drawing/2014/main" id="{1D1C792F-5A26-4366-A8B6-F7793CF54F70}"/>
              </a:ext>
            </a:extLst>
          </p:cNvPr>
          <p:cNvCxnSpPr/>
          <p:nvPr/>
        </p:nvCxnSpPr>
        <p:spPr bwMode="auto">
          <a:xfrm flipV="1">
            <a:off x="8880610" y="1886395"/>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0F7227E0-D98D-4B8D-9882-FF3876267CE7}"/>
              </a:ext>
            </a:extLst>
          </p:cNvPr>
          <p:cNvCxnSpPr/>
          <p:nvPr/>
        </p:nvCxnSpPr>
        <p:spPr bwMode="auto">
          <a:xfrm flipV="1">
            <a:off x="9175885" y="1924495"/>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574179B9-2E17-4210-A6D4-A9F21725AE48}"/>
              </a:ext>
            </a:extLst>
          </p:cNvPr>
          <p:cNvCxnSpPr/>
          <p:nvPr/>
        </p:nvCxnSpPr>
        <p:spPr bwMode="auto">
          <a:xfrm flipV="1">
            <a:off x="9461635" y="1934020"/>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66B1239B-D083-4573-905D-71EB1AE17309}"/>
              </a:ext>
            </a:extLst>
          </p:cNvPr>
          <p:cNvCxnSpPr/>
          <p:nvPr/>
        </p:nvCxnSpPr>
        <p:spPr bwMode="auto">
          <a:xfrm flipV="1">
            <a:off x="9747385" y="1943545"/>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0B6AB6E4-48CB-48C6-BFA5-4DB35C10BCE5}"/>
              </a:ext>
            </a:extLst>
          </p:cNvPr>
          <p:cNvCxnSpPr/>
          <p:nvPr/>
        </p:nvCxnSpPr>
        <p:spPr bwMode="auto">
          <a:xfrm flipV="1">
            <a:off x="10290310" y="1905445"/>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C8A2B110-85EE-4D2C-9F11-427437743192}"/>
              </a:ext>
            </a:extLst>
          </p:cNvPr>
          <p:cNvCxnSpPr/>
          <p:nvPr/>
        </p:nvCxnSpPr>
        <p:spPr bwMode="auto">
          <a:xfrm flipV="1">
            <a:off x="10557010" y="1905445"/>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2A2EA371-5F63-413F-A7F5-6FA433595E2F}"/>
              </a:ext>
            </a:extLst>
          </p:cNvPr>
          <p:cNvCxnSpPr/>
          <p:nvPr/>
        </p:nvCxnSpPr>
        <p:spPr bwMode="auto">
          <a:xfrm flipV="1">
            <a:off x="10833235" y="1876870"/>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898FB8B-F131-4825-8E87-7A0E386FF33A}"/>
                  </a:ext>
                </a:extLst>
              </p:cNvPr>
              <p:cNvSpPr/>
              <p:nvPr/>
            </p:nvSpPr>
            <p:spPr>
              <a:xfrm>
                <a:off x="10928439" y="2412443"/>
                <a:ext cx="6858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2" name="Rectangle 11">
                <a:extLst>
                  <a:ext uri="{FF2B5EF4-FFF2-40B4-BE49-F238E27FC236}">
                    <a16:creationId xmlns:a16="http://schemas.microsoft.com/office/drawing/2014/main" id="{0898FB8B-F131-4825-8E87-7A0E386FF33A}"/>
                  </a:ext>
                </a:extLst>
              </p:cNvPr>
              <p:cNvSpPr>
                <a:spLocks noRot="1" noChangeAspect="1" noMove="1" noResize="1" noEditPoints="1" noAdjustHandles="1" noChangeArrowheads="1" noChangeShapeType="1" noTextEdit="1"/>
              </p:cNvSpPr>
              <p:nvPr/>
            </p:nvSpPr>
            <p:spPr>
              <a:xfrm>
                <a:off x="10928439" y="2412443"/>
                <a:ext cx="685893" cy="461665"/>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227A87A3-9D61-4CC8-AF4F-02B066EFA7A6}"/>
                  </a:ext>
                </a:extLst>
              </p:cNvPr>
              <p:cNvSpPr/>
              <p:nvPr/>
            </p:nvSpPr>
            <p:spPr>
              <a:xfrm>
                <a:off x="10976064" y="1288493"/>
                <a:ext cx="6858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6" name="Rectangle 35">
                <a:extLst>
                  <a:ext uri="{FF2B5EF4-FFF2-40B4-BE49-F238E27FC236}">
                    <a16:creationId xmlns:a16="http://schemas.microsoft.com/office/drawing/2014/main" id="{227A87A3-9D61-4CC8-AF4F-02B066EFA7A6}"/>
                  </a:ext>
                </a:extLst>
              </p:cNvPr>
              <p:cNvSpPr>
                <a:spLocks noRot="1" noChangeAspect="1" noMove="1" noResize="1" noEditPoints="1" noAdjustHandles="1" noChangeArrowheads="1" noChangeShapeType="1" noTextEdit="1"/>
              </p:cNvSpPr>
              <p:nvPr/>
            </p:nvSpPr>
            <p:spPr>
              <a:xfrm>
                <a:off x="10976064" y="1288493"/>
                <a:ext cx="685893" cy="461665"/>
              </a:xfrm>
              <a:prstGeom prst="rect">
                <a:avLst/>
              </a:prstGeom>
              <a:blipFill>
                <a:blip r:embed="rId16"/>
                <a:stretch>
                  <a:fillRect/>
                </a:stretch>
              </a:blipFill>
            </p:spPr>
            <p:txBody>
              <a:bodyPr/>
              <a:lstStyle/>
              <a:p>
                <a:r>
                  <a:rPr lang="LID4096">
                    <a:noFill/>
                  </a:rPr>
                  <a:t> </a:t>
                </a:r>
              </a:p>
            </p:txBody>
          </p:sp>
        </mc:Fallback>
      </mc:AlternateContent>
      <p:sp>
        <p:nvSpPr>
          <p:cNvPr id="13" name="Oval 12">
            <a:extLst>
              <a:ext uri="{FF2B5EF4-FFF2-40B4-BE49-F238E27FC236}">
                <a16:creationId xmlns:a16="http://schemas.microsoft.com/office/drawing/2014/main" id="{E527250E-165F-49D0-9392-20002E83A7FF}"/>
              </a:ext>
            </a:extLst>
          </p:cNvPr>
          <p:cNvSpPr/>
          <p:nvPr/>
        </p:nvSpPr>
        <p:spPr bwMode="auto">
          <a:xfrm>
            <a:off x="9880736" y="2372170"/>
            <a:ext cx="285750" cy="123825"/>
          </a:xfrm>
          <a:prstGeom prst="ellipse">
            <a:avLst/>
          </a:prstGeom>
          <a:solidFill>
            <a:srgbClr val="00B050"/>
          </a:solidFill>
          <a:ln w="28575" cap="flat" cmpd="sng" algn="ctr">
            <a:solidFill>
              <a:schemeClr val="accent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AE1289A-DF5F-42BA-AE23-364B7F6D9608}"/>
                  </a:ext>
                </a:extLst>
              </p:cNvPr>
              <p:cNvSpPr/>
              <p:nvPr/>
            </p:nvSpPr>
            <p:spPr>
              <a:xfrm>
                <a:off x="9795724" y="2564843"/>
                <a:ext cx="62722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4" name="Rectangle 13">
                <a:extLst>
                  <a:ext uri="{FF2B5EF4-FFF2-40B4-BE49-F238E27FC236}">
                    <a16:creationId xmlns:a16="http://schemas.microsoft.com/office/drawing/2014/main" id="{FAE1289A-DF5F-42BA-AE23-364B7F6D9608}"/>
                  </a:ext>
                </a:extLst>
              </p:cNvPr>
              <p:cNvSpPr>
                <a:spLocks noRot="1" noChangeAspect="1" noMove="1" noResize="1" noEditPoints="1" noAdjustHandles="1" noChangeArrowheads="1" noChangeShapeType="1" noTextEdit="1"/>
              </p:cNvSpPr>
              <p:nvPr/>
            </p:nvSpPr>
            <p:spPr>
              <a:xfrm>
                <a:off x="9795724" y="2564843"/>
                <a:ext cx="627223" cy="461665"/>
              </a:xfrm>
              <a:prstGeom prst="rect">
                <a:avLst/>
              </a:prstGeom>
              <a:blipFill>
                <a:blip r:embed="rId1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B625242-D2A0-4F02-B780-7FF090CACC18}"/>
                  </a:ext>
                </a:extLst>
              </p:cNvPr>
              <p:cNvSpPr/>
              <p:nvPr/>
            </p:nvSpPr>
            <p:spPr>
              <a:xfrm>
                <a:off x="8979883" y="1440893"/>
                <a:ext cx="4682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𝐴</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8" name="Rectangle 37">
                <a:extLst>
                  <a:ext uri="{FF2B5EF4-FFF2-40B4-BE49-F238E27FC236}">
                    <a16:creationId xmlns:a16="http://schemas.microsoft.com/office/drawing/2014/main" id="{CB625242-D2A0-4F02-B780-7FF090CACC18}"/>
                  </a:ext>
                </a:extLst>
              </p:cNvPr>
              <p:cNvSpPr>
                <a:spLocks noRot="1" noChangeAspect="1" noMove="1" noResize="1" noEditPoints="1" noAdjustHandles="1" noChangeArrowheads="1" noChangeShapeType="1" noTextEdit="1"/>
              </p:cNvSpPr>
              <p:nvPr/>
            </p:nvSpPr>
            <p:spPr>
              <a:xfrm>
                <a:off x="8979883" y="1440893"/>
                <a:ext cx="468205" cy="461665"/>
              </a:xfrm>
              <a:prstGeom prst="rect">
                <a:avLst/>
              </a:prstGeom>
              <a:blipFill>
                <a:blip r:embed="rId18"/>
                <a:stretch>
                  <a:fillRect/>
                </a:stretch>
              </a:blipFill>
            </p:spPr>
            <p:txBody>
              <a:bodyPr/>
              <a:lstStyle/>
              <a:p>
                <a:r>
                  <a:rPr lang="LID4096">
                    <a:noFill/>
                  </a:rPr>
                  <a:t> </a:t>
                </a:r>
              </a:p>
            </p:txBody>
          </p:sp>
        </mc:Fallback>
      </mc:AlternateContent>
      <p:cxnSp>
        <p:nvCxnSpPr>
          <p:cNvPr id="39" name="Straight Arrow Connector 38">
            <a:extLst>
              <a:ext uri="{FF2B5EF4-FFF2-40B4-BE49-F238E27FC236}">
                <a16:creationId xmlns:a16="http://schemas.microsoft.com/office/drawing/2014/main" id="{686A43E9-FE8F-494F-9D54-54371D5E1793}"/>
              </a:ext>
            </a:extLst>
          </p:cNvPr>
          <p:cNvCxnSpPr/>
          <p:nvPr/>
        </p:nvCxnSpPr>
        <p:spPr bwMode="auto">
          <a:xfrm flipV="1">
            <a:off x="8401274" y="1480174"/>
            <a:ext cx="0" cy="1066802"/>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903D01DD-2B06-4EAC-938A-E5BF6D67A0F2}"/>
                  </a:ext>
                </a:extLst>
              </p:cNvPr>
              <p:cNvSpPr/>
              <p:nvPr/>
            </p:nvSpPr>
            <p:spPr>
              <a:xfrm>
                <a:off x="8351888" y="1003682"/>
                <a:ext cx="42396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41" name="Rectangle 40">
                <a:extLst>
                  <a:ext uri="{FF2B5EF4-FFF2-40B4-BE49-F238E27FC236}">
                    <a16:creationId xmlns:a16="http://schemas.microsoft.com/office/drawing/2014/main" id="{903D01DD-2B06-4EAC-938A-E5BF6D67A0F2}"/>
                  </a:ext>
                </a:extLst>
              </p:cNvPr>
              <p:cNvSpPr>
                <a:spLocks noRot="1" noChangeAspect="1" noMove="1" noResize="1" noEditPoints="1" noAdjustHandles="1" noChangeArrowheads="1" noChangeShapeType="1" noTextEdit="1"/>
              </p:cNvSpPr>
              <p:nvPr/>
            </p:nvSpPr>
            <p:spPr>
              <a:xfrm>
                <a:off x="8351888" y="1003682"/>
                <a:ext cx="423962" cy="461665"/>
              </a:xfrm>
              <a:prstGeom prst="rect">
                <a:avLst/>
              </a:prstGeom>
              <a:blipFill>
                <a:blip r:embed="rId1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52F84B1-EC81-4002-8953-0A718C211C66}"/>
                  </a:ext>
                </a:extLst>
              </p:cNvPr>
              <p:cNvSpPr/>
              <p:nvPr/>
            </p:nvSpPr>
            <p:spPr>
              <a:xfrm>
                <a:off x="10608560" y="5284403"/>
                <a:ext cx="1266153" cy="695190"/>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𝐟</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𝐳</m:t>
                          </m:r>
                        </m:e>
                      </m:acc>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37" name="Rectangle 36">
                <a:extLst>
                  <a:ext uri="{FF2B5EF4-FFF2-40B4-BE49-F238E27FC236}">
                    <a16:creationId xmlns:a16="http://schemas.microsoft.com/office/drawing/2014/main" id="{552F84B1-EC81-4002-8953-0A718C211C66}"/>
                  </a:ext>
                </a:extLst>
              </p:cNvPr>
              <p:cNvSpPr>
                <a:spLocks noRot="1" noChangeAspect="1" noMove="1" noResize="1" noEditPoints="1" noAdjustHandles="1" noChangeArrowheads="1" noChangeShapeType="1" noTextEdit="1"/>
              </p:cNvSpPr>
              <p:nvPr/>
            </p:nvSpPr>
            <p:spPr>
              <a:xfrm>
                <a:off x="10608560" y="5284403"/>
                <a:ext cx="1266153" cy="695190"/>
              </a:xfrm>
              <a:prstGeom prst="rect">
                <a:avLst/>
              </a:prstGeom>
              <a:blipFill>
                <a:blip r:embed="rId20"/>
                <a:stretch>
                  <a:fillRect/>
                </a:stretch>
              </a:blipFill>
              <a:ln w="19050">
                <a:noFill/>
              </a:ln>
            </p:spPr>
            <p:txBody>
              <a:bodyPr/>
              <a:lstStyle/>
              <a:p>
                <a:r>
                  <a:rPr lang="LID4096">
                    <a:noFill/>
                  </a:rPr>
                  <a:t> </a:t>
                </a:r>
              </a:p>
            </p:txBody>
          </p:sp>
        </mc:Fallback>
      </mc:AlternateContent>
      <p:cxnSp>
        <p:nvCxnSpPr>
          <p:cNvPr id="32" name="Straight Arrow Connector 31">
            <a:extLst>
              <a:ext uri="{FF2B5EF4-FFF2-40B4-BE49-F238E27FC236}">
                <a16:creationId xmlns:a16="http://schemas.microsoft.com/office/drawing/2014/main" id="{2A8146BB-5E2D-4835-A21F-E1243A05339F}"/>
              </a:ext>
            </a:extLst>
          </p:cNvPr>
          <p:cNvCxnSpPr/>
          <p:nvPr/>
        </p:nvCxnSpPr>
        <p:spPr bwMode="auto">
          <a:xfrm flipV="1">
            <a:off x="10023610" y="1934020"/>
            <a:ext cx="0" cy="533401"/>
          </a:xfrm>
          <a:prstGeom prst="straightConnector1">
            <a:avLst/>
          </a:prstGeom>
          <a:noFill/>
          <a:ln w="381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7EBEDE6B-50E9-4DB9-80DF-636190C95506}"/>
              </a:ext>
            </a:extLst>
          </p:cNvPr>
          <p:cNvCxnSpPr/>
          <p:nvPr/>
        </p:nvCxnSpPr>
        <p:spPr bwMode="auto">
          <a:xfrm>
            <a:off x="7276272" y="3248595"/>
            <a:ext cx="51418" cy="3507634"/>
          </a:xfrm>
          <a:prstGeom prst="line">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87500794-9238-474A-8A78-8BBBA3615ABA}"/>
                  </a:ext>
                </a:extLst>
              </p:cNvPr>
              <p:cNvSpPr/>
              <p:nvPr/>
            </p:nvSpPr>
            <p:spPr>
              <a:xfrm>
                <a:off x="7447907" y="6011501"/>
                <a:ext cx="4827555" cy="611834"/>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From</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Coulom</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b</m:t>
                          </m:r>
                        </m:e>
                        <m:sup>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up>
                      </m:sSup>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s</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law</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𝑞</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𝐴</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𝜎</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𝐳</m:t>
                          </m:r>
                        </m:e>
                      </m:acc>
                    </m:oMath>
                  </m:oMathPara>
                </a14:m>
                <a:endPar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42" name="Rectangle 41">
                <a:extLst>
                  <a:ext uri="{FF2B5EF4-FFF2-40B4-BE49-F238E27FC236}">
                    <a16:creationId xmlns:a16="http://schemas.microsoft.com/office/drawing/2014/main" id="{87500794-9238-474A-8A78-8BBBA3615ABA}"/>
                  </a:ext>
                </a:extLst>
              </p:cNvPr>
              <p:cNvSpPr>
                <a:spLocks noRot="1" noChangeAspect="1" noMove="1" noResize="1" noEditPoints="1" noAdjustHandles="1" noChangeArrowheads="1" noChangeShapeType="1" noTextEdit="1"/>
              </p:cNvSpPr>
              <p:nvPr/>
            </p:nvSpPr>
            <p:spPr>
              <a:xfrm>
                <a:off x="7447907" y="6011501"/>
                <a:ext cx="4827555" cy="611834"/>
              </a:xfrm>
              <a:prstGeom prst="rect">
                <a:avLst/>
              </a:prstGeom>
              <a:blipFill>
                <a:blip r:embed="rId21"/>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4DFB6B-EF6E-0B0B-CB6C-7777CAA0F4B9}"/>
                  </a:ext>
                </a:extLst>
              </p:cNvPr>
              <p:cNvSpPr txBox="1"/>
              <p:nvPr/>
            </p:nvSpPr>
            <p:spPr>
              <a:xfrm>
                <a:off x="7425514" y="4882530"/>
                <a:ext cx="4782151" cy="3912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sub>
                    </m:sSub>
                    <m:r>
                      <a:rPr kumimoji="0" lang="nl-NL"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r>
                      <a:rPr kumimoji="0" lang="nl-NL"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nl-NL"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r>
                      <a:rPr kumimoji="0" lang="nl-NL" sz="1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nl-NL" sz="1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m:t>
                    </m:r>
                  </m:oMath>
                </a14:m>
                <a:r>
                  <a:rPr kumimoji="0" lang="nl-NL" sz="1800" b="0" i="0" u="none" strike="noStrike" kern="1200" cap="none" spc="0" normalizeH="0" baseline="0" noProof="0" dirty="0">
                    <a:ln>
                      <a:noFill/>
                    </a:ln>
                    <a:solidFill>
                      <a:srgbClr val="000000"/>
                    </a:solidFill>
                    <a:effectLst/>
                    <a:uLnTx/>
                    <a:uFillTx/>
                    <a:latin typeface="Times New Roman"/>
                    <a:ea typeface="+mn-ea"/>
                    <a:cs typeface="+mn-cs"/>
                  </a:rPr>
                  <a:t>;</a:t>
                </a:r>
                <a:r>
                  <a:rPr kumimoji="0" lang="nl-NL" sz="1800" b="1" i="0" u="none" strike="noStrike" kern="1200" cap="none" spc="0" normalizeH="0" baseline="0" noProof="0" dirty="0">
                    <a:ln>
                      <a:noFill/>
                    </a:ln>
                    <a:solidFill>
                      <a:srgbClr val="000000"/>
                    </a:solidFill>
                    <a:effectLst/>
                    <a:uLnTx/>
                    <a:uFillTx/>
                    <a:latin typeface="Times New Roman"/>
                    <a:ea typeface="+mn-ea"/>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𝐹</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r>
                      <a:rPr kumimoji="0" lang="nl-NL"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pressure</m:t>
                    </m:r>
                    <m:r>
                      <a:rPr kumimoji="0" lang="nl-NL"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nl-NL"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along</m:t>
                    </m:r>
                    <m:r>
                      <a:rPr kumimoji="0" lang="nl-NL"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nl-NL"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r>
                      <a:rPr kumimoji="0" lang="nl-NL"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nl-NL" sz="1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oMath>
                </a14:m>
                <a:endParaRPr kumimoji="0" lang="LID4096" sz="1800" b="1"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7" name="TextBox 6">
                <a:extLst>
                  <a:ext uri="{FF2B5EF4-FFF2-40B4-BE49-F238E27FC236}">
                    <a16:creationId xmlns:a16="http://schemas.microsoft.com/office/drawing/2014/main" id="{EA4DFB6B-EF6E-0B0B-CB6C-7777CAA0F4B9}"/>
                  </a:ext>
                </a:extLst>
              </p:cNvPr>
              <p:cNvSpPr txBox="1">
                <a:spLocks noRot="1" noChangeAspect="1" noMove="1" noResize="1" noEditPoints="1" noAdjustHandles="1" noChangeArrowheads="1" noChangeShapeType="1" noTextEdit="1"/>
              </p:cNvSpPr>
              <p:nvPr/>
            </p:nvSpPr>
            <p:spPr>
              <a:xfrm>
                <a:off x="7425514" y="4882530"/>
                <a:ext cx="4782151" cy="391261"/>
              </a:xfrm>
              <a:prstGeom prst="rect">
                <a:avLst/>
              </a:prstGeom>
              <a:blipFill>
                <a:blip r:embed="rId22"/>
                <a:stretch>
                  <a:fillRect t="-9375" b="-18750"/>
                </a:stretch>
              </a:blipFill>
            </p:spPr>
            <p:txBody>
              <a:bodyPr/>
              <a:lstStyle/>
              <a:p>
                <a:r>
                  <a:rPr lang="LID4096">
                    <a:noFill/>
                  </a:rPr>
                  <a:t> </a:t>
                </a:r>
              </a:p>
            </p:txBody>
          </p:sp>
        </mc:Fallback>
      </mc:AlternateContent>
    </p:spTree>
    <p:extLst>
      <p:ext uri="{BB962C8B-B14F-4D97-AF65-F5344CB8AC3E}">
        <p14:creationId xmlns:p14="http://schemas.microsoft.com/office/powerpoint/2010/main" val="41177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5" grpId="0"/>
      <p:bldP spid="17" grpId="0"/>
      <p:bldP spid="18" grpId="0"/>
      <p:bldP spid="19" grpId="0"/>
      <p:bldP spid="20" grpId="0"/>
      <p:bldP spid="21" grpId="0"/>
      <p:bldP spid="22" grpId="0"/>
      <p:bldP spid="23" grpId="0"/>
      <p:bldP spid="24" grpId="0"/>
      <p:bldP spid="25" grpId="0"/>
      <p:bldP spid="26" grpId="0"/>
      <p:bldP spid="6" grpId="0" animBg="1"/>
      <p:bldP spid="13" grpId="0" animBg="1"/>
      <p:bldP spid="14" grpId="0"/>
      <p:bldP spid="41" grpId="0"/>
      <p:bldP spid="37" grpId="0"/>
      <p:bldP spid="4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Conservation of momentum</a:t>
            </a:r>
          </a:p>
        </p:txBody>
      </p:sp>
      <mc:AlternateContent xmlns:mc="http://schemas.openxmlformats.org/markup-compatibility/2006" xmlns:a14="http://schemas.microsoft.com/office/drawing/2010/main">
        <mc:Choice Requires="a14">
          <p:sp>
            <p:nvSpPr>
              <p:cNvPr id="2" name="Rectangle 1"/>
              <p:cNvSpPr/>
              <p:nvPr/>
            </p:nvSpPr>
            <p:spPr>
              <a:xfrm>
                <a:off x="382655" y="709167"/>
                <a:ext cx="1162215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second law of Newton</a:t>
                </a:r>
                <a:r>
                  <a:rPr kumimoji="0" lang="ru-RU" sz="20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the force on an object equals the rate of change of its momentum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t>
                </a:r>
              </a:p>
            </p:txBody>
          </p:sp>
        </mc:Choice>
        <mc:Fallback xmlns="">
          <p:sp>
            <p:nvSpPr>
              <p:cNvPr id="2" name="Rectangle 1"/>
              <p:cNvSpPr>
                <a:spLocks noRot="1" noChangeAspect="1" noMove="1" noResize="1" noEditPoints="1" noAdjustHandles="1" noChangeArrowheads="1" noChangeShapeType="1" noTextEdit="1"/>
              </p:cNvSpPr>
              <p:nvPr/>
            </p:nvSpPr>
            <p:spPr>
              <a:xfrm>
                <a:off x="382655" y="709167"/>
                <a:ext cx="11622157" cy="400110"/>
              </a:xfrm>
              <a:prstGeom prst="rect">
                <a:avLst/>
              </a:prstGeom>
              <a:blipFill>
                <a:blip r:embed="rId3"/>
                <a:stretch>
                  <a:fillRect l="-577"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14029" y="1024185"/>
                <a:ext cx="1759407" cy="70346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5314029" y="1024185"/>
                <a:ext cx="1759407" cy="703462"/>
              </a:xfrm>
              <a:prstGeom prst="rect">
                <a:avLst/>
              </a:prstGeom>
              <a:blipFill>
                <a:blip r:embed="rId4"/>
                <a:stretch>
                  <a:fillRect/>
                </a:stretch>
              </a:blipFill>
              <a:ln w="19050">
                <a:noFill/>
              </a:ln>
            </p:spPr>
            <p:txBody>
              <a:bodyPr/>
              <a:lstStyle/>
              <a:p>
                <a:r>
                  <a:rPr lang="LID4096">
                    <a:noFill/>
                  </a:rPr>
                  <a:t> </a:t>
                </a:r>
              </a:p>
            </p:txBody>
          </p:sp>
        </mc:Fallback>
      </mc:AlternateContent>
      <p:sp>
        <p:nvSpPr>
          <p:cNvPr id="4" name="Rectangle 3"/>
          <p:cNvSpPr/>
          <p:nvPr/>
        </p:nvSpPr>
        <p:spPr>
          <a:xfrm>
            <a:off x="382434" y="1741835"/>
            <a:ext cx="413446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If the forces are electromagnetic, than:</a:t>
            </a:r>
          </a:p>
        </p:txBody>
      </p:sp>
      <mc:AlternateContent xmlns:mc="http://schemas.openxmlformats.org/markup-compatibility/2006" xmlns:a14="http://schemas.microsoft.com/office/drawing/2010/main">
        <mc:Choice Requires="a14">
          <p:sp>
            <p:nvSpPr>
              <p:cNvPr id="10" name="Rectangle 9"/>
              <p:cNvSpPr/>
              <p:nvPr/>
            </p:nvSpPr>
            <p:spPr>
              <a:xfrm>
                <a:off x="934104" y="2458734"/>
                <a:ext cx="4901711" cy="891719"/>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934104" y="2458734"/>
                <a:ext cx="4901711" cy="891719"/>
              </a:xfrm>
              <a:prstGeom prst="rect">
                <a:avLst/>
              </a:prstGeom>
              <a:blipFill>
                <a:blip r:embed="rId5"/>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26529" y="3503169"/>
                <a:ext cx="403859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Momentum stored in the fields in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326529" y="3503169"/>
                <a:ext cx="4038599" cy="400110"/>
              </a:xfrm>
              <a:prstGeom prst="rect">
                <a:avLst/>
              </a:prstGeom>
              <a:blipFill>
                <a:blip r:embed="rId6"/>
                <a:stretch>
                  <a:fillRect l="-1662" t="-9231" b="-2769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36477" y="3484119"/>
                <a:ext cx="617707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Momentum per unit time flowing in through the surface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4636477" y="3484119"/>
                <a:ext cx="6177076" cy="400110"/>
              </a:xfrm>
              <a:prstGeom prst="rect">
                <a:avLst/>
              </a:prstGeom>
              <a:blipFill>
                <a:blip r:embed="rId7"/>
                <a:stretch>
                  <a:fillRect l="-1086" t="-9231" b="-27692"/>
                </a:stretch>
              </a:blipFill>
            </p:spPr>
            <p:txBody>
              <a:bodyPr/>
              <a:lstStyle/>
              <a:p>
                <a:r>
                  <a:rPr lang="LID4096">
                    <a:noFill/>
                  </a:rPr>
                  <a:t> </a:t>
                </a:r>
              </a:p>
            </p:txBody>
          </p:sp>
        </mc:Fallback>
      </mc:AlternateContent>
      <p:sp>
        <p:nvSpPr>
          <p:cNvPr id="15" name="Right Brace 14"/>
          <p:cNvSpPr/>
          <p:nvPr/>
        </p:nvSpPr>
        <p:spPr bwMode="auto">
          <a:xfrm rot="5400000">
            <a:off x="4959347" y="2892149"/>
            <a:ext cx="298939" cy="1092049"/>
          </a:xfrm>
          <a:prstGeom prst="rightBrace">
            <a:avLst>
              <a:gd name="adj1" fmla="val 46428"/>
              <a:gd name="adj2" fmla="val 50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6" name="Right Brace 15"/>
          <p:cNvSpPr/>
          <p:nvPr/>
        </p:nvSpPr>
        <p:spPr bwMode="auto">
          <a:xfrm rot="5400000">
            <a:off x="3404485" y="2811851"/>
            <a:ext cx="298939" cy="1307637"/>
          </a:xfrm>
          <a:prstGeom prst="rightBrace">
            <a:avLst>
              <a:gd name="adj1" fmla="val 46428"/>
              <a:gd name="adj2" fmla="val 50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0" name="Rectangle 19"/>
              <p:cNvSpPr/>
              <p:nvPr/>
            </p:nvSpPr>
            <p:spPr>
              <a:xfrm>
                <a:off x="7725015" y="2535640"/>
                <a:ext cx="4279797" cy="891719"/>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7725015" y="2535640"/>
                <a:ext cx="4279797" cy="891719"/>
              </a:xfrm>
              <a:prstGeom prst="rect">
                <a:avLst/>
              </a:prstGeom>
              <a:blipFill>
                <a:blip r:embed="rId8"/>
                <a:stretch>
                  <a:fillRect/>
                </a:stretch>
              </a:blipFill>
              <a:ln w="19050">
                <a:noFill/>
              </a:ln>
            </p:spPr>
            <p:txBody>
              <a:bodyPr/>
              <a:lstStyle/>
              <a:p>
                <a:r>
                  <a:rPr lang="LID4096">
                    <a:noFill/>
                  </a:rPr>
                  <a:t> </a:t>
                </a:r>
              </a:p>
            </p:txBody>
          </p:sp>
        </mc:Fallback>
      </mc:AlternateContent>
      <p:sp>
        <p:nvSpPr>
          <p:cNvPr id="5" name="Rectangle 4"/>
          <p:cNvSpPr/>
          <p:nvPr/>
        </p:nvSpPr>
        <p:spPr>
          <a:xfrm>
            <a:off x="8189221" y="2135530"/>
            <a:ext cx="371018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66"/>
                </a:solidFill>
                <a:effectLst/>
                <a:uLnTx/>
                <a:uFillTx/>
                <a:latin typeface="Times New Roman"/>
                <a:ea typeface="+mn-ea"/>
                <a:cs typeface="+mn-cs"/>
              </a:rPr>
              <a:t>Remember </a:t>
            </a:r>
            <a:r>
              <a:rPr kumimoji="0" lang="en-US" altLang="en-US" sz="2000" b="0" i="0" u="none" strike="noStrike" kern="1200" cap="none" spc="0" normalizeH="0" baseline="0" noProof="0" dirty="0" err="1">
                <a:ln>
                  <a:noFill/>
                </a:ln>
                <a:solidFill>
                  <a:srgbClr val="000066"/>
                </a:solidFill>
                <a:effectLst/>
                <a:uLnTx/>
                <a:uFillTx/>
                <a:latin typeface="Times New Roman"/>
                <a:ea typeface="+mn-ea"/>
                <a:cs typeface="+mn-cs"/>
              </a:rPr>
              <a:t>Poynting’s</a:t>
            </a:r>
            <a:r>
              <a:rPr kumimoji="0" lang="en-US" altLang="en-US" sz="2000" b="0" i="0" u="none" strike="noStrike" kern="1200" cap="none" spc="0" normalizeH="0" baseline="0" noProof="0" dirty="0">
                <a:ln>
                  <a:noFill/>
                </a:ln>
                <a:solidFill>
                  <a:srgbClr val="000066"/>
                </a:solidFill>
                <a:effectLst/>
                <a:uLnTx/>
                <a:uFillTx/>
                <a:latin typeface="Times New Roman"/>
                <a:ea typeface="+mn-ea"/>
                <a:cs typeface="+mn-cs"/>
              </a:rPr>
              <a:t> theorem?</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6246744" y="4689313"/>
                <a:ext cx="2956541" cy="55297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𝐠</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6246744" y="4689313"/>
                <a:ext cx="2956541" cy="552972"/>
              </a:xfrm>
              <a:prstGeom prst="rect">
                <a:avLst/>
              </a:prstGeom>
              <a:blipFill>
                <a:blip r:embed="rId9"/>
                <a:stretch>
                  <a:fillRect t="-11702"/>
                </a:stretch>
              </a:blipFill>
              <a:ln w="19050">
                <a:solidFill>
                  <a:srgbClr val="FF0000"/>
                </a:solidFill>
              </a:ln>
            </p:spPr>
            <p:txBody>
              <a:bodyPr/>
              <a:lstStyle/>
              <a:p>
                <a:r>
                  <a:rPr lang="LID4096">
                    <a:noFill/>
                  </a:rPr>
                  <a:t> </a:t>
                </a:r>
              </a:p>
            </p:txBody>
          </p:sp>
        </mc:Fallback>
      </mc:AlternateContent>
      <p:sp>
        <p:nvSpPr>
          <p:cNvPr id="22" name="Rectangle 21"/>
          <p:cNvSpPr/>
          <p:nvPr/>
        </p:nvSpPr>
        <p:spPr>
          <a:xfrm>
            <a:off x="2060856" y="4704586"/>
            <a:ext cx="446937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Electromagnetic momentum density:</a:t>
            </a:r>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292744" y="3917168"/>
                <a:ext cx="1157618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Conservation of momentum law</a:t>
                </a:r>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electrodynamics: if the mechanical momentum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increases, either the field momentum decreases, or else the fields are carrying momentum into the volume through the surface</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292744" y="3917168"/>
                <a:ext cx="11576188" cy="707886"/>
              </a:xfrm>
              <a:prstGeom prst="rect">
                <a:avLst/>
              </a:prstGeom>
              <a:blipFill>
                <a:blip r:embed="rId10"/>
                <a:stretch>
                  <a:fillRect l="-527" t="-5172" b="-14655"/>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01279" y="5351625"/>
                <a:ext cx="4154924" cy="81131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𝐠</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3801279" y="5351625"/>
                <a:ext cx="4154924" cy="811312"/>
              </a:xfrm>
              <a:prstGeom prst="rect">
                <a:avLst/>
              </a:prstGeom>
              <a:blipFill>
                <a:blip r:embed="rId11"/>
                <a:stretch>
                  <a:fillRect/>
                </a:stretch>
              </a:blipFill>
              <a:ln w="19050">
                <a:solidFill>
                  <a:srgbClr val="FF0000"/>
                </a:solidFill>
              </a:ln>
            </p:spPr>
            <p:txBody>
              <a:bodyPr/>
              <a:lstStyle/>
              <a:p>
                <a:r>
                  <a:rPr lang="LID4096">
                    <a:noFill/>
                  </a:rPr>
                  <a:t> </a:t>
                </a:r>
              </a:p>
            </p:txBody>
          </p:sp>
        </mc:Fallback>
      </mc:AlternateContent>
      <p:sp>
        <p:nvSpPr>
          <p:cNvPr id="23" name="Content Placeholder 4">
            <a:extLst>
              <a:ext uri="{FF2B5EF4-FFF2-40B4-BE49-F238E27FC236}">
                <a16:creationId xmlns:a16="http://schemas.microsoft.com/office/drawing/2014/main" id="{9D565B84-EF84-4EC2-8F75-DE4AC93A325D}"/>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39</a:t>
            </a:fld>
            <a:endParaRPr lang="en-US"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E3F35E0-F385-40DE-8425-86E5AFB7BC9A}"/>
                  </a:ext>
                </a:extLst>
              </p:cNvPr>
              <p:cNvSpPr/>
              <p:nvPr/>
            </p:nvSpPr>
            <p:spPr>
              <a:xfrm>
                <a:off x="4303344" y="1528542"/>
                <a:ext cx="3938954" cy="82080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8" name="Rectangle 17">
                <a:extLst>
                  <a:ext uri="{FF2B5EF4-FFF2-40B4-BE49-F238E27FC236}">
                    <a16:creationId xmlns:a16="http://schemas.microsoft.com/office/drawing/2014/main" id="{0E3F35E0-F385-40DE-8425-86E5AFB7BC9A}"/>
                  </a:ext>
                </a:extLst>
              </p:cNvPr>
              <p:cNvSpPr>
                <a:spLocks noRot="1" noChangeAspect="1" noMove="1" noResize="1" noEditPoints="1" noAdjustHandles="1" noChangeArrowheads="1" noChangeShapeType="1" noTextEdit="1"/>
              </p:cNvSpPr>
              <p:nvPr/>
            </p:nvSpPr>
            <p:spPr>
              <a:xfrm>
                <a:off x="4303344" y="1528542"/>
                <a:ext cx="3938954" cy="820802"/>
              </a:xfrm>
              <a:prstGeom prst="rect">
                <a:avLst/>
              </a:prstGeom>
              <a:blipFill>
                <a:blip r:embed="rId12"/>
                <a:stretch>
                  <a:fillRect/>
                </a:stretch>
              </a:blipFill>
              <a:ln w="19050">
                <a:noFill/>
              </a:ln>
            </p:spPr>
            <p:txBody>
              <a:bodyPr/>
              <a:lstStyle/>
              <a:p>
                <a:r>
                  <a:rPr lang="LID4096">
                    <a:noFill/>
                  </a:rPr>
                  <a:t> </a:t>
                </a:r>
              </a:p>
            </p:txBody>
          </p:sp>
        </mc:Fallback>
      </mc:AlternateContent>
      <p:sp>
        <p:nvSpPr>
          <p:cNvPr id="3" name="Rectangle 2">
            <a:extLst>
              <a:ext uri="{FF2B5EF4-FFF2-40B4-BE49-F238E27FC236}">
                <a16:creationId xmlns:a16="http://schemas.microsoft.com/office/drawing/2014/main" id="{5ADE91AA-40D7-46C9-40CB-72057E02D756}"/>
              </a:ext>
            </a:extLst>
          </p:cNvPr>
          <p:cNvSpPr/>
          <p:nvPr/>
        </p:nvSpPr>
        <p:spPr>
          <a:xfrm>
            <a:off x="541156" y="6297171"/>
            <a:ext cx="1157618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Note that even perfectly static fields can harbor momentum</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20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2" grpId="0"/>
      <p:bldP spid="15" grpId="0" animBg="1"/>
      <p:bldP spid="16" grpId="0" animBg="1"/>
      <p:bldP spid="20" grpId="0"/>
      <p:bldP spid="5" grpId="0"/>
      <p:bldP spid="21" grpId="0" animBg="1"/>
      <p:bldP spid="22" grpId="0"/>
      <p:bldP spid="6" grpId="0"/>
      <p:bldP spid="17" grpId="0" animBg="1"/>
      <p:bldP spid="18"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Question 2: </a:t>
            </a:r>
            <a:r>
              <a:rPr lang="en-US" dirty="0">
                <a:solidFill>
                  <a:schemeClr val="accent2">
                    <a:lumMod val="50000"/>
                  </a:schemeClr>
                </a:solidFill>
              </a:rPr>
              <a:t>PollEv.com/2023mp</a:t>
            </a:r>
            <a:endParaRPr lang="en-US" altLang="en-US" dirty="0">
              <a:solidFill>
                <a:srgbClr val="000066"/>
              </a:solidFill>
            </a:endParaRPr>
          </a:p>
        </p:txBody>
      </p:sp>
      <p:sp>
        <p:nvSpPr>
          <p:cNvPr id="9" name="Rectangle 8"/>
          <p:cNvSpPr/>
          <p:nvPr/>
        </p:nvSpPr>
        <p:spPr>
          <a:xfrm>
            <a:off x="300535" y="5228279"/>
            <a:ext cx="8825709"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50000"/>
                  </a:srgbClr>
                </a:solidFill>
                <a:effectLst/>
                <a:uLnTx/>
                <a:uFillTx/>
                <a:latin typeface="Times New Roman"/>
                <a:ea typeface="+mn-ea"/>
                <a:cs typeface="+mn-cs"/>
              </a:rPr>
              <a:t>Answer 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Use energy conservation: kinetic energy increases, therefore, the energy contained in the electric field must decrease</a:t>
            </a:r>
          </a:p>
        </p:txBody>
      </p:sp>
      <p:sp>
        <p:nvSpPr>
          <p:cNvPr id="11" name="Content Placeholder 4">
            <a:extLst>
              <a:ext uri="{FF2B5EF4-FFF2-40B4-BE49-F238E27FC236}">
                <a16:creationId xmlns:a16="http://schemas.microsoft.com/office/drawing/2014/main" id="{DC45DFC5-FA66-4BCA-BF55-EBA167ECF35B}"/>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4</a:t>
            </a:fld>
            <a:endParaRPr lang="en-US" dirty="0"/>
          </a:p>
        </p:txBody>
      </p:sp>
      <p:sp>
        <p:nvSpPr>
          <p:cNvPr id="17" name="Rectangle 16">
            <a:extLst>
              <a:ext uri="{FF2B5EF4-FFF2-40B4-BE49-F238E27FC236}">
                <a16:creationId xmlns:a16="http://schemas.microsoft.com/office/drawing/2014/main" id="{53BB1043-6AB7-40AA-A545-C64983379540}"/>
              </a:ext>
            </a:extLst>
          </p:cNvPr>
          <p:cNvSpPr/>
          <p:nvPr/>
        </p:nvSpPr>
        <p:spPr>
          <a:xfrm>
            <a:off x="9124122" y="6449590"/>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22</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5A0267B4-7F31-45E3-9D7C-CDA56DA8E00B}"/>
              </a:ext>
            </a:extLst>
          </p:cNvPr>
          <p:cNvSpPr/>
          <p:nvPr/>
        </p:nvSpPr>
        <p:spPr bwMode="auto">
          <a:xfrm>
            <a:off x="10202958" y="1126138"/>
            <a:ext cx="192793" cy="214390"/>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18">
            <a:extLst>
              <a:ext uri="{FF2B5EF4-FFF2-40B4-BE49-F238E27FC236}">
                <a16:creationId xmlns:a16="http://schemas.microsoft.com/office/drawing/2014/main" id="{2CC42BD9-A7EC-4712-9084-AA0C6B82B4EE}"/>
              </a:ext>
            </a:extLst>
          </p:cNvPr>
          <p:cNvSpPr/>
          <p:nvPr/>
        </p:nvSpPr>
        <p:spPr bwMode="auto">
          <a:xfrm>
            <a:off x="10275459" y="5042670"/>
            <a:ext cx="192793" cy="214390"/>
          </a:xfrm>
          <a:prstGeom prst="ellipse">
            <a:avLst/>
          </a:prstGeom>
          <a:solidFill>
            <a:srgbClr val="0070C0"/>
          </a:solidFill>
          <a:ln w="28575" cap="flat" cmpd="sng" algn="ctr">
            <a:solidFill>
              <a:srgbClr val="0070C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1D94F090-36D1-40EF-9193-6B20DD908B8C}"/>
              </a:ext>
            </a:extLst>
          </p:cNvPr>
          <p:cNvSpPr/>
          <p:nvPr/>
        </p:nvSpPr>
        <p:spPr>
          <a:xfrm>
            <a:off x="10715522" y="4981183"/>
            <a:ext cx="75442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a:ea typeface="+mn-ea"/>
                <a:cs typeface="+mn-cs"/>
              </a:rPr>
              <a:t>-Q</a:t>
            </a:r>
          </a:p>
        </p:txBody>
      </p:sp>
      <p:sp>
        <p:nvSpPr>
          <p:cNvPr id="23" name="Rectangle 22">
            <a:extLst>
              <a:ext uri="{FF2B5EF4-FFF2-40B4-BE49-F238E27FC236}">
                <a16:creationId xmlns:a16="http://schemas.microsoft.com/office/drawing/2014/main" id="{A19BBCBB-C81C-4830-BEE5-18864573D5D0}"/>
              </a:ext>
            </a:extLst>
          </p:cNvPr>
          <p:cNvSpPr/>
          <p:nvPr/>
        </p:nvSpPr>
        <p:spPr>
          <a:xfrm>
            <a:off x="10548327" y="978832"/>
            <a:ext cx="75442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a:ea typeface="+mn-ea"/>
                <a:cs typeface="+mn-cs"/>
              </a:rPr>
              <a:t>+Q</a:t>
            </a:r>
          </a:p>
        </p:txBody>
      </p:sp>
      <p:cxnSp>
        <p:nvCxnSpPr>
          <p:cNvPr id="24" name="Straight Arrow Connector 23">
            <a:extLst>
              <a:ext uri="{FF2B5EF4-FFF2-40B4-BE49-F238E27FC236}">
                <a16:creationId xmlns:a16="http://schemas.microsoft.com/office/drawing/2014/main" id="{A8F53027-3F14-4F97-8A53-09216B40E8C4}"/>
              </a:ext>
            </a:extLst>
          </p:cNvPr>
          <p:cNvCxnSpPr/>
          <p:nvPr/>
        </p:nvCxnSpPr>
        <p:spPr bwMode="auto">
          <a:xfrm>
            <a:off x="10315852" y="1589103"/>
            <a:ext cx="0" cy="1393794"/>
          </a:xfrm>
          <a:prstGeom prst="straightConnector1">
            <a:avLst/>
          </a:prstGeom>
          <a:noFill/>
          <a:ln w="5715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2A90EAC2-E96D-49DE-B293-5DB0584FC791}"/>
              </a:ext>
            </a:extLst>
          </p:cNvPr>
          <p:cNvCxnSpPr/>
          <p:nvPr/>
        </p:nvCxnSpPr>
        <p:spPr bwMode="auto">
          <a:xfrm flipV="1">
            <a:off x="10352842" y="3517037"/>
            <a:ext cx="0" cy="1374559"/>
          </a:xfrm>
          <a:prstGeom prst="straightConnector1">
            <a:avLst/>
          </a:prstGeom>
          <a:noFill/>
          <a:ln w="5715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7BA0F9E-B4FC-4977-8F01-5A69E8B65DF0}"/>
                  </a:ext>
                </a:extLst>
              </p:cNvPr>
              <p:cNvSpPr/>
              <p:nvPr/>
            </p:nvSpPr>
            <p:spPr>
              <a:xfrm>
                <a:off x="10594195" y="2613803"/>
                <a:ext cx="75442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oMath>
                  </m:oMathPara>
                </a14:m>
                <a:endParaRPr kumimoji="0" lang="en-US" sz="2400" b="0" i="1"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6" name="Rectangle 25">
                <a:extLst>
                  <a:ext uri="{FF2B5EF4-FFF2-40B4-BE49-F238E27FC236}">
                    <a16:creationId xmlns:a16="http://schemas.microsoft.com/office/drawing/2014/main" id="{97BA0F9E-B4FC-4977-8F01-5A69E8B65DF0}"/>
                  </a:ext>
                </a:extLst>
              </p:cNvPr>
              <p:cNvSpPr>
                <a:spLocks noRot="1" noChangeAspect="1" noMove="1" noResize="1" noEditPoints="1" noAdjustHandles="1" noChangeArrowheads="1" noChangeShapeType="1" noTextEdit="1"/>
              </p:cNvSpPr>
              <p:nvPr/>
            </p:nvSpPr>
            <p:spPr>
              <a:xfrm>
                <a:off x="10594195" y="2613803"/>
                <a:ext cx="754427" cy="461665"/>
              </a:xfrm>
              <a:prstGeom prst="rect">
                <a:avLst/>
              </a:prstGeom>
              <a:blipFill>
                <a:blip r:embed="rId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0592A67-63D0-4DAD-8CDF-2B7C3332C184}"/>
                  </a:ext>
                </a:extLst>
              </p:cNvPr>
              <p:cNvSpPr/>
              <p:nvPr/>
            </p:nvSpPr>
            <p:spPr>
              <a:xfrm>
                <a:off x="10637738" y="3430232"/>
                <a:ext cx="75442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oMath>
                  </m:oMathPara>
                </a14:m>
                <a:endParaRPr kumimoji="0" lang="en-US" sz="2400" b="0" i="1"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7" name="Rectangle 26">
                <a:extLst>
                  <a:ext uri="{FF2B5EF4-FFF2-40B4-BE49-F238E27FC236}">
                    <a16:creationId xmlns:a16="http://schemas.microsoft.com/office/drawing/2014/main" id="{B0592A67-63D0-4DAD-8CDF-2B7C3332C184}"/>
                  </a:ext>
                </a:extLst>
              </p:cNvPr>
              <p:cNvSpPr>
                <a:spLocks noRot="1" noChangeAspect="1" noMove="1" noResize="1" noEditPoints="1" noAdjustHandles="1" noChangeArrowheads="1" noChangeShapeType="1" noTextEdit="1"/>
              </p:cNvSpPr>
              <p:nvPr/>
            </p:nvSpPr>
            <p:spPr>
              <a:xfrm>
                <a:off x="10637738" y="3430232"/>
                <a:ext cx="754427" cy="461665"/>
              </a:xfrm>
              <a:prstGeom prst="rect">
                <a:avLst/>
              </a:prstGeom>
              <a:blipFill>
                <a:blip r:embed="rId4"/>
                <a:stretch>
                  <a:fillRect/>
                </a:stretch>
              </a:blipFill>
            </p:spPr>
            <p:txBody>
              <a:bodyPr/>
              <a:lstStyle/>
              <a:p>
                <a:r>
                  <a:rPr lang="LID4096">
                    <a:noFill/>
                  </a:rPr>
                  <a:t> </a:t>
                </a:r>
              </a:p>
            </p:txBody>
          </p:sp>
        </mc:Fallback>
      </mc:AlternateContent>
      <p:sp>
        <p:nvSpPr>
          <p:cNvPr id="15" name="Rectangle 14">
            <a:extLst>
              <a:ext uri="{FF2B5EF4-FFF2-40B4-BE49-F238E27FC236}">
                <a16:creationId xmlns:a16="http://schemas.microsoft.com/office/drawing/2014/main" id="{768BB164-394C-272C-C06D-1287D1F75959}"/>
              </a:ext>
            </a:extLst>
          </p:cNvPr>
          <p:cNvSpPr/>
          <p:nvPr/>
        </p:nvSpPr>
        <p:spPr>
          <a:xfrm>
            <a:off x="270372" y="837738"/>
            <a:ext cx="8429746" cy="31700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Two charges (1 positive, 1 negative) are placed at a mutual distance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R</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from each other. At time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t</a:t>
            </a:r>
            <a:r>
              <a:rPr kumimoji="0" lang="en-US" sz="2000" b="0" i="1" u="none" strike="noStrike" kern="1200" cap="none" spc="0" normalizeH="0" baseline="-25000" noProof="0" dirty="0">
                <a:ln>
                  <a:noFill/>
                </a:ln>
                <a:solidFill>
                  <a:srgbClr val="000000"/>
                </a:solidFill>
                <a:effectLst/>
                <a:uLnTx/>
                <a:uFillTx/>
                <a:latin typeface="Times New Roman"/>
                <a:ea typeface="+mn-ea"/>
                <a:cs typeface="+mn-cs"/>
              </a:rPr>
              <a:t>0</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one releases these charges. The two charges accelerate toward each other as a result of the Coulomb attraction. As the charges approach each other, the energy contained in the electric field surrounding the two charges: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increases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decreases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 remains constant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D. ??</a:t>
            </a: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37C6FE1F-FC14-3126-F6B9-D3ACBC41AADF}"/>
              </a:ext>
            </a:extLst>
          </p:cNvPr>
          <p:cNvPicPr>
            <a:picLocks noChangeAspect="1"/>
          </p:cNvPicPr>
          <p:nvPr/>
        </p:nvPicPr>
        <p:blipFill>
          <a:blip r:embed="rId5"/>
          <a:stretch>
            <a:fillRect/>
          </a:stretch>
        </p:blipFill>
        <p:spPr>
          <a:xfrm>
            <a:off x="4230658" y="2719387"/>
            <a:ext cx="4045597" cy="1962150"/>
          </a:xfrm>
          <a:prstGeom prst="rect">
            <a:avLst/>
          </a:prstGeom>
        </p:spPr>
      </p:pic>
    </p:spTree>
    <p:extLst>
      <p:ext uri="{BB962C8B-B14F-4D97-AF65-F5344CB8AC3E}">
        <p14:creationId xmlns:p14="http://schemas.microsoft.com/office/powerpoint/2010/main" val="1842590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“Continuity equation" for momentum</a:t>
            </a:r>
          </a:p>
        </p:txBody>
      </p:sp>
      <mc:AlternateContent xmlns:mc="http://schemas.openxmlformats.org/markup-compatibility/2006" xmlns:a14="http://schemas.microsoft.com/office/drawing/2010/main">
        <mc:Choice Requires="a14">
          <p:sp>
            <p:nvSpPr>
              <p:cNvPr id="2" name="Rectangle 1"/>
              <p:cNvSpPr/>
              <p:nvPr/>
            </p:nvSpPr>
            <p:spPr>
              <a:xfrm>
                <a:off x="605619" y="896324"/>
                <a:ext cx="8466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If the mechanical momentum in volume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is not changing</a:t>
                </a:r>
              </a:p>
            </p:txBody>
          </p:sp>
        </mc:Choice>
        <mc:Fallback xmlns="">
          <p:sp>
            <p:nvSpPr>
              <p:cNvPr id="2" name="Rectangle 1"/>
              <p:cNvSpPr>
                <a:spLocks noRot="1" noChangeAspect="1" noMove="1" noResize="1" noEditPoints="1" noAdjustHandles="1" noChangeArrowheads="1" noChangeShapeType="1" noTextEdit="1"/>
              </p:cNvSpPr>
              <p:nvPr/>
            </p:nvSpPr>
            <p:spPr>
              <a:xfrm>
                <a:off x="605619" y="896324"/>
                <a:ext cx="8466992" cy="400110"/>
              </a:xfrm>
              <a:prstGeom prst="rect">
                <a:avLst/>
              </a:prstGeom>
              <a:blipFill>
                <a:blip r:embed="rId3"/>
                <a:stretch>
                  <a:fillRect l="-720" t="-7576" b="-2575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34096" y="1592441"/>
                <a:ext cx="1499830" cy="70346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5334096" y="1592441"/>
                <a:ext cx="1499830" cy="703462"/>
              </a:xfrm>
              <a:prstGeom prst="rect">
                <a:avLst/>
              </a:prstGeom>
              <a:blipFill>
                <a:blip r:embed="rId4"/>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4264" y="4036423"/>
                <a:ext cx="11780488" cy="10944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NB1: the </a:t>
                </a:r>
                <a:r>
                  <a:rPr kumimoji="0" lang="en-US" sz="2000" b="0" i="0" u="none" strike="noStrike" kern="1200" cap="none" spc="0" normalizeH="0" baseline="0" noProof="0" dirty="0" err="1">
                    <a:ln>
                      <a:noFill/>
                    </a:ln>
                    <a:solidFill>
                      <a:srgbClr val="242424"/>
                    </a:solidFill>
                    <a:effectLst/>
                    <a:uLnTx/>
                    <a:uFillTx/>
                    <a:latin typeface="Times New Roman" panose="02020603050405020304" pitchFamily="18" charset="0"/>
                    <a:ea typeface="+mn-ea"/>
                    <a:cs typeface="+mn-cs"/>
                  </a:rPr>
                  <a:t>Poynting</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vector has appeared in </a:t>
                </a:r>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two quite different roles</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itself is the energy per unit area, per unit time, transported by the electromagnetic fields (energy flux density)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is the momentum per unit volume stored in the electromagnetic fields (EM momentum density)</a:t>
                </a:r>
              </a:p>
            </p:txBody>
          </p:sp>
        </mc:Choice>
        <mc:Fallback xmlns="">
          <p:sp>
            <p:nvSpPr>
              <p:cNvPr id="6" name="Rectangle 5"/>
              <p:cNvSpPr>
                <a:spLocks noRot="1" noChangeAspect="1" noMove="1" noResize="1" noEditPoints="1" noAdjustHandles="1" noChangeArrowheads="1" noChangeShapeType="1" noTextEdit="1"/>
              </p:cNvSpPr>
              <p:nvPr/>
            </p:nvSpPr>
            <p:spPr>
              <a:xfrm>
                <a:off x="324264" y="4036423"/>
                <a:ext cx="11780488" cy="1094402"/>
              </a:xfrm>
              <a:prstGeom prst="rect">
                <a:avLst/>
              </a:prstGeom>
              <a:blipFill>
                <a:blip r:embed="rId5"/>
                <a:stretch>
                  <a:fillRect l="-517" t="-2778" b="-8889"/>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25400" y="1498218"/>
                <a:ext cx="4901711" cy="83978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625400" y="1498218"/>
                <a:ext cx="4901711" cy="839782"/>
              </a:xfrm>
              <a:prstGeom prst="rect">
                <a:avLst/>
              </a:prstGeom>
              <a:blipFill>
                <a:blip r:embed="rId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00526" y="5146440"/>
                <a:ext cx="11780488" cy="14641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NB2: The Maxwell tensor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has appeared in </a:t>
                </a:r>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two quite different roles</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itself is the electromagnetic stress (force per unit area) acting on a surface of the volume under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14:m>
                  <m:oMath xmlns:m="http://schemas.openxmlformats.org/officeDocument/2006/math">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describes the flow of momentum (so it is </a:t>
                </a:r>
                <a:r>
                  <a:rPr kumimoji="0" lang="en-US" sz="2000" b="1"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momentum current density</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a:t>
                </a:r>
                <a:r>
                  <a:rPr kumimoji="0" lang="en-US" sz="2000" b="1"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similar to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𝐉</m:t>
                        </m:r>
                      </m:e>
                    </m:acc>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in the charge conservation law) carried by the electromagnetic fields</a:t>
                </a:r>
              </a:p>
            </p:txBody>
          </p:sp>
        </mc:Choice>
        <mc:Fallback xmlns="">
          <p:sp>
            <p:nvSpPr>
              <p:cNvPr id="19" name="Rectangle 18"/>
              <p:cNvSpPr>
                <a:spLocks noRot="1" noChangeAspect="1" noMove="1" noResize="1" noEditPoints="1" noAdjustHandles="1" noChangeArrowheads="1" noChangeShapeType="1" noTextEdit="1"/>
              </p:cNvSpPr>
              <p:nvPr/>
            </p:nvSpPr>
            <p:spPr>
              <a:xfrm>
                <a:off x="300526" y="5146440"/>
                <a:ext cx="11780488" cy="1464119"/>
              </a:xfrm>
              <a:prstGeom prst="rect">
                <a:avLst/>
              </a:prstGeom>
              <a:blipFill>
                <a:blip r:embed="rId7"/>
                <a:stretch>
                  <a:fillRect l="-517" b="-4583"/>
                </a:stretch>
              </a:blipFill>
            </p:spPr>
            <p:txBody>
              <a:bodyPr/>
              <a:lstStyle/>
              <a:p>
                <a:r>
                  <a:rPr lang="LID4096">
                    <a:noFill/>
                  </a:rPr>
                  <a:t> </a:t>
                </a:r>
              </a:p>
            </p:txBody>
          </p:sp>
        </mc:Fallback>
      </mc:AlternateContent>
      <p:sp>
        <p:nvSpPr>
          <p:cNvPr id="11" name="Rectangle 10"/>
          <p:cNvSpPr/>
          <p:nvPr/>
        </p:nvSpPr>
        <p:spPr>
          <a:xfrm>
            <a:off x="1212574" y="3127727"/>
            <a:ext cx="9959423" cy="707886"/>
          </a:xfrm>
          <a:prstGeom prst="rect">
            <a:avLst/>
          </a:prstGeom>
          <a:ln w="1270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The local conservation of field momentum</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a:t>
            </a:r>
            <a:endParaRPr kumimoji="0" lang="ru-RU"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change of electromagnetic momentum density equals divergence of Maxwell’s stress tensor </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6443146" y="712967"/>
                <a:ext cx="1984864" cy="703462"/>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𝐩</m:t>
                                  </m:r>
                                </m:e>
                              </m:acc>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𝑚𝑒𝑐h</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6443146" y="712967"/>
                <a:ext cx="1984864" cy="703462"/>
              </a:xfrm>
              <a:prstGeom prst="rect">
                <a:avLst/>
              </a:prstGeom>
              <a:blipFill>
                <a:blip r:embed="rId8"/>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5996" y="2444305"/>
                <a:ext cx="7514760" cy="46410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where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𝐠</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is electromagnetic momentum density</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525996" y="2444305"/>
                <a:ext cx="7514760" cy="464101"/>
              </a:xfrm>
              <a:prstGeom prst="rect">
                <a:avLst/>
              </a:prstGeom>
              <a:blipFill>
                <a:blip r:embed="rId9"/>
                <a:stretch>
                  <a:fillRect t="-15789"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601075" y="2222926"/>
                <a:ext cx="1499830" cy="677558"/>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ρ</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𝐉</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8601075" y="2222926"/>
                <a:ext cx="1499830" cy="677558"/>
              </a:xfrm>
              <a:prstGeom prst="rect">
                <a:avLst/>
              </a:prstGeom>
              <a:blipFill>
                <a:blip r:embed="rId10"/>
                <a:stretch>
                  <a:fillRect/>
                </a:stretch>
              </a:blipFill>
              <a:ln w="19050">
                <a:noFill/>
              </a:ln>
            </p:spPr>
            <p:txBody>
              <a:bodyPr/>
              <a:lstStyle/>
              <a:p>
                <a:r>
                  <a:rPr lang="LID4096">
                    <a:noFill/>
                  </a:rPr>
                  <a:t> </a:t>
                </a:r>
              </a:p>
            </p:txBody>
          </p:sp>
        </mc:Fallback>
      </mc:AlternateContent>
      <p:sp>
        <p:nvSpPr>
          <p:cNvPr id="15" name="Rectangle 14"/>
          <p:cNvSpPr/>
          <p:nvPr/>
        </p:nvSpPr>
        <p:spPr>
          <a:xfrm>
            <a:off x="8869255" y="1592441"/>
            <a:ext cx="291317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66"/>
                </a:solidFill>
                <a:effectLst/>
                <a:uLnTx/>
                <a:uFillTx/>
                <a:latin typeface="Times New Roman"/>
                <a:ea typeface="+mn-ea"/>
                <a:cs typeface="+mn-cs"/>
              </a:rPr>
              <a:t>Remember conservation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66"/>
                </a:solidFill>
                <a:effectLst/>
                <a:uLnTx/>
                <a:uFillTx/>
                <a:latin typeface="Times New Roman"/>
                <a:ea typeface="+mn-ea"/>
                <a:cs typeface="+mn-cs"/>
              </a:rPr>
              <a:t>of charge and energy?</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7" name="Content Placeholder 4">
            <a:extLst>
              <a:ext uri="{FF2B5EF4-FFF2-40B4-BE49-F238E27FC236}">
                <a16:creationId xmlns:a16="http://schemas.microsoft.com/office/drawing/2014/main" id="{449968EB-53BD-4DF2-957D-BABB8AA06901}"/>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40</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3EE97AE-D5F8-4BF0-8058-B589BD50D3CD}"/>
                  </a:ext>
                </a:extLst>
              </p:cNvPr>
              <p:cNvSpPr/>
              <p:nvPr/>
            </p:nvSpPr>
            <p:spPr>
              <a:xfrm>
                <a:off x="10190108" y="2223830"/>
                <a:ext cx="1497625" cy="741452"/>
              </a:xfrm>
              <a:prstGeom prst="rect">
                <a:avLst/>
              </a:prstGeom>
              <a:ln w="19050">
                <a:noFill/>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𝑢</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6" name="Rectangle 15">
                <a:extLst>
                  <a:ext uri="{FF2B5EF4-FFF2-40B4-BE49-F238E27FC236}">
                    <a16:creationId xmlns:a16="http://schemas.microsoft.com/office/drawing/2014/main" id="{23EE97AE-D5F8-4BF0-8058-B589BD50D3CD}"/>
                  </a:ext>
                </a:extLst>
              </p:cNvPr>
              <p:cNvSpPr>
                <a:spLocks noRot="1" noChangeAspect="1" noMove="1" noResize="1" noEditPoints="1" noAdjustHandles="1" noChangeArrowheads="1" noChangeShapeType="1" noTextEdit="1"/>
              </p:cNvSpPr>
              <p:nvPr/>
            </p:nvSpPr>
            <p:spPr>
              <a:xfrm>
                <a:off x="10190108" y="2223830"/>
                <a:ext cx="1497625" cy="741452"/>
              </a:xfrm>
              <a:prstGeom prst="rect">
                <a:avLst/>
              </a:prstGeom>
              <a:blipFill>
                <a:blip r:embed="rId11"/>
                <a:stretch>
                  <a:fillRect/>
                </a:stretch>
              </a:blipFill>
              <a:ln w="19050">
                <a:noFill/>
              </a:ln>
            </p:spPr>
            <p:txBody>
              <a:bodyPr/>
              <a:lstStyle/>
              <a:p>
                <a:r>
                  <a:rPr lang="LID4096">
                    <a:noFill/>
                  </a:rPr>
                  <a:t> </a:t>
                </a:r>
              </a:p>
            </p:txBody>
          </p:sp>
        </mc:Fallback>
      </mc:AlternateContent>
    </p:spTree>
    <p:extLst>
      <p:ext uri="{BB962C8B-B14F-4D97-AF65-F5344CB8AC3E}">
        <p14:creationId xmlns:p14="http://schemas.microsoft.com/office/powerpoint/2010/main" val="31477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P spid="18" grpId="0"/>
      <p:bldP spid="19" grpId="0" build="p"/>
      <p:bldP spid="11" grpId="0" animBg="1"/>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Summary of Maxwell’s stress tensor</a:t>
            </a:r>
          </a:p>
        </p:txBody>
      </p:sp>
      <mc:AlternateContent xmlns:mc="http://schemas.openxmlformats.org/markup-compatibility/2006" xmlns:a14="http://schemas.microsoft.com/office/drawing/2010/main">
        <mc:Choice Requires="a14">
          <p:sp>
            <p:nvSpPr>
              <p:cNvPr id="3" name="Rectangle 2"/>
              <p:cNvSpPr/>
              <p:nvPr/>
            </p:nvSpPr>
            <p:spPr>
              <a:xfrm>
                <a:off x="334840" y="930311"/>
                <a:ext cx="11609509" cy="28188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1. The integral of the tensor over the surface is the net force on the volume, enclosed by the surface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2. Physically,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a14:m>
                <a:r>
                  <a:rPr kumimoji="0" lang="en-US" sz="2000" b="0" i="0" u="none" strike="noStrike" kern="1200" cap="none" spc="0" normalizeH="0" baseline="0" noProof="0" dirty="0">
                    <a:ln>
                      <a:noFill/>
                    </a:ln>
                    <a:solidFill>
                      <a:srgbClr val="242424"/>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is the force per unit area (or stress) acting on the surface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3.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oMath>
                </a14:m>
                <a:r>
                  <a:rPr kumimoji="0" lang="en-US" sz="2000" b="0" i="1" u="none" strike="noStrike" kern="1200" cap="none" spc="0" normalizeH="0" baseline="0" noProof="0" dirty="0">
                    <a:ln>
                      <a:noFill/>
                    </a:ln>
                    <a:solidFill>
                      <a:srgbClr val="242424"/>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is the force (per unit area) in the </a:t>
                </a:r>
                <a:r>
                  <a:rPr kumimoji="0" lang="en-US" sz="2000" b="0" i="1" u="none" strike="noStrike" kern="1200" cap="none" spc="0" normalizeH="0" baseline="0" noProof="0" dirty="0" err="1">
                    <a:ln>
                      <a:noFill/>
                    </a:ln>
                    <a:solidFill>
                      <a:srgbClr val="242424"/>
                    </a:solidFill>
                    <a:effectLst/>
                    <a:uLnTx/>
                    <a:uFillTx/>
                    <a:latin typeface="Times New Roman" panose="02020603050405020304" pitchFamily="18" charset="0"/>
                    <a:ea typeface="+mn-ea"/>
                    <a:cs typeface="+mn-cs"/>
                  </a:rPr>
                  <a:t>i-</a:t>
                </a:r>
                <a:r>
                  <a:rPr kumimoji="0" lang="en-US" sz="2000" b="0" i="0" u="none" strike="noStrike" kern="1200" cap="none" spc="0" normalizeH="0" baseline="0" noProof="0" dirty="0" err="1">
                    <a:ln>
                      <a:noFill/>
                    </a:ln>
                    <a:solidFill>
                      <a:srgbClr val="242424"/>
                    </a:solidFill>
                    <a:effectLst/>
                    <a:uLnTx/>
                    <a:uFillTx/>
                    <a:latin typeface="Times New Roman" panose="02020603050405020304" pitchFamily="18" charset="0"/>
                    <a:ea typeface="+mn-ea"/>
                    <a:cs typeface="+mn-cs"/>
                  </a:rPr>
                  <a:t>th</a:t>
                </a:r>
                <a:r>
                  <a:rPr kumimoji="0" lang="en-US" sz="2000" b="0" i="1" u="none" strike="noStrike" kern="1200" cap="none" spc="0" normalizeH="0" baseline="0" noProof="0" dirty="0">
                    <a:ln>
                      <a:noFill/>
                    </a:ln>
                    <a:solidFill>
                      <a:srgbClr val="242424"/>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direction acting on an element of surface oriented in the </a:t>
                </a:r>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j-</a:t>
                </a:r>
                <a:r>
                  <a:rPr kumimoji="0" lang="en-US" sz="2000" b="0" i="0" u="none" strike="noStrike" kern="1200" cap="none" spc="0" normalizeH="0" baseline="0" noProof="0" dirty="0" err="1">
                    <a:ln>
                      <a:noFill/>
                    </a:ln>
                    <a:solidFill>
                      <a:srgbClr val="242424"/>
                    </a:solidFill>
                    <a:effectLst/>
                    <a:uLnTx/>
                    <a:uFillTx/>
                    <a:latin typeface="Times New Roman" panose="02020603050405020304" pitchFamily="18" charset="0"/>
                    <a:ea typeface="+mn-ea"/>
                    <a:cs typeface="+mn-cs"/>
                  </a:rPr>
                  <a:t>th</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direction</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4. It can be a pressure or a shear working on the enclosed volume due to the electromagnetic forces: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The diagonal elements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represent EM </a:t>
                </a:r>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pressures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The off-diagonal elements </a:t>
                </a:r>
                <a14:m>
                  <m:oMath xmlns:m="http://schemas.openxmlformats.org/officeDocument/2006/math">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𝑥𝑧</m:t>
                        </m:r>
                      </m:sub>
                    </m:sSub>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etc.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represent the EM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shears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5. The units of the stress tensor elements are N/m</a:t>
                </a:r>
                <a:r>
                  <a:rPr kumimoji="0" lang="en-US" sz="2000" b="0" i="0" u="none" strike="noStrike" kern="1200" cap="none" spc="0" normalizeH="0" baseline="30000" noProof="0" dirty="0">
                    <a:ln>
                      <a:noFill/>
                    </a:ln>
                    <a:solidFill>
                      <a:srgbClr val="000000"/>
                    </a:solidFill>
                    <a:effectLst/>
                    <a:uLnTx/>
                    <a:uFillTx/>
                    <a:latin typeface="Times New Roman"/>
                    <a:ea typeface="+mn-ea"/>
                    <a:cs typeface="+mn-cs"/>
                  </a:rPr>
                  <a:t>2</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p>
            </p:txBody>
          </p:sp>
        </mc:Choice>
        <mc:Fallback xmlns="">
          <p:sp>
            <p:nvSpPr>
              <p:cNvPr id="3" name="Rectangle 2"/>
              <p:cNvSpPr>
                <a:spLocks noRot="1" noChangeAspect="1" noMove="1" noResize="1" noEditPoints="1" noAdjustHandles="1" noChangeArrowheads="1" noChangeShapeType="1" noTextEdit="1"/>
              </p:cNvSpPr>
              <p:nvPr/>
            </p:nvSpPr>
            <p:spPr>
              <a:xfrm>
                <a:off x="334840" y="930311"/>
                <a:ext cx="11609509" cy="2818849"/>
              </a:xfrm>
              <a:prstGeom prst="rect">
                <a:avLst/>
              </a:prstGeom>
              <a:blipFill>
                <a:blip r:embed="rId3"/>
                <a:stretch>
                  <a:fillRect l="-578" t="-1299" r="-473" b="-3030"/>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077932" y="4251483"/>
                <a:ext cx="54364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total electromagnetic force on the charges in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3077932" y="4251483"/>
                <a:ext cx="5436488" cy="400110"/>
              </a:xfrm>
              <a:prstGeom prst="rect">
                <a:avLst/>
              </a:prstGeom>
              <a:blipFill>
                <a:blip r:embed="rId4"/>
                <a:stretch>
                  <a:fillRect l="-1233" t="-7576" b="-25758"/>
                </a:stretch>
              </a:blipFill>
            </p:spPr>
            <p:txBody>
              <a:bodyPr/>
              <a:lstStyle/>
              <a:p>
                <a:r>
                  <a:rPr lang="LID4096">
                    <a:noFill/>
                  </a:rPr>
                  <a:t> </a:t>
                </a:r>
              </a:p>
            </p:txBody>
          </p:sp>
        </mc:Fallback>
      </mc:AlternateContent>
      <p:sp>
        <p:nvSpPr>
          <p:cNvPr id="10" name="Content Placeholder 4">
            <a:extLst>
              <a:ext uri="{FF2B5EF4-FFF2-40B4-BE49-F238E27FC236}">
                <a16:creationId xmlns:a16="http://schemas.microsoft.com/office/drawing/2014/main" id="{E6EFD576-7F0D-41FB-91C4-495362E24D08}"/>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41</a:t>
            </a:fld>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BF1452E-0E93-45C3-A14E-C1124B98251A}"/>
                  </a:ext>
                </a:extLst>
              </p:cNvPr>
              <p:cNvSpPr/>
              <p:nvPr/>
            </p:nvSpPr>
            <p:spPr>
              <a:xfrm>
                <a:off x="3875836" y="4919403"/>
                <a:ext cx="3938954" cy="82080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𝐚</m:t>
                              </m:r>
                            </m:e>
                          </m:acc>
                        </m:e>
                      </m:nary>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8" name="Rectangle 7">
                <a:extLst>
                  <a:ext uri="{FF2B5EF4-FFF2-40B4-BE49-F238E27FC236}">
                    <a16:creationId xmlns:a16="http://schemas.microsoft.com/office/drawing/2014/main" id="{6BF1452E-0E93-45C3-A14E-C1124B98251A}"/>
                  </a:ext>
                </a:extLst>
              </p:cNvPr>
              <p:cNvSpPr>
                <a:spLocks noRot="1" noChangeAspect="1" noMove="1" noResize="1" noEditPoints="1" noAdjustHandles="1" noChangeArrowheads="1" noChangeShapeType="1" noTextEdit="1"/>
              </p:cNvSpPr>
              <p:nvPr/>
            </p:nvSpPr>
            <p:spPr>
              <a:xfrm>
                <a:off x="3875836" y="4919403"/>
                <a:ext cx="3938954" cy="820802"/>
              </a:xfrm>
              <a:prstGeom prst="rect">
                <a:avLst/>
              </a:prstGeom>
              <a:blipFill>
                <a:blip r:embed="rId5"/>
                <a:stretch>
                  <a:fillRect/>
                </a:stretch>
              </a:blipFill>
              <a:ln w="19050">
                <a:solidFill>
                  <a:srgbClr val="FF0000"/>
                </a:solidFill>
              </a:ln>
            </p:spPr>
            <p:txBody>
              <a:bodyPr/>
              <a:lstStyle/>
              <a:p>
                <a:r>
                  <a:rPr lang="LID4096">
                    <a:noFill/>
                  </a:rPr>
                  <a:t> </a:t>
                </a:r>
              </a:p>
            </p:txBody>
          </p:sp>
        </mc:Fallback>
      </mc:AlternateContent>
    </p:spTree>
    <p:extLst>
      <p:ext uri="{BB962C8B-B14F-4D97-AF65-F5344CB8AC3E}">
        <p14:creationId xmlns:p14="http://schemas.microsoft.com/office/powerpoint/2010/main" val="42833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Recap Chapter 8</a:t>
            </a:r>
          </a:p>
        </p:txBody>
      </p:sp>
      <p:sp>
        <p:nvSpPr>
          <p:cNvPr id="2" name="Rectangle 1"/>
          <p:cNvSpPr/>
          <p:nvPr/>
        </p:nvSpPr>
        <p:spPr>
          <a:xfrm>
            <a:off x="2941235" y="991882"/>
            <a:ext cx="8466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Charge</a:t>
            </a:r>
          </a:p>
        </p:txBody>
      </p:sp>
      <mc:AlternateContent xmlns:mc="http://schemas.openxmlformats.org/markup-compatibility/2006" xmlns:a14="http://schemas.microsoft.com/office/drawing/2010/main">
        <mc:Choice Requires="a14">
          <p:sp>
            <p:nvSpPr>
              <p:cNvPr id="10" name="Rectangle 9"/>
              <p:cNvSpPr/>
              <p:nvPr/>
            </p:nvSpPr>
            <p:spPr>
              <a:xfrm>
                <a:off x="5110814" y="2715040"/>
                <a:ext cx="1582879" cy="70346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814" y="2715040"/>
                <a:ext cx="1582879" cy="703462"/>
              </a:xfrm>
              <a:prstGeom prst="rect">
                <a:avLst/>
              </a:prstGeom>
              <a:blipFill>
                <a:blip r:embed="rId3"/>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110814" y="833909"/>
                <a:ext cx="1682891" cy="677558"/>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a:cs typeface="+mn-cs"/>
                            </a:rPr>
                            <m:t>𝐉</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5110814" y="833909"/>
                <a:ext cx="1682891" cy="677558"/>
              </a:xfrm>
              <a:prstGeom prst="rect">
                <a:avLst/>
              </a:prstGeom>
              <a:blipFill>
                <a:blip r:embed="rId4"/>
                <a:stretch>
                  <a:fillRect/>
                </a:stretch>
              </a:blipFill>
              <a:ln w="19050">
                <a:solidFill>
                  <a:srgbClr val="FF0000"/>
                </a:solidFill>
              </a:ln>
            </p:spPr>
            <p:txBody>
              <a:bodyPr/>
              <a:lstStyle/>
              <a:p>
                <a:r>
                  <a:rPr lang="LID4096">
                    <a:noFill/>
                  </a:rPr>
                  <a:t> </a:t>
                </a:r>
              </a:p>
            </p:txBody>
          </p:sp>
        </mc:Fallback>
      </mc:AlternateContent>
      <p:sp>
        <p:nvSpPr>
          <p:cNvPr id="12" name="Rectangle 11"/>
          <p:cNvSpPr/>
          <p:nvPr/>
        </p:nvSpPr>
        <p:spPr>
          <a:xfrm>
            <a:off x="2981692" y="1968584"/>
            <a:ext cx="8466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Energy</a:t>
            </a:r>
          </a:p>
        </p:txBody>
      </p:sp>
      <mc:AlternateContent xmlns:mc="http://schemas.openxmlformats.org/markup-compatibility/2006" xmlns:a14="http://schemas.microsoft.com/office/drawing/2010/main">
        <mc:Choice Requires="a14">
          <p:sp>
            <p:nvSpPr>
              <p:cNvPr id="13" name="Rectangle 12"/>
              <p:cNvSpPr/>
              <p:nvPr/>
            </p:nvSpPr>
            <p:spPr>
              <a:xfrm>
                <a:off x="5110814" y="1752054"/>
                <a:ext cx="1682891" cy="703462"/>
              </a:xfrm>
              <a:prstGeom prst="rect">
                <a:avLst/>
              </a:prstGeom>
              <a:ln w="19050">
                <a:solidFill>
                  <a:srgbClr val="FF0000"/>
                </a:solidFill>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nl-NL"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𝑢</m:t>
                          </m:r>
                        </m:num>
                        <m:den>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5110814" y="1752054"/>
                <a:ext cx="1682891" cy="703462"/>
              </a:xfrm>
              <a:prstGeom prst="rect">
                <a:avLst/>
              </a:prstGeom>
              <a:blipFill>
                <a:blip r:embed="rId5"/>
                <a:stretch>
                  <a:fillRect/>
                </a:stretch>
              </a:blipFill>
              <a:ln w="19050">
                <a:solidFill>
                  <a:srgbClr val="FF0000"/>
                </a:solidFill>
              </a:ln>
            </p:spPr>
            <p:txBody>
              <a:bodyPr/>
              <a:lstStyle/>
              <a:p>
                <a:r>
                  <a:rPr lang="LID4096">
                    <a:noFill/>
                  </a:rPr>
                  <a:t> </a:t>
                </a:r>
              </a:p>
            </p:txBody>
          </p:sp>
        </mc:Fallback>
      </mc:AlternateContent>
      <p:sp>
        <p:nvSpPr>
          <p:cNvPr id="14" name="Rectangle 13"/>
          <p:cNvSpPr/>
          <p:nvPr/>
        </p:nvSpPr>
        <p:spPr>
          <a:xfrm>
            <a:off x="2667367" y="2934972"/>
            <a:ext cx="8466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Momentum</a:t>
            </a:r>
          </a:p>
        </p:txBody>
      </p:sp>
      <mc:AlternateContent xmlns:mc="http://schemas.openxmlformats.org/markup-compatibility/2006" xmlns:a14="http://schemas.microsoft.com/office/drawing/2010/main">
        <mc:Choice Requires="a14">
          <p:sp>
            <p:nvSpPr>
              <p:cNvPr id="15" name="Rectangle 14"/>
              <p:cNvSpPr/>
              <p:nvPr/>
            </p:nvSpPr>
            <p:spPr>
              <a:xfrm>
                <a:off x="5143127" y="4694898"/>
                <a:ext cx="1578871" cy="439479"/>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𝐠</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5143127" y="4694898"/>
                <a:ext cx="1578871" cy="439479"/>
              </a:xfrm>
              <a:prstGeom prst="rect">
                <a:avLst/>
              </a:prstGeom>
              <a:blipFill>
                <a:blip r:embed="rId6"/>
                <a:stretch>
                  <a:fillRect t="-16000" r="-10305" b="-5333"/>
                </a:stretch>
              </a:blipFill>
              <a:ln w="19050">
                <a:solidFill>
                  <a:srgbClr val="FF0000"/>
                </a:solidFill>
              </a:ln>
            </p:spPr>
            <p:txBody>
              <a:bodyPr/>
              <a:lstStyle/>
              <a:p>
                <a:r>
                  <a:rPr lang="LID4096">
                    <a:noFill/>
                  </a:rPr>
                  <a:t> </a:t>
                </a:r>
              </a:p>
            </p:txBody>
          </p:sp>
        </mc:Fallback>
      </mc:AlternateContent>
      <p:sp>
        <p:nvSpPr>
          <p:cNvPr id="16" name="Rectangle 15"/>
          <p:cNvSpPr/>
          <p:nvPr/>
        </p:nvSpPr>
        <p:spPr>
          <a:xfrm>
            <a:off x="432930" y="4766616"/>
            <a:ext cx="446937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Electromagnetic momentum density:</a:t>
            </a:r>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5143127" y="3676374"/>
                <a:ext cx="2014903" cy="722762"/>
              </a:xfrm>
              <a:prstGeom prst="rect">
                <a:avLst/>
              </a:prstGeom>
              <a:ln w="1905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5143127" y="3676374"/>
                <a:ext cx="2014903" cy="722762"/>
              </a:xfrm>
              <a:prstGeom prst="rect">
                <a:avLst/>
              </a:prstGeom>
              <a:blipFill>
                <a:blip r:embed="rId7"/>
                <a:stretch>
                  <a:fillRect/>
                </a:stretch>
              </a:blipFill>
              <a:ln w="19050">
                <a:solidFill>
                  <a:srgbClr val="FF0000"/>
                </a:solidFill>
              </a:ln>
            </p:spPr>
            <p:txBody>
              <a:bodyPr/>
              <a:lstStyle/>
              <a:p>
                <a:r>
                  <a:rPr lang="LID4096">
                    <a:noFill/>
                  </a:rPr>
                  <a:t> </a:t>
                </a:r>
              </a:p>
            </p:txBody>
          </p:sp>
        </mc:Fallback>
      </mc:AlternateContent>
      <p:sp>
        <p:nvSpPr>
          <p:cNvPr id="18" name="Rectangle 17"/>
          <p:cNvSpPr/>
          <p:nvPr/>
        </p:nvSpPr>
        <p:spPr>
          <a:xfrm>
            <a:off x="2211266" y="3853602"/>
            <a:ext cx="233120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Poynting’s</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vector:</a:t>
            </a:r>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9" name="Content Placeholder 4">
            <a:extLst>
              <a:ext uri="{FF2B5EF4-FFF2-40B4-BE49-F238E27FC236}">
                <a16:creationId xmlns:a16="http://schemas.microsoft.com/office/drawing/2014/main" id="{A50150E5-9396-4968-9310-722F02752278}"/>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42</a:t>
            </a:fld>
            <a:endParaRPr lang="en-US" dirty="0"/>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9EFCB57-E276-4879-84E0-E40307FC4C5C}"/>
                  </a:ext>
                </a:extLst>
              </p:cNvPr>
              <p:cNvSpPr/>
              <p:nvPr/>
            </p:nvSpPr>
            <p:spPr>
              <a:xfrm>
                <a:off x="501322" y="5404965"/>
                <a:ext cx="11049543" cy="13608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Only when the field contribution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is included, the conservation laws are sustained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Final note</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all conservation laws are already contained in Maxwell’s equations; we simple made them more explicit – and more convenient for calculations</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0" name="Rectangle 19">
                <a:extLst>
                  <a:ext uri="{FF2B5EF4-FFF2-40B4-BE49-F238E27FC236}">
                    <a16:creationId xmlns:a16="http://schemas.microsoft.com/office/drawing/2014/main" id="{19EFCB57-E276-4879-84E0-E40307FC4C5C}"/>
                  </a:ext>
                </a:extLst>
              </p:cNvPr>
              <p:cNvSpPr>
                <a:spLocks noRot="1" noChangeAspect="1" noMove="1" noResize="1" noEditPoints="1" noAdjustHandles="1" noChangeArrowheads="1" noChangeShapeType="1" noTextEdit="1"/>
              </p:cNvSpPr>
              <p:nvPr/>
            </p:nvSpPr>
            <p:spPr>
              <a:xfrm>
                <a:off x="501322" y="5404965"/>
                <a:ext cx="11049543" cy="1360822"/>
              </a:xfrm>
              <a:prstGeom prst="rect">
                <a:avLst/>
              </a:prstGeom>
              <a:blipFill>
                <a:blip r:embed="rId8"/>
                <a:stretch>
                  <a:fillRect l="-552" b="-7175"/>
                </a:stretch>
              </a:blipFill>
            </p:spPr>
            <p:txBody>
              <a:bodyPr/>
              <a:lstStyle/>
              <a:p>
                <a:r>
                  <a:rPr lang="LID4096">
                    <a:noFill/>
                  </a:rPr>
                  <a:t> </a:t>
                </a:r>
              </a:p>
            </p:txBody>
          </p:sp>
        </mc:Fallback>
      </mc:AlternateContent>
    </p:spTree>
    <p:extLst>
      <p:ext uri="{BB962C8B-B14F-4D97-AF65-F5344CB8AC3E}">
        <p14:creationId xmlns:p14="http://schemas.microsoft.com/office/powerpoint/2010/main" val="40093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Web recourses</a:t>
            </a:r>
          </a:p>
        </p:txBody>
      </p:sp>
      <p:sp>
        <p:nvSpPr>
          <p:cNvPr id="3" name="Rectangle 2"/>
          <p:cNvSpPr/>
          <p:nvPr/>
        </p:nvSpPr>
        <p:spPr>
          <a:xfrm>
            <a:off x="1980412" y="921611"/>
            <a:ext cx="7746027"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Poynting</a:t>
            </a:r>
            <a:r>
              <a:rPr kumimoji="0" lang="ru-RU" sz="18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 theorem proved by Jonathan Gartner in 16 min: https://www.youtube.com/watch?v=0V0sXA4bau0</a:t>
            </a:r>
            <a:endParaRPr kumimoji="0" lang="en-US" sz="1800" b="0" i="0" u="none" strike="noStrike" kern="1200" cap="none" spc="0" normalizeH="0" baseline="0" noProof="0" dirty="0">
              <a:ln>
                <a:noFill/>
              </a:ln>
              <a:solidFill>
                <a:srgbClr val="252525"/>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Tensors by Brian </a:t>
            </a:r>
            <a:r>
              <a:rPr kumimoji="0" lang="en-US" sz="1800" b="0" i="0" u="none" strike="noStrike" kern="1200" cap="none" spc="0" normalizeH="0" baseline="0" noProof="0" dirty="0" err="1">
                <a:ln>
                  <a:noFill/>
                </a:ln>
                <a:solidFill>
                  <a:srgbClr val="000000"/>
                </a:solidFill>
                <a:effectLst/>
                <a:uLnTx/>
                <a:uFillTx/>
                <a:latin typeface="Times New Roman"/>
                <a:ea typeface="+mn-ea"/>
                <a:cs typeface="+mn-cs"/>
              </a:rPr>
              <a:t>Storey</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 (12 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hlinkClick r:id="rId3"/>
              </a:rPr>
              <a:t>https://www.youtube.com/watch?v=uO_bW2zzrNU&amp;t=114s</a:t>
            </a: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Stress tensor in continuum mechanics (useful!</a:t>
            </a:r>
            <a:r>
              <a:rPr kumimoji="0" lang="ru-RU" sz="1800" b="0" i="0" u="none" strike="noStrike" kern="1200" cap="none" spc="0" normalizeH="0" baseline="0" noProof="0" dirty="0">
                <a:ln>
                  <a:noFill/>
                </a:ln>
                <a:solidFill>
                  <a:srgbClr val="000000"/>
                </a:solidFill>
                <a:effectLst/>
                <a:uLnTx/>
                <a:uFillTx/>
                <a:latin typeface="Times New Roman"/>
                <a:ea typeface="+mn-ea"/>
                <a:cs typeface="+mn-cs"/>
              </a:rPr>
              <a:t> – </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see the next slide, too)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https://youtu.be/uO_bW2zzrNU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Maxwell stress tensor by Jonathan Gartner (4x12 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hlinkClick r:id="rId4">
                  <a:extLst>
                    <a:ext uri="{A12FA001-AC4F-418D-AE19-62706E023703}">
                      <ahyp:hlinkClr xmlns:ahyp="http://schemas.microsoft.com/office/drawing/2018/hyperlinkcolor" val="tx"/>
                    </a:ext>
                  </a:extLst>
                </a:hlinkClick>
              </a:rPr>
              <a:t>https://www.youtube.com/watch?v=I7YFhZdi6L0</a:t>
            </a: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hlinkClick r:id="rId5">
                  <a:extLst>
                    <a:ext uri="{A12FA001-AC4F-418D-AE19-62706E023703}">
                      <ahyp:hlinkClr xmlns:ahyp="http://schemas.microsoft.com/office/drawing/2018/hyperlinkcolor" val="tx"/>
                    </a:ext>
                  </a:extLst>
                </a:hlinkClick>
              </a:rPr>
              <a:t>https://www.youtube.com/watch?v=Qg-_JQV0OZI</a:t>
            </a: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hlinkClick r:id="rId6">
                  <a:extLst>
                    <a:ext uri="{A12FA001-AC4F-418D-AE19-62706E023703}">
                      <ahyp:hlinkClr xmlns:ahyp="http://schemas.microsoft.com/office/drawing/2018/hyperlinkcolor" val="tx"/>
                    </a:ext>
                  </a:extLst>
                </a:hlinkClick>
              </a:rPr>
              <a:t>https://www.youtube.com/watch?v=2mBIbkHhbkg</a:t>
            </a: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hlinkClick r:id="rId7">
                  <a:extLst>
                    <a:ext uri="{A12FA001-AC4F-418D-AE19-62706E023703}">
                      <ahyp:hlinkClr xmlns:ahyp="http://schemas.microsoft.com/office/drawing/2018/hyperlinkcolor" val="tx"/>
                    </a:ext>
                  </a:extLst>
                </a:hlinkClick>
              </a:rPr>
              <a:t>https://www.youtube.com/watch?v=qs3W-cg3qIc</a:t>
            </a: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½ of example 8.2 Griffiths (17 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hlinkClick r:id="rId8">
                  <a:extLst>
                    <a:ext uri="{A12FA001-AC4F-418D-AE19-62706E023703}">
                      <ahyp:hlinkClr xmlns:ahyp="http://schemas.microsoft.com/office/drawing/2018/hyperlinkcolor" val="tx"/>
                    </a:ext>
                  </a:extLst>
                </a:hlinkClick>
              </a:rPr>
              <a:t>https://www.youtube.com/watch?v=ebVnQmPgqEI</a:t>
            </a: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The Feynman Lectures on Physics, Volume II</a:t>
            </a:r>
            <a:endPar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CC">
                    <a:lumMod val="50000"/>
                  </a:srgbClr>
                </a:solidFill>
                <a:effectLst/>
                <a:uLnTx/>
                <a:uFillTx/>
                <a:latin typeface="Times New Roman"/>
                <a:ea typeface="+mn-ea"/>
                <a:cs typeface="+mn-cs"/>
              </a:rPr>
              <a:t>https://www.feynmanlectures.caltech.edu/II_toc.html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7" name="Content Placeholder 4">
            <a:extLst>
              <a:ext uri="{FF2B5EF4-FFF2-40B4-BE49-F238E27FC236}">
                <a16:creationId xmlns:a16="http://schemas.microsoft.com/office/drawing/2014/main" id="{CEAE3FD1-58D1-4F51-9C5E-A9ABBDA57542}"/>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43</a:t>
            </a:fld>
            <a:endParaRPr lang="en-US" dirty="0"/>
          </a:p>
        </p:txBody>
      </p:sp>
    </p:spTree>
    <p:extLst>
      <p:ext uri="{BB962C8B-B14F-4D97-AF65-F5344CB8AC3E}">
        <p14:creationId xmlns:p14="http://schemas.microsoft.com/office/powerpoint/2010/main" val="2762751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Intermezzo: Pressure, stress and tensors</a:t>
            </a:r>
          </a:p>
        </p:txBody>
      </p:sp>
      <p:sp>
        <p:nvSpPr>
          <p:cNvPr id="37" name="Content Placeholder 4">
            <a:extLst>
              <a:ext uri="{FF2B5EF4-FFF2-40B4-BE49-F238E27FC236}">
                <a16:creationId xmlns:a16="http://schemas.microsoft.com/office/drawing/2014/main" id="{48CE48B3-92FC-464F-8038-7FEFD0B57AB1}"/>
              </a:ext>
            </a:extLst>
          </p:cNvPr>
          <p:cNvSpPr txBox="1">
            <a:spLocks/>
          </p:cNvSpPr>
          <p:nvPr/>
        </p:nvSpPr>
        <p:spPr>
          <a:xfrm>
            <a:off x="11646877" y="0"/>
            <a:ext cx="545123" cy="289902"/>
          </a:xfrm>
          <a:prstGeom prst="rect">
            <a:avLst/>
          </a:prstGeom>
        </p:spPr>
        <p:txBody>
          <a:bodyPr/>
          <a:lstStyle>
            <a:lvl1pPr marL="0" indent="0" algn="r" rtl="0" eaLnBrk="0" fontAlgn="base" hangingPunct="0">
              <a:spcBef>
                <a:spcPct val="20000"/>
              </a:spcBef>
              <a:spcAft>
                <a:spcPct val="0"/>
              </a:spcAft>
              <a:buNone/>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fld id="{6277FA82-443F-480E-8FC1-3C37497B7B6E}" type="slidenum">
              <a:rPr kumimoji="0" lang="en-US" sz="1600" b="0" i="0" u="none" strike="noStrike" kern="0" cap="none" spc="0" normalizeH="0" baseline="0" noProof="0" smtClean="0">
                <a:ln>
                  <a:noFill/>
                </a:ln>
                <a:solidFill>
                  <a:srgbClr val="000000"/>
                </a:solidFill>
                <a:effectLst/>
                <a:uLnTx/>
                <a:uFillTx/>
                <a:latin typeface="Times New Roman"/>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44</a:t>
            </a:fld>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47D0CC2-7E85-45AD-BBDE-475911FC4C79}"/>
                  </a:ext>
                </a:extLst>
              </p:cNvPr>
              <p:cNvSpPr/>
              <p:nvPr/>
            </p:nvSpPr>
            <p:spPr>
              <a:xfrm>
                <a:off x="416300" y="1140593"/>
                <a:ext cx="8785972" cy="7452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Pressure</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𝑝</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is the force </a:t>
                </a:r>
                <a:r>
                  <a:rPr kumimoji="0" lang="en-US" sz="2000" b="0" i="0" u="none" strike="noStrike" kern="1200" cap="none" spc="0" normalizeH="0" baseline="0" noProof="0" dirty="0">
                    <a:ln>
                      <a:noFill/>
                    </a:ln>
                    <a:solidFill>
                      <a:srgbClr val="FF0000"/>
                    </a:solidFill>
                    <a:effectLst/>
                    <a:uLnTx/>
                    <a:uFillTx/>
                    <a:latin typeface="Times New Roman"/>
                    <a:ea typeface="Cambria Math" panose="02040503050406030204" pitchFamily="18" charset="0"/>
                    <a:cs typeface="+mn-cs"/>
                  </a:rPr>
                  <a:t> </a:t>
                </a:r>
                <a14:m>
                  <m:oMath xmlns:m="http://schemas.openxmlformats.org/officeDocument/2006/math">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𝐅</m:t>
                            </m:r>
                          </m:e>
                        </m:acc>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𝑛</m:t>
                        </m:r>
                      </m:sub>
                    </m:s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applied perpendicular to the surface of an object per unit area </a:t>
                </a:r>
                <a:r>
                  <a:rPr kumimoji="0" lang="en-US" sz="2000" b="0" i="0" u="none" strike="noStrike" kern="1200" cap="none" spc="0" normalizeH="0" baseline="0" noProof="0" dirty="0">
                    <a:ln>
                      <a:noFill/>
                    </a:ln>
                    <a:solidFill>
                      <a:srgbClr val="0070C0"/>
                    </a:solidFill>
                    <a:effectLst/>
                    <a:uLnTx/>
                    <a:uFillTx/>
                    <a:latin typeface="Times New Roman"/>
                    <a:ea typeface="Cambria Math" panose="02040503050406030204" pitchFamily="18" charset="0"/>
                    <a:cs typeface="+mn-cs"/>
                  </a:rPr>
                  <a:t> </a:t>
                </a:r>
                <a14:m>
                  <m:oMath xmlns:m="http://schemas.openxmlformats.org/officeDocument/2006/math">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𝐚</m:t>
                        </m:r>
                      </m:e>
                    </m:acc>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over which that force is distributed. </a:t>
                </a:r>
              </a:p>
            </p:txBody>
          </p:sp>
        </mc:Choice>
        <mc:Fallback xmlns="">
          <p:sp>
            <p:nvSpPr>
              <p:cNvPr id="4" name="Rectangle 3">
                <a:extLst>
                  <a:ext uri="{FF2B5EF4-FFF2-40B4-BE49-F238E27FC236}">
                    <a16:creationId xmlns:a16="http://schemas.microsoft.com/office/drawing/2014/main" id="{A47D0CC2-7E85-45AD-BBDE-475911FC4C79}"/>
                  </a:ext>
                </a:extLst>
              </p:cNvPr>
              <p:cNvSpPr>
                <a:spLocks noRot="1" noChangeAspect="1" noMove="1" noResize="1" noEditPoints="1" noAdjustHandles="1" noChangeArrowheads="1" noChangeShapeType="1" noTextEdit="1"/>
              </p:cNvSpPr>
              <p:nvPr/>
            </p:nvSpPr>
            <p:spPr>
              <a:xfrm>
                <a:off x="416300" y="1140593"/>
                <a:ext cx="8785972" cy="745269"/>
              </a:xfrm>
              <a:prstGeom prst="rect">
                <a:avLst/>
              </a:prstGeom>
              <a:blipFill>
                <a:blip r:embed="rId3"/>
                <a:stretch>
                  <a:fillRect l="-693" t="-10656" b="-13934"/>
                </a:stretch>
              </a:blipFill>
            </p:spPr>
            <p:txBody>
              <a:bodyPr/>
              <a:lstStyle/>
              <a:p>
                <a:r>
                  <a:rPr lang="LID4096">
                    <a:noFill/>
                  </a:rPr>
                  <a:t> </a:t>
                </a:r>
              </a:p>
            </p:txBody>
          </p:sp>
        </mc:Fallback>
      </mc:AlternateContent>
      <p:sp>
        <p:nvSpPr>
          <p:cNvPr id="43" name="Rectangle 42">
            <a:extLst>
              <a:ext uri="{FF2B5EF4-FFF2-40B4-BE49-F238E27FC236}">
                <a16:creationId xmlns:a16="http://schemas.microsoft.com/office/drawing/2014/main" id="{FDEA0359-2235-4A90-983A-C3B755DFC86D}"/>
              </a:ext>
            </a:extLst>
          </p:cNvPr>
          <p:cNvSpPr/>
          <p:nvPr/>
        </p:nvSpPr>
        <p:spPr>
          <a:xfrm>
            <a:off x="407333" y="2283592"/>
            <a:ext cx="790743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pressure is the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scalar</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proportionality constant that relates the two normal vectors:</a:t>
            </a: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0469DEF5-88C8-41D4-9C9C-C7A6A58719F6}"/>
                  </a:ext>
                </a:extLst>
              </p:cNvPr>
              <p:cNvSpPr/>
              <p:nvPr/>
            </p:nvSpPr>
            <p:spPr>
              <a:xfrm>
                <a:off x="11012233" y="2689971"/>
                <a:ext cx="421131" cy="369332"/>
              </a:xfrm>
              <a:prstGeom prst="rect">
                <a:avLst/>
              </a:prstGeom>
              <a:solidFill>
                <a:schemeClr val="bg1"/>
              </a:solidFill>
              <a:ln w="19050">
                <a:noFill/>
              </a:ln>
            </p:spPr>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4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𝐚</m:t>
                          </m:r>
                        </m:e>
                      </m:acc>
                    </m:oMath>
                  </m:oMathPara>
                </a14:m>
                <a:endParaRPr kumimoji="0" lang="en-US" sz="2400" b="0" i="0" u="none" strike="noStrike" kern="1200" cap="none" spc="0" normalizeH="0" baseline="0" noProof="0" dirty="0">
                  <a:ln>
                    <a:noFill/>
                  </a:ln>
                  <a:solidFill>
                    <a:srgbClr val="0070C0"/>
                  </a:solidFill>
                  <a:effectLst/>
                  <a:uLnTx/>
                  <a:uFillTx/>
                  <a:latin typeface="NimbusSanL-ReguItal"/>
                  <a:ea typeface="+mn-ea"/>
                  <a:cs typeface="+mn-cs"/>
                </a:endParaRPr>
              </a:p>
            </p:txBody>
          </p:sp>
        </mc:Choice>
        <mc:Fallback xmlns="">
          <p:sp>
            <p:nvSpPr>
              <p:cNvPr id="44" name="Rectangle 43">
                <a:extLst>
                  <a:ext uri="{FF2B5EF4-FFF2-40B4-BE49-F238E27FC236}">
                    <a16:creationId xmlns:a16="http://schemas.microsoft.com/office/drawing/2014/main" id="{0469DEF5-88C8-41D4-9C9C-C7A6A58719F6}"/>
                  </a:ext>
                </a:extLst>
              </p:cNvPr>
              <p:cNvSpPr>
                <a:spLocks noRot="1" noChangeAspect="1" noMove="1" noResize="1" noEditPoints="1" noAdjustHandles="1" noChangeArrowheads="1" noChangeShapeType="1" noTextEdit="1"/>
              </p:cNvSpPr>
              <p:nvPr/>
            </p:nvSpPr>
            <p:spPr>
              <a:xfrm>
                <a:off x="11012233" y="2689971"/>
                <a:ext cx="421131" cy="369332"/>
              </a:xfrm>
              <a:prstGeom prst="rect">
                <a:avLst/>
              </a:prstGeom>
              <a:blipFill>
                <a:blip r:embed="rId4"/>
                <a:stretch>
                  <a:fillRect l="-17143" r="-8571" b="-6557"/>
                </a:stretch>
              </a:blipFill>
              <a:ln w="19050">
                <a:noFill/>
              </a:ln>
            </p:spPr>
            <p:txBody>
              <a:bodyPr/>
              <a:lstStyle/>
              <a:p>
                <a:r>
                  <a:rPr lang="LID4096">
                    <a:noFill/>
                  </a:rPr>
                  <a:t> </a:t>
                </a:r>
              </a:p>
            </p:txBody>
          </p:sp>
        </mc:Fallback>
      </mc:AlternateContent>
      <p:cxnSp>
        <p:nvCxnSpPr>
          <p:cNvPr id="45" name="Straight Arrow Connector 44">
            <a:extLst>
              <a:ext uri="{FF2B5EF4-FFF2-40B4-BE49-F238E27FC236}">
                <a16:creationId xmlns:a16="http://schemas.microsoft.com/office/drawing/2014/main" id="{389CA1B1-4530-47CC-92BD-C07DC42DC838}"/>
              </a:ext>
            </a:extLst>
          </p:cNvPr>
          <p:cNvCxnSpPr/>
          <p:nvPr/>
        </p:nvCxnSpPr>
        <p:spPr bwMode="auto">
          <a:xfrm>
            <a:off x="10666320" y="2672603"/>
            <a:ext cx="678516" cy="0"/>
          </a:xfrm>
          <a:prstGeom prst="straightConnector1">
            <a:avLst/>
          </a:prstGeom>
          <a:noFill/>
          <a:ln w="571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CB51019C-0098-479A-BFF3-4ACCC8A6A3FD}"/>
                  </a:ext>
                </a:extLst>
              </p:cNvPr>
              <p:cNvSpPr/>
              <p:nvPr/>
            </p:nvSpPr>
            <p:spPr>
              <a:xfrm>
                <a:off x="463014" y="3190835"/>
                <a:ext cx="2021964" cy="507511"/>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𝑛</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𝑝</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4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𝐚</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6" name="Rectangle 45">
                <a:extLst>
                  <a:ext uri="{FF2B5EF4-FFF2-40B4-BE49-F238E27FC236}">
                    <a16:creationId xmlns:a16="http://schemas.microsoft.com/office/drawing/2014/main" id="{CB51019C-0098-479A-BFF3-4ACCC8A6A3FD}"/>
                  </a:ext>
                </a:extLst>
              </p:cNvPr>
              <p:cNvSpPr>
                <a:spLocks noRot="1" noChangeAspect="1" noMove="1" noResize="1" noEditPoints="1" noAdjustHandles="1" noChangeArrowheads="1" noChangeShapeType="1" noTextEdit="1"/>
              </p:cNvSpPr>
              <p:nvPr/>
            </p:nvSpPr>
            <p:spPr>
              <a:xfrm>
                <a:off x="463014" y="3190835"/>
                <a:ext cx="2021964" cy="507511"/>
              </a:xfrm>
              <a:prstGeom prst="rect">
                <a:avLst/>
              </a:prstGeom>
              <a:blipFill>
                <a:blip r:embed="rId5"/>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984ABA17-E654-4972-900B-2800FA04B2A1}"/>
                  </a:ext>
                </a:extLst>
              </p:cNvPr>
              <p:cNvSpPr/>
              <p:nvPr/>
            </p:nvSpPr>
            <p:spPr>
              <a:xfrm>
                <a:off x="10983097" y="1949221"/>
                <a:ext cx="753861" cy="506421"/>
              </a:xfrm>
              <a:prstGeom prst="rect">
                <a:avLst/>
              </a:prstGeom>
              <a:solidFill>
                <a:schemeClr val="bg1"/>
              </a:solidFill>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𝐅</m:t>
                              </m:r>
                            </m:e>
                          </m:acc>
                        </m:e>
                        <m:sub>
                          <m: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𝑛</m:t>
                          </m:r>
                        </m:sub>
                      </m:sSub>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7" name="Rectangle 46">
                <a:extLst>
                  <a:ext uri="{FF2B5EF4-FFF2-40B4-BE49-F238E27FC236}">
                    <a16:creationId xmlns:a16="http://schemas.microsoft.com/office/drawing/2014/main" id="{984ABA17-E654-4972-900B-2800FA04B2A1}"/>
                  </a:ext>
                </a:extLst>
              </p:cNvPr>
              <p:cNvSpPr>
                <a:spLocks noRot="1" noChangeAspect="1" noMove="1" noResize="1" noEditPoints="1" noAdjustHandles="1" noChangeArrowheads="1" noChangeShapeType="1" noTextEdit="1"/>
              </p:cNvSpPr>
              <p:nvPr/>
            </p:nvSpPr>
            <p:spPr>
              <a:xfrm>
                <a:off x="10983097" y="1949221"/>
                <a:ext cx="753861" cy="506421"/>
              </a:xfrm>
              <a:prstGeom prst="rect">
                <a:avLst/>
              </a:prstGeom>
              <a:blipFill>
                <a:blip r:embed="rId6"/>
                <a:stretch>
                  <a:fillRect/>
                </a:stretch>
              </a:blipFill>
              <a:ln w="19050">
                <a:noFill/>
              </a:ln>
            </p:spPr>
            <p:txBody>
              <a:bodyPr/>
              <a:lstStyle/>
              <a:p>
                <a:r>
                  <a:rPr lang="en-US">
                    <a:noFill/>
                  </a:rPr>
                  <a:t> </a:t>
                </a:r>
              </a:p>
            </p:txBody>
          </p:sp>
        </mc:Fallback>
      </mc:AlternateContent>
      <p:sp>
        <p:nvSpPr>
          <p:cNvPr id="48" name="Rectangle 47">
            <a:extLst>
              <a:ext uri="{FF2B5EF4-FFF2-40B4-BE49-F238E27FC236}">
                <a16:creationId xmlns:a16="http://schemas.microsoft.com/office/drawing/2014/main" id="{DD2011D7-0841-43B8-957E-F947C90AF141}"/>
              </a:ext>
            </a:extLst>
          </p:cNvPr>
          <p:cNvSpPr/>
          <p:nvPr/>
        </p:nvSpPr>
        <p:spPr>
          <a:xfrm>
            <a:off x="443193" y="3933099"/>
            <a:ext cx="790743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minus sign comes from the fact that the force is considered towards the surface element, while the normal vector points outward. </a:t>
            </a:r>
          </a:p>
        </p:txBody>
      </p:sp>
      <p:sp>
        <p:nvSpPr>
          <p:cNvPr id="6" name="Cube 5">
            <a:extLst>
              <a:ext uri="{FF2B5EF4-FFF2-40B4-BE49-F238E27FC236}">
                <a16:creationId xmlns:a16="http://schemas.microsoft.com/office/drawing/2014/main" id="{6267A900-6794-493A-AB29-912CCF42A208}"/>
              </a:ext>
            </a:extLst>
          </p:cNvPr>
          <p:cNvSpPr/>
          <p:nvPr/>
        </p:nvSpPr>
        <p:spPr bwMode="auto">
          <a:xfrm>
            <a:off x="8507506" y="1483658"/>
            <a:ext cx="2483224" cy="2451847"/>
          </a:xfrm>
          <a:prstGeom prst="cube">
            <a:avLst>
              <a:gd name="adj" fmla="val 28263"/>
            </a:avLst>
          </a:prstGeom>
          <a:noFill/>
          <a:ln w="28575" cap="flat" cmpd="sng" algn="ctr">
            <a:solidFill>
              <a:srgbClr val="92D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sp>
        <p:nvSpPr>
          <p:cNvPr id="7" name="Parallelogram 6">
            <a:extLst>
              <a:ext uri="{FF2B5EF4-FFF2-40B4-BE49-F238E27FC236}">
                <a16:creationId xmlns:a16="http://schemas.microsoft.com/office/drawing/2014/main" id="{F36F5166-08BE-487D-ABDD-197B945CDD63}"/>
              </a:ext>
            </a:extLst>
          </p:cNvPr>
          <p:cNvSpPr/>
          <p:nvPr/>
        </p:nvSpPr>
        <p:spPr bwMode="auto">
          <a:xfrm rot="5400000" flipV="1">
            <a:off x="9412945" y="2366684"/>
            <a:ext cx="2460810" cy="685802"/>
          </a:xfrm>
          <a:prstGeom prst="parallelogram">
            <a:avLst>
              <a:gd name="adj" fmla="val 101851"/>
            </a:avLst>
          </a:pr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cxnSp>
        <p:nvCxnSpPr>
          <p:cNvPr id="50" name="Straight Arrow Connector 49">
            <a:extLst>
              <a:ext uri="{FF2B5EF4-FFF2-40B4-BE49-F238E27FC236}">
                <a16:creationId xmlns:a16="http://schemas.microsoft.com/office/drawing/2014/main" id="{97F1F631-104D-4E81-B958-12107321D02B}"/>
              </a:ext>
            </a:extLst>
          </p:cNvPr>
          <p:cNvCxnSpPr/>
          <p:nvPr/>
        </p:nvCxnSpPr>
        <p:spPr bwMode="auto">
          <a:xfrm flipH="1">
            <a:off x="10641107" y="2502833"/>
            <a:ext cx="1143000" cy="1"/>
          </a:xfrm>
          <a:prstGeom prst="straightConnector1">
            <a:avLst/>
          </a:prstGeom>
          <a:noFill/>
          <a:ln w="571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69B50885-1575-4883-9EE3-5084C3503885}"/>
              </a:ext>
            </a:extLst>
          </p:cNvPr>
          <p:cNvSpPr/>
          <p:nvPr/>
        </p:nvSpPr>
        <p:spPr>
          <a:xfrm>
            <a:off x="421657" y="4781238"/>
            <a:ext cx="790743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Concept of pressure is used for gases or liquids</a:t>
            </a:r>
          </a:p>
        </p:txBody>
      </p:sp>
      <p:sp>
        <p:nvSpPr>
          <p:cNvPr id="2" name="Rectangle 1">
            <a:extLst>
              <a:ext uri="{FF2B5EF4-FFF2-40B4-BE49-F238E27FC236}">
                <a16:creationId xmlns:a16="http://schemas.microsoft.com/office/drawing/2014/main" id="{3E24BB59-3A01-41FF-9CE4-991A605819D2}"/>
              </a:ext>
            </a:extLst>
          </p:cNvPr>
          <p:cNvSpPr/>
          <p:nvPr/>
        </p:nvSpPr>
        <p:spPr>
          <a:xfrm>
            <a:off x="407333" y="5488106"/>
            <a:ext cx="117960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What if we have not gases or liquids, but solid state as in e.g. continuum mechanics?</a:t>
            </a:r>
          </a:p>
        </p:txBody>
      </p:sp>
    </p:spTree>
    <p:extLst>
      <p:ext uri="{BB962C8B-B14F-4D97-AF65-F5344CB8AC3E}">
        <p14:creationId xmlns:p14="http://schemas.microsoft.com/office/powerpoint/2010/main" val="8440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48" grpId="0"/>
      <p:bldP spid="6" grpId="0" animBg="1"/>
      <p:bldP spid="14"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839"/>
          <a:stretch/>
        </p:blipFill>
        <p:spPr bwMode="auto">
          <a:xfrm>
            <a:off x="5068385" y="1813016"/>
            <a:ext cx="317776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Intermezzo: Stress (tensor)</a:t>
            </a:r>
          </a:p>
        </p:txBody>
      </p:sp>
      <p:sp>
        <p:nvSpPr>
          <p:cNvPr id="10" name="Rectangle 9"/>
          <p:cNvSpPr/>
          <p:nvPr/>
        </p:nvSpPr>
        <p:spPr>
          <a:xfrm>
            <a:off x="2424121" y="2080236"/>
            <a:ext cx="161794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Compression</a:t>
            </a:r>
          </a:p>
        </p:txBody>
      </p:sp>
      <p:sp>
        <p:nvSpPr>
          <p:cNvPr id="11" name="Rectangle 10"/>
          <p:cNvSpPr/>
          <p:nvPr/>
        </p:nvSpPr>
        <p:spPr>
          <a:xfrm>
            <a:off x="2889560" y="3432786"/>
            <a:ext cx="102996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Tension</a:t>
            </a:r>
          </a:p>
        </p:txBody>
      </p:sp>
      <p:sp>
        <p:nvSpPr>
          <p:cNvPr id="12" name="Rectangle 11"/>
          <p:cNvSpPr/>
          <p:nvPr/>
        </p:nvSpPr>
        <p:spPr>
          <a:xfrm>
            <a:off x="3042717" y="4785336"/>
            <a:ext cx="8258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Shear</a:t>
            </a:r>
          </a:p>
        </p:txBody>
      </p:sp>
      <p:sp>
        <p:nvSpPr>
          <p:cNvPr id="13" name="Rectangle 12"/>
          <p:cNvSpPr/>
          <p:nvPr/>
        </p:nvSpPr>
        <p:spPr>
          <a:xfrm>
            <a:off x="4869374" y="1750152"/>
            <a:ext cx="9171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imes New Roman"/>
                <a:ea typeface="+mn-ea"/>
                <a:cs typeface="+mn-cs"/>
              </a:rPr>
              <a:t>Force</a:t>
            </a:r>
          </a:p>
        </p:txBody>
      </p:sp>
      <p:sp>
        <p:nvSpPr>
          <p:cNvPr id="14" name="Rectangle 13"/>
          <p:cNvSpPr/>
          <p:nvPr/>
        </p:nvSpPr>
        <p:spPr>
          <a:xfrm>
            <a:off x="7350340" y="1721577"/>
            <a:ext cx="10841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imes New Roman"/>
                <a:ea typeface="+mn-ea"/>
                <a:cs typeface="+mn-cs"/>
              </a:rPr>
              <a:t>Force</a:t>
            </a:r>
          </a:p>
        </p:txBody>
      </p:sp>
      <p:sp>
        <p:nvSpPr>
          <p:cNvPr id="9" name="Up-Down Arrow 8"/>
          <p:cNvSpPr/>
          <p:nvPr/>
        </p:nvSpPr>
        <p:spPr bwMode="auto">
          <a:xfrm>
            <a:off x="6323630" y="1552968"/>
            <a:ext cx="221184" cy="1377342"/>
          </a:xfrm>
          <a:prstGeom prst="upDownArrow">
            <a:avLst/>
          </a:pr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5" name="Down Arrow 14"/>
          <p:cNvSpPr/>
          <p:nvPr/>
        </p:nvSpPr>
        <p:spPr bwMode="auto">
          <a:xfrm>
            <a:off x="6372333" y="3278936"/>
            <a:ext cx="228556" cy="392384"/>
          </a:xfrm>
          <a:prstGeom prst="downArrow">
            <a:avLst/>
          </a:pr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1" name="Down Arrow 20"/>
          <p:cNvSpPr/>
          <p:nvPr/>
        </p:nvSpPr>
        <p:spPr bwMode="auto">
          <a:xfrm rot="10800000">
            <a:off x="6381858" y="3926636"/>
            <a:ext cx="228554" cy="392382"/>
          </a:xfrm>
          <a:prstGeom prst="downArrow">
            <a:avLst/>
          </a:pr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2" name="Down Arrow 21"/>
          <p:cNvSpPr/>
          <p:nvPr/>
        </p:nvSpPr>
        <p:spPr bwMode="auto">
          <a:xfrm rot="5400000">
            <a:off x="7267364" y="2161021"/>
            <a:ext cx="248242" cy="361264"/>
          </a:xfrm>
          <a:prstGeom prst="downArrow">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3" name="Down Arrow 22"/>
          <p:cNvSpPr/>
          <p:nvPr/>
        </p:nvSpPr>
        <p:spPr bwMode="auto">
          <a:xfrm rot="16200000">
            <a:off x="5600491" y="2132444"/>
            <a:ext cx="248240" cy="361266"/>
          </a:xfrm>
          <a:prstGeom prst="downArrow">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6" name="Down Arrow 25"/>
          <p:cNvSpPr/>
          <p:nvPr/>
        </p:nvSpPr>
        <p:spPr bwMode="auto">
          <a:xfrm rot="16200000">
            <a:off x="7610583" y="4374311"/>
            <a:ext cx="228556" cy="392384"/>
          </a:xfrm>
          <a:prstGeom prst="downArrow">
            <a:avLst/>
          </a:pr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7" name="Down Arrow 26"/>
          <p:cNvSpPr/>
          <p:nvPr/>
        </p:nvSpPr>
        <p:spPr bwMode="auto">
          <a:xfrm rot="5400000">
            <a:off x="5172183" y="5307761"/>
            <a:ext cx="228554" cy="392382"/>
          </a:xfrm>
          <a:prstGeom prst="downArrow">
            <a:avLst/>
          </a:prstGeom>
          <a:noFill/>
          <a:ln w="28575"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28" name="Rectangle 27"/>
          <p:cNvSpPr/>
          <p:nvPr/>
        </p:nvSpPr>
        <p:spPr>
          <a:xfrm>
            <a:off x="4945573" y="2997927"/>
            <a:ext cx="88857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imes New Roman"/>
                <a:ea typeface="+mn-ea"/>
                <a:cs typeface="+mn-cs"/>
              </a:rPr>
              <a:t>Force</a:t>
            </a:r>
          </a:p>
        </p:txBody>
      </p:sp>
      <p:sp>
        <p:nvSpPr>
          <p:cNvPr id="29" name="Rectangle 28"/>
          <p:cNvSpPr/>
          <p:nvPr/>
        </p:nvSpPr>
        <p:spPr>
          <a:xfrm>
            <a:off x="7445590" y="3055077"/>
            <a:ext cx="8555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imes New Roman"/>
                <a:ea typeface="+mn-ea"/>
                <a:cs typeface="+mn-cs"/>
              </a:rPr>
              <a:t>Force</a:t>
            </a:r>
          </a:p>
        </p:txBody>
      </p:sp>
      <p:sp>
        <p:nvSpPr>
          <p:cNvPr id="30" name="Rectangle 29"/>
          <p:cNvSpPr/>
          <p:nvPr/>
        </p:nvSpPr>
        <p:spPr>
          <a:xfrm>
            <a:off x="4734964" y="4852011"/>
            <a:ext cx="76815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imes New Roman"/>
                <a:ea typeface="+mn-ea"/>
                <a:cs typeface="+mn-cs"/>
              </a:rPr>
              <a:t>Force</a:t>
            </a:r>
          </a:p>
        </p:txBody>
      </p:sp>
      <p:sp>
        <p:nvSpPr>
          <p:cNvPr id="31" name="Rectangle 30"/>
          <p:cNvSpPr/>
          <p:nvPr/>
        </p:nvSpPr>
        <p:spPr>
          <a:xfrm>
            <a:off x="7569415" y="4612048"/>
            <a:ext cx="96983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imes New Roman"/>
                <a:ea typeface="+mn-ea"/>
                <a:cs typeface="+mn-cs"/>
              </a:rPr>
              <a:t>Force</a:t>
            </a:r>
          </a:p>
        </p:txBody>
      </p:sp>
      <p:sp>
        <p:nvSpPr>
          <p:cNvPr id="32" name="Rectangle 31"/>
          <p:cNvSpPr/>
          <p:nvPr/>
        </p:nvSpPr>
        <p:spPr>
          <a:xfrm>
            <a:off x="6499876" y="1388202"/>
            <a:ext cx="122974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a:ea typeface="+mn-ea"/>
                <a:cs typeface="+mn-cs"/>
              </a:rPr>
              <a:t>Reaction</a:t>
            </a:r>
          </a:p>
        </p:txBody>
      </p:sp>
      <p:sp>
        <p:nvSpPr>
          <p:cNvPr id="33" name="Rectangle 32"/>
          <p:cNvSpPr/>
          <p:nvPr/>
        </p:nvSpPr>
        <p:spPr>
          <a:xfrm>
            <a:off x="6456710" y="2950302"/>
            <a:ext cx="113956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a:ea typeface="+mn-ea"/>
                <a:cs typeface="+mn-cs"/>
              </a:rPr>
              <a:t>Reaction</a:t>
            </a:r>
          </a:p>
        </p:txBody>
      </p:sp>
      <p:sp>
        <p:nvSpPr>
          <p:cNvPr id="34" name="Rectangle 33"/>
          <p:cNvSpPr/>
          <p:nvPr/>
        </p:nvSpPr>
        <p:spPr>
          <a:xfrm>
            <a:off x="4011209" y="5261214"/>
            <a:ext cx="124613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a:ea typeface="+mn-ea"/>
                <a:cs typeface="+mn-cs"/>
              </a:rPr>
              <a:t>Reaction</a:t>
            </a:r>
          </a:p>
        </p:txBody>
      </p:sp>
      <mc:AlternateContent xmlns:mc="http://schemas.openxmlformats.org/markup-compatibility/2006" xmlns:a14="http://schemas.microsoft.com/office/drawing/2010/main">
        <mc:Choice Requires="a14">
          <p:sp>
            <p:nvSpPr>
              <p:cNvPr id="35" name="Rectangle 34"/>
              <p:cNvSpPr/>
              <p:nvPr/>
            </p:nvSpPr>
            <p:spPr>
              <a:xfrm>
                <a:off x="3956181" y="6158825"/>
                <a:ext cx="4867037" cy="510333"/>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2400" b="0" i="0" u="none" strike="noStrike" kern="1200" cap="none" spc="0" normalizeH="0" baseline="0" noProof="0">
                              <a:ln>
                                <a:noFill/>
                              </a:ln>
                              <a:solidFill>
                                <a:srgbClr val="00B050"/>
                              </a:solidFill>
                              <a:effectLst/>
                              <a:uLnTx/>
                              <a:uFillTx/>
                              <a:latin typeface="Cambria Math"/>
                              <a:ea typeface="+mn-ea"/>
                              <a:cs typeface="+mn-cs"/>
                            </a:rPr>
                            <m:t>𝐑𝐞𝐚𝐜𝐭𝐢𝐨𝐧</m:t>
                          </m:r>
                        </m:e>
                      </m:acc>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rgbClr val="3333CC"/>
                              </a:solidFill>
                              <a:effectLst/>
                              <a:uLnTx/>
                              <a:uFillTx/>
                              <a:latin typeface="Cambria Math" panose="02040503050406030204" pitchFamily="18" charset="0"/>
                              <a:ea typeface="+mn-ea"/>
                              <a:cs typeface="+mn-cs"/>
                            </a:rPr>
                          </m:ctrlPr>
                        </m:accPr>
                        <m:e>
                          <m:r>
                            <a:rPr kumimoji="0" lang="en-US" sz="2400" b="1" i="0" u="none" strike="noStrike" kern="1200" cap="none" spc="0" normalizeH="0" baseline="0" noProof="0" smtClean="0">
                              <a:ln>
                                <a:noFill/>
                              </a:ln>
                              <a:solidFill>
                                <a:srgbClr val="3333CC"/>
                              </a:solidFill>
                              <a:effectLst/>
                              <a:uLnTx/>
                              <a:uFillTx/>
                              <a:latin typeface="Cambria Math" panose="02040503050406030204" pitchFamily="18" charset="0"/>
                              <a:ea typeface="+mn-ea"/>
                              <a:cs typeface="+mn-cs"/>
                            </a:rPr>
                            <m:t>𝐒𝐭𝐫𝐞𝐬𝐬</m:t>
                          </m:r>
                          <m:r>
                            <a:rPr kumimoji="0" lang="en-US" sz="2400" b="0" i="0" u="none" strike="noStrike" kern="1200" cap="none" spc="0" normalizeH="0" baseline="0" noProof="0" smtClean="0">
                              <a:ln>
                                <a:noFill/>
                              </a:ln>
                              <a:solidFill>
                                <a:srgbClr val="3333CC"/>
                              </a:solidFill>
                              <a:effectLst/>
                              <a:uLnTx/>
                              <a:uFillTx/>
                              <a:latin typeface="Cambria Math" panose="02040503050406030204" pitchFamily="18" charset="0"/>
                              <a:ea typeface="+mn-ea"/>
                              <a:cs typeface="+mn-cs"/>
                            </a:rPr>
                            <m:t> </m:t>
                          </m:r>
                          <m:r>
                            <a:rPr kumimoji="0" lang="en-US" sz="2400" b="1" i="0" u="none" strike="noStrike" kern="1200" cap="none" spc="0" normalizeH="0" baseline="0" noProof="0" smtClean="0">
                              <a:ln>
                                <a:noFill/>
                              </a:ln>
                              <a:solidFill>
                                <a:srgbClr val="3333CC"/>
                              </a:solidFill>
                              <a:effectLst/>
                              <a:uLnTx/>
                              <a:uFillTx/>
                              <a:latin typeface="Cambria Math" panose="02040503050406030204" pitchFamily="18" charset="0"/>
                              <a:ea typeface="+mn-ea"/>
                              <a:cs typeface="+mn-cs"/>
                            </a:rPr>
                            <m:t>𝐭</m:t>
                          </m:r>
                          <m:r>
                            <a:rPr kumimoji="0" lang="en-US" sz="2400" b="0" i="0" u="none" strike="noStrike" kern="1200" cap="none" spc="0" normalizeH="0" baseline="0" noProof="0">
                              <a:ln>
                                <a:noFill/>
                              </a:ln>
                              <a:solidFill>
                                <a:srgbClr val="3333CC"/>
                              </a:solidFill>
                              <a:effectLst/>
                              <a:uLnTx/>
                              <a:uFillTx/>
                              <a:latin typeface="Cambria Math"/>
                              <a:ea typeface="+mn-ea"/>
                              <a:cs typeface="+mn-cs"/>
                            </a:rPr>
                            <m:t>𝐞𝐧𝐬𝐨𝐫</m:t>
                          </m:r>
                        </m:e>
                      </m:acc>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4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𝐅𝐨𝐫𝐜𝐞</m:t>
                          </m:r>
                        </m:e>
                      </m:acc>
                    </m:oMath>
                  </m:oMathPara>
                </a14:m>
                <a:endParaRPr kumimoji="0" lang="en-US" sz="24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5" name="Rectangle 34"/>
              <p:cNvSpPr>
                <a:spLocks noRot="1" noChangeAspect="1" noMove="1" noResize="1" noEditPoints="1" noAdjustHandles="1" noChangeArrowheads="1" noChangeShapeType="1" noTextEdit="1"/>
              </p:cNvSpPr>
              <p:nvPr/>
            </p:nvSpPr>
            <p:spPr>
              <a:xfrm>
                <a:off x="3956181" y="6158825"/>
                <a:ext cx="4867037" cy="510333"/>
              </a:xfrm>
              <a:prstGeom prst="rect">
                <a:avLst/>
              </a:prstGeom>
              <a:blipFill>
                <a:blip r:embed="rId4"/>
                <a:stretch>
                  <a:fillRect/>
                </a:stretch>
              </a:blipFill>
              <a:ln w="19050">
                <a:noFill/>
              </a:ln>
            </p:spPr>
            <p:txBody>
              <a:bodyPr/>
              <a:lstStyle/>
              <a:p>
                <a:r>
                  <a:rPr lang="en-US">
                    <a:noFill/>
                  </a:rPr>
                  <a:t> </a:t>
                </a:r>
              </a:p>
            </p:txBody>
          </p:sp>
        </mc:Fallback>
      </mc:AlternateContent>
      <p:sp>
        <p:nvSpPr>
          <p:cNvPr id="36" name="Rectangle 35"/>
          <p:cNvSpPr/>
          <p:nvPr/>
        </p:nvSpPr>
        <p:spPr>
          <a:xfrm>
            <a:off x="2010050" y="5766429"/>
            <a:ext cx="918552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a:ea typeface="+mn-ea"/>
                <a:cs typeface="+mn-cs"/>
              </a:rPr>
              <a:t>So we need an operation that converts one vector (force) into another (reaction): </a:t>
            </a:r>
            <a:r>
              <a:rPr kumimoji="0" lang="en-US" sz="2000" b="0" i="0" u="none" strike="noStrike" kern="1200" cap="none" spc="0" normalizeH="0" baseline="0" noProof="0" dirty="0">
                <a:ln>
                  <a:noFill/>
                </a:ln>
                <a:solidFill>
                  <a:srgbClr val="3333CC"/>
                </a:solidFill>
                <a:effectLst/>
                <a:uLnTx/>
                <a:uFillTx/>
                <a:latin typeface="Times New Roman"/>
                <a:ea typeface="+mn-ea"/>
                <a:cs typeface="+mn-cs"/>
              </a:rPr>
              <a:t>a tensor</a:t>
            </a:r>
          </a:p>
        </p:txBody>
      </p:sp>
      <p:sp>
        <p:nvSpPr>
          <p:cNvPr id="37" name="Content Placeholder 4">
            <a:extLst>
              <a:ext uri="{FF2B5EF4-FFF2-40B4-BE49-F238E27FC236}">
                <a16:creationId xmlns:a16="http://schemas.microsoft.com/office/drawing/2014/main" id="{48CE48B3-92FC-464F-8038-7FEFD0B57AB1}"/>
              </a:ext>
            </a:extLst>
          </p:cNvPr>
          <p:cNvSpPr txBox="1">
            <a:spLocks/>
          </p:cNvSpPr>
          <p:nvPr/>
        </p:nvSpPr>
        <p:spPr>
          <a:xfrm>
            <a:off x="11646877" y="0"/>
            <a:ext cx="545123" cy="289902"/>
          </a:xfrm>
          <a:prstGeom prst="rect">
            <a:avLst/>
          </a:prstGeom>
        </p:spPr>
        <p:txBody>
          <a:bodyPr/>
          <a:lstStyle>
            <a:lvl1pPr marL="0" indent="0" algn="r" rtl="0" eaLnBrk="0" fontAlgn="base" hangingPunct="0">
              <a:spcBef>
                <a:spcPct val="20000"/>
              </a:spcBef>
              <a:spcAft>
                <a:spcPct val="0"/>
              </a:spcAft>
              <a:buNone/>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fld id="{6277FA82-443F-480E-8FC1-3C37497B7B6E}" type="slidenum">
              <a:rPr kumimoji="0" lang="en-US" sz="1600" b="0" i="0" u="none" strike="noStrike" kern="0" cap="none" spc="0" normalizeH="0" baseline="0" noProof="0" smtClean="0">
                <a:ln>
                  <a:noFill/>
                </a:ln>
                <a:solidFill>
                  <a:srgbClr val="000000"/>
                </a:solidFill>
                <a:effectLst/>
                <a:uLnTx/>
                <a:uFillTx/>
                <a:latin typeface="Times New Roman"/>
                <a:ea typeface="+mn-ea"/>
                <a:cs typeface="+mn-cs"/>
              </a:rPr>
              <a:pPr marL="0" marR="0" lvl="0" indent="0" algn="r" defTabSz="914400" rtl="0" eaLnBrk="0" fontAlgn="base" latinLnBrk="0" hangingPunct="0">
                <a:lnSpc>
                  <a:spcPct val="100000"/>
                </a:lnSpc>
                <a:spcBef>
                  <a:spcPct val="20000"/>
                </a:spcBef>
                <a:spcAft>
                  <a:spcPct val="0"/>
                </a:spcAft>
                <a:buClrTx/>
                <a:buSzTx/>
                <a:buFontTx/>
                <a:buNone/>
                <a:tabLst/>
                <a:defRPr/>
              </a:pPr>
              <a:t>45</a:t>
            </a:fld>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4" name="Rectangle 3">
            <a:extLst>
              <a:ext uri="{FF2B5EF4-FFF2-40B4-BE49-F238E27FC236}">
                <a16:creationId xmlns:a16="http://schemas.microsoft.com/office/drawing/2014/main" id="{A47D0CC2-7E85-45AD-BBDE-475911FC4C79}"/>
              </a:ext>
            </a:extLst>
          </p:cNvPr>
          <p:cNvSpPr/>
          <p:nvPr/>
        </p:nvSpPr>
        <p:spPr>
          <a:xfrm>
            <a:off x="282804" y="696582"/>
            <a:ext cx="11972925"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Stress is the force across a "small" boundary per unit area of that boundary, for </a:t>
            </a:r>
            <a:r>
              <a:rPr kumimoji="0" lang="en-US" sz="2000" b="0" i="1" u="none" strike="noStrike" kern="1200" cap="none" spc="0" normalizeH="0" baseline="0" noProof="0" dirty="0">
                <a:ln>
                  <a:noFill/>
                </a:ln>
                <a:solidFill>
                  <a:srgbClr val="000000"/>
                </a:solidFill>
                <a:effectLst/>
                <a:uLnTx/>
                <a:uFillTx/>
                <a:latin typeface="Times New Roman"/>
                <a:ea typeface="+mn-ea"/>
                <a:cs typeface="+mn-cs"/>
              </a:rPr>
              <a:t>all orientations </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of the boundary (unlike pressure)</a:t>
            </a:r>
          </a:p>
        </p:txBody>
      </p:sp>
      <p:sp>
        <p:nvSpPr>
          <p:cNvPr id="38" name="Down Arrow 21">
            <a:extLst>
              <a:ext uri="{FF2B5EF4-FFF2-40B4-BE49-F238E27FC236}">
                <a16:creationId xmlns:a16="http://schemas.microsoft.com/office/drawing/2014/main" id="{81834817-33DC-4B18-8D1D-26811A644F6C}"/>
              </a:ext>
            </a:extLst>
          </p:cNvPr>
          <p:cNvSpPr/>
          <p:nvPr/>
        </p:nvSpPr>
        <p:spPr bwMode="auto">
          <a:xfrm rot="5400000">
            <a:off x="5390939" y="3475471"/>
            <a:ext cx="248242" cy="361264"/>
          </a:xfrm>
          <a:prstGeom prst="downArrow">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9" name="Down Arrow 22">
            <a:extLst>
              <a:ext uri="{FF2B5EF4-FFF2-40B4-BE49-F238E27FC236}">
                <a16:creationId xmlns:a16="http://schemas.microsoft.com/office/drawing/2014/main" id="{BA344299-AC64-4963-913D-B994991173D1}"/>
              </a:ext>
            </a:extLst>
          </p:cNvPr>
          <p:cNvSpPr/>
          <p:nvPr/>
        </p:nvSpPr>
        <p:spPr bwMode="auto">
          <a:xfrm rot="16200000">
            <a:off x="7391191" y="3475469"/>
            <a:ext cx="248240" cy="361266"/>
          </a:xfrm>
          <a:prstGeom prst="downArrow">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0" name="Down Arrow 21">
            <a:extLst>
              <a:ext uri="{FF2B5EF4-FFF2-40B4-BE49-F238E27FC236}">
                <a16:creationId xmlns:a16="http://schemas.microsoft.com/office/drawing/2014/main" id="{0FF71F84-18CD-4636-B1D3-823994F7DCBB}"/>
              </a:ext>
            </a:extLst>
          </p:cNvPr>
          <p:cNvSpPr/>
          <p:nvPr/>
        </p:nvSpPr>
        <p:spPr bwMode="auto">
          <a:xfrm rot="5400000">
            <a:off x="7420082" y="4928011"/>
            <a:ext cx="224134" cy="299692"/>
          </a:xfrm>
          <a:prstGeom prst="downArrow">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1" name="Down Arrow 22">
            <a:extLst>
              <a:ext uri="{FF2B5EF4-FFF2-40B4-BE49-F238E27FC236}">
                <a16:creationId xmlns:a16="http://schemas.microsoft.com/office/drawing/2014/main" id="{0A5FDCEB-44A4-42C1-9075-01C66C99AC11}"/>
              </a:ext>
            </a:extLst>
          </p:cNvPr>
          <p:cNvSpPr/>
          <p:nvPr/>
        </p:nvSpPr>
        <p:spPr bwMode="auto">
          <a:xfrm rot="16200000">
            <a:off x="5715109" y="4489859"/>
            <a:ext cx="224132" cy="299694"/>
          </a:xfrm>
          <a:prstGeom prst="downArrow">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2" name="Rectangle 41">
            <a:extLst>
              <a:ext uri="{FF2B5EF4-FFF2-40B4-BE49-F238E27FC236}">
                <a16:creationId xmlns:a16="http://schemas.microsoft.com/office/drawing/2014/main" id="{D5894AC2-B7BB-4D80-B826-9EFEAE387189}"/>
              </a:ext>
            </a:extLst>
          </p:cNvPr>
          <p:cNvSpPr/>
          <p:nvPr/>
        </p:nvSpPr>
        <p:spPr>
          <a:xfrm>
            <a:off x="7873962" y="4358537"/>
            <a:ext cx="124613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a:ea typeface="+mn-ea"/>
                <a:cs typeface="+mn-cs"/>
              </a:rPr>
              <a:t>Reaction</a:t>
            </a:r>
          </a:p>
        </p:txBody>
      </p:sp>
    </p:spTree>
    <p:extLst>
      <p:ext uri="{BB962C8B-B14F-4D97-AF65-F5344CB8AC3E}">
        <p14:creationId xmlns:p14="http://schemas.microsoft.com/office/powerpoint/2010/main" val="341885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Total force and the stress tensor</a:t>
            </a:r>
          </a:p>
        </p:txBody>
      </p:sp>
      <mc:AlternateContent xmlns:mc="http://schemas.openxmlformats.org/markup-compatibility/2006" xmlns:a14="http://schemas.microsoft.com/office/drawing/2010/main">
        <mc:Choice Requires="a14">
          <p:sp>
            <p:nvSpPr>
              <p:cNvPr id="14" name="Rectangle 13"/>
              <p:cNvSpPr/>
              <p:nvPr/>
            </p:nvSpPr>
            <p:spPr>
              <a:xfrm>
                <a:off x="409640" y="737827"/>
                <a:ext cx="1058135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To find the total differential force </a:t>
                </a:r>
                <a14:m>
                  <m:oMath xmlns:m="http://schemas.openxmlformats.org/officeDocument/2006/math">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𝑖</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acting along an </a:t>
                </a:r>
                <a:r>
                  <a:rPr kumimoji="0" lang="en-US" sz="2000" b="0" i="1" u="none" strike="noStrike" kern="1200" cap="none" spc="0" normalizeH="0" baseline="0" noProof="0" dirty="0" err="1">
                    <a:ln>
                      <a:noFill/>
                    </a:ln>
                    <a:solidFill>
                      <a:srgbClr val="000000"/>
                    </a:solidFill>
                    <a:effectLst/>
                    <a:uLnTx/>
                    <a:uFillTx/>
                    <a:latin typeface="Times New Roman"/>
                    <a:ea typeface="+mn-ea"/>
                    <a:cs typeface="+mn-cs"/>
                  </a:rPr>
                  <a:t>i-</a:t>
                </a:r>
                <a:r>
                  <a:rPr kumimoji="0" lang="en-US" sz="2000" b="0" i="0" u="none" strike="noStrike" kern="1200" cap="none" spc="0" normalizeH="0" baseline="0" noProof="0" dirty="0" err="1">
                    <a:ln>
                      <a:noFill/>
                    </a:ln>
                    <a:solidFill>
                      <a:srgbClr val="000000"/>
                    </a:solidFill>
                    <a:effectLst/>
                    <a:uLnTx/>
                    <a:uFillTx/>
                    <a:latin typeface="Times New Roman"/>
                    <a:ea typeface="+mn-ea"/>
                    <a:cs typeface="+mn-cs"/>
                  </a:rPr>
                  <a:t>th</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direction, we have to sum up three forces exerted upon three surfaces:</a:t>
                </a:r>
              </a:p>
            </p:txBody>
          </p:sp>
        </mc:Choice>
        <mc:Fallback xmlns="">
          <p:sp>
            <p:nvSpPr>
              <p:cNvPr id="14" name="Rectangle 13"/>
              <p:cNvSpPr>
                <a:spLocks noRot="1" noChangeAspect="1" noMove="1" noResize="1" noEditPoints="1" noAdjustHandles="1" noChangeArrowheads="1" noChangeShapeType="1" noTextEdit="1"/>
              </p:cNvSpPr>
              <p:nvPr/>
            </p:nvSpPr>
            <p:spPr>
              <a:xfrm>
                <a:off x="409640" y="737827"/>
                <a:ext cx="10581357" cy="707886"/>
              </a:xfrm>
              <a:prstGeom prst="rect">
                <a:avLst/>
              </a:prstGeom>
              <a:blipFill>
                <a:blip r:embed="rId3"/>
                <a:stretch>
                  <a:fillRect l="-576" t="-4310" b="-14655"/>
                </a:stretch>
              </a:blipFill>
            </p:spPr>
            <p:txBody>
              <a:bodyPr/>
              <a:lstStyle/>
              <a:p>
                <a:r>
                  <a:rPr lang="en-US">
                    <a:noFill/>
                  </a:rPr>
                  <a:t> </a:t>
                </a:r>
              </a:p>
            </p:txBody>
          </p:sp>
        </mc:Fallback>
      </mc:AlternateContent>
      <p:sp>
        <p:nvSpPr>
          <p:cNvPr id="18" name="Rectangle 17"/>
          <p:cNvSpPr/>
          <p:nvPr/>
        </p:nvSpPr>
        <p:spPr>
          <a:xfrm>
            <a:off x="985146" y="5209842"/>
            <a:ext cx="463406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total force: integrate over </a:t>
            </a: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all</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surfaces:</a:t>
            </a:r>
          </a:p>
        </p:txBody>
      </p:sp>
      <mc:AlternateContent xmlns:mc="http://schemas.openxmlformats.org/markup-compatibility/2006" xmlns:a14="http://schemas.microsoft.com/office/drawing/2010/main">
        <mc:Choice Requires="a14">
          <p:sp>
            <p:nvSpPr>
              <p:cNvPr id="19" name="Rectangle 18"/>
              <p:cNvSpPr/>
              <p:nvPr/>
            </p:nvSpPr>
            <p:spPr>
              <a:xfrm>
                <a:off x="5405445" y="5004241"/>
                <a:ext cx="1754263" cy="81131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sub>
                        <m:sup/>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a:ea typeface="Cambria Math"/>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𝐚</m:t>
                              </m:r>
                            </m:e>
                          </m:acc>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5405445" y="5004241"/>
                <a:ext cx="1754263" cy="811312"/>
              </a:xfrm>
              <a:prstGeom prst="rect">
                <a:avLst/>
              </a:prstGeom>
              <a:blipFill>
                <a:blip r:embed="rId4"/>
                <a:stretch>
                  <a:fillRect/>
                </a:stretch>
              </a:blipFill>
              <a:ln w="19050">
                <a:noFill/>
              </a:ln>
            </p:spPr>
            <p:txBody>
              <a:bodyPr/>
              <a:lstStyle/>
              <a:p>
                <a:r>
                  <a:rPr lang="LID4096">
                    <a:noFill/>
                  </a:rPr>
                  <a:t> </a:t>
                </a:r>
              </a:p>
            </p:txBody>
          </p:sp>
        </mc:Fallback>
      </mc:AlternateContent>
      <p:sp>
        <p:nvSpPr>
          <p:cNvPr id="12" name="Content Placeholder 4">
            <a:extLst>
              <a:ext uri="{FF2B5EF4-FFF2-40B4-BE49-F238E27FC236}">
                <a16:creationId xmlns:a16="http://schemas.microsoft.com/office/drawing/2014/main" id="{716A3417-4AB7-4182-9022-84F50FF312D6}"/>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46</a:t>
            </a:fld>
            <a:endParaRPr lang="en-US"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509633A-A38C-4580-AB06-7CC1E4564E57}"/>
                  </a:ext>
                </a:extLst>
              </p:cNvPr>
              <p:cNvSpPr/>
              <p:nvPr/>
            </p:nvSpPr>
            <p:spPr>
              <a:xfrm>
                <a:off x="725312" y="5825618"/>
                <a:ext cx="10846150" cy="782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If we know the stress tensor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the force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𝐅</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exerted upon any volume, can be calculated by integrating the stress tensor </a:t>
                </a:r>
                <a14:m>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over the surface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r>
                      <a:rPr kumimoji="0" lang="en-US" sz="2000" b="0" i="1" u="none" strike="noStrike" kern="1200" cap="none" spc="0" normalizeH="0" baseline="0" noProof="0">
                        <a:ln>
                          <a:noFill/>
                        </a:ln>
                        <a:solidFill>
                          <a:srgbClr val="000000"/>
                        </a:solidFill>
                        <a:effectLst/>
                        <a:uLnTx/>
                        <a:uFillTx/>
                        <a:latin typeface="Cambria Math"/>
                        <a:ea typeface="Cambria Math"/>
                        <a:cs typeface="+mn-cs"/>
                      </a:rPr>
                      <m:t> </m:t>
                    </m:r>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which encloses the volume</a:t>
                </a:r>
              </a:p>
            </p:txBody>
          </p:sp>
        </mc:Choice>
        <mc:Fallback xmlns="">
          <p:sp>
            <p:nvSpPr>
              <p:cNvPr id="10" name="Rectangle 9">
                <a:extLst>
                  <a:ext uri="{FF2B5EF4-FFF2-40B4-BE49-F238E27FC236}">
                    <a16:creationId xmlns:a16="http://schemas.microsoft.com/office/drawing/2014/main" id="{B509633A-A38C-4580-AB06-7CC1E4564E57}"/>
                  </a:ext>
                </a:extLst>
              </p:cNvPr>
              <p:cNvSpPr>
                <a:spLocks noRot="1" noChangeAspect="1" noMove="1" noResize="1" noEditPoints="1" noAdjustHandles="1" noChangeArrowheads="1" noChangeShapeType="1" noTextEdit="1"/>
              </p:cNvSpPr>
              <p:nvPr/>
            </p:nvSpPr>
            <p:spPr>
              <a:xfrm>
                <a:off x="725312" y="5825618"/>
                <a:ext cx="10846150" cy="782650"/>
              </a:xfrm>
              <a:prstGeom prst="rect">
                <a:avLst/>
              </a:prstGeom>
              <a:blipFill>
                <a:blip r:embed="rId5"/>
                <a:stretch>
                  <a:fillRect l="-618" t="-10156" r="-1012" b="-1328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0FE1EC5-2E84-4628-9E40-919B62D17ACA}"/>
                  </a:ext>
                </a:extLst>
              </p:cNvPr>
              <p:cNvSpPr/>
              <p:nvPr/>
            </p:nvSpPr>
            <p:spPr>
              <a:xfrm>
                <a:off x="2714084" y="1517451"/>
                <a:ext cx="6413102" cy="424283"/>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𝑖</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𝑦</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𝑧</m:t>
                          </m:r>
                        </m:sub>
                      </m:s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 </m:t>
                      </m:r>
                      <m:r>
                        <a:rPr kumimoji="0" lang="en-US" sz="2000" b="0" i="0"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0"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where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𝑖</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a:extLst>
                  <a:ext uri="{FF2B5EF4-FFF2-40B4-BE49-F238E27FC236}">
                    <a16:creationId xmlns:a16="http://schemas.microsoft.com/office/drawing/2014/main" id="{10FE1EC5-2E84-4628-9E40-919B62D17ACA}"/>
                  </a:ext>
                </a:extLst>
              </p:cNvPr>
              <p:cNvSpPr>
                <a:spLocks noRot="1" noChangeAspect="1" noMove="1" noResize="1" noEditPoints="1" noAdjustHandles="1" noChangeArrowheads="1" noChangeShapeType="1" noTextEdit="1"/>
              </p:cNvSpPr>
              <p:nvPr/>
            </p:nvSpPr>
            <p:spPr>
              <a:xfrm>
                <a:off x="2714084" y="1517451"/>
                <a:ext cx="6413102" cy="424283"/>
              </a:xfrm>
              <a:prstGeom prst="rect">
                <a:avLst/>
              </a:prstGeom>
              <a:blipFill>
                <a:blip r:embed="rId7"/>
                <a:stretch>
                  <a:fillRect b="-4286"/>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BD4B5F5-C003-4B40-8BD5-598BC1164475}"/>
                  </a:ext>
                </a:extLst>
              </p:cNvPr>
              <p:cNvSpPr/>
              <p:nvPr/>
            </p:nvSpPr>
            <p:spPr>
              <a:xfrm>
                <a:off x="4705514" y="4557234"/>
                <a:ext cx="1545872" cy="4374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𝐅</m:t>
                          </m:r>
                        </m:e>
                      </m:acc>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B0F0"/>
                          </a:solidFill>
                          <a:effectLst/>
                          <a:uLnTx/>
                          <a:uFillTx/>
                          <a:latin typeface="Cambria Math" panose="02040503050406030204" pitchFamily="18" charset="0"/>
                          <a:ea typeface="Cambria Math" panose="02040503050406030204" pitchFamily="18" charset="0"/>
                          <a:cs typeface="+mn-cs"/>
                        </a:rPr>
                        <m:t>𝑑</m:t>
                      </m:r>
                      <m:acc>
                        <m:accPr>
                          <m:chr m:val="⃗"/>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B0F0"/>
                              </a:solidFill>
                              <a:effectLst/>
                              <a:uLnTx/>
                              <a:uFillTx/>
                              <a:latin typeface="Cambria Math" panose="02040503050406030204" pitchFamily="18" charset="0"/>
                              <a:ea typeface="Cambria Math" panose="02040503050406030204" pitchFamily="18" charset="0"/>
                              <a:cs typeface="+mn-cs"/>
                            </a:rPr>
                            <m:t>𝐚</m:t>
                          </m:r>
                        </m:e>
                      </m:acc>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 name="Rectangle 1">
                <a:extLst>
                  <a:ext uri="{FF2B5EF4-FFF2-40B4-BE49-F238E27FC236}">
                    <a16:creationId xmlns:a16="http://schemas.microsoft.com/office/drawing/2014/main" id="{FBD4B5F5-C003-4B40-8BD5-598BC1164475}"/>
                  </a:ext>
                </a:extLst>
              </p:cNvPr>
              <p:cNvSpPr>
                <a:spLocks noRot="1" noChangeAspect="1" noMove="1" noResize="1" noEditPoints="1" noAdjustHandles="1" noChangeArrowheads="1" noChangeShapeType="1" noTextEdit="1"/>
              </p:cNvSpPr>
              <p:nvPr/>
            </p:nvSpPr>
            <p:spPr>
              <a:xfrm>
                <a:off x="4705514" y="4557234"/>
                <a:ext cx="1545872" cy="437492"/>
              </a:xfrm>
              <a:prstGeom prst="rect">
                <a:avLst/>
              </a:prstGeom>
              <a:blipFill>
                <a:blip r:embed="rId8"/>
                <a:stretch>
                  <a:fillRect t="-18310"/>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483C4EE-5A47-4791-8AB3-053BF4656C11}"/>
                  </a:ext>
                </a:extLst>
              </p:cNvPr>
              <p:cNvSpPr/>
              <p:nvPr/>
            </p:nvSpPr>
            <p:spPr>
              <a:xfrm>
                <a:off x="3390186" y="3375843"/>
                <a:ext cx="4176528" cy="10831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ctrlP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mP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sub>
                              </m:sSub>
                            </m:e>
                          </m:mr>
                          <m:m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𝑧</m:t>
                                  </m:r>
                                </m:sub>
                              </m:sSub>
                            </m:e>
                          </m:mr>
                        </m:m>
                      </m:e>
                    </m:d>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a14:m>
                <a:r>
                  <a:rPr kumimoji="0" lang="en-US" sz="2000" b="0" i="0" u="none" strike="noStrike" kern="1200" cap="none" spc="0" normalizeH="0" baseline="0" noProof="0" dirty="0">
                    <a:ln>
                      <a:noFill/>
                    </a:ln>
                    <a:solidFill>
                      <a:srgbClr val="FF0000"/>
                    </a:solidFill>
                    <a:effectLst/>
                    <a:uLnTx/>
                    <a:uFillTx/>
                    <a:latin typeface="Times New Roman"/>
                    <a:ea typeface="Cambria Math" panose="02040503050406030204" pitchFamily="18" charset="0"/>
                    <a:cs typeface="+mn-cs"/>
                  </a:rPr>
                  <a:t> </a:t>
                </a:r>
                <a14:m>
                  <m:oMath xmlns:m="http://schemas.openxmlformats.org/officeDocument/2006/math">
                    <m:d>
                      <m:dPr>
                        <m:ctrlPr>
                          <a:rPr kumimoji="0" lang="en-US" sz="2000" b="0" i="1" u="none" strike="noStrike" kern="1200" cap="none" spc="0" normalizeH="0" baseline="0" noProof="0" smtClean="0">
                            <a:ln>
                              <a:noFill/>
                            </a:ln>
                            <a:solidFill>
                              <a:srgbClr val="00B0F0"/>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mPr>
                          <m:mr>
                            <m:e>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F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𝑥</m:t>
                                  </m:r>
                                </m:sub>
                              </m:sSub>
                            </m:e>
                          </m:mr>
                          <m:mr>
                            <m:e>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F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𝑦</m:t>
                                  </m:r>
                                </m:sub>
                              </m:sSub>
                            </m:e>
                          </m:mr>
                          <m:mr>
                            <m:e>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F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B0F0"/>
                                      </a:solidFill>
                                      <a:effectLst/>
                                      <a:uLnTx/>
                                      <a:uFillTx/>
                                      <a:latin typeface="Cambria Math" panose="02040503050406030204" pitchFamily="18" charset="0"/>
                                      <a:ea typeface="Cambria Math" panose="02040503050406030204" pitchFamily="18" charset="0"/>
                                      <a:cs typeface="+mn-cs"/>
                                    </a:rPr>
                                    <m:t>𝑧</m:t>
                                  </m:r>
                                </m:sub>
                              </m:sSub>
                            </m:e>
                          </m:mr>
                        </m:m>
                      </m:e>
                    </m:d>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 </a:t>
                </a:r>
              </a:p>
            </p:txBody>
          </p:sp>
        </mc:Choice>
        <mc:Fallback xmlns="">
          <p:sp>
            <p:nvSpPr>
              <p:cNvPr id="22" name="Rectangle 21">
                <a:extLst>
                  <a:ext uri="{FF2B5EF4-FFF2-40B4-BE49-F238E27FC236}">
                    <a16:creationId xmlns:a16="http://schemas.microsoft.com/office/drawing/2014/main" id="{7483C4EE-5A47-4791-8AB3-053BF4656C11}"/>
                  </a:ext>
                </a:extLst>
              </p:cNvPr>
              <p:cNvSpPr>
                <a:spLocks noRot="1" noChangeAspect="1" noMove="1" noResize="1" noEditPoints="1" noAdjustHandles="1" noChangeArrowheads="1" noChangeShapeType="1" noTextEdit="1"/>
              </p:cNvSpPr>
              <p:nvPr/>
            </p:nvSpPr>
            <p:spPr>
              <a:xfrm>
                <a:off x="3390186" y="3375843"/>
                <a:ext cx="4176528" cy="1083182"/>
              </a:xfrm>
              <a:prstGeom prst="rect">
                <a:avLst/>
              </a:prstGeom>
              <a:blipFill>
                <a:blip r:embed="rId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7F46087-EF58-493E-BEC0-99823C3915DA}"/>
                  </a:ext>
                </a:extLst>
              </p:cNvPr>
              <p:cNvSpPr/>
              <p:nvPr/>
            </p:nvSpPr>
            <p:spPr>
              <a:xfrm>
                <a:off x="3390186" y="2063581"/>
                <a:ext cx="445804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The </a:t>
                </a:r>
                <a:r>
                  <a:rPr kumimoji="0" lang="en-US" sz="2000" b="1" i="1" u="none" strike="noStrike" kern="1200" cap="none" spc="0" normalizeH="0" baseline="0" noProof="0" dirty="0" err="1">
                    <a:ln>
                      <a:noFill/>
                    </a:ln>
                    <a:solidFill>
                      <a:srgbClr val="000000"/>
                    </a:solidFill>
                    <a:effectLst/>
                    <a:uLnTx/>
                    <a:uFillTx/>
                    <a:latin typeface="Times New Roman"/>
                    <a:ea typeface="+mn-ea"/>
                    <a:cs typeface="+mn-cs"/>
                  </a:rPr>
                  <a:t>i</a:t>
                </a:r>
                <a:r>
                  <a:rPr kumimoji="0" lang="en-US" sz="2000" b="1" i="0" u="none" strike="noStrike" kern="1200" cap="none" spc="0" normalizeH="0" baseline="0" noProof="0" dirty="0" err="1">
                    <a:ln>
                      <a:noFill/>
                    </a:ln>
                    <a:solidFill>
                      <a:srgbClr val="000000"/>
                    </a:solidFill>
                    <a:effectLst/>
                    <a:uLnTx/>
                    <a:uFillTx/>
                    <a:latin typeface="Times New Roman"/>
                    <a:ea typeface="+mn-ea"/>
                    <a:cs typeface="+mn-cs"/>
                  </a:rPr>
                  <a:t>-th</a:t>
                </a:r>
                <a:r>
                  <a:rPr kumimoji="0" lang="en-US" sz="2000" b="1" i="0" u="none" strike="noStrike" kern="1200" cap="none" spc="0" normalizeH="0" baseline="0" noProof="0" dirty="0">
                    <a:ln>
                      <a:noFill/>
                    </a:ln>
                    <a:solidFill>
                      <a:srgbClr val="000000"/>
                    </a:solidFill>
                    <a:effectLst/>
                    <a:uLnTx/>
                    <a:uFillTx/>
                    <a:latin typeface="Times New Roman"/>
                    <a:ea typeface="+mn-ea"/>
                    <a:cs typeface="+mn-cs"/>
                  </a:rPr>
                  <a:t> component of the total</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 force </a:t>
                </a:r>
                <a14:m>
                  <m:oMath xmlns:m="http://schemas.openxmlformats.org/officeDocument/2006/math">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𝑖</m:t>
                        </m:r>
                      </m:sub>
                    </m:sSub>
                  </m:oMath>
                </a14:m>
                <a:r>
                  <a:rPr kumimoji="0" lang="en-US" sz="2000" b="0" i="0" u="none" strike="noStrike" kern="1200" cap="none" spc="0" normalizeH="0" baseline="0" noProof="0" dirty="0">
                    <a:ln>
                      <a:noFill/>
                    </a:ln>
                    <a:solidFill>
                      <a:srgbClr val="000000"/>
                    </a:solidFill>
                    <a:effectLst/>
                    <a:uLnTx/>
                    <a:uFillTx/>
                    <a:latin typeface="Times New Roman"/>
                    <a:ea typeface="+mn-ea"/>
                    <a:cs typeface="+mn-cs"/>
                  </a:rPr>
                  <a:t>:</a:t>
                </a:r>
              </a:p>
            </p:txBody>
          </p:sp>
        </mc:Choice>
        <mc:Fallback xmlns="">
          <p:sp>
            <p:nvSpPr>
              <p:cNvPr id="13" name="Rectangle 12">
                <a:extLst>
                  <a:ext uri="{FF2B5EF4-FFF2-40B4-BE49-F238E27FC236}">
                    <a16:creationId xmlns:a16="http://schemas.microsoft.com/office/drawing/2014/main" id="{E7F46087-EF58-493E-BEC0-99823C3915DA}"/>
                  </a:ext>
                </a:extLst>
              </p:cNvPr>
              <p:cNvSpPr>
                <a:spLocks noRot="1" noChangeAspect="1" noMove="1" noResize="1" noEditPoints="1" noAdjustHandles="1" noChangeArrowheads="1" noChangeShapeType="1" noTextEdit="1"/>
              </p:cNvSpPr>
              <p:nvPr/>
            </p:nvSpPr>
            <p:spPr>
              <a:xfrm>
                <a:off x="3390186" y="2063581"/>
                <a:ext cx="4458045" cy="400110"/>
              </a:xfrm>
              <a:prstGeom prst="rect">
                <a:avLst/>
              </a:prstGeom>
              <a:blipFill>
                <a:blip r:embed="rId10"/>
                <a:stretch>
                  <a:fillRect l="-1368" t="-9231" r="-1231" b="-2769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C7BE6AD-BC5F-465D-BF91-C59F1388B09E}"/>
                  </a:ext>
                </a:extLst>
              </p:cNvPr>
              <p:cNvSpPr/>
              <p:nvPr/>
            </p:nvSpPr>
            <p:spPr>
              <a:xfrm>
                <a:off x="2153532" y="2449911"/>
                <a:ext cx="1536574" cy="81131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sub>
                        <m:sup/>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𝑖</m:t>
                              </m:r>
                            </m:sub>
                          </m:sSub>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a:extLst>
                  <a:ext uri="{FF2B5EF4-FFF2-40B4-BE49-F238E27FC236}">
                    <a16:creationId xmlns:a16="http://schemas.microsoft.com/office/drawing/2014/main" id="{2C7BE6AD-BC5F-465D-BF91-C59F1388B09E}"/>
                  </a:ext>
                </a:extLst>
              </p:cNvPr>
              <p:cNvSpPr>
                <a:spLocks noRot="1" noChangeAspect="1" noMove="1" noResize="1" noEditPoints="1" noAdjustHandles="1" noChangeArrowheads="1" noChangeShapeType="1" noTextEdit="1"/>
              </p:cNvSpPr>
              <p:nvPr/>
            </p:nvSpPr>
            <p:spPr>
              <a:xfrm>
                <a:off x="2153532" y="2449911"/>
                <a:ext cx="1536574" cy="811312"/>
              </a:xfrm>
              <a:prstGeom prst="rect">
                <a:avLst/>
              </a:prstGeom>
              <a:blipFill>
                <a:blip r:embed="rId11"/>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8F13602-A042-4866-BA07-CA976706E368}"/>
                  </a:ext>
                </a:extLst>
              </p:cNvPr>
              <p:cNvSpPr/>
              <p:nvPr/>
            </p:nvSpPr>
            <p:spPr>
              <a:xfrm>
                <a:off x="3556541" y="2440962"/>
                <a:ext cx="4641719" cy="880434"/>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m:rPr>
                                  <m:brk m:alnAt="23"/>
                                </m:rP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ub>
                          </m:sSub>
                        </m:sub>
                        <m:sup/>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sub>
                          </m:sSub>
                        </m:e>
                      </m:nary>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m:rPr>
                                  <m:brk m:alnAt="23"/>
                                </m:rP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a:cs typeface="+mn-cs"/>
                                </a:rPr>
                                <m:t>𝑦</m:t>
                              </m:r>
                            </m:sub>
                          </m:sSub>
                        </m:sub>
                        <m:sup/>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𝑦</m:t>
                              </m:r>
                            </m:sub>
                          </m:sSub>
                        </m:e>
                      </m:nary>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m:rPr>
                                  <m:brk m:alnAt="23"/>
                                </m:rP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sub>
                          </m:sSub>
                        </m:sub>
                        <m:sup/>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𝑧</m:t>
                              </m:r>
                            </m:sub>
                          </m:sSub>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0" name="Rectangle 19">
                <a:extLst>
                  <a:ext uri="{FF2B5EF4-FFF2-40B4-BE49-F238E27FC236}">
                    <a16:creationId xmlns:a16="http://schemas.microsoft.com/office/drawing/2014/main" id="{48F13602-A042-4866-BA07-CA976706E368}"/>
                  </a:ext>
                </a:extLst>
              </p:cNvPr>
              <p:cNvSpPr>
                <a:spLocks noRot="1" noChangeAspect="1" noMove="1" noResize="1" noEditPoints="1" noAdjustHandles="1" noChangeArrowheads="1" noChangeShapeType="1" noTextEdit="1"/>
              </p:cNvSpPr>
              <p:nvPr/>
            </p:nvSpPr>
            <p:spPr>
              <a:xfrm>
                <a:off x="3556541" y="2440962"/>
                <a:ext cx="4641719" cy="880434"/>
              </a:xfrm>
              <a:prstGeom prst="rect">
                <a:avLst/>
              </a:prstGeom>
              <a:blipFill>
                <a:blip r:embed="rId12"/>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E75525A-56C0-4163-A708-1F01E928567F}"/>
                  </a:ext>
                </a:extLst>
              </p:cNvPr>
              <p:cNvSpPr/>
              <p:nvPr/>
            </p:nvSpPr>
            <p:spPr>
              <a:xfrm>
                <a:off x="8014586" y="2392083"/>
                <a:ext cx="2311274" cy="1019703"/>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m:t>
                          </m:r>
                        </m:sub>
                        <m:sup/>
                        <m:e>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m:rPr>
                                      <m:brk m:alnAt="23"/>
                                    </m:rPr>
                                    <a:rPr kumimoji="0" lang="en-US" sz="2000" b="0" i="1" u="none" strike="noStrike" kern="1200" cap="none" spc="0" normalizeH="0" baseline="0" noProof="0">
                                      <a:ln>
                                        <a:noFill/>
                                      </a:ln>
                                      <a:solidFill>
                                        <a:srgbClr val="000000"/>
                                      </a:solidFill>
                                      <a:effectLst/>
                                      <a:uLnTx/>
                                      <a:uFillTx/>
                                      <a:latin typeface="Cambria Math"/>
                                      <a:ea typeface="Cambria Math"/>
                                      <a:cs typeface="+mn-cs"/>
                                    </a:rPr>
                                    <m:t>𝒮</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sub>
                            <m:sup/>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𝑖𝑗</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𝑗</m:t>
                                  </m:r>
                                </m:sub>
                              </m:sSub>
                            </m:e>
                          </m:nary>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a:extLst>
                  <a:ext uri="{FF2B5EF4-FFF2-40B4-BE49-F238E27FC236}">
                    <a16:creationId xmlns:a16="http://schemas.microsoft.com/office/drawing/2014/main" id="{5E75525A-56C0-4163-A708-1F01E928567F}"/>
                  </a:ext>
                </a:extLst>
              </p:cNvPr>
              <p:cNvSpPr>
                <a:spLocks noRot="1" noChangeAspect="1" noMove="1" noResize="1" noEditPoints="1" noAdjustHandles="1" noChangeArrowheads="1" noChangeShapeType="1" noTextEdit="1"/>
              </p:cNvSpPr>
              <p:nvPr/>
            </p:nvSpPr>
            <p:spPr>
              <a:xfrm>
                <a:off x="8014586" y="2392083"/>
                <a:ext cx="2311274" cy="1019703"/>
              </a:xfrm>
              <a:prstGeom prst="rect">
                <a:avLst/>
              </a:prstGeom>
              <a:blipFill>
                <a:blip r:embed="rId13"/>
                <a:stretch>
                  <a:fillRect/>
                </a:stretch>
              </a:blipFill>
              <a:ln w="19050">
                <a:noFill/>
              </a:ln>
            </p:spPr>
            <p:txBody>
              <a:bodyPr/>
              <a:lstStyle/>
              <a:p>
                <a:r>
                  <a:rPr lang="LID4096">
                    <a:noFill/>
                  </a:rPr>
                  <a:t> </a:t>
                </a:r>
              </a:p>
            </p:txBody>
          </p:sp>
        </mc:Fallback>
      </mc:AlternateContent>
      <p:sp>
        <p:nvSpPr>
          <p:cNvPr id="23" name="Rectangle 22">
            <a:extLst>
              <a:ext uri="{FF2B5EF4-FFF2-40B4-BE49-F238E27FC236}">
                <a16:creationId xmlns:a16="http://schemas.microsoft.com/office/drawing/2014/main" id="{A9FAC335-C6FA-4F2C-A470-AA458C42DA0E}"/>
              </a:ext>
            </a:extLst>
          </p:cNvPr>
          <p:cNvSpPr/>
          <p:nvPr/>
        </p:nvSpPr>
        <p:spPr>
          <a:xfrm>
            <a:off x="7159708" y="5220889"/>
            <a:ext cx="463406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which implies 3 integrals like above</a:t>
            </a:r>
          </a:p>
        </p:txBody>
      </p:sp>
      <p:sp>
        <p:nvSpPr>
          <p:cNvPr id="4" name="Freeform: Shape 3">
            <a:extLst>
              <a:ext uri="{FF2B5EF4-FFF2-40B4-BE49-F238E27FC236}">
                <a16:creationId xmlns:a16="http://schemas.microsoft.com/office/drawing/2014/main" id="{1899A490-A1F0-435B-841A-A1DC7719105A}"/>
              </a:ext>
            </a:extLst>
          </p:cNvPr>
          <p:cNvSpPr/>
          <p:nvPr/>
        </p:nvSpPr>
        <p:spPr bwMode="auto">
          <a:xfrm>
            <a:off x="10363200" y="2784782"/>
            <a:ext cx="1339556" cy="2639706"/>
          </a:xfrm>
          <a:custGeom>
            <a:avLst/>
            <a:gdLst>
              <a:gd name="connsiteX0" fmla="*/ 623888 w 1339556"/>
              <a:gd name="connsiteY0" fmla="*/ 2639706 h 2639706"/>
              <a:gd name="connsiteX1" fmla="*/ 1204913 w 1339556"/>
              <a:gd name="connsiteY1" fmla="*/ 2192031 h 2639706"/>
              <a:gd name="connsiteX2" fmla="*/ 1233488 w 1339556"/>
              <a:gd name="connsiteY2" fmla="*/ 248931 h 2639706"/>
              <a:gd name="connsiteX3" fmla="*/ 0 w 1339556"/>
              <a:gd name="connsiteY3" fmla="*/ 87006 h 2639706"/>
            </a:gdLst>
            <a:ahLst/>
            <a:cxnLst>
              <a:cxn ang="0">
                <a:pos x="connsiteX0" y="connsiteY0"/>
              </a:cxn>
              <a:cxn ang="0">
                <a:pos x="connsiteX1" y="connsiteY1"/>
              </a:cxn>
              <a:cxn ang="0">
                <a:pos x="connsiteX2" y="connsiteY2"/>
              </a:cxn>
              <a:cxn ang="0">
                <a:pos x="connsiteX3" y="connsiteY3"/>
              </a:cxn>
            </a:cxnLst>
            <a:rect l="l" t="t" r="r" b="b"/>
            <a:pathLst>
              <a:path w="1339556" h="2639706">
                <a:moveTo>
                  <a:pt x="623888" y="2639706"/>
                </a:moveTo>
                <a:cubicBezTo>
                  <a:pt x="863600" y="2615099"/>
                  <a:pt x="1103313" y="2590493"/>
                  <a:pt x="1204913" y="2192031"/>
                </a:cubicBezTo>
                <a:cubicBezTo>
                  <a:pt x="1306513" y="1793569"/>
                  <a:pt x="1434307" y="599768"/>
                  <a:pt x="1233488" y="248931"/>
                </a:cubicBezTo>
                <a:cubicBezTo>
                  <a:pt x="1032669" y="-101906"/>
                  <a:pt x="516334" y="-7450"/>
                  <a:pt x="0" y="87006"/>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LID4096" sz="16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82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0" grpId="0"/>
      <p:bldP spid="11" grpId="0"/>
      <p:bldP spid="2" grpId="0"/>
      <p:bldP spid="22" grpId="0"/>
      <p:bldP spid="13" grpId="0"/>
      <p:bldP spid="15" grpId="0"/>
      <p:bldP spid="20" grpId="0"/>
      <p:bldP spid="21" grpId="0"/>
      <p:bldP spid="23"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dirty="0">
                    <a:solidFill>
                      <a:schemeClr val="accent2">
                        <a:lumMod val="50000"/>
                      </a:schemeClr>
                    </a:solidFill>
                    <a:ea typeface="Cambria Math" panose="02040503050406030204" pitchFamily="18" charset="0"/>
                  </a:rPr>
                  <a:t>General prove that  </a:t>
                </a:r>
                <a14:m>
                  <m:oMath xmlns:m="http://schemas.openxmlformats.org/officeDocument/2006/math">
                    <m:acc>
                      <m:accPr>
                        <m:chr m:val="⃗"/>
                        <m:ctrlPr>
                          <a:rPr lang="en-US" i="1" smtClean="0">
                            <a:solidFill>
                              <a:schemeClr val="accent2">
                                <a:lumMod val="50000"/>
                              </a:schemeClr>
                            </a:solidFill>
                            <a:latin typeface="Cambria Math" panose="02040503050406030204" pitchFamily="18" charset="0"/>
                            <a:ea typeface="Cambria Math" panose="02040503050406030204" pitchFamily="18" charset="0"/>
                          </a:rPr>
                        </m:ctrlPr>
                      </m:accPr>
                      <m:e>
                        <m:r>
                          <a:rPr lang="en-US">
                            <a:solidFill>
                              <a:schemeClr val="accent2">
                                <a:lumMod val="50000"/>
                              </a:schemeClr>
                            </a:solidFill>
                            <a:latin typeface="Cambria Math" panose="02040503050406030204" pitchFamily="18" charset="0"/>
                            <a:ea typeface="Cambria Math" panose="02040503050406030204" pitchFamily="18" charset="0"/>
                          </a:rPr>
                          <m:t>𝐟</m:t>
                        </m:r>
                      </m:e>
                    </m:acc>
                    <m:r>
                      <a:rPr lang="en-US">
                        <a:solidFill>
                          <a:schemeClr val="accent2">
                            <a:lumMod val="50000"/>
                          </a:schemeClr>
                        </a:solidFill>
                        <a:latin typeface="Cambria Math" panose="02040503050406030204" pitchFamily="18" charset="0"/>
                        <a:ea typeface="Cambria Math" panose="02040503050406030204" pitchFamily="18" charset="0"/>
                      </a:rPr>
                      <m:t>=</m:t>
                    </m:r>
                    <m:acc>
                      <m:accPr>
                        <m:chr m:val="⃗"/>
                        <m:ctrlPr>
                          <a:rPr lang="en-US" b="0" i="1" kern="1200">
                            <a:solidFill>
                              <a:schemeClr val="accent2">
                                <a:lumMod val="50000"/>
                              </a:schemeClr>
                            </a:solidFill>
                            <a:latin typeface="Cambria Math" panose="02040503050406030204" pitchFamily="18" charset="0"/>
                            <a:ea typeface="Cambria Math" panose="02040503050406030204" pitchFamily="18" charset="0"/>
                          </a:rPr>
                        </m:ctrlPr>
                      </m:accPr>
                      <m:e>
                        <m:r>
                          <a:rPr lang="en-US" b="0" kern="1200">
                            <a:solidFill>
                              <a:schemeClr val="accent2">
                                <a:lumMod val="50000"/>
                              </a:schemeClr>
                            </a:solidFill>
                            <a:latin typeface="Cambria Math" panose="02040503050406030204" pitchFamily="18" charset="0"/>
                            <a:ea typeface="Cambria Math" panose="02040503050406030204" pitchFamily="18" charset="0"/>
                          </a:rPr>
                          <m:t>𝛁</m:t>
                        </m:r>
                      </m:e>
                    </m:acc>
                    <m:r>
                      <a:rPr lang="en-US" i="1">
                        <a:solidFill>
                          <a:schemeClr val="accent2">
                            <a:lumMod val="50000"/>
                          </a:schemeClr>
                        </a:solidFill>
                        <a:latin typeface="Cambria Math" panose="02040503050406030204" pitchFamily="18" charset="0"/>
                        <a:ea typeface="Cambria Math" panose="02040503050406030204" pitchFamily="18" charset="0"/>
                      </a:rPr>
                      <m:t>∙</m:t>
                    </m:r>
                    <m:acc>
                      <m:accPr>
                        <m:chr m:val="⃡"/>
                        <m:ctrlPr>
                          <a:rPr lang="en-US" i="1">
                            <a:solidFill>
                              <a:schemeClr val="accent2">
                                <a:lumMod val="50000"/>
                              </a:schemeClr>
                            </a:solidFill>
                            <a:latin typeface="Cambria Math" panose="02040503050406030204" pitchFamily="18" charset="0"/>
                          </a:rPr>
                        </m:ctrlPr>
                      </m:accPr>
                      <m:e>
                        <m:r>
                          <a:rPr lang="en-US">
                            <a:solidFill>
                              <a:schemeClr val="accent2">
                                <a:lumMod val="50000"/>
                              </a:schemeClr>
                            </a:solidFill>
                            <a:latin typeface="Cambria Math" panose="02040503050406030204" pitchFamily="18" charset="0"/>
                          </a:rPr>
                          <m:t>𝐓</m:t>
                        </m:r>
                      </m:e>
                    </m:acc>
                  </m:oMath>
                </a14:m>
                <a:endParaRPr lang="en-US" altLang="en-US" dirty="0">
                  <a:solidFill>
                    <a:schemeClr val="accent2">
                      <a:lumMod val="50000"/>
                    </a:schemeClr>
                  </a:solidFill>
                </a:endParaRPr>
              </a:p>
            </p:txBody>
          </p:sp>
        </mc:Choice>
        <mc:Fallback>
          <p:sp>
            <p:nvSpPr>
              <p:cNvPr id="6146" name="Rectangle 2"/>
              <p:cNvSpPr>
                <a:spLocks noGrp="1" noRot="1" noChangeAspect="1" noMove="1" noResize="1" noEditPoints="1" noAdjustHandles="1" noChangeArrowheads="1" noChangeShapeType="1" noTextEdit="1"/>
              </p:cNvSpPr>
              <p:nvPr>
                <p:ph type="title" idx="4294967295"/>
              </p:nvPr>
            </p:nvSpPr>
            <p:spPr>
              <a:xfrm>
                <a:off x="1524000" y="0"/>
                <a:ext cx="9144000" cy="609600"/>
              </a:xfrm>
              <a:blipFill>
                <a:blip r:embed="rId3"/>
                <a:stretch>
                  <a:fillRect t="-5000" b="-36000"/>
                </a:stretch>
              </a:blipFill>
            </p:spPr>
            <p:txBody>
              <a:bodyPr/>
              <a:lstStyle/>
              <a:p>
                <a:r>
                  <a:rPr lang="LID4096">
                    <a:noFill/>
                  </a:rPr>
                  <a:t> </a:t>
                </a:r>
              </a:p>
            </p:txBody>
          </p:sp>
        </mc:Fallback>
      </mc:AlternateContent>
      <p:sp>
        <p:nvSpPr>
          <p:cNvPr id="12" name="Content Placeholder 4">
            <a:extLst>
              <a:ext uri="{FF2B5EF4-FFF2-40B4-BE49-F238E27FC236}">
                <a16:creationId xmlns:a16="http://schemas.microsoft.com/office/drawing/2014/main" id="{716A3417-4AB7-4182-9022-84F50FF312D6}"/>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47</a:t>
            </a:fld>
            <a:endParaRPr lang="en-US" dirty="0"/>
          </a:p>
        </p:txBody>
      </p:sp>
      <p:grpSp>
        <p:nvGrpSpPr>
          <p:cNvPr id="6" name="Group 5">
            <a:extLst>
              <a:ext uri="{FF2B5EF4-FFF2-40B4-BE49-F238E27FC236}">
                <a16:creationId xmlns:a16="http://schemas.microsoft.com/office/drawing/2014/main" id="{7B60E31B-8B41-496B-92A8-48B52C651D1D}"/>
              </a:ext>
            </a:extLst>
          </p:cNvPr>
          <p:cNvGrpSpPr/>
          <p:nvPr/>
        </p:nvGrpSpPr>
        <p:grpSpPr>
          <a:xfrm>
            <a:off x="2306560" y="1188409"/>
            <a:ext cx="3514163" cy="2577353"/>
            <a:chOff x="770965" y="1882589"/>
            <a:chExt cx="3514163" cy="2577353"/>
          </a:xfrm>
        </p:grpSpPr>
        <p:sp>
          <p:nvSpPr>
            <p:cNvPr id="21" name="Cube 20">
              <a:extLst>
                <a:ext uri="{FF2B5EF4-FFF2-40B4-BE49-F238E27FC236}">
                  <a16:creationId xmlns:a16="http://schemas.microsoft.com/office/drawing/2014/main" id="{42654C11-8325-4C3D-A197-B6A5772DDFA4}"/>
                </a:ext>
              </a:extLst>
            </p:cNvPr>
            <p:cNvSpPr/>
            <p:nvPr/>
          </p:nvSpPr>
          <p:spPr bwMode="auto">
            <a:xfrm rot="10800000">
              <a:off x="775447" y="1882589"/>
              <a:ext cx="3509681" cy="2572871"/>
            </a:xfrm>
            <a:prstGeom prst="cube">
              <a:avLst>
                <a:gd name="adj" fmla="val 34365"/>
              </a:avLst>
            </a:prstGeom>
            <a:solidFill>
              <a:schemeClr val="bg1">
                <a:lumMod val="85000"/>
              </a:schemeClr>
            </a:solidFill>
            <a:ln w="28575"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sp>
          <p:nvSpPr>
            <p:cNvPr id="5" name="Cube 4">
              <a:extLst>
                <a:ext uri="{FF2B5EF4-FFF2-40B4-BE49-F238E27FC236}">
                  <a16:creationId xmlns:a16="http://schemas.microsoft.com/office/drawing/2014/main" id="{7F08CAE2-74C2-42D8-91AE-88FE52D978E0}"/>
                </a:ext>
              </a:extLst>
            </p:cNvPr>
            <p:cNvSpPr/>
            <p:nvPr/>
          </p:nvSpPr>
          <p:spPr bwMode="auto">
            <a:xfrm>
              <a:off x="770965" y="1887071"/>
              <a:ext cx="3509681" cy="2572871"/>
            </a:xfrm>
            <a:prstGeom prst="cube">
              <a:avLst>
                <a:gd name="adj" fmla="val 34365"/>
              </a:avLst>
            </a:prstGeom>
            <a:noFill/>
            <a:ln w="2857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grpSp>
      <p:cxnSp>
        <p:nvCxnSpPr>
          <p:cNvPr id="8" name="Straight Arrow Connector 7">
            <a:extLst>
              <a:ext uri="{FF2B5EF4-FFF2-40B4-BE49-F238E27FC236}">
                <a16:creationId xmlns:a16="http://schemas.microsoft.com/office/drawing/2014/main" id="{4F268FD3-AF97-4D42-9F03-944C4C011F28}"/>
              </a:ext>
            </a:extLst>
          </p:cNvPr>
          <p:cNvCxnSpPr/>
          <p:nvPr/>
        </p:nvCxnSpPr>
        <p:spPr bwMode="auto">
          <a:xfrm>
            <a:off x="2297595" y="3765761"/>
            <a:ext cx="3325906" cy="0"/>
          </a:xfrm>
          <a:prstGeom prst="straightConnector1">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226A52E9-E243-4B9D-BA79-137841B4BE40}"/>
              </a:ext>
            </a:extLst>
          </p:cNvPr>
          <p:cNvCxnSpPr/>
          <p:nvPr/>
        </p:nvCxnSpPr>
        <p:spPr bwMode="auto">
          <a:xfrm flipV="1">
            <a:off x="2302078" y="1313913"/>
            <a:ext cx="0" cy="2442883"/>
          </a:xfrm>
          <a:prstGeom prst="straightConnector1">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DADCEE52-B997-47DF-B320-F926F7B9999E}"/>
              </a:ext>
            </a:extLst>
          </p:cNvPr>
          <p:cNvCxnSpPr/>
          <p:nvPr/>
        </p:nvCxnSpPr>
        <p:spPr bwMode="auto">
          <a:xfrm flipV="1">
            <a:off x="2302077" y="2586902"/>
            <a:ext cx="1183342" cy="1183342"/>
          </a:xfrm>
          <a:prstGeom prst="straightConnector1">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BFA94F3-4AC8-43E9-BE3A-BD59B26F54FD}"/>
                  </a:ext>
                </a:extLst>
              </p:cNvPr>
              <p:cNvSpPr/>
              <p:nvPr/>
            </p:nvSpPr>
            <p:spPr>
              <a:xfrm>
                <a:off x="5316825" y="3733494"/>
                <a:ext cx="44242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8" name="Rectangle 27">
                <a:extLst>
                  <a:ext uri="{FF2B5EF4-FFF2-40B4-BE49-F238E27FC236}">
                    <a16:creationId xmlns:a16="http://schemas.microsoft.com/office/drawing/2014/main" id="{DBFA94F3-4AC8-43E9-BE3A-BD59B26F54FD}"/>
                  </a:ext>
                </a:extLst>
              </p:cNvPr>
              <p:cNvSpPr>
                <a:spLocks noRot="1" noChangeAspect="1" noMove="1" noResize="1" noEditPoints="1" noAdjustHandles="1" noChangeArrowheads="1" noChangeShapeType="1" noTextEdit="1"/>
              </p:cNvSpPr>
              <p:nvPr/>
            </p:nvSpPr>
            <p:spPr>
              <a:xfrm>
                <a:off x="5316825" y="3733494"/>
                <a:ext cx="44242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8CAAE62-3538-45F3-B23C-DAB36D275C31}"/>
                  </a:ext>
                </a:extLst>
              </p:cNvPr>
              <p:cNvSpPr/>
              <p:nvPr/>
            </p:nvSpPr>
            <p:spPr>
              <a:xfrm>
                <a:off x="1923952" y="1174071"/>
                <a:ext cx="42396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0" name="Rectangle 29">
                <a:extLst>
                  <a:ext uri="{FF2B5EF4-FFF2-40B4-BE49-F238E27FC236}">
                    <a16:creationId xmlns:a16="http://schemas.microsoft.com/office/drawing/2014/main" id="{88CAAE62-3538-45F3-B23C-DAB36D275C31}"/>
                  </a:ext>
                </a:extLst>
              </p:cNvPr>
              <p:cNvSpPr>
                <a:spLocks noRot="1" noChangeAspect="1" noMove="1" noResize="1" noEditPoints="1" noAdjustHandles="1" noChangeArrowheads="1" noChangeShapeType="1" noTextEdit="1"/>
              </p:cNvSpPr>
              <p:nvPr/>
            </p:nvSpPr>
            <p:spPr>
              <a:xfrm>
                <a:off x="1923952" y="1174071"/>
                <a:ext cx="423962"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22F7D30-6DC6-4821-B770-379A7A567E40}"/>
                  </a:ext>
                </a:extLst>
              </p:cNvPr>
              <p:cNvSpPr/>
              <p:nvPr/>
            </p:nvSpPr>
            <p:spPr>
              <a:xfrm>
                <a:off x="3447937" y="2271761"/>
                <a:ext cx="44640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1" name="Rectangle 30">
                <a:extLst>
                  <a:ext uri="{FF2B5EF4-FFF2-40B4-BE49-F238E27FC236}">
                    <a16:creationId xmlns:a16="http://schemas.microsoft.com/office/drawing/2014/main" id="{C22F7D30-6DC6-4821-B770-379A7A567E40}"/>
                  </a:ext>
                </a:extLst>
              </p:cNvPr>
              <p:cNvSpPr>
                <a:spLocks noRot="1" noChangeAspect="1" noMove="1" noResize="1" noEditPoints="1" noAdjustHandles="1" noChangeArrowheads="1" noChangeShapeType="1" noTextEdit="1"/>
              </p:cNvSpPr>
              <p:nvPr/>
            </p:nvSpPr>
            <p:spPr>
              <a:xfrm>
                <a:off x="3447937" y="2271761"/>
                <a:ext cx="446404" cy="461665"/>
              </a:xfrm>
              <a:prstGeom prst="rect">
                <a:avLst/>
              </a:prstGeom>
              <a:blipFill>
                <a:blip r:embed="rId6"/>
                <a:stretch>
                  <a:fillRect l="-411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4E50C81-2C4D-48A1-B704-A1844B8A783D}"/>
                  </a:ext>
                </a:extLst>
              </p:cNvPr>
              <p:cNvSpPr/>
              <p:nvPr/>
            </p:nvSpPr>
            <p:spPr>
              <a:xfrm>
                <a:off x="3438688" y="3760388"/>
                <a:ext cx="62517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2" name="Rectangle 31">
                <a:extLst>
                  <a:ext uri="{FF2B5EF4-FFF2-40B4-BE49-F238E27FC236}">
                    <a16:creationId xmlns:a16="http://schemas.microsoft.com/office/drawing/2014/main" id="{B4E50C81-2C4D-48A1-B704-A1844B8A783D}"/>
                  </a:ext>
                </a:extLst>
              </p:cNvPr>
              <p:cNvSpPr>
                <a:spLocks noRot="1" noChangeAspect="1" noMove="1" noResize="1" noEditPoints="1" noAdjustHandles="1" noChangeArrowheads="1" noChangeShapeType="1" noTextEdit="1"/>
              </p:cNvSpPr>
              <p:nvPr/>
            </p:nvSpPr>
            <p:spPr>
              <a:xfrm>
                <a:off x="3438688" y="3760388"/>
                <a:ext cx="625171" cy="461665"/>
              </a:xfrm>
              <a:prstGeom prst="rect">
                <a:avLst/>
              </a:prstGeom>
              <a:blipFill>
                <a:blip r:embed="rId7"/>
                <a:stretch>
                  <a:fillRect l="-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963BF9AF-0A7B-47E0-9FA7-9ABCA3F2AF1B}"/>
                  </a:ext>
                </a:extLst>
              </p:cNvPr>
              <p:cNvSpPr/>
              <p:nvPr/>
            </p:nvSpPr>
            <p:spPr>
              <a:xfrm rot="18881867">
                <a:off x="5323771" y="3064280"/>
                <a:ext cx="6291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3" name="Rectangle 32">
                <a:extLst>
                  <a:ext uri="{FF2B5EF4-FFF2-40B4-BE49-F238E27FC236}">
                    <a16:creationId xmlns:a16="http://schemas.microsoft.com/office/drawing/2014/main" id="{963BF9AF-0A7B-47E0-9FA7-9ABCA3F2AF1B}"/>
                  </a:ext>
                </a:extLst>
              </p:cNvPr>
              <p:cNvSpPr>
                <a:spLocks noRot="1" noChangeAspect="1" noMove="1" noResize="1" noEditPoints="1" noAdjustHandles="1" noChangeArrowheads="1" noChangeShapeType="1" noTextEdit="1"/>
              </p:cNvSpPr>
              <p:nvPr/>
            </p:nvSpPr>
            <p:spPr>
              <a:xfrm rot="18881867">
                <a:off x="5323771" y="3064280"/>
                <a:ext cx="62914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9A63E2A-CDC4-48DF-8FE6-B649D80085E2}"/>
                  </a:ext>
                </a:extLst>
              </p:cNvPr>
              <p:cNvSpPr/>
              <p:nvPr/>
            </p:nvSpPr>
            <p:spPr>
              <a:xfrm>
                <a:off x="3153938" y="1604375"/>
                <a:ext cx="60670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34" name="Rectangle 33">
                <a:extLst>
                  <a:ext uri="{FF2B5EF4-FFF2-40B4-BE49-F238E27FC236}">
                    <a16:creationId xmlns:a16="http://schemas.microsoft.com/office/drawing/2014/main" id="{39A63E2A-CDC4-48DF-8FE6-B649D80085E2}"/>
                  </a:ext>
                </a:extLst>
              </p:cNvPr>
              <p:cNvSpPr>
                <a:spLocks noRot="1" noChangeAspect="1" noMove="1" noResize="1" noEditPoints="1" noAdjustHandles="1" noChangeArrowheads="1" noChangeShapeType="1" noTextEdit="1"/>
              </p:cNvSpPr>
              <p:nvPr/>
            </p:nvSpPr>
            <p:spPr>
              <a:xfrm>
                <a:off x="3153938" y="1604375"/>
                <a:ext cx="606705" cy="461665"/>
              </a:xfrm>
              <a:prstGeom prst="rect">
                <a:avLst/>
              </a:prstGeom>
              <a:blipFill>
                <a:blip r:embed="rId9"/>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C119FB77-EB47-492F-AE70-53B1DBCE1A31}"/>
                  </a:ext>
                </a:extLst>
              </p:cNvPr>
              <p:cNvSpPr/>
              <p:nvPr/>
            </p:nvSpPr>
            <p:spPr>
              <a:xfrm>
                <a:off x="1097518" y="2198337"/>
                <a:ext cx="60285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oMath>
                  </m:oMathPara>
                </a14:m>
                <a:endParaRPr kumimoji="0" lang="en-US" sz="2000" b="0" i="0" u="none" strike="noStrike" kern="1200" cap="none" spc="0" normalizeH="0" baseline="0" noProof="0" dirty="0">
                  <a:ln>
                    <a:noFill/>
                  </a:ln>
                  <a:solidFill>
                    <a:srgbClr val="0070C0"/>
                  </a:solidFill>
                  <a:effectLst/>
                  <a:uLnTx/>
                  <a:uFillTx/>
                  <a:latin typeface="Times New Roman"/>
                  <a:ea typeface="+mn-ea"/>
                  <a:cs typeface="+mn-cs"/>
                </a:endParaRPr>
              </a:p>
            </p:txBody>
          </p:sp>
        </mc:Choice>
        <mc:Fallback xmlns="">
          <p:sp>
            <p:nvSpPr>
              <p:cNvPr id="55" name="Rectangle 54">
                <a:extLst>
                  <a:ext uri="{FF2B5EF4-FFF2-40B4-BE49-F238E27FC236}">
                    <a16:creationId xmlns:a16="http://schemas.microsoft.com/office/drawing/2014/main" id="{C119FB77-EB47-492F-AE70-53B1DBCE1A31}"/>
                  </a:ext>
                </a:extLst>
              </p:cNvPr>
              <p:cNvSpPr>
                <a:spLocks noRot="1" noChangeAspect="1" noMove="1" noResize="1" noEditPoints="1" noAdjustHandles="1" noChangeArrowheads="1" noChangeShapeType="1" noTextEdit="1"/>
              </p:cNvSpPr>
              <p:nvPr/>
            </p:nvSpPr>
            <p:spPr>
              <a:xfrm>
                <a:off x="1097518" y="2198337"/>
                <a:ext cx="602857" cy="400110"/>
              </a:xfrm>
              <a:prstGeom prst="rect">
                <a:avLst/>
              </a:prstGeom>
              <a:blipFill>
                <a:blip r:embed="rId10"/>
                <a:stretch>
                  <a:fillRect/>
                </a:stretch>
              </a:blipFill>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3D28CEFB-A0A9-43C5-9CEC-4A14CC6524D3}"/>
              </a:ext>
            </a:extLst>
          </p:cNvPr>
          <p:cNvCxnSpPr/>
          <p:nvPr/>
        </p:nvCxnSpPr>
        <p:spPr bwMode="auto">
          <a:xfrm flipH="1">
            <a:off x="1652136" y="2440666"/>
            <a:ext cx="1111624" cy="0"/>
          </a:xfrm>
          <a:prstGeom prst="straightConnector1">
            <a:avLst/>
          </a:prstGeom>
          <a:noFill/>
          <a:ln w="57150" cap="flat" cmpd="sng" algn="ctr">
            <a:solidFill>
              <a:srgbClr val="6699FF"/>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a:extLst>
              <a:ext uri="{FF2B5EF4-FFF2-40B4-BE49-F238E27FC236}">
                <a16:creationId xmlns:a16="http://schemas.microsoft.com/office/drawing/2014/main" id="{A3E818E3-4062-4E68-AAD7-75144A0F17EE}"/>
              </a:ext>
            </a:extLst>
          </p:cNvPr>
          <p:cNvCxnSpPr/>
          <p:nvPr/>
        </p:nvCxnSpPr>
        <p:spPr bwMode="auto">
          <a:xfrm>
            <a:off x="5376971" y="2368948"/>
            <a:ext cx="1434353" cy="0"/>
          </a:xfrm>
          <a:prstGeom prst="straightConnector1">
            <a:avLst/>
          </a:prstGeom>
          <a:noFill/>
          <a:ln w="57150" cap="flat" cmpd="sng" algn="ctr">
            <a:solidFill>
              <a:srgbClr val="0070C0"/>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77CDC899-64F9-43F5-B150-E96DEB7D1A7D}"/>
              </a:ext>
            </a:extLst>
          </p:cNvPr>
          <p:cNvCxnSpPr/>
          <p:nvPr/>
        </p:nvCxnSpPr>
        <p:spPr bwMode="auto">
          <a:xfrm flipH="1">
            <a:off x="1661100" y="2436184"/>
            <a:ext cx="640977" cy="0"/>
          </a:xfrm>
          <a:prstGeom prst="straightConnector1">
            <a:avLst/>
          </a:prstGeom>
          <a:noFill/>
          <a:ln w="571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18EB0FDC-3B62-4F88-BAC8-1B89B8AAB8F7}"/>
                  </a:ext>
                </a:extLst>
              </p:cNvPr>
              <p:cNvSpPr/>
              <p:nvPr/>
            </p:nvSpPr>
            <p:spPr>
              <a:xfrm>
                <a:off x="6812519" y="1996632"/>
                <a:ext cx="1751570" cy="6776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num>
                        <m:den>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𝑥</m:t>
                          </m:r>
                        </m:den>
                      </m:f>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oMath>
                  </m:oMathPara>
                </a14:m>
                <a:endParaRPr kumimoji="0" lang="en-US" sz="2000" b="0" i="0" u="none" strike="noStrike" kern="1200" cap="none" spc="0" normalizeH="0" baseline="0" noProof="0" dirty="0">
                  <a:ln>
                    <a:noFill/>
                  </a:ln>
                  <a:solidFill>
                    <a:srgbClr val="0070C0"/>
                  </a:solidFill>
                  <a:effectLst/>
                  <a:uLnTx/>
                  <a:uFillTx/>
                  <a:latin typeface="Times New Roman"/>
                  <a:ea typeface="+mn-ea"/>
                  <a:cs typeface="+mn-cs"/>
                </a:endParaRPr>
              </a:p>
            </p:txBody>
          </p:sp>
        </mc:Choice>
        <mc:Fallback xmlns="">
          <p:sp>
            <p:nvSpPr>
              <p:cNvPr id="61" name="Rectangle 60">
                <a:extLst>
                  <a:ext uri="{FF2B5EF4-FFF2-40B4-BE49-F238E27FC236}">
                    <a16:creationId xmlns:a16="http://schemas.microsoft.com/office/drawing/2014/main" id="{18EB0FDC-3B62-4F88-BAC8-1B89B8AAB8F7}"/>
                  </a:ext>
                </a:extLst>
              </p:cNvPr>
              <p:cNvSpPr>
                <a:spLocks noRot="1" noChangeAspect="1" noMove="1" noResize="1" noEditPoints="1" noAdjustHandles="1" noChangeArrowheads="1" noChangeShapeType="1" noTextEdit="1"/>
              </p:cNvSpPr>
              <p:nvPr/>
            </p:nvSpPr>
            <p:spPr>
              <a:xfrm>
                <a:off x="6812519" y="1996632"/>
                <a:ext cx="1751570" cy="677621"/>
              </a:xfrm>
              <a:prstGeom prst="rect">
                <a:avLst/>
              </a:prstGeom>
              <a:blipFill>
                <a:blip r:embed="rId11"/>
                <a:stretch>
                  <a:fillRect/>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63932D22-6B7E-4C8C-95BD-88006D25FAEE}"/>
              </a:ext>
            </a:extLst>
          </p:cNvPr>
          <p:cNvCxnSpPr/>
          <p:nvPr/>
        </p:nvCxnSpPr>
        <p:spPr bwMode="auto">
          <a:xfrm flipH="1">
            <a:off x="2947536" y="3251972"/>
            <a:ext cx="1111624" cy="0"/>
          </a:xfrm>
          <a:prstGeom prst="straightConnector1">
            <a:avLst/>
          </a:prstGeom>
          <a:noFill/>
          <a:ln w="57150" cap="flat" cmpd="sng" algn="ctr">
            <a:solidFill>
              <a:srgbClr val="00B050"/>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66" name="Rectangle 65">
                <a:extLst>
                  <a:ext uri="{FF2B5EF4-FFF2-40B4-BE49-F238E27FC236}">
                    <a16:creationId xmlns:a16="http://schemas.microsoft.com/office/drawing/2014/main" id="{E7C2FE5F-588E-40D7-95F5-561F4951A206}"/>
                  </a:ext>
                </a:extLst>
              </p:cNvPr>
              <p:cNvSpPr/>
              <p:nvPr/>
            </p:nvSpPr>
            <p:spPr>
              <a:xfrm>
                <a:off x="216580" y="4277328"/>
                <a:ext cx="12012956" cy="2453620"/>
              </a:xfrm>
              <a:prstGeom prst="rect">
                <a:avLst/>
              </a:prstGeom>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𝐹</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𝑥</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sub>
                      </m:sSub>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den>
                          </m:f>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𝑧</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𝑥𝑦</m:t>
                              </m:r>
                            </m:sub>
                          </m:s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𝑥𝑦</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den>
                          </m:f>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𝑥𝑦</m:t>
                              </m:r>
                            </m:sub>
                          </m:sSub>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𝑥𝑧</m:t>
                              </m:r>
                            </m:sub>
                          </m:s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𝑥𝑧</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𝑧</m:t>
                              </m:r>
                            </m:den>
                          </m:f>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𝑧</m:t>
                          </m:r>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𝑥𝑧</m:t>
                              </m:r>
                            </m:sub>
                          </m:sSub>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den>
                          </m:f>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𝑥𝑦</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den>
                          </m:f>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𝑥𝑧</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𝑧</m:t>
                              </m:r>
                            </m:den>
                          </m:f>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000" b="0" i="0" u="none" strike="noStrike" kern="1200" cap="none" spc="0" normalizeH="0" baseline="0" noProof="0" dirty="0">
                  <a:ln>
                    <a:noFill/>
                  </a:ln>
                  <a:solidFill>
                    <a:srgbClr val="0070C0"/>
                  </a:solidFill>
                  <a:effectLst/>
                  <a:uLnTx/>
                  <a:uFillTx/>
                  <a:latin typeface="NimbusSanL-ReguItal"/>
                  <a:ea typeface="Cambria Math" panose="02040503050406030204" pitchFamily="18" charset="0"/>
                  <a:cs typeface="+mn-cs"/>
                </a:endParaRPr>
              </a:p>
              <a:p>
                <a:pPr lvl="0">
                  <a:defRPr/>
                </a:pPr>
                <a14:m>
                  <m:oMathPara xmlns:m="http://schemas.openxmlformats.org/officeDocument/2006/math">
                    <m:oMathParaPr>
                      <m:jc m:val="left"/>
                    </m:oMathParaPr>
                    <m:oMath xmlns:m="http://schemas.openxmlformats.org/officeDocument/2006/math">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Per</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unit</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volume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𝑓</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𝑑𝐹</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sub>
                          </m:sSub>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𝑧</m:t>
                          </m:r>
                          <m:r>
                            <m:rPr>
                              <m:nor/>
                            </m:rPr>
                            <a:rPr kumimoji="0" lang="en-US" sz="2000" b="0" i="0" u="none" strike="noStrike" kern="1200" cap="none" spc="0" normalizeH="0" baseline="0" noProof="0" dirty="0">
                              <a:ln>
                                <a:noFill/>
                              </a:ln>
                              <a:solidFill>
                                <a:srgbClr val="0070C0"/>
                              </a:solidFill>
                              <a:effectLst/>
                              <a:uLnTx/>
                              <a:uFillTx/>
                              <a:latin typeface="NimbusSanL-ReguItal"/>
                              <a:ea typeface="Cambria Math" panose="02040503050406030204" pitchFamily="18" charset="0"/>
                              <a:cs typeface="+mn-cs"/>
                            </a:rPr>
                            <m:t> </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𝑥𝑥</m:t>
                              </m:r>
                            </m:sub>
                          </m:sSub>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den>
                      </m:f>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𝑥𝑦</m:t>
                              </m:r>
                            </m:sub>
                          </m:sSub>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den>
                      </m:f>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𝑥𝑧</m:t>
                              </m:r>
                            </m:sub>
                          </m:sSub>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𝑧</m:t>
                          </m:r>
                        </m:den>
                      </m:f>
                      <m:r>
                        <a:rPr kumimoji="0" lang="en-US" sz="20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m:t>
                      </m:r>
                      <m:sSub>
                        <m:sSubPr>
                          <m:ctrlPr>
                            <a:rPr kumimoji="0" lang="en-US" sz="20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ctrlPr>
                        </m:sSubPr>
                        <m:e>
                          <m:d>
                            <m:dPr>
                              <m:ctrlPr>
                                <a:rPr kumimoji="0" lang="en-US" sz="20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e>
                          </m:d>
                        </m:e>
                        <m:sub>
                          <m:r>
                            <a:rPr kumimoji="0" lang="en-US" sz="2000" b="0"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𝑥</m:t>
                          </m:r>
                        </m:sub>
                      </m:sSub>
                      <m:r>
                        <a:rPr kumimoji="0" lang="en-US" sz="20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 </m:t>
                      </m:r>
                      <m:r>
                        <a:rPr kumimoji="0" lang="en-US" sz="2000" b="1" i="0"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m:t>
                      </m:r>
                      <m:r>
                        <a:rPr kumimoji="0" lang="en-US" sz="2000" b="0" i="0"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or</m:t>
                      </m:r>
                      <m:r>
                        <a:rPr kumimoji="0" lang="en-US" sz="2000" b="1" i="0"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ctrlPr>
                        </m:accPr>
                        <m:e>
                          <m:r>
                            <a:rPr kumimoji="0" lang="en-US" sz="2000" b="0" i="0" u="none" strike="noStrike" kern="1200" cap="none" spc="0" normalizeH="0" baseline="0" noProof="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𝐟</m:t>
                          </m:r>
                        </m:e>
                      </m:acc>
                      <m:r>
                        <a:rPr kumimoji="0" lang="en-US" sz="2000" b="1" i="0"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m:t>
                      </m:r>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net</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force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per</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unit</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volume</m:t>
                      </m:r>
                    </m:oMath>
                  </m:oMathPara>
                </a14:m>
                <a:endParaRPr kumimoji="0" lang="en-US" sz="2000" b="0" i="0" u="none" strike="noStrike" kern="1200" cap="none" spc="0" normalizeH="0" baseline="0" noProof="0" dirty="0">
                  <a:ln>
                    <a:noFill/>
                  </a:ln>
                  <a:solidFill>
                    <a:srgbClr val="0070C0"/>
                  </a:solidFill>
                  <a:effectLst/>
                  <a:uLnTx/>
                  <a:uFillTx/>
                  <a:latin typeface="NimbusSanL-ReguItal"/>
                  <a:ea typeface="Cambria Math" panose="02040503050406030204" pitchFamily="18" charset="0"/>
                  <a:cs typeface="+mn-cs"/>
                </a:endParaRPr>
              </a:p>
            </p:txBody>
          </p:sp>
        </mc:Choice>
        <mc:Fallback>
          <p:sp>
            <p:nvSpPr>
              <p:cNvPr id="66" name="Rectangle 65">
                <a:extLst>
                  <a:ext uri="{FF2B5EF4-FFF2-40B4-BE49-F238E27FC236}">
                    <a16:creationId xmlns:a16="http://schemas.microsoft.com/office/drawing/2014/main" id="{E7C2FE5F-588E-40D7-95F5-561F4951A206}"/>
                  </a:ext>
                </a:extLst>
              </p:cNvPr>
              <p:cNvSpPr>
                <a:spLocks noRot="1" noChangeAspect="1" noMove="1" noResize="1" noEditPoints="1" noAdjustHandles="1" noChangeArrowheads="1" noChangeShapeType="1" noTextEdit="1"/>
              </p:cNvSpPr>
              <p:nvPr/>
            </p:nvSpPr>
            <p:spPr>
              <a:xfrm>
                <a:off x="216580" y="4277328"/>
                <a:ext cx="12012956" cy="2453620"/>
              </a:xfrm>
              <a:prstGeom prst="rect">
                <a:avLst/>
              </a:prstGeom>
              <a:blipFill>
                <a:blip r:embed="rId12"/>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F8D0DB13-1262-4E5B-BFC3-176E7BC5271C}"/>
                  </a:ext>
                </a:extLst>
              </p:cNvPr>
              <p:cNvSpPr/>
              <p:nvPr/>
            </p:nvSpPr>
            <p:spPr>
              <a:xfrm>
                <a:off x="3159401" y="3265138"/>
                <a:ext cx="59073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𝑥𝑧</m:t>
                          </m:r>
                        </m:sub>
                      </m:sSub>
                    </m:oMath>
                  </m:oMathPara>
                </a14:m>
                <a:endParaRPr kumimoji="0" lang="en-US" sz="2000" b="0" i="0" u="none" strike="noStrike" kern="1200" cap="none" spc="0" normalizeH="0" baseline="0" noProof="0" dirty="0">
                  <a:ln>
                    <a:noFill/>
                  </a:ln>
                  <a:solidFill>
                    <a:srgbClr val="00B050"/>
                  </a:solidFill>
                  <a:effectLst/>
                  <a:uLnTx/>
                  <a:uFillTx/>
                  <a:latin typeface="Times New Roman"/>
                  <a:ea typeface="+mn-ea"/>
                  <a:cs typeface="+mn-cs"/>
                </a:endParaRPr>
              </a:p>
            </p:txBody>
          </p:sp>
        </mc:Choice>
        <mc:Fallback xmlns="">
          <p:sp>
            <p:nvSpPr>
              <p:cNvPr id="67" name="Rectangle 66">
                <a:extLst>
                  <a:ext uri="{FF2B5EF4-FFF2-40B4-BE49-F238E27FC236}">
                    <a16:creationId xmlns:a16="http://schemas.microsoft.com/office/drawing/2014/main" id="{F8D0DB13-1262-4E5B-BFC3-176E7BC5271C}"/>
                  </a:ext>
                </a:extLst>
              </p:cNvPr>
              <p:cNvSpPr>
                <a:spLocks noRot="1" noChangeAspect="1" noMove="1" noResize="1" noEditPoints="1" noAdjustHandles="1" noChangeArrowheads="1" noChangeShapeType="1" noTextEdit="1"/>
              </p:cNvSpPr>
              <p:nvPr/>
            </p:nvSpPr>
            <p:spPr>
              <a:xfrm>
                <a:off x="3159401" y="3265138"/>
                <a:ext cx="590739" cy="400110"/>
              </a:xfrm>
              <a:prstGeom prst="rect">
                <a:avLst/>
              </a:prstGeom>
              <a:blipFill>
                <a:blip r:embed="rId13"/>
                <a:stretch>
                  <a:fillRect/>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F1FD6583-5F3B-40E1-9F06-C10B14C6D65E}"/>
              </a:ext>
            </a:extLst>
          </p:cNvPr>
          <p:cNvCxnSpPr/>
          <p:nvPr/>
        </p:nvCxnSpPr>
        <p:spPr bwMode="auto">
          <a:xfrm flipV="1">
            <a:off x="4157772" y="1674184"/>
            <a:ext cx="963705" cy="1"/>
          </a:xfrm>
          <a:prstGeom prst="straightConnector1">
            <a:avLst/>
          </a:prstGeom>
          <a:noFill/>
          <a:ln w="57150" cap="flat" cmpd="sng" algn="ctr">
            <a:solidFill>
              <a:srgbClr val="00B050"/>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6130E143-34E2-4A2D-99CC-838DD97030CE}"/>
                  </a:ext>
                </a:extLst>
              </p:cNvPr>
              <p:cNvSpPr/>
              <p:nvPr/>
            </p:nvSpPr>
            <p:spPr>
              <a:xfrm>
                <a:off x="3763739" y="706298"/>
                <a:ext cx="1711109" cy="677558"/>
              </a:xfrm>
              <a:prstGeom prst="rect">
                <a:avLst/>
              </a:prstGeom>
              <a:solidFill>
                <a:schemeClr val="bg1">
                  <a:alpha val="74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𝑥𝑧</m:t>
                          </m:r>
                        </m:sub>
                      </m:sSub>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𝑧</m:t>
                              </m:r>
                            </m:sub>
                          </m:sSub>
                        </m:num>
                        <m:den>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𝑧</m:t>
                          </m:r>
                        </m:den>
                      </m:f>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000" b="0" i="0" u="none" strike="noStrike" kern="1200" cap="none" spc="0" normalizeH="0" baseline="0" noProof="0" dirty="0">
                  <a:ln>
                    <a:noFill/>
                  </a:ln>
                  <a:solidFill>
                    <a:srgbClr val="00B050"/>
                  </a:solidFill>
                  <a:effectLst/>
                  <a:uLnTx/>
                  <a:uFillTx/>
                  <a:latin typeface="Times New Roman"/>
                  <a:ea typeface="+mn-ea"/>
                  <a:cs typeface="+mn-cs"/>
                </a:endParaRPr>
              </a:p>
            </p:txBody>
          </p:sp>
        </mc:Choice>
        <mc:Fallback xmlns="">
          <p:sp>
            <p:nvSpPr>
              <p:cNvPr id="72" name="Rectangle 71">
                <a:extLst>
                  <a:ext uri="{FF2B5EF4-FFF2-40B4-BE49-F238E27FC236}">
                    <a16:creationId xmlns:a16="http://schemas.microsoft.com/office/drawing/2014/main" id="{6130E143-34E2-4A2D-99CC-838DD97030CE}"/>
                  </a:ext>
                </a:extLst>
              </p:cNvPr>
              <p:cNvSpPr>
                <a:spLocks noRot="1" noChangeAspect="1" noMove="1" noResize="1" noEditPoints="1" noAdjustHandles="1" noChangeArrowheads="1" noChangeShapeType="1" noTextEdit="1"/>
              </p:cNvSpPr>
              <p:nvPr/>
            </p:nvSpPr>
            <p:spPr>
              <a:xfrm>
                <a:off x="3763739" y="706298"/>
                <a:ext cx="1711109" cy="677558"/>
              </a:xfrm>
              <a:prstGeom prst="rect">
                <a:avLst/>
              </a:prstGeom>
              <a:blipFill>
                <a:blip r:embed="rId14"/>
                <a:stretch>
                  <a:fillRect/>
                </a:stretch>
              </a:blipFill>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FC1129DF-C56A-4559-8604-51CEE4D3EF59}"/>
              </a:ext>
            </a:extLst>
          </p:cNvPr>
          <p:cNvCxnSpPr/>
          <p:nvPr/>
        </p:nvCxnSpPr>
        <p:spPr bwMode="auto">
          <a:xfrm flipH="1">
            <a:off x="2548606" y="2794772"/>
            <a:ext cx="1111624" cy="0"/>
          </a:xfrm>
          <a:prstGeom prst="straightConnector1">
            <a:avLst/>
          </a:prstGeom>
          <a:noFill/>
          <a:ln w="57150" cap="flat" cmpd="sng" algn="ctr">
            <a:solidFill>
              <a:srgbClr val="FF0000"/>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C103D3DD-F01D-4BE3-9C7D-F9BD0E8449EC}"/>
                  </a:ext>
                </a:extLst>
              </p:cNvPr>
              <p:cNvSpPr/>
              <p:nvPr/>
            </p:nvSpPr>
            <p:spPr>
              <a:xfrm>
                <a:off x="1720565" y="2606232"/>
                <a:ext cx="610424" cy="4242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𝑥𝑦</m:t>
                          </m:r>
                        </m:sub>
                      </m:sSub>
                    </m:oMath>
                  </m:oMathPara>
                </a14:m>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Choice>
        <mc:Fallback xmlns="">
          <p:sp>
            <p:nvSpPr>
              <p:cNvPr id="75" name="Rectangle 74">
                <a:extLst>
                  <a:ext uri="{FF2B5EF4-FFF2-40B4-BE49-F238E27FC236}">
                    <a16:creationId xmlns:a16="http://schemas.microsoft.com/office/drawing/2014/main" id="{C103D3DD-F01D-4BE3-9C7D-F9BD0E8449EC}"/>
                  </a:ext>
                </a:extLst>
              </p:cNvPr>
              <p:cNvSpPr>
                <a:spLocks noRot="1" noChangeAspect="1" noMove="1" noResize="1" noEditPoints="1" noAdjustHandles="1" noChangeArrowheads="1" noChangeShapeType="1" noTextEdit="1"/>
              </p:cNvSpPr>
              <p:nvPr/>
            </p:nvSpPr>
            <p:spPr>
              <a:xfrm>
                <a:off x="1720565" y="2606232"/>
                <a:ext cx="610424" cy="424283"/>
              </a:xfrm>
              <a:prstGeom prst="rect">
                <a:avLst/>
              </a:prstGeom>
              <a:blipFill>
                <a:blip r:embed="rId15"/>
                <a:stretch>
                  <a:fillRect b="-5797"/>
                </a:stretch>
              </a:blipFill>
            </p:spPr>
            <p:txBody>
              <a:bodyPr/>
              <a:lstStyle/>
              <a:p>
                <a:r>
                  <a:rPr lang="en-US">
                    <a:noFill/>
                  </a:rPr>
                  <a:t> </a:t>
                </a:r>
              </a:p>
            </p:txBody>
          </p:sp>
        </mc:Fallback>
      </mc:AlternateContent>
      <p:cxnSp>
        <p:nvCxnSpPr>
          <p:cNvPr id="76" name="Straight Arrow Connector 75">
            <a:extLst>
              <a:ext uri="{FF2B5EF4-FFF2-40B4-BE49-F238E27FC236}">
                <a16:creationId xmlns:a16="http://schemas.microsoft.com/office/drawing/2014/main" id="{88722DFD-5D8B-422B-B7D7-61AE33479B1B}"/>
              </a:ext>
            </a:extLst>
          </p:cNvPr>
          <p:cNvCxnSpPr/>
          <p:nvPr/>
        </p:nvCxnSpPr>
        <p:spPr bwMode="auto">
          <a:xfrm>
            <a:off x="4511878" y="2180689"/>
            <a:ext cx="1272988" cy="0"/>
          </a:xfrm>
          <a:prstGeom prst="straightConnector1">
            <a:avLst/>
          </a:prstGeom>
          <a:noFill/>
          <a:ln w="57150" cap="flat" cmpd="sng" algn="ctr">
            <a:solidFill>
              <a:srgbClr val="FF0000"/>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123AA2A0-17F9-4E7D-83A3-9DB252A63D10}"/>
                  </a:ext>
                </a:extLst>
              </p:cNvPr>
              <p:cNvSpPr/>
              <p:nvPr/>
            </p:nvSpPr>
            <p:spPr>
              <a:xfrm>
                <a:off x="5754684" y="1445303"/>
                <a:ext cx="1771319" cy="7386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𝑥𝑦</m:t>
                          </m:r>
                        </m:sub>
                      </m:sSub>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e>
                            <m:sub>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𝑥</m:t>
                              </m:r>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𝑦</m:t>
                              </m:r>
                            </m:sub>
                          </m:sSub>
                        </m:num>
                        <m:den>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𝑦</m:t>
                          </m:r>
                        </m:den>
                      </m:f>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𝑦</m:t>
                      </m:r>
                    </m:oMath>
                  </m:oMathPara>
                </a14:m>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Choice>
        <mc:Fallback xmlns="">
          <p:sp>
            <p:nvSpPr>
              <p:cNvPr id="78" name="Rectangle 77">
                <a:extLst>
                  <a:ext uri="{FF2B5EF4-FFF2-40B4-BE49-F238E27FC236}">
                    <a16:creationId xmlns:a16="http://schemas.microsoft.com/office/drawing/2014/main" id="{123AA2A0-17F9-4E7D-83A3-9DB252A63D10}"/>
                  </a:ext>
                </a:extLst>
              </p:cNvPr>
              <p:cNvSpPr>
                <a:spLocks noRot="1" noChangeAspect="1" noMove="1" noResize="1" noEditPoints="1" noAdjustHandles="1" noChangeArrowheads="1" noChangeShapeType="1" noTextEdit="1"/>
              </p:cNvSpPr>
              <p:nvPr/>
            </p:nvSpPr>
            <p:spPr>
              <a:xfrm>
                <a:off x="5754684" y="1445303"/>
                <a:ext cx="1771319" cy="73860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5B0EEA34-A6AF-49D9-BCBA-E6A6053A4194}"/>
                  </a:ext>
                </a:extLst>
              </p:cNvPr>
              <p:cNvSpPr/>
              <p:nvPr/>
            </p:nvSpPr>
            <p:spPr>
              <a:xfrm>
                <a:off x="9172487" y="2627993"/>
                <a:ext cx="2689903" cy="108318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𝐓</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mP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𝑦𝑧</m:t>
                                    </m:r>
                                  </m:sub>
                                </m:sSub>
                              </m:e>
                            </m:mr>
                            <m:m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𝑧𝑥</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𝑧𝑦</m:t>
                                    </m:r>
                                  </m:sub>
                                </m:sSub>
                              </m:e>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𝑧𝑧</m:t>
                                    </m:r>
                                  </m:sub>
                                </m:sSub>
                              </m:e>
                            </m:mr>
                          </m:m>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79" name="Rectangle 78">
                <a:extLst>
                  <a:ext uri="{FF2B5EF4-FFF2-40B4-BE49-F238E27FC236}">
                    <a16:creationId xmlns:a16="http://schemas.microsoft.com/office/drawing/2014/main" id="{5B0EEA34-A6AF-49D9-BCBA-E6A6053A4194}"/>
                  </a:ext>
                </a:extLst>
              </p:cNvPr>
              <p:cNvSpPr>
                <a:spLocks noRot="1" noChangeAspect="1" noMove="1" noResize="1" noEditPoints="1" noAdjustHandles="1" noChangeArrowheads="1" noChangeShapeType="1" noTextEdit="1"/>
              </p:cNvSpPr>
              <p:nvPr/>
            </p:nvSpPr>
            <p:spPr>
              <a:xfrm>
                <a:off x="9172487" y="2627993"/>
                <a:ext cx="2689903" cy="1083182"/>
              </a:xfrm>
              <a:prstGeom prst="rect">
                <a:avLst/>
              </a:prstGeom>
              <a:blipFill>
                <a:blip r:embed="rId17"/>
                <a:stretch>
                  <a:fillRect/>
                </a:stretch>
              </a:blipFill>
              <a:ln w="19050">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7" name="Rectangle 76">
                <a:extLst>
                  <a:ext uri="{FF2B5EF4-FFF2-40B4-BE49-F238E27FC236}">
                    <a16:creationId xmlns:a16="http://schemas.microsoft.com/office/drawing/2014/main" id="{DEC0E9F8-3AE5-459B-B300-4355E7031FE1}"/>
                  </a:ext>
                </a:extLst>
              </p:cNvPr>
              <p:cNvSpPr/>
              <p:nvPr/>
            </p:nvSpPr>
            <p:spPr>
              <a:xfrm>
                <a:off x="9244786" y="3746863"/>
                <a:ext cx="2275816" cy="730200"/>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acc>
                        <m:accPr>
                          <m:chr m:val="⃗"/>
                          <m:ctrlPr>
                            <a:rPr lang="en-US" sz="2000" i="1">
                              <a:solidFill>
                                <a:srgbClr val="000000"/>
                              </a:solidFill>
                              <a:latin typeface="Cambria Math" panose="02040503050406030204" pitchFamily="18" charset="0"/>
                              <a:ea typeface="Cambria Math" panose="02040503050406030204" pitchFamily="18" charset="0"/>
                            </a:rPr>
                          </m:ctrlPr>
                        </m:accPr>
                        <m:e>
                          <m:r>
                            <a:rPr lang="en-US" sz="2000">
                              <a:solidFill>
                                <a:srgbClr val="000000"/>
                              </a:solidFill>
                              <a:latin typeface="Cambria Math" panose="02040503050406030204" pitchFamily="18" charset="0"/>
                              <a:ea typeface="Cambria Math" panose="02040503050406030204" pitchFamily="18" charset="0"/>
                            </a:rPr>
                            <m:t>𝛁</m:t>
                          </m:r>
                        </m:e>
                      </m:acc>
                      <m:r>
                        <a:rPr kumimoji="0" lang="en-US" sz="2000" b="0"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𝑥</m:t>
                          </m:r>
                        </m:den>
                      </m:f>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𝑦</m:t>
                          </m:r>
                        </m:den>
                      </m:f>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num>
                        <m:den>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𝑧</m:t>
                          </m:r>
                        </m:den>
                      </m:f>
                    </m:oMath>
                  </m:oMathPara>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p:sp>
            <p:nvSpPr>
              <p:cNvPr id="77" name="Rectangle 76">
                <a:extLst>
                  <a:ext uri="{FF2B5EF4-FFF2-40B4-BE49-F238E27FC236}">
                    <a16:creationId xmlns:a16="http://schemas.microsoft.com/office/drawing/2014/main" id="{DEC0E9F8-3AE5-459B-B300-4355E7031FE1}"/>
                  </a:ext>
                </a:extLst>
              </p:cNvPr>
              <p:cNvSpPr>
                <a:spLocks noRot="1" noChangeAspect="1" noMove="1" noResize="1" noEditPoints="1" noAdjustHandles="1" noChangeArrowheads="1" noChangeShapeType="1" noTextEdit="1"/>
              </p:cNvSpPr>
              <p:nvPr/>
            </p:nvSpPr>
            <p:spPr>
              <a:xfrm>
                <a:off x="9244786" y="3746863"/>
                <a:ext cx="2275816" cy="730200"/>
              </a:xfrm>
              <a:prstGeom prst="rect">
                <a:avLst/>
              </a:prstGeom>
              <a:blipFill>
                <a:blip r:embed="rId18"/>
                <a:stretch>
                  <a:fillRect/>
                </a:stretch>
              </a:blipFill>
            </p:spPr>
            <p:txBody>
              <a:bodyPr/>
              <a:lstStyle/>
              <a:p>
                <a:r>
                  <a:rPr lang="LID4096">
                    <a:noFill/>
                  </a:rPr>
                  <a:t> </a:t>
                </a:r>
              </a:p>
            </p:txBody>
          </p:sp>
        </mc:Fallback>
      </mc:AlternateContent>
      <p:sp>
        <p:nvSpPr>
          <p:cNvPr id="38" name="Rectangle 37">
            <a:extLst>
              <a:ext uri="{FF2B5EF4-FFF2-40B4-BE49-F238E27FC236}">
                <a16:creationId xmlns:a16="http://schemas.microsoft.com/office/drawing/2014/main" id="{327A7F38-DDFC-48A2-B4F0-458E696775A1}"/>
              </a:ext>
            </a:extLst>
          </p:cNvPr>
          <p:cNvSpPr/>
          <p:nvPr/>
        </p:nvSpPr>
        <p:spPr>
          <a:xfrm>
            <a:off x="498662" y="2221773"/>
            <a:ext cx="64433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Times New Roman"/>
                <a:ea typeface="+mn-ea"/>
                <a:cs typeface="+mn-cs"/>
              </a:rPr>
              <a:t>Left</a:t>
            </a:r>
          </a:p>
        </p:txBody>
      </p:sp>
      <p:sp>
        <p:nvSpPr>
          <p:cNvPr id="39" name="Rectangle 38">
            <a:extLst>
              <a:ext uri="{FF2B5EF4-FFF2-40B4-BE49-F238E27FC236}">
                <a16:creationId xmlns:a16="http://schemas.microsoft.com/office/drawing/2014/main" id="{9A6AC351-B84E-451F-8631-7EA44399DC6C}"/>
              </a:ext>
            </a:extLst>
          </p:cNvPr>
          <p:cNvSpPr/>
          <p:nvPr/>
        </p:nvSpPr>
        <p:spPr>
          <a:xfrm>
            <a:off x="8597397" y="2135634"/>
            <a:ext cx="10137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Times New Roman"/>
                <a:ea typeface="+mn-ea"/>
                <a:cs typeface="+mn-cs"/>
              </a:rPr>
              <a:t>Right</a:t>
            </a:r>
          </a:p>
        </p:txBody>
      </p:sp>
      <p:sp>
        <p:nvSpPr>
          <p:cNvPr id="40" name="Rectangle 39">
            <a:extLst>
              <a:ext uri="{FF2B5EF4-FFF2-40B4-BE49-F238E27FC236}">
                <a16:creationId xmlns:a16="http://schemas.microsoft.com/office/drawing/2014/main" id="{06A8B673-A2B8-445E-857F-547E3110FAC7}"/>
              </a:ext>
            </a:extLst>
          </p:cNvPr>
          <p:cNvSpPr/>
          <p:nvPr/>
        </p:nvSpPr>
        <p:spPr>
          <a:xfrm>
            <a:off x="3104372" y="762377"/>
            <a:ext cx="10137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a:ea typeface="+mn-ea"/>
                <a:cs typeface="+mn-cs"/>
              </a:rPr>
              <a:t>Top</a:t>
            </a:r>
          </a:p>
        </p:txBody>
      </p:sp>
      <p:sp>
        <p:nvSpPr>
          <p:cNvPr id="41" name="Rectangle 40">
            <a:extLst>
              <a:ext uri="{FF2B5EF4-FFF2-40B4-BE49-F238E27FC236}">
                <a16:creationId xmlns:a16="http://schemas.microsoft.com/office/drawing/2014/main" id="{23A4BA52-1184-4BB4-9FD7-337313B7D53A}"/>
              </a:ext>
            </a:extLst>
          </p:cNvPr>
          <p:cNvSpPr/>
          <p:nvPr/>
        </p:nvSpPr>
        <p:spPr>
          <a:xfrm>
            <a:off x="3614581" y="3290229"/>
            <a:ext cx="10137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a:ea typeface="+mn-ea"/>
                <a:cs typeface="+mn-cs"/>
              </a:rPr>
              <a:t>Bottom</a:t>
            </a:r>
          </a:p>
        </p:txBody>
      </p:sp>
      <p:sp>
        <p:nvSpPr>
          <p:cNvPr id="42" name="Rectangle 41">
            <a:extLst>
              <a:ext uri="{FF2B5EF4-FFF2-40B4-BE49-F238E27FC236}">
                <a16:creationId xmlns:a16="http://schemas.microsoft.com/office/drawing/2014/main" id="{0F9B99EA-A003-44F0-B530-5857937E238F}"/>
              </a:ext>
            </a:extLst>
          </p:cNvPr>
          <p:cNvSpPr/>
          <p:nvPr/>
        </p:nvSpPr>
        <p:spPr>
          <a:xfrm>
            <a:off x="7485873" y="1625425"/>
            <a:ext cx="10137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Rare</a:t>
            </a:r>
          </a:p>
        </p:txBody>
      </p:sp>
      <p:sp>
        <p:nvSpPr>
          <p:cNvPr id="43" name="Rectangle 42">
            <a:extLst>
              <a:ext uri="{FF2B5EF4-FFF2-40B4-BE49-F238E27FC236}">
                <a16:creationId xmlns:a16="http://schemas.microsoft.com/office/drawing/2014/main" id="{BA3E25B8-0FF9-4F96-A7C3-80D4523F0606}"/>
              </a:ext>
            </a:extLst>
          </p:cNvPr>
          <p:cNvSpPr/>
          <p:nvPr/>
        </p:nvSpPr>
        <p:spPr>
          <a:xfrm>
            <a:off x="993966" y="2602773"/>
            <a:ext cx="101374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Front</a:t>
            </a:r>
          </a:p>
        </p:txBody>
      </p:sp>
    </p:spTree>
    <p:extLst>
      <p:ext uri="{BB962C8B-B14F-4D97-AF65-F5344CB8AC3E}">
        <p14:creationId xmlns:p14="http://schemas.microsoft.com/office/powerpoint/2010/main" val="18960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69C9D-07BC-1EE6-8B72-70F7AF14C6AC}"/>
              </a:ext>
            </a:extLst>
          </p:cNvPr>
          <p:cNvPicPr>
            <a:picLocks noChangeAspect="1"/>
          </p:cNvPicPr>
          <p:nvPr/>
        </p:nvPicPr>
        <p:blipFill>
          <a:blip r:embed="rId3"/>
          <a:stretch>
            <a:fillRect/>
          </a:stretch>
        </p:blipFill>
        <p:spPr>
          <a:xfrm>
            <a:off x="6339238" y="3799943"/>
            <a:ext cx="3950750" cy="2440999"/>
          </a:xfrm>
          <a:prstGeom prst="rect">
            <a:avLst/>
          </a:prstGeom>
        </p:spPr>
      </p:pic>
      <p:sp>
        <p:nvSpPr>
          <p:cNvPr id="3" name="Rectangle 2"/>
          <p:cNvSpPr/>
          <p:nvPr/>
        </p:nvSpPr>
        <p:spPr>
          <a:xfrm>
            <a:off x="510066" y="899883"/>
            <a:ext cx="7470959" cy="286232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Can the force from a magnetic field do work on a charge?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a:ea typeface="+mn-ea"/>
                <a:cs typeface="+mn-cs"/>
              </a:rPr>
              <a:t>Answer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 Yes, always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B Yes, but only if other forces are moving the charge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 Yes, but only if no other forces are moving the charge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D No, never</a:t>
            </a:r>
            <a:endParaRPr kumimoji="0" lang="en-US" sz="2000" b="1"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Question 3: </a:t>
            </a:r>
            <a:r>
              <a:rPr lang="en-US" dirty="0">
                <a:solidFill>
                  <a:schemeClr val="accent2">
                    <a:lumMod val="50000"/>
                  </a:schemeClr>
                </a:solidFill>
              </a:rPr>
              <a:t>PollEv.com/2023mp</a:t>
            </a:r>
            <a:endParaRPr lang="en-US" altLang="en-US" dirty="0">
              <a:solidFill>
                <a:srgbClr val="000066"/>
              </a:solidFill>
            </a:endParaRPr>
          </a:p>
        </p:txBody>
      </p:sp>
      <p:sp>
        <p:nvSpPr>
          <p:cNvPr id="9" name="Rectangle 8"/>
          <p:cNvSpPr/>
          <p:nvPr/>
        </p:nvSpPr>
        <p:spPr>
          <a:xfrm>
            <a:off x="526423" y="3922274"/>
            <a:ext cx="6432848"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50000"/>
                  </a:srgbClr>
                </a:solidFill>
                <a:effectLst/>
                <a:uLnTx/>
                <a:uFillTx/>
                <a:latin typeface="Times New Roman"/>
                <a:ea typeface="+mn-ea"/>
                <a:cs typeface="+mn-cs"/>
              </a:rPr>
              <a:t>Answer D</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450956" y="5073302"/>
                <a:ext cx="3161956" cy="46211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450956" y="5073302"/>
                <a:ext cx="3161956" cy="462114"/>
              </a:xfrm>
              <a:prstGeom prst="rect">
                <a:avLst/>
              </a:prstGeom>
              <a:blipFill>
                <a:blip r:embed="rId4"/>
                <a:stretch>
                  <a:fillRect/>
                </a:stretch>
              </a:blipFill>
              <a:ln w="19050">
                <a:noFill/>
              </a:ln>
            </p:spPr>
            <p:txBody>
              <a:bodyPr/>
              <a:lstStyle/>
              <a:p>
                <a:r>
                  <a:rPr lang="LID4096">
                    <a:noFill/>
                  </a:rPr>
                  <a:t> </a:t>
                </a:r>
              </a:p>
            </p:txBody>
          </p:sp>
        </mc:Fallback>
      </mc:AlternateContent>
      <p:sp>
        <p:nvSpPr>
          <p:cNvPr id="11" name="Rectangle 10"/>
          <p:cNvSpPr/>
          <p:nvPr/>
        </p:nvSpPr>
        <p:spPr>
          <a:xfrm>
            <a:off x="554620" y="6017704"/>
            <a:ext cx="3292889"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Magnetic forces do not work !</a:t>
            </a:r>
          </a:p>
        </p:txBody>
      </p:sp>
      <mc:AlternateContent xmlns:mc="http://schemas.openxmlformats.org/markup-compatibility/2006" xmlns:a14="http://schemas.microsoft.com/office/drawing/2010/main">
        <mc:Choice Requires="a14">
          <p:sp>
            <p:nvSpPr>
              <p:cNvPr id="12" name="Rectangle 11"/>
              <p:cNvSpPr/>
              <p:nvPr/>
            </p:nvSpPr>
            <p:spPr>
              <a:xfrm>
                <a:off x="651858" y="4540873"/>
                <a:ext cx="1549206" cy="445891"/>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𝑑𝑊</m:t>
                      </m:r>
                      <m:r>
                        <a:rPr kumimoji="0" lang="en-US" sz="2000" b="1" i="0" u="none" strike="noStrike" kern="1200" cap="none" spc="0" normalizeH="0" baseline="0" noProof="0">
                          <a:ln>
                            <a:noFill/>
                          </a:ln>
                          <a:solidFill>
                            <a:srgbClr val="000000"/>
                          </a:solidFill>
                          <a:effectLst/>
                          <a:uLnTx/>
                          <a:uFillTx/>
                          <a:latin typeface="Cambria Math"/>
                          <a:ea typeface="+mn-ea"/>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d</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𝒍</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651858" y="4540873"/>
                <a:ext cx="1549206" cy="445891"/>
              </a:xfrm>
              <a:prstGeom prst="rect">
                <a:avLst/>
              </a:prstGeom>
              <a:blipFill>
                <a:blip r:embed="rId5"/>
                <a:stretch>
                  <a:fillRect t="-19178" r="-19291"/>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93461" y="5597219"/>
                <a:ext cx="3444726" cy="427040"/>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Rule</m:t>
                      </m:r>
                      <m:r>
                        <a:rPr kumimoji="0" lang="en-US" sz="18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1:</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𝐂</m:t>
                              </m:r>
                            </m:e>
                          </m:acc>
                        </m:e>
                      </m:d>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𝐂</m:t>
                          </m:r>
                        </m:e>
                      </m:acc>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18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2893461" y="5597219"/>
                <a:ext cx="3444726" cy="427040"/>
              </a:xfrm>
              <a:prstGeom prst="rect">
                <a:avLst/>
              </a:prstGeom>
              <a:blipFill>
                <a:blip r:embed="rId6"/>
                <a:stretch>
                  <a:fillRect t="-20000"/>
                </a:stretch>
              </a:blipFill>
              <a:ln w="19050">
                <a:noFill/>
              </a:ln>
            </p:spPr>
            <p:txBody>
              <a:bodyPr/>
              <a:lstStyle/>
              <a:p>
                <a:r>
                  <a:rPr lang="LID4096">
                    <a:noFill/>
                  </a:rPr>
                  <a:t> </a:t>
                </a:r>
              </a:p>
            </p:txBody>
          </p:sp>
        </mc:Fallback>
      </mc:AlternateContent>
      <p:cxnSp>
        <p:nvCxnSpPr>
          <p:cNvPr id="14" name="Straight Arrow Connector 13"/>
          <p:cNvCxnSpPr>
            <a:cxnSpLocks/>
          </p:cNvCxnSpPr>
          <p:nvPr/>
        </p:nvCxnSpPr>
        <p:spPr bwMode="auto">
          <a:xfrm flipV="1">
            <a:off x="3380361" y="5389426"/>
            <a:ext cx="0" cy="235707"/>
          </a:xfrm>
          <a:prstGeom prst="straightConnector1">
            <a:avLst/>
          </a:prstGeom>
          <a:noFill/>
          <a:ln w="28575"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Freeform 14"/>
          <p:cNvSpPr/>
          <p:nvPr/>
        </p:nvSpPr>
        <p:spPr bwMode="auto">
          <a:xfrm>
            <a:off x="443586" y="4895378"/>
            <a:ext cx="2935615" cy="338666"/>
          </a:xfrm>
          <a:custGeom>
            <a:avLst/>
            <a:gdLst>
              <a:gd name="connsiteX0" fmla="*/ 2798819 w 2935615"/>
              <a:gd name="connsiteY0" fmla="*/ 0 h 338666"/>
              <a:gd name="connsiteX1" fmla="*/ 2654886 w 2935615"/>
              <a:gd name="connsiteY1" fmla="*/ 203200 h 338666"/>
              <a:gd name="connsiteX2" fmla="*/ 284219 w 2935615"/>
              <a:gd name="connsiteY2" fmla="*/ 101600 h 338666"/>
              <a:gd name="connsiteX3" fmla="*/ 131819 w 2935615"/>
              <a:gd name="connsiteY3" fmla="*/ 338666 h 338666"/>
            </a:gdLst>
            <a:ahLst/>
            <a:cxnLst>
              <a:cxn ang="0">
                <a:pos x="connsiteX0" y="connsiteY0"/>
              </a:cxn>
              <a:cxn ang="0">
                <a:pos x="connsiteX1" y="connsiteY1"/>
              </a:cxn>
              <a:cxn ang="0">
                <a:pos x="connsiteX2" y="connsiteY2"/>
              </a:cxn>
              <a:cxn ang="0">
                <a:pos x="connsiteX3" y="connsiteY3"/>
              </a:cxn>
            </a:cxnLst>
            <a:rect l="l" t="t" r="r" b="b"/>
            <a:pathLst>
              <a:path w="2935615" h="338666">
                <a:moveTo>
                  <a:pt x="2798819" y="0"/>
                </a:moveTo>
                <a:cubicBezTo>
                  <a:pt x="2936402" y="93133"/>
                  <a:pt x="3073986" y="186267"/>
                  <a:pt x="2654886" y="203200"/>
                </a:cubicBezTo>
                <a:cubicBezTo>
                  <a:pt x="2235786" y="220133"/>
                  <a:pt x="704730" y="79022"/>
                  <a:pt x="284219" y="101600"/>
                </a:cubicBezTo>
                <a:cubicBezTo>
                  <a:pt x="-136292" y="124178"/>
                  <a:pt x="-2237" y="231422"/>
                  <a:pt x="131819" y="338666"/>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Content Placeholder 4">
            <a:extLst>
              <a:ext uri="{FF2B5EF4-FFF2-40B4-BE49-F238E27FC236}">
                <a16:creationId xmlns:a16="http://schemas.microsoft.com/office/drawing/2014/main" id="{37655B93-5F5F-4A31-B9B2-6E42019FE90B}"/>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5</a:t>
            </a:fld>
            <a:endParaRPr lang="en-US" dirty="0"/>
          </a:p>
        </p:txBody>
      </p:sp>
      <p:sp>
        <p:nvSpPr>
          <p:cNvPr id="21" name="Oval 20">
            <a:extLst>
              <a:ext uri="{FF2B5EF4-FFF2-40B4-BE49-F238E27FC236}">
                <a16:creationId xmlns:a16="http://schemas.microsoft.com/office/drawing/2014/main" id="{0E2592FE-364A-40C0-A009-96D9BAFCF162}"/>
              </a:ext>
            </a:extLst>
          </p:cNvPr>
          <p:cNvSpPr/>
          <p:nvPr/>
        </p:nvSpPr>
        <p:spPr bwMode="auto">
          <a:xfrm>
            <a:off x="10028147" y="957463"/>
            <a:ext cx="192793" cy="214390"/>
          </a:xfrm>
          <a:prstGeom prst="ellipse">
            <a:avLst/>
          </a:prstGeom>
          <a:solidFill>
            <a:srgbClr val="FF0000"/>
          </a:solidFill>
          <a:ln w="28575" cap="flat" cmpd="sng" algn="ctr">
            <a:solidFill>
              <a:srgbClr val="FF0000"/>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Rectangle 21">
            <a:extLst>
              <a:ext uri="{FF2B5EF4-FFF2-40B4-BE49-F238E27FC236}">
                <a16:creationId xmlns:a16="http://schemas.microsoft.com/office/drawing/2014/main" id="{E839FBCA-C131-44BB-A584-20DA9C7C118F}"/>
              </a:ext>
            </a:extLst>
          </p:cNvPr>
          <p:cNvSpPr/>
          <p:nvPr/>
        </p:nvSpPr>
        <p:spPr>
          <a:xfrm>
            <a:off x="10373516" y="810157"/>
            <a:ext cx="75442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a:ea typeface="+mn-ea"/>
                <a:cs typeface="+mn-cs"/>
              </a:rPr>
              <a:t>+Q</a:t>
            </a:r>
          </a:p>
        </p:txBody>
      </p:sp>
      <p:cxnSp>
        <p:nvCxnSpPr>
          <p:cNvPr id="23" name="Straight Arrow Connector 22">
            <a:extLst>
              <a:ext uri="{FF2B5EF4-FFF2-40B4-BE49-F238E27FC236}">
                <a16:creationId xmlns:a16="http://schemas.microsoft.com/office/drawing/2014/main" id="{8284AB10-AD6E-4DA2-A8F5-F0C4C9960109}"/>
              </a:ext>
            </a:extLst>
          </p:cNvPr>
          <p:cNvCxnSpPr/>
          <p:nvPr/>
        </p:nvCxnSpPr>
        <p:spPr bwMode="auto">
          <a:xfrm>
            <a:off x="10141041" y="1420428"/>
            <a:ext cx="0" cy="1393794"/>
          </a:xfrm>
          <a:prstGeom prst="straightConnector1">
            <a:avLst/>
          </a:prstGeom>
          <a:noFill/>
          <a:ln w="57150"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C1A3F4F6-9DFF-40E0-B5E6-615D70BFC9B5}"/>
              </a:ext>
            </a:extLst>
          </p:cNvPr>
          <p:cNvSpPr/>
          <p:nvPr/>
        </p:nvSpPr>
        <p:spPr>
          <a:xfrm>
            <a:off x="10419384" y="2445128"/>
            <a:ext cx="75442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a:ea typeface="+mn-ea"/>
                <a:cs typeface="+mn-cs"/>
              </a:rPr>
              <a:t>v</a:t>
            </a:r>
          </a:p>
        </p:txBody>
      </p:sp>
      <p:cxnSp>
        <p:nvCxnSpPr>
          <p:cNvPr id="25" name="Straight Arrow Connector 24">
            <a:extLst>
              <a:ext uri="{FF2B5EF4-FFF2-40B4-BE49-F238E27FC236}">
                <a16:creationId xmlns:a16="http://schemas.microsoft.com/office/drawing/2014/main" id="{80F2E8C0-3E8F-442C-A4E0-5CD056496364}"/>
              </a:ext>
            </a:extLst>
          </p:cNvPr>
          <p:cNvCxnSpPr/>
          <p:nvPr/>
        </p:nvCxnSpPr>
        <p:spPr bwMode="auto">
          <a:xfrm flipV="1">
            <a:off x="9306540" y="3142695"/>
            <a:ext cx="1500327" cy="541539"/>
          </a:xfrm>
          <a:prstGeom prst="straightConnector1">
            <a:avLst/>
          </a:prstGeom>
          <a:noFill/>
          <a:ln w="38100" cap="flat" cmpd="sng" algn="ctr">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00DE5605-46C6-4E2A-B443-DD96B6A2C00D}"/>
              </a:ext>
            </a:extLst>
          </p:cNvPr>
          <p:cNvCxnSpPr/>
          <p:nvPr/>
        </p:nvCxnSpPr>
        <p:spPr bwMode="auto">
          <a:xfrm flipV="1">
            <a:off x="9430827" y="3373514"/>
            <a:ext cx="1500327" cy="541539"/>
          </a:xfrm>
          <a:prstGeom prst="straightConnector1">
            <a:avLst/>
          </a:prstGeom>
          <a:noFill/>
          <a:ln w="38100" cap="flat" cmpd="sng" algn="ctr">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37D59D5F-FC14-4AFA-987D-A6905C508811}"/>
              </a:ext>
            </a:extLst>
          </p:cNvPr>
          <p:cNvCxnSpPr/>
          <p:nvPr/>
        </p:nvCxnSpPr>
        <p:spPr bwMode="auto">
          <a:xfrm flipV="1">
            <a:off x="9555114" y="3559944"/>
            <a:ext cx="1500327" cy="541539"/>
          </a:xfrm>
          <a:prstGeom prst="straightConnector1">
            <a:avLst/>
          </a:prstGeom>
          <a:noFill/>
          <a:ln w="38100" cap="flat" cmpd="sng" algn="ctr">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7D828F9-37B7-43E6-B8E0-7A2FE7DD11D8}"/>
                  </a:ext>
                </a:extLst>
              </p:cNvPr>
              <p:cNvSpPr/>
              <p:nvPr/>
            </p:nvSpPr>
            <p:spPr>
              <a:xfrm>
                <a:off x="8798395" y="3732390"/>
                <a:ext cx="754427" cy="5064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4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oMath>
                  </m:oMathPara>
                </a14:m>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29" name="Rectangle 28">
                <a:extLst>
                  <a:ext uri="{FF2B5EF4-FFF2-40B4-BE49-F238E27FC236}">
                    <a16:creationId xmlns:a16="http://schemas.microsoft.com/office/drawing/2014/main" id="{C7D828F9-37B7-43E6-B8E0-7A2FE7DD11D8}"/>
                  </a:ext>
                </a:extLst>
              </p:cNvPr>
              <p:cNvSpPr>
                <a:spLocks noRot="1" noChangeAspect="1" noMove="1" noResize="1" noEditPoints="1" noAdjustHandles="1" noChangeArrowheads="1" noChangeShapeType="1" noTextEdit="1"/>
              </p:cNvSpPr>
              <p:nvPr/>
            </p:nvSpPr>
            <p:spPr>
              <a:xfrm>
                <a:off x="8798395" y="3732390"/>
                <a:ext cx="754427" cy="506421"/>
              </a:xfrm>
              <a:prstGeom prst="rect">
                <a:avLst/>
              </a:prstGeom>
              <a:blipFill>
                <a:blip r:embed="rId7"/>
                <a:stretch>
                  <a:fillRect/>
                </a:stretch>
              </a:blipFill>
            </p:spPr>
            <p:txBody>
              <a:bodyPr/>
              <a:lstStyle/>
              <a:p>
                <a:r>
                  <a:rPr lang="LID4096">
                    <a:noFill/>
                  </a:rPr>
                  <a:t> </a:t>
                </a:r>
              </a:p>
            </p:txBody>
          </p:sp>
        </mc:Fallback>
      </mc:AlternateContent>
      <p:sp>
        <p:nvSpPr>
          <p:cNvPr id="30" name="Rectangle 29">
            <a:extLst>
              <a:ext uri="{FF2B5EF4-FFF2-40B4-BE49-F238E27FC236}">
                <a16:creationId xmlns:a16="http://schemas.microsoft.com/office/drawing/2014/main" id="{FCC1F7EF-21BA-43FA-B567-94C54EECA138}"/>
              </a:ext>
            </a:extLst>
          </p:cNvPr>
          <p:cNvSpPr/>
          <p:nvPr/>
        </p:nvSpPr>
        <p:spPr>
          <a:xfrm>
            <a:off x="9124122" y="6449590"/>
            <a:ext cx="3011142"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PollEv.com/2023mp, Lecture 22</a:t>
            </a:r>
            <a:endParaRPr kumimoji="0" lang="en-US" sz="1400" b="1" i="0" u="none" strike="noStrike" kern="1200" cap="none" spc="0" normalizeH="0" baseline="0" noProof="0" dirty="0">
              <a:ln>
                <a:noFill/>
              </a:ln>
              <a:solidFill>
                <a:srgbClr val="000000"/>
              </a:solidFill>
              <a:effectLst/>
              <a:uLnTx/>
              <a:uFillTx/>
              <a:latin typeface="Times New Roman"/>
              <a:ea typeface="+mn-ea"/>
              <a:cs typeface="+mn-cs"/>
            </a:endParaRP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895C5EFC-3C27-4972-82B8-7EC45F450F88}"/>
                  </a:ext>
                </a:extLst>
              </p:cNvPr>
              <p:cNvSpPr/>
              <p:nvPr/>
            </p:nvSpPr>
            <p:spPr>
              <a:xfrm>
                <a:off x="3449652" y="5095713"/>
                <a:ext cx="1862882" cy="437492"/>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6" name="Rectangle 25">
                <a:extLst>
                  <a:ext uri="{FF2B5EF4-FFF2-40B4-BE49-F238E27FC236}">
                    <a16:creationId xmlns:a16="http://schemas.microsoft.com/office/drawing/2014/main" id="{895C5EFC-3C27-4972-82B8-7EC45F450F88}"/>
                  </a:ext>
                </a:extLst>
              </p:cNvPr>
              <p:cNvSpPr>
                <a:spLocks noRot="1" noChangeAspect="1" noMove="1" noResize="1" noEditPoints="1" noAdjustHandles="1" noChangeArrowheads="1" noChangeShapeType="1" noTextEdit="1"/>
              </p:cNvSpPr>
              <p:nvPr/>
            </p:nvSpPr>
            <p:spPr>
              <a:xfrm>
                <a:off x="3449652" y="5095713"/>
                <a:ext cx="1862882" cy="437492"/>
              </a:xfrm>
              <a:prstGeom prst="rect">
                <a:avLst/>
              </a:prstGeom>
              <a:blipFill>
                <a:blip r:embed="rId8"/>
                <a:stretch>
                  <a:fillRect/>
                </a:stretch>
              </a:blipFill>
              <a:ln w="19050">
                <a:noFill/>
              </a:ln>
            </p:spPr>
            <p:txBody>
              <a:bodyPr/>
              <a:lstStyle/>
              <a:p>
                <a:r>
                  <a:rPr lang="LID4096">
                    <a:noFill/>
                  </a:rPr>
                  <a:t> </a:t>
                </a:r>
              </a:p>
            </p:txBody>
          </p:sp>
        </mc:Fallback>
      </mc:AlternateContent>
      <p:sp>
        <p:nvSpPr>
          <p:cNvPr id="31" name="Left Brace 30">
            <a:extLst>
              <a:ext uri="{FF2B5EF4-FFF2-40B4-BE49-F238E27FC236}">
                <a16:creationId xmlns:a16="http://schemas.microsoft.com/office/drawing/2014/main" id="{8A30C435-CE6C-4469-ACC7-AF414FA95938}"/>
              </a:ext>
            </a:extLst>
          </p:cNvPr>
          <p:cNvSpPr/>
          <p:nvPr/>
        </p:nvSpPr>
        <p:spPr bwMode="auto">
          <a:xfrm rot="5400000">
            <a:off x="3735166" y="4361355"/>
            <a:ext cx="176538" cy="531209"/>
          </a:xfrm>
          <a:prstGeom prst="leftBrace">
            <a:avLst>
              <a:gd name="adj1" fmla="val 34553"/>
              <a:gd name="adj2" fmla="val 50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C793B90-7948-4C2F-B28F-716C6D61302F}"/>
                  </a:ext>
                </a:extLst>
              </p:cNvPr>
              <p:cNvSpPr/>
              <p:nvPr/>
            </p:nvSpPr>
            <p:spPr>
              <a:xfrm>
                <a:off x="3612912" y="4089643"/>
                <a:ext cx="492443" cy="44589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d</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𝒍</m:t>
                          </m:r>
                        </m:e>
                      </m:acc>
                    </m:oMath>
                  </m:oMathPara>
                </a14:m>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32" name="Rectangle 31">
                <a:extLst>
                  <a:ext uri="{FF2B5EF4-FFF2-40B4-BE49-F238E27FC236}">
                    <a16:creationId xmlns:a16="http://schemas.microsoft.com/office/drawing/2014/main" id="{BC793B90-7948-4C2F-B28F-716C6D61302F}"/>
                  </a:ext>
                </a:extLst>
              </p:cNvPr>
              <p:cNvSpPr>
                <a:spLocks noRot="1" noChangeAspect="1" noMove="1" noResize="1" noEditPoints="1" noAdjustHandles="1" noChangeArrowheads="1" noChangeShapeType="1" noTextEdit="1"/>
              </p:cNvSpPr>
              <p:nvPr/>
            </p:nvSpPr>
            <p:spPr>
              <a:xfrm>
                <a:off x="3612912" y="4089643"/>
                <a:ext cx="492443" cy="445891"/>
              </a:xfrm>
              <a:prstGeom prst="rect">
                <a:avLst/>
              </a:prstGeom>
              <a:blipFill>
                <a:blip r:embed="rId9"/>
                <a:stretch>
                  <a:fillRect t="-17808" r="-37500"/>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EA48681E-E49F-4D9E-AB48-8217782FF093}"/>
                  </a:ext>
                </a:extLst>
              </p:cNvPr>
              <p:cNvSpPr/>
              <p:nvPr/>
            </p:nvSpPr>
            <p:spPr>
              <a:xfrm>
                <a:off x="2031934" y="4540873"/>
                <a:ext cx="2124621" cy="46211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𝑞</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3" name="Rectangle 32">
                <a:extLst>
                  <a:ext uri="{FF2B5EF4-FFF2-40B4-BE49-F238E27FC236}">
                    <a16:creationId xmlns:a16="http://schemas.microsoft.com/office/drawing/2014/main" id="{EA48681E-E49F-4D9E-AB48-8217782FF093}"/>
                  </a:ext>
                </a:extLst>
              </p:cNvPr>
              <p:cNvSpPr>
                <a:spLocks noRot="1" noChangeAspect="1" noMove="1" noResize="1" noEditPoints="1" noAdjustHandles="1" noChangeArrowheads="1" noChangeShapeType="1" noTextEdit="1"/>
              </p:cNvSpPr>
              <p:nvPr/>
            </p:nvSpPr>
            <p:spPr>
              <a:xfrm>
                <a:off x="2031934" y="4540873"/>
                <a:ext cx="2124621" cy="462114"/>
              </a:xfrm>
              <a:prstGeom prst="rect">
                <a:avLst/>
              </a:prstGeom>
              <a:blipFill>
                <a:blip r:embed="rId10"/>
                <a:stretch>
                  <a:fillRect b="-2632"/>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554C32B-A396-4445-8401-6D14766E92F4}"/>
                  </a:ext>
                </a:extLst>
              </p:cNvPr>
              <p:cNvSpPr txBox="1"/>
              <p:nvPr/>
            </p:nvSpPr>
            <p:spPr>
              <a:xfrm>
                <a:off x="10433686" y="2506683"/>
                <a:ext cx="392013" cy="4001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𝐯</m:t>
                          </m:r>
                        </m:e>
                      </m:acc>
                      <m: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 </m:t>
                      </m:r>
                    </m:oMath>
                  </m:oMathPara>
                </a14:m>
                <a:endParaRPr kumimoji="0" lang="LID4096" sz="2000" b="0" i="0" u="none" strike="noStrike" kern="1200" cap="none" spc="0" normalizeH="0" baseline="0" noProof="0" dirty="0">
                  <a:ln>
                    <a:noFill/>
                  </a:ln>
                  <a:solidFill>
                    <a:srgbClr val="00CC99">
                      <a:lumMod val="50000"/>
                    </a:srgbClr>
                  </a:solidFill>
                  <a:effectLst/>
                  <a:uLnTx/>
                  <a:uFillTx/>
                  <a:latin typeface="Times New Roman"/>
                  <a:ea typeface="+mn-ea"/>
                  <a:cs typeface="+mn-cs"/>
                </a:endParaRPr>
              </a:p>
            </p:txBody>
          </p:sp>
        </mc:Choice>
        <mc:Fallback xmlns="">
          <p:sp>
            <p:nvSpPr>
              <p:cNvPr id="35" name="TextBox 34">
                <a:extLst>
                  <a:ext uri="{FF2B5EF4-FFF2-40B4-BE49-F238E27FC236}">
                    <a16:creationId xmlns:a16="http://schemas.microsoft.com/office/drawing/2014/main" id="{7554C32B-A396-4445-8401-6D14766E92F4}"/>
                  </a:ext>
                </a:extLst>
              </p:cNvPr>
              <p:cNvSpPr txBox="1">
                <a:spLocks noRot="1" noChangeAspect="1" noMove="1" noResize="1" noEditPoints="1" noAdjustHandles="1" noChangeArrowheads="1" noChangeShapeType="1" noTextEdit="1"/>
              </p:cNvSpPr>
              <p:nvPr/>
            </p:nvSpPr>
            <p:spPr>
              <a:xfrm>
                <a:off x="10433686" y="2506683"/>
                <a:ext cx="392013" cy="400110"/>
              </a:xfrm>
              <a:prstGeom prst="rect">
                <a:avLst/>
              </a:prstGeom>
              <a:blipFill>
                <a:blip r:embed="rId11"/>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13182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26" grpId="0"/>
      <p:bldP spid="31" grpId="0" animBg="1"/>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Moving charges requires energy</a:t>
            </a:r>
          </a:p>
        </p:txBody>
      </p:sp>
      <mc:AlternateContent xmlns:mc="http://schemas.openxmlformats.org/markup-compatibility/2006" xmlns:a14="http://schemas.microsoft.com/office/drawing/2010/main">
        <mc:Choice Requires="a14">
          <p:sp>
            <p:nvSpPr>
              <p:cNvPr id="4" name="Rectangle 3"/>
              <p:cNvSpPr/>
              <p:nvPr/>
            </p:nvSpPr>
            <p:spPr>
              <a:xfrm>
                <a:off x="186431" y="761230"/>
                <a:ext cx="11904955" cy="136082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Suppose we have some charge and current configuration which, at time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mn-ea"/>
                        <a:cs typeface="+mn-cs"/>
                      </a:rPr>
                      <m:t>𝑡</m:t>
                    </m:r>
                  </m:oMath>
                </a14:m>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produces</a:t>
                </a:r>
                <a:r>
                  <a:rPr kumimoji="0" lang="ru-RU"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fields </a:t>
                </a:r>
                <a14:m>
                  <m:oMath xmlns:m="http://schemas.openxmlformats.org/officeDocument/2006/math">
                    <m:acc>
                      <m:accPr>
                        <m:chr m:val="⃗"/>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and </a:t>
                </a:r>
                <a14:m>
                  <m:oMath xmlns:m="http://schemas.openxmlformats.org/officeDocument/2006/math">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oMath>
                </a14:m>
                <a:r>
                  <a:rPr kumimoji="0" lang="en-US" sz="2000" b="1"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In the next instant,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mn-ea"/>
                        <a:cs typeface="+mn-cs"/>
                      </a:rPr>
                      <m:t>𝑡</m:t>
                    </m:r>
                    <m:r>
                      <a:rPr kumimoji="0" lang="en-US" sz="2000" b="0" i="1" u="none" strike="noStrike" kern="1200" cap="none" spc="0" normalizeH="0" baseline="0" noProof="0">
                        <a:ln>
                          <a:noFill/>
                        </a:ln>
                        <a:solidFill>
                          <a:srgbClr val="000000"/>
                        </a:solidFill>
                        <a:effectLst/>
                        <a:uLnTx/>
                        <a:uFillTx/>
                        <a:latin typeface="Cambria Math"/>
                        <a:ea typeface="+mn-ea"/>
                        <a:cs typeface="+mn-cs"/>
                      </a:rPr>
                      <m:t>+</m:t>
                    </m:r>
                    <m:r>
                      <a:rPr kumimoji="0" lang="en-US" sz="2000" b="0" i="1" u="none" strike="noStrike" kern="1200" cap="none" spc="0" normalizeH="0" baseline="0" noProof="0">
                        <a:ln>
                          <a:noFill/>
                        </a:ln>
                        <a:solidFill>
                          <a:srgbClr val="000000"/>
                        </a:solidFill>
                        <a:effectLst/>
                        <a:uLnTx/>
                        <a:uFillTx/>
                        <a:latin typeface="Cambria Math"/>
                        <a:ea typeface="+mn-ea"/>
                        <a:cs typeface="+mn-cs"/>
                      </a:rPr>
                      <m:t>𝑑𝑡</m:t>
                    </m:r>
                  </m:oMath>
                </a14:m>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charges move around a bit</a:t>
                </a:r>
                <a:r>
                  <a:rPr kumimoji="0" lang="ru-RU"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Question: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How much work,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oMath>
                </a14:m>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is done by the electromagnetic forces acting</a:t>
                </a:r>
                <a:r>
                  <a:rPr kumimoji="0" lang="ru-RU"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on these charges, in the interval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a:ea typeface="+mn-ea"/>
                        <a:cs typeface="+mn-cs"/>
                      </a:rPr>
                      <m:t>𝑡</m:t>
                    </m:r>
                  </m:oMath>
                </a14:m>
                <a:r>
                  <a:rPr kumimoji="0" lang="en-US" sz="2000" b="0" i="1"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186431" y="761230"/>
                <a:ext cx="11904955" cy="1360822"/>
              </a:xfrm>
              <a:prstGeom prst="rect">
                <a:avLst/>
              </a:prstGeom>
              <a:blipFill>
                <a:blip r:embed="rId3"/>
                <a:stretch>
                  <a:fillRect l="-564" b="-7175"/>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64410" y="2439282"/>
                <a:ext cx="4572000" cy="40011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Work</a:t>
                </a:r>
                <a:r>
                  <a:rPr kumimoji="0" lang="ru-RU"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done on a charge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mn-ea"/>
                        <a:cs typeface="+mn-cs"/>
                      </a:rPr>
                      <m:t>𝑞</m:t>
                    </m:r>
                  </m:oMath>
                </a14:m>
                <a:r>
                  <a:rPr kumimoji="0" lang="en-US" sz="2000" b="0" i="0" u="none" strike="noStrike" kern="1200" cap="none" spc="0" normalizeH="0" baseline="0" noProof="0" dirty="0">
                    <a:ln>
                      <a:noFill/>
                    </a:ln>
                    <a:solidFill>
                      <a:srgbClr val="242424"/>
                    </a:solidFill>
                    <a:effectLst/>
                    <a:uLnTx/>
                    <a:uFillTx/>
                    <a:latin typeface="Times New Roman"/>
                    <a:ea typeface="+mn-ea"/>
                    <a:cs typeface="+mn-cs"/>
                  </a:rPr>
                  <a:t> in time</a:t>
                </a:r>
                <a:r>
                  <a:rPr kumimoji="0" lang="en-US" sz="2000" b="0" i="1" u="none" strike="noStrike" kern="1200" cap="none" spc="0" normalizeH="0" baseline="0" noProof="0" dirty="0">
                    <a:ln>
                      <a:noFill/>
                    </a:ln>
                    <a:solidFill>
                      <a:srgbClr val="242424"/>
                    </a:solidFill>
                    <a:effectLst/>
                    <a:uLnTx/>
                    <a:uFillTx/>
                    <a:latin typeface="Times New Roman"/>
                    <a:ea typeface="+mn-ea"/>
                    <a:cs typeface="+mn-cs"/>
                  </a:rPr>
                  <a:t>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a:ea typeface="+mn-ea"/>
                        <a:cs typeface="+mn-cs"/>
                      </a:rPr>
                      <m:t>𝑡</m:t>
                    </m:r>
                  </m:oMath>
                </a14:m>
                <a:r>
                  <a:rPr kumimoji="0" lang="en-US" sz="2000" b="0" i="1" u="none" strike="noStrike" kern="1200" cap="none" spc="0" normalizeH="0" baseline="0" noProof="0" dirty="0">
                    <a:ln>
                      <a:noFill/>
                    </a:ln>
                    <a:solidFill>
                      <a:srgbClr val="242424"/>
                    </a:solidFill>
                    <a:effectLst/>
                    <a:uLnTx/>
                    <a:uFillTx/>
                    <a:latin typeface="Times New Roman"/>
                    <a:ea typeface="+mn-ea"/>
                    <a:cs typeface="+mn-cs"/>
                  </a:rPr>
                  <a:t> </a:t>
                </a: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is:</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1664410" y="2439282"/>
                <a:ext cx="4572000" cy="400110"/>
              </a:xfrm>
              <a:prstGeom prst="rect">
                <a:avLst/>
              </a:prstGeom>
              <a:blipFill>
                <a:blip r:embed="rId4"/>
                <a:stretch>
                  <a:fillRect l="-1333" t="-7576" b="-2575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05654" y="5179030"/>
                <a:ext cx="6608219"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The rate at which work is done (i.e. power) on all charges in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r>
                  <a:rPr kumimoji="0" lang="en-US" sz="2000" b="0"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9" name="Rectangle 8"/>
              <p:cNvSpPr>
                <a:spLocks noRot="1" noChangeAspect="1" noMove="1" noResize="1" noEditPoints="1" noAdjustHandles="1" noChangeArrowheads="1" noChangeShapeType="1" noTextEdit="1"/>
              </p:cNvSpPr>
              <p:nvPr/>
            </p:nvSpPr>
            <p:spPr>
              <a:xfrm>
                <a:off x="1105654" y="5179030"/>
                <a:ext cx="6608219" cy="400110"/>
              </a:xfrm>
              <a:prstGeom prst="rect">
                <a:avLst/>
              </a:prstGeom>
              <a:blipFill>
                <a:blip r:embed="rId5"/>
                <a:stretch>
                  <a:fillRect l="-923" t="-9231" r="-1107"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671950" y="4938750"/>
                <a:ext cx="2846164" cy="81118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a:ea typeface="+mn-ea"/>
                          <a:cs typeface="+mn-cs"/>
                        </a:rPr>
                        <m:t>𝑃</m:t>
                      </m:r>
                      <m:r>
                        <a:rPr kumimoji="0" lang="en-US" sz="2000" b="0" i="1" u="none" strike="noStrike" kern="1200" cap="none" spc="0" normalizeH="0" baseline="0" noProof="0" smtClean="0">
                          <a:ln>
                            <a:noFill/>
                          </a:ln>
                          <a:solidFill>
                            <a:srgbClr val="000000"/>
                          </a:solidFill>
                          <a:effectLst/>
                          <a:uLnTx/>
                          <a:uFillTx/>
                          <a:latin typeface="Cambria Math"/>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7671950" y="4938750"/>
                <a:ext cx="2846164" cy="811184"/>
              </a:xfrm>
              <a:prstGeom prst="rect">
                <a:avLst/>
              </a:prstGeom>
              <a:blipFill>
                <a:blip r:embed="rId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81235" y="6102023"/>
                <a:ext cx="10928412" cy="46211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e>
                    </m:d>
                  </m:oMath>
                </a14:m>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is the </a:t>
                </a:r>
                <a:r>
                  <a:rPr kumimoji="0" lang="en-US" sz="2000" b="1"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work done per unit time, per unit volume </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which is the</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power</a:t>
                </a:r>
                <a:r>
                  <a:rPr kumimoji="0" lang="en-US" sz="2000" b="0" i="1"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delivered </a:t>
                </a:r>
                <a:r>
                  <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per unit volume</a:t>
                </a:r>
                <a:endParaRPr kumimoji="0" lang="en-US" sz="2000" b="1" i="1" u="none" strike="noStrike" kern="1200" cap="none" spc="0" normalizeH="0" baseline="0" noProof="0" dirty="0">
                  <a:ln>
                    <a:noFill/>
                  </a:ln>
                  <a:solidFill>
                    <a:srgbClr val="FF0000"/>
                  </a:solidFill>
                  <a:effectLst/>
                  <a:uLnTx/>
                  <a:uFillTx/>
                  <a:latin typeface="Arial" charset="0"/>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781235" y="6102023"/>
                <a:ext cx="10928412" cy="462114"/>
              </a:xfrm>
              <a:prstGeom prst="rect">
                <a:avLst/>
              </a:prstGeom>
              <a:blipFill>
                <a:blip r:embed="rId7"/>
                <a:stretch>
                  <a:fillRect t="-15789" b="-18421"/>
                </a:stretch>
              </a:blipFill>
            </p:spPr>
            <p:txBody>
              <a:bodyPr/>
              <a:lstStyle/>
              <a:p>
                <a:r>
                  <a:rPr lang="LID4096">
                    <a:noFill/>
                  </a:rPr>
                  <a:t> </a:t>
                </a:r>
              </a:p>
            </p:txBody>
          </p:sp>
        </mc:Fallback>
      </mc:AlternateContent>
      <p:sp>
        <p:nvSpPr>
          <p:cNvPr id="15" name="Rectangle 14"/>
          <p:cNvSpPr/>
          <p:nvPr/>
        </p:nvSpPr>
        <p:spPr>
          <a:xfrm>
            <a:off x="2049180" y="2949379"/>
            <a:ext cx="3214341"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Magnetic forces do not work:</a:t>
            </a:r>
          </a:p>
        </p:txBody>
      </p:sp>
      <mc:AlternateContent xmlns:mc="http://schemas.openxmlformats.org/markup-compatibility/2006" xmlns:a14="http://schemas.microsoft.com/office/drawing/2010/main">
        <mc:Choice Requires="a14">
          <p:sp>
            <p:nvSpPr>
              <p:cNvPr id="18" name="Rectangle 17"/>
              <p:cNvSpPr/>
              <p:nvPr/>
            </p:nvSpPr>
            <p:spPr>
              <a:xfrm>
                <a:off x="5696752" y="2377180"/>
                <a:ext cx="3961341" cy="470513"/>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𝑑𝑊</m:t>
                      </m:r>
                      <m:r>
                        <a:rPr kumimoji="0" lang="en-US" sz="2000" b="1" i="0" u="none" strike="noStrike" kern="1200" cap="none" spc="0" normalizeH="0" baseline="0" noProof="0">
                          <a:ln>
                            <a:noFill/>
                          </a:ln>
                          <a:solidFill>
                            <a:srgbClr val="000000"/>
                          </a:solidFill>
                          <a:effectLst/>
                          <a:uLnTx/>
                          <a:uFillTx/>
                          <a:latin typeface="Cambria Math"/>
                          <a:ea typeface="+mn-ea"/>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𝐅</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d</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𝒍</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𝑞</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5696752" y="2377180"/>
                <a:ext cx="3961341" cy="470513"/>
              </a:xfrm>
              <a:prstGeom prst="rect">
                <a:avLst/>
              </a:prstGeom>
              <a:blipFill>
                <a:blip r:embed="rId8"/>
                <a:stretch>
                  <a:fillRect t="-16883" b="-2597"/>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707530" y="3785960"/>
                <a:ext cx="5002075" cy="437492"/>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𝑑𝑊</m:t>
                      </m:r>
                      <m:r>
                        <a:rPr kumimoji="0" lang="en-US" sz="2000" b="1" i="0" u="none" strike="noStrike" kern="1200" cap="none" spc="0" normalizeH="0" baseline="0" noProof="0">
                          <a:ln>
                            <a:noFill/>
                          </a:ln>
                          <a:solidFill>
                            <a:srgbClr val="000000"/>
                          </a:solidFill>
                          <a:effectLst/>
                          <a:uLnTx/>
                          <a:uFillTx/>
                          <a:latin typeface="Cambria Math"/>
                          <a:ea typeface="+mn-ea"/>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𝑞</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r>
                        <a:rPr kumimoji="0" lang="en-US" sz="2000" b="1"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d>
                        <m:dPr>
                          <m:begChr m:val="{"/>
                          <m:end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𝑞</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𝜌</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𝐯</m:t>
                          </m:r>
                        </m:e>
                      </m:acc>
                      <m: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707530" y="3785960"/>
                <a:ext cx="5002075" cy="437492"/>
              </a:xfrm>
              <a:prstGeom prst="rect">
                <a:avLst/>
              </a:prstGeom>
              <a:blipFill>
                <a:blip r:embed="rId9"/>
                <a:stretch>
                  <a:fillRect b="-6944"/>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50391" y="4263365"/>
                <a:ext cx="1456296" cy="75655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𝜌</m:t>
                      </m:r>
                      <m:acc>
                        <m:accPr>
                          <m:chr m:val="⃗"/>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f>
                        <m:fPr>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𝑑𝑞</m:t>
                          </m:r>
                        </m:num>
                        <m:den>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𝑑</m:t>
                          </m:r>
                          <m:r>
                            <a:rPr kumimoji="0" lang="en-US" sz="2000" b="0" i="1" u="none" strike="noStrike" kern="1200" cap="none" spc="0" normalizeH="0" baseline="0" noProof="0">
                              <a:ln>
                                <a:noFill/>
                              </a:ln>
                              <a:solidFill>
                                <a:srgbClr val="FF0000"/>
                              </a:solidFill>
                              <a:effectLst/>
                              <a:uLnTx/>
                              <a:uFillTx/>
                              <a:latin typeface="Cambria Math"/>
                              <a:ea typeface="Cambria Math"/>
                              <a:cs typeface="+mn-cs"/>
                            </a:rPr>
                            <m:t>𝜏</m:t>
                          </m:r>
                        </m:den>
                      </m:f>
                      <m:f>
                        <m:fPr>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𝑑</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𝒍</m:t>
                              </m:r>
                            </m:e>
                          </m:acc>
                        </m:num>
                        <m:den>
                          <m:r>
                            <a:rPr kumimoji="0" lang="en-US" sz="2000" b="0" i="1" u="none" strike="noStrike" kern="1200" cap="none" spc="0" normalizeH="0" baseline="0" noProof="0">
                              <a:ln>
                                <a:noFill/>
                              </a:ln>
                              <a:solidFill>
                                <a:srgbClr val="00CC99">
                                  <a:lumMod val="50000"/>
                                </a:srgbClr>
                              </a:solidFill>
                              <a:effectLst/>
                              <a:uLnTx/>
                              <a:uFillTx/>
                              <a:latin typeface="Cambria Math"/>
                              <a:ea typeface="Cambria Math" panose="02040503050406030204" pitchFamily="18" charset="0"/>
                              <a:cs typeface="+mn-cs"/>
                            </a:rPr>
                            <m:t>𝑑𝑡</m:t>
                          </m:r>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850391" y="4263365"/>
                <a:ext cx="1456296" cy="756554"/>
              </a:xfrm>
              <a:prstGeom prst="rect">
                <a:avLst/>
              </a:prstGeom>
              <a:blipFill>
                <a:blip r:embed="rId10"/>
                <a:stretch>
                  <a:fillRect/>
                </a:stretch>
              </a:blipFill>
              <a:ln w="19050">
                <a:noFill/>
              </a:ln>
            </p:spPr>
            <p:txBody>
              <a:bodyPr/>
              <a:lstStyle/>
              <a:p>
                <a:r>
                  <a:rPr lang="LID4096">
                    <a:noFill/>
                  </a:rPr>
                  <a:t> </a:t>
                </a:r>
              </a:p>
            </p:txBody>
          </p:sp>
        </mc:Fallback>
      </mc:AlternateContent>
      <p:cxnSp>
        <p:nvCxnSpPr>
          <p:cNvPr id="22" name="Straight Arrow Connector 21"/>
          <p:cNvCxnSpPr>
            <a:cxnSpLocks/>
          </p:cNvCxnSpPr>
          <p:nvPr/>
        </p:nvCxnSpPr>
        <p:spPr bwMode="auto">
          <a:xfrm flipV="1">
            <a:off x="8175948" y="3241441"/>
            <a:ext cx="0" cy="355818"/>
          </a:xfrm>
          <a:prstGeom prst="straightConnector1">
            <a:avLst/>
          </a:pr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reeform 1"/>
          <p:cNvSpPr/>
          <p:nvPr/>
        </p:nvSpPr>
        <p:spPr bwMode="auto">
          <a:xfrm>
            <a:off x="5586306" y="2720348"/>
            <a:ext cx="2935615" cy="338666"/>
          </a:xfrm>
          <a:custGeom>
            <a:avLst/>
            <a:gdLst>
              <a:gd name="connsiteX0" fmla="*/ 2798819 w 2935615"/>
              <a:gd name="connsiteY0" fmla="*/ 0 h 338666"/>
              <a:gd name="connsiteX1" fmla="*/ 2654886 w 2935615"/>
              <a:gd name="connsiteY1" fmla="*/ 203200 h 338666"/>
              <a:gd name="connsiteX2" fmla="*/ 284219 w 2935615"/>
              <a:gd name="connsiteY2" fmla="*/ 101600 h 338666"/>
              <a:gd name="connsiteX3" fmla="*/ 131819 w 2935615"/>
              <a:gd name="connsiteY3" fmla="*/ 338666 h 338666"/>
            </a:gdLst>
            <a:ahLst/>
            <a:cxnLst>
              <a:cxn ang="0">
                <a:pos x="connsiteX0" y="connsiteY0"/>
              </a:cxn>
              <a:cxn ang="0">
                <a:pos x="connsiteX1" y="connsiteY1"/>
              </a:cxn>
              <a:cxn ang="0">
                <a:pos x="connsiteX2" y="connsiteY2"/>
              </a:cxn>
              <a:cxn ang="0">
                <a:pos x="connsiteX3" y="connsiteY3"/>
              </a:cxn>
            </a:cxnLst>
            <a:rect l="l" t="t" r="r" b="b"/>
            <a:pathLst>
              <a:path w="2935615" h="338666">
                <a:moveTo>
                  <a:pt x="2798819" y="0"/>
                </a:moveTo>
                <a:cubicBezTo>
                  <a:pt x="2936402" y="93133"/>
                  <a:pt x="3073986" y="186267"/>
                  <a:pt x="2654886" y="203200"/>
                </a:cubicBezTo>
                <a:cubicBezTo>
                  <a:pt x="2235786" y="220133"/>
                  <a:pt x="704730" y="79022"/>
                  <a:pt x="284219" y="101600"/>
                </a:cubicBezTo>
                <a:cubicBezTo>
                  <a:pt x="-136292" y="124178"/>
                  <a:pt x="-2237" y="231422"/>
                  <a:pt x="131819" y="338666"/>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Left Brace 2"/>
          <p:cNvSpPr/>
          <p:nvPr/>
        </p:nvSpPr>
        <p:spPr bwMode="auto">
          <a:xfrm rot="5400000">
            <a:off x="9163436" y="2192558"/>
            <a:ext cx="176538" cy="531209"/>
          </a:xfrm>
          <a:prstGeom prst="leftBrace">
            <a:avLst>
              <a:gd name="adj1" fmla="val 10890"/>
              <a:gd name="adj2" fmla="val 50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9025844" y="1985627"/>
                <a:ext cx="492443" cy="44589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d</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𝒍</m:t>
                          </m:r>
                        </m:e>
                      </m:acc>
                    </m:oMath>
                  </m:oMathPara>
                </a14:m>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9025844" y="1985627"/>
                <a:ext cx="492443" cy="445891"/>
              </a:xfrm>
              <a:prstGeom prst="rect">
                <a:avLst/>
              </a:prstGeom>
              <a:blipFill>
                <a:blip r:embed="rId11"/>
                <a:stretch>
                  <a:fillRect t="-17808" r="-37500"/>
                </a:stretch>
              </a:blipFill>
            </p:spPr>
            <p:txBody>
              <a:bodyPr/>
              <a:lstStyle/>
              <a:p>
                <a:r>
                  <a:rPr lang="en-US">
                    <a:noFill/>
                  </a:rPr>
                  <a:t> </a:t>
                </a:r>
              </a:p>
            </p:txBody>
          </p:sp>
        </mc:Fallback>
      </mc:AlternateContent>
      <p:sp>
        <p:nvSpPr>
          <p:cNvPr id="23" name="Content Placeholder 4">
            <a:extLst>
              <a:ext uri="{FF2B5EF4-FFF2-40B4-BE49-F238E27FC236}">
                <a16:creationId xmlns:a16="http://schemas.microsoft.com/office/drawing/2014/main" id="{CB4AF799-9C75-45AA-BCBC-869D4663A597}"/>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6</a:t>
            </a:fld>
            <a:endParaRPr lang="en-US" dirty="0"/>
          </a:p>
        </p:txBody>
      </p:sp>
      <p:sp>
        <p:nvSpPr>
          <p:cNvPr id="7" name="Freeform: Shape 6">
            <a:extLst>
              <a:ext uri="{FF2B5EF4-FFF2-40B4-BE49-F238E27FC236}">
                <a16:creationId xmlns:a16="http://schemas.microsoft.com/office/drawing/2014/main" id="{32DF2BDA-3686-4533-BFE2-72BB100C89FE}"/>
              </a:ext>
            </a:extLst>
          </p:cNvPr>
          <p:cNvSpPr/>
          <p:nvPr/>
        </p:nvSpPr>
        <p:spPr bwMode="auto">
          <a:xfrm>
            <a:off x="8108754" y="5646198"/>
            <a:ext cx="1695833" cy="559293"/>
          </a:xfrm>
          <a:custGeom>
            <a:avLst/>
            <a:gdLst>
              <a:gd name="connsiteX0" fmla="*/ 103091 w 1695833"/>
              <a:gd name="connsiteY0" fmla="*/ 559293 h 559293"/>
              <a:gd name="connsiteX1" fmla="*/ 138601 w 1695833"/>
              <a:gd name="connsiteY1" fmla="*/ 337352 h 559293"/>
              <a:gd name="connsiteX2" fmla="*/ 1452496 w 1695833"/>
              <a:gd name="connsiteY2" fmla="*/ 426128 h 559293"/>
              <a:gd name="connsiteX3" fmla="*/ 1692194 w 1695833"/>
              <a:gd name="connsiteY3" fmla="*/ 0 h 559293"/>
            </a:gdLst>
            <a:ahLst/>
            <a:cxnLst>
              <a:cxn ang="0">
                <a:pos x="connsiteX0" y="connsiteY0"/>
              </a:cxn>
              <a:cxn ang="0">
                <a:pos x="connsiteX1" y="connsiteY1"/>
              </a:cxn>
              <a:cxn ang="0">
                <a:pos x="connsiteX2" y="connsiteY2"/>
              </a:cxn>
              <a:cxn ang="0">
                <a:pos x="connsiteX3" y="connsiteY3"/>
              </a:cxn>
            </a:cxnLst>
            <a:rect l="l" t="t" r="r" b="b"/>
            <a:pathLst>
              <a:path w="1695833" h="559293">
                <a:moveTo>
                  <a:pt x="103091" y="559293"/>
                </a:moveTo>
                <a:cubicBezTo>
                  <a:pt x="8395" y="459419"/>
                  <a:pt x="-86300" y="359546"/>
                  <a:pt x="138601" y="337352"/>
                </a:cubicBezTo>
                <a:cubicBezTo>
                  <a:pt x="363502" y="315158"/>
                  <a:pt x="1193564" y="482353"/>
                  <a:pt x="1452496" y="426128"/>
                </a:cubicBezTo>
                <a:cubicBezTo>
                  <a:pt x="1711428" y="369903"/>
                  <a:pt x="1701811" y="184951"/>
                  <a:pt x="1692194" y="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C219478-EEDF-4757-82D9-5CCC75DA66FD}"/>
                  </a:ext>
                </a:extLst>
              </p:cNvPr>
              <p:cNvSpPr/>
              <p:nvPr/>
            </p:nvSpPr>
            <p:spPr>
              <a:xfrm>
                <a:off x="5215903" y="2929915"/>
                <a:ext cx="4853701" cy="46211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𝐯</m:t>
                              </m:r>
                            </m:e>
                          </m:acc>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a:extLst>
                  <a:ext uri="{FF2B5EF4-FFF2-40B4-BE49-F238E27FC236}">
                    <a16:creationId xmlns:a16="http://schemas.microsoft.com/office/drawing/2014/main" id="{DC219478-EEDF-4757-82D9-5CCC75DA66FD}"/>
                  </a:ext>
                </a:extLst>
              </p:cNvPr>
              <p:cNvSpPr>
                <a:spLocks noRot="1" noChangeAspect="1" noMove="1" noResize="1" noEditPoints="1" noAdjustHandles="1" noChangeArrowheads="1" noChangeShapeType="1" noTextEdit="1"/>
              </p:cNvSpPr>
              <p:nvPr/>
            </p:nvSpPr>
            <p:spPr>
              <a:xfrm>
                <a:off x="5215903" y="2929915"/>
                <a:ext cx="4853701" cy="462114"/>
              </a:xfrm>
              <a:prstGeom prst="rect">
                <a:avLst/>
              </a:prstGeom>
              <a:blipFill>
                <a:blip r:embed="rId12"/>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12041BD5-F094-4F71-B904-85F1DB8316B1}"/>
                  </a:ext>
                </a:extLst>
              </p:cNvPr>
              <p:cNvSpPr/>
              <p:nvPr/>
            </p:nvSpPr>
            <p:spPr>
              <a:xfrm>
                <a:off x="7671950" y="3517201"/>
                <a:ext cx="3800336" cy="464101"/>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Rule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1:</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𝐂</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𝐂</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9" name="Rectangle 28">
                <a:extLst>
                  <a:ext uri="{FF2B5EF4-FFF2-40B4-BE49-F238E27FC236}">
                    <a16:creationId xmlns:a16="http://schemas.microsoft.com/office/drawing/2014/main" id="{12041BD5-F094-4F71-B904-85F1DB8316B1}"/>
                  </a:ext>
                </a:extLst>
              </p:cNvPr>
              <p:cNvSpPr>
                <a:spLocks noRot="1" noChangeAspect="1" noMove="1" noResize="1" noEditPoints="1" noAdjustHandles="1" noChangeArrowheads="1" noChangeShapeType="1" noTextEdit="1"/>
              </p:cNvSpPr>
              <p:nvPr/>
            </p:nvSpPr>
            <p:spPr>
              <a:xfrm>
                <a:off x="7671950" y="3517201"/>
                <a:ext cx="3800336" cy="464101"/>
              </a:xfrm>
              <a:prstGeom prst="rect">
                <a:avLst/>
              </a:prstGeom>
              <a:blipFill>
                <a:blip r:embed="rId13"/>
                <a:stretch>
                  <a:fillRect t="-15789"/>
                </a:stretch>
              </a:blipFill>
              <a:ln w="19050">
                <a:noFill/>
              </a:ln>
            </p:spPr>
            <p:txBody>
              <a:bodyPr/>
              <a:lstStyle/>
              <a:p>
                <a:r>
                  <a:rPr lang="LID4096">
                    <a:noFill/>
                  </a:rPr>
                  <a:t> </a:t>
                </a:r>
              </a:p>
            </p:txBody>
          </p:sp>
        </mc:Fallback>
      </mc:AlternateContent>
      <p:sp>
        <p:nvSpPr>
          <p:cNvPr id="8" name="Freeform: Shape 7">
            <a:extLst>
              <a:ext uri="{FF2B5EF4-FFF2-40B4-BE49-F238E27FC236}">
                <a16:creationId xmlns:a16="http://schemas.microsoft.com/office/drawing/2014/main" id="{042065E0-BF3D-469D-99D3-43F83931CE40}"/>
              </a:ext>
            </a:extLst>
          </p:cNvPr>
          <p:cNvSpPr/>
          <p:nvPr/>
        </p:nvSpPr>
        <p:spPr bwMode="auto">
          <a:xfrm>
            <a:off x="3774986" y="5633207"/>
            <a:ext cx="4559476" cy="578841"/>
          </a:xfrm>
          <a:custGeom>
            <a:avLst/>
            <a:gdLst>
              <a:gd name="connsiteX0" fmla="*/ 394342 w 4559476"/>
              <a:gd name="connsiteY0" fmla="*/ 578841 h 578841"/>
              <a:gd name="connsiteX1" fmla="*/ 402731 w 4559476"/>
              <a:gd name="connsiteY1" fmla="*/ 276837 h 578841"/>
              <a:gd name="connsiteX2" fmla="*/ 4559476 w 4559476"/>
              <a:gd name="connsiteY2" fmla="*/ 0 h 578841"/>
            </a:gdLst>
            <a:ahLst/>
            <a:cxnLst>
              <a:cxn ang="0">
                <a:pos x="connsiteX0" y="connsiteY0"/>
              </a:cxn>
              <a:cxn ang="0">
                <a:pos x="connsiteX1" y="connsiteY1"/>
              </a:cxn>
              <a:cxn ang="0">
                <a:pos x="connsiteX2" y="connsiteY2"/>
              </a:cxn>
            </a:cxnLst>
            <a:rect l="l" t="t" r="r" b="b"/>
            <a:pathLst>
              <a:path w="4559476" h="578841">
                <a:moveTo>
                  <a:pt x="394342" y="578841"/>
                </a:moveTo>
                <a:cubicBezTo>
                  <a:pt x="51442" y="476075"/>
                  <a:pt x="-291458" y="373310"/>
                  <a:pt x="402731" y="276837"/>
                </a:cubicBezTo>
                <a:cubicBezTo>
                  <a:pt x="1096920" y="180363"/>
                  <a:pt x="2828198" y="90181"/>
                  <a:pt x="4559476" y="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Freeform: Shape 11">
            <a:extLst>
              <a:ext uri="{FF2B5EF4-FFF2-40B4-BE49-F238E27FC236}">
                <a16:creationId xmlns:a16="http://schemas.microsoft.com/office/drawing/2014/main" id="{D9C26291-FF7D-444C-80E6-80352CB566CC}"/>
              </a:ext>
            </a:extLst>
          </p:cNvPr>
          <p:cNvSpPr/>
          <p:nvPr/>
        </p:nvSpPr>
        <p:spPr bwMode="auto">
          <a:xfrm>
            <a:off x="5288683" y="5436066"/>
            <a:ext cx="6690649" cy="1269073"/>
          </a:xfrm>
          <a:custGeom>
            <a:avLst/>
            <a:gdLst>
              <a:gd name="connsiteX0" fmla="*/ 491332 w 6690649"/>
              <a:gd name="connsiteY0" fmla="*/ 1061207 h 1269073"/>
              <a:gd name="connsiteX1" fmla="*/ 562638 w 6690649"/>
              <a:gd name="connsiteY1" fmla="*/ 1266738 h 1269073"/>
              <a:gd name="connsiteX2" fmla="*/ 6162289 w 6690649"/>
              <a:gd name="connsiteY2" fmla="*/ 1124125 h 1269073"/>
              <a:gd name="connsiteX3" fmla="*/ 6342653 w 6690649"/>
              <a:gd name="connsiteY3" fmla="*/ 473978 h 1269073"/>
              <a:gd name="connsiteX4" fmla="*/ 5159805 w 6690649"/>
              <a:gd name="connsiteY4" fmla="*/ 0 h 126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649" h="1269073">
                <a:moveTo>
                  <a:pt x="491332" y="1061207"/>
                </a:moveTo>
                <a:cubicBezTo>
                  <a:pt x="54405" y="1158729"/>
                  <a:pt x="-382521" y="1256252"/>
                  <a:pt x="562638" y="1266738"/>
                </a:cubicBezTo>
                <a:cubicBezTo>
                  <a:pt x="1507797" y="1277224"/>
                  <a:pt x="5198953" y="1256252"/>
                  <a:pt x="6162289" y="1124125"/>
                </a:cubicBezTo>
                <a:cubicBezTo>
                  <a:pt x="7125625" y="991998"/>
                  <a:pt x="6509734" y="661332"/>
                  <a:pt x="6342653" y="473978"/>
                </a:cubicBezTo>
                <a:cubicBezTo>
                  <a:pt x="6175572" y="286624"/>
                  <a:pt x="5667688" y="143312"/>
                  <a:pt x="5159805" y="0"/>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11F49AB-E16F-4E22-BB20-CC318401E095}"/>
                  </a:ext>
                </a:extLst>
              </p:cNvPr>
              <p:cNvSpPr/>
              <p:nvPr/>
            </p:nvSpPr>
            <p:spPr>
              <a:xfrm>
                <a:off x="7522198" y="4511421"/>
                <a:ext cx="2049920" cy="437492"/>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𝑑𝑊</m:t>
                      </m:r>
                      <m:r>
                        <a:rPr kumimoji="0" lang="en-US" sz="2000" b="1" i="0" u="none" strike="noStrike" kern="1200" cap="none" spc="0" normalizeH="0" baseline="0" noProof="0">
                          <a:ln>
                            <a:noFill/>
                          </a:ln>
                          <a:solidFill>
                            <a:srgbClr val="000000"/>
                          </a:solidFill>
                          <a:effectLst/>
                          <a:uLnTx/>
                          <a:uFillTx/>
                          <a:latin typeface="Cambria Math"/>
                          <a:ea typeface="+mn-ea"/>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4" name="Rectangle 23">
                <a:extLst>
                  <a:ext uri="{FF2B5EF4-FFF2-40B4-BE49-F238E27FC236}">
                    <a16:creationId xmlns:a16="http://schemas.microsoft.com/office/drawing/2014/main" id="{111F49AB-E16F-4E22-BB20-CC318401E095}"/>
                  </a:ext>
                </a:extLst>
              </p:cNvPr>
              <p:cNvSpPr>
                <a:spLocks noRot="1" noChangeAspect="1" noMove="1" noResize="1" noEditPoints="1" noAdjustHandles="1" noChangeArrowheads="1" noChangeShapeType="1" noTextEdit="1"/>
              </p:cNvSpPr>
              <p:nvPr/>
            </p:nvSpPr>
            <p:spPr>
              <a:xfrm>
                <a:off x="7522198" y="4511421"/>
                <a:ext cx="2049920" cy="437492"/>
              </a:xfrm>
              <a:prstGeom prst="rect">
                <a:avLst/>
              </a:prstGeom>
              <a:blipFill>
                <a:blip r:embed="rId14"/>
                <a:stretch>
                  <a:fillRect t="-19444" b="-9722"/>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FEEC043-AEED-4D3A-9370-A51023FAC751}"/>
                  </a:ext>
                </a:extLst>
              </p:cNvPr>
              <p:cNvSpPr/>
              <p:nvPr/>
            </p:nvSpPr>
            <p:spPr>
              <a:xfrm>
                <a:off x="2139834" y="4267430"/>
                <a:ext cx="1580497" cy="806888"/>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FF0000"/>
                              </a:solidFill>
                              <a:effectLst/>
                              <a:uLnTx/>
                              <a:uFillTx/>
                              <a:latin typeface="Cambria Math"/>
                              <a:ea typeface="Cambria Math" panose="02040503050406030204" pitchFamily="18" charset="0"/>
                              <a:cs typeface="+mn-cs"/>
                            </a:rPr>
                            <m:t>𝑑𝑞</m:t>
                          </m:r>
                        </m:num>
                        <m:den>
                          <m:r>
                            <a:rPr kumimoji="0" lang="en-US" sz="2000" b="0" i="1" u="none" strike="noStrike" kern="1200" cap="none" spc="0" normalizeH="0" baseline="0" noProof="0" smtClean="0">
                              <a:ln>
                                <a:noFill/>
                              </a:ln>
                              <a:solidFill>
                                <a:srgbClr val="00CC99">
                                  <a:lumMod val="50000"/>
                                </a:srgbClr>
                              </a:solidFill>
                              <a:effectLst/>
                              <a:uLnTx/>
                              <a:uFillTx/>
                              <a:latin typeface="Cambria Math"/>
                              <a:ea typeface="Cambria Math" panose="02040503050406030204" pitchFamily="18" charset="0"/>
                              <a:cs typeface="+mn-cs"/>
                            </a:rPr>
                            <m:t>𝑑𝑡</m:t>
                          </m:r>
                        </m:den>
                      </m:f>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00CC99">
                                  <a:lumMod val="50000"/>
                                </a:srgbClr>
                              </a:solidFill>
                              <a:effectLst/>
                              <a:uLnTx/>
                              <a:uFillTx/>
                              <a:latin typeface="Cambria Math"/>
                              <a:ea typeface="Cambria Math" panose="02040503050406030204" pitchFamily="18" charset="0"/>
                              <a:cs typeface="+mn-cs"/>
                            </a:rPr>
                            <m:t>𝑑</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𝒍</m:t>
                              </m:r>
                            </m:e>
                          </m:acc>
                        </m:num>
                        <m:den>
                          <m:r>
                            <a:rPr kumimoji="0" lang="en-US" sz="2000" b="0" i="1" u="none" strike="noStrike" kern="1200" cap="none" spc="0" normalizeH="0" baseline="0" noProof="0" smtClean="0">
                              <a:ln>
                                <a:noFill/>
                              </a:ln>
                              <a:solidFill>
                                <a:srgbClr val="FF0000"/>
                              </a:solidFill>
                              <a:effectLst/>
                              <a:uLnTx/>
                              <a:uFillTx/>
                              <a:latin typeface="Cambria Math"/>
                              <a:ea typeface="Cambria Math" panose="02040503050406030204" pitchFamily="18" charset="0"/>
                              <a:cs typeface="+mn-cs"/>
                            </a:rPr>
                            <m:t>𝑑𝑙</m:t>
                          </m:r>
                          <m:r>
                            <a:rPr kumimoji="0" lang="en-US" sz="2000" b="0" i="1" u="none" strike="noStrike" kern="1200" cap="none" spc="0" normalizeH="0" baseline="0" noProof="0" smtClean="0">
                              <a:ln>
                                <a:noFill/>
                              </a:ln>
                              <a:solidFill>
                                <a:srgbClr val="FF0000"/>
                              </a:solidFill>
                              <a:effectLst/>
                              <a:uLnTx/>
                              <a:uFillTx/>
                              <a:latin typeface="Cambria Math"/>
                              <a:ea typeface="Cambria Math" panose="02040503050406030204" pitchFamily="18" charset="0"/>
                              <a:cs typeface="+mn-cs"/>
                            </a:rPr>
                            <m:t> </m:t>
                          </m:r>
                          <m:r>
                            <a:rPr kumimoji="0" lang="en-US" sz="2000" b="0" i="1" u="none" strike="noStrike" kern="1200" cap="none" spc="0" normalizeH="0" baseline="0" noProof="0" smtClean="0">
                              <a:ln>
                                <a:noFill/>
                              </a:ln>
                              <a:solidFill>
                                <a:srgbClr val="FF0000"/>
                              </a:solidFill>
                              <a:effectLst/>
                              <a:uLnTx/>
                              <a:uFillTx/>
                              <a:latin typeface="Cambria Math"/>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FF0000"/>
                                  </a:solidFill>
                                  <a:effectLst/>
                                  <a:uLnTx/>
                                  <a:uFillTx/>
                                  <a:latin typeface="Cambria Math"/>
                                  <a:ea typeface="Cambria Math"/>
                                  <a:cs typeface="+mn-cs"/>
                                </a:rPr>
                                <m:t>⊥</m:t>
                              </m:r>
                            </m:sub>
                          </m:sSub>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5" name="Rectangle 24">
                <a:extLst>
                  <a:ext uri="{FF2B5EF4-FFF2-40B4-BE49-F238E27FC236}">
                    <a16:creationId xmlns:a16="http://schemas.microsoft.com/office/drawing/2014/main" id="{1FEEC043-AEED-4D3A-9370-A51023FAC751}"/>
                  </a:ext>
                </a:extLst>
              </p:cNvPr>
              <p:cNvSpPr>
                <a:spLocks noRot="1" noChangeAspect="1" noMove="1" noResize="1" noEditPoints="1" noAdjustHandles="1" noChangeArrowheads="1" noChangeShapeType="1" noTextEdit="1"/>
              </p:cNvSpPr>
              <p:nvPr/>
            </p:nvSpPr>
            <p:spPr>
              <a:xfrm>
                <a:off x="2139834" y="4267430"/>
                <a:ext cx="1580497" cy="806888"/>
              </a:xfrm>
              <a:prstGeom prst="rect">
                <a:avLst/>
              </a:prstGeom>
              <a:blipFill>
                <a:blip r:embed="rId15"/>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2CC7AC0-996B-4800-8BA5-384F95D9A119}"/>
                  </a:ext>
                </a:extLst>
              </p:cNvPr>
              <p:cNvSpPr/>
              <p:nvPr/>
            </p:nvSpPr>
            <p:spPr>
              <a:xfrm>
                <a:off x="3536152" y="4255345"/>
                <a:ext cx="1391214" cy="806888"/>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𝐼</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00CC99">
                                  <a:lumMod val="50000"/>
                                </a:srgbClr>
                              </a:solidFill>
                              <a:effectLst/>
                              <a:uLnTx/>
                              <a:uFillTx/>
                              <a:latin typeface="Cambria Math"/>
                              <a:ea typeface="Cambria Math" panose="02040503050406030204" pitchFamily="18" charset="0"/>
                              <a:cs typeface="+mn-cs"/>
                            </a:rPr>
                            <m:t>𝑑</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𝒍</m:t>
                              </m:r>
                            </m:e>
                          </m:acc>
                        </m:num>
                        <m:den>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𝑑𝑙</m:t>
                          </m:r>
                        </m:den>
                      </m:f>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FF0000"/>
                                  </a:solidFill>
                                  <a:effectLst/>
                                  <a:uLnTx/>
                                  <a:uFillTx/>
                                  <a:latin typeface="Cambria Math"/>
                                  <a:ea typeface="Cambria Math"/>
                                  <a:cs typeface="+mn-cs"/>
                                </a:rPr>
                                <m:t>⊥</m:t>
                              </m:r>
                            </m:sub>
                          </m:sSub>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6" name="Rectangle 25">
                <a:extLst>
                  <a:ext uri="{FF2B5EF4-FFF2-40B4-BE49-F238E27FC236}">
                    <a16:creationId xmlns:a16="http://schemas.microsoft.com/office/drawing/2014/main" id="{D2CC7AC0-996B-4800-8BA5-384F95D9A119}"/>
                  </a:ext>
                </a:extLst>
              </p:cNvPr>
              <p:cNvSpPr>
                <a:spLocks noRot="1" noChangeAspect="1" noMove="1" noResize="1" noEditPoints="1" noAdjustHandles="1" noChangeArrowheads="1" noChangeShapeType="1" noTextEdit="1"/>
              </p:cNvSpPr>
              <p:nvPr/>
            </p:nvSpPr>
            <p:spPr>
              <a:xfrm>
                <a:off x="3536152" y="4255345"/>
                <a:ext cx="1391214" cy="806888"/>
              </a:xfrm>
              <a:prstGeom prst="rect">
                <a:avLst/>
              </a:prstGeom>
              <a:blipFill>
                <a:blip r:embed="rId1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DC30BDF-0BCB-4338-BEDC-FF9B363CAF5C}"/>
                  </a:ext>
                </a:extLst>
              </p:cNvPr>
              <p:cNvSpPr/>
              <p:nvPr/>
            </p:nvSpPr>
            <p:spPr>
              <a:xfrm>
                <a:off x="5840290" y="4274695"/>
                <a:ext cx="947952" cy="798488"/>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𝐈</m:t>
                              </m:r>
                            </m:e>
                          </m:acc>
                        </m:num>
                        <m:den>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000000"/>
                                  </a:solidFill>
                                  <a:effectLst/>
                                  <a:uLnTx/>
                                  <a:uFillTx/>
                                  <a:latin typeface="Cambria Math"/>
                                  <a:ea typeface="Cambria Math"/>
                                  <a:cs typeface="+mn-cs"/>
                                </a:rPr>
                                <m:t>⊥</m:t>
                              </m:r>
                            </m:sub>
                          </m:sSub>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7" name="Rectangle 26">
                <a:extLst>
                  <a:ext uri="{FF2B5EF4-FFF2-40B4-BE49-F238E27FC236}">
                    <a16:creationId xmlns:a16="http://schemas.microsoft.com/office/drawing/2014/main" id="{0DC30BDF-0BCB-4338-BEDC-FF9B363CAF5C}"/>
                  </a:ext>
                </a:extLst>
              </p:cNvPr>
              <p:cNvSpPr>
                <a:spLocks noRot="1" noChangeAspect="1" noMove="1" noResize="1" noEditPoints="1" noAdjustHandles="1" noChangeArrowheads="1" noChangeShapeType="1" noTextEdit="1"/>
              </p:cNvSpPr>
              <p:nvPr/>
            </p:nvSpPr>
            <p:spPr>
              <a:xfrm>
                <a:off x="5840290" y="4274695"/>
                <a:ext cx="947952" cy="798488"/>
              </a:xfrm>
              <a:prstGeom prst="rect">
                <a:avLst/>
              </a:prstGeom>
              <a:blipFill>
                <a:blip r:embed="rId17"/>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8526560-3EF3-4FC0-8A61-E1EB842FC499}"/>
                  </a:ext>
                </a:extLst>
              </p:cNvPr>
              <p:cNvSpPr/>
              <p:nvPr/>
            </p:nvSpPr>
            <p:spPr>
              <a:xfrm>
                <a:off x="6569632" y="4476080"/>
                <a:ext cx="597343" cy="437492"/>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8" name="Rectangle 27">
                <a:extLst>
                  <a:ext uri="{FF2B5EF4-FFF2-40B4-BE49-F238E27FC236}">
                    <a16:creationId xmlns:a16="http://schemas.microsoft.com/office/drawing/2014/main" id="{18526560-3EF3-4FC0-8A61-E1EB842FC499}"/>
                  </a:ext>
                </a:extLst>
              </p:cNvPr>
              <p:cNvSpPr>
                <a:spLocks noRot="1" noChangeAspect="1" noMove="1" noResize="1" noEditPoints="1" noAdjustHandles="1" noChangeArrowheads="1" noChangeShapeType="1" noTextEdit="1"/>
              </p:cNvSpPr>
              <p:nvPr/>
            </p:nvSpPr>
            <p:spPr>
              <a:xfrm>
                <a:off x="6569632" y="4476080"/>
                <a:ext cx="597343" cy="437492"/>
              </a:xfrm>
              <a:prstGeom prst="rect">
                <a:avLst/>
              </a:prstGeom>
              <a:blipFill>
                <a:blip r:embed="rId18"/>
                <a:stretch>
                  <a:fillRect t="-19444" r="-51020" b="-9722"/>
                </a:stretch>
              </a:blipFill>
              <a:ln w="19050">
                <a:noFill/>
              </a:ln>
            </p:spPr>
            <p:txBody>
              <a:bodyPr/>
              <a:lstStyle/>
              <a:p>
                <a:r>
                  <a:rPr lang="LID4096">
                    <a:noFill/>
                  </a:rPr>
                  <a:t> </a:t>
                </a:r>
              </a:p>
            </p:txBody>
          </p:sp>
        </mc:Fallback>
      </mc:AlternateContent>
      <p:sp>
        <p:nvSpPr>
          <p:cNvPr id="13" name="Freeform: Shape 12">
            <a:extLst>
              <a:ext uri="{FF2B5EF4-FFF2-40B4-BE49-F238E27FC236}">
                <a16:creationId xmlns:a16="http://schemas.microsoft.com/office/drawing/2014/main" id="{05CB868F-9E99-4B7F-8513-241A6B106A66}"/>
              </a:ext>
            </a:extLst>
          </p:cNvPr>
          <p:cNvSpPr/>
          <p:nvPr/>
        </p:nvSpPr>
        <p:spPr bwMode="auto">
          <a:xfrm>
            <a:off x="6689271" y="4026131"/>
            <a:ext cx="870858" cy="775604"/>
          </a:xfrm>
          <a:custGeom>
            <a:avLst/>
            <a:gdLst>
              <a:gd name="connsiteX0" fmla="*/ 0 w 870858"/>
              <a:gd name="connsiteY0" fmla="*/ 28798 h 775604"/>
              <a:gd name="connsiteX1" fmla="*/ 424543 w 870858"/>
              <a:gd name="connsiteY1" fmla="*/ 77783 h 775604"/>
              <a:gd name="connsiteX2" fmla="*/ 517072 w 870858"/>
              <a:gd name="connsiteY2" fmla="*/ 692826 h 775604"/>
              <a:gd name="connsiteX3" fmla="*/ 870858 w 870858"/>
              <a:gd name="connsiteY3" fmla="*/ 752698 h 775604"/>
            </a:gdLst>
            <a:ahLst/>
            <a:cxnLst>
              <a:cxn ang="0">
                <a:pos x="connsiteX0" y="connsiteY0"/>
              </a:cxn>
              <a:cxn ang="0">
                <a:pos x="connsiteX1" y="connsiteY1"/>
              </a:cxn>
              <a:cxn ang="0">
                <a:pos x="connsiteX2" y="connsiteY2"/>
              </a:cxn>
              <a:cxn ang="0">
                <a:pos x="connsiteX3" y="connsiteY3"/>
              </a:cxn>
            </a:cxnLst>
            <a:rect l="l" t="t" r="r" b="b"/>
            <a:pathLst>
              <a:path w="870858" h="775604">
                <a:moveTo>
                  <a:pt x="0" y="28798"/>
                </a:moveTo>
                <a:cubicBezTo>
                  <a:pt x="169182" y="-2045"/>
                  <a:pt x="338364" y="-32888"/>
                  <a:pt x="424543" y="77783"/>
                </a:cubicBezTo>
                <a:cubicBezTo>
                  <a:pt x="510722" y="188454"/>
                  <a:pt x="442686" y="580340"/>
                  <a:pt x="517072" y="692826"/>
                </a:cubicBezTo>
                <a:cubicBezTo>
                  <a:pt x="591458" y="805312"/>
                  <a:pt x="731158" y="779005"/>
                  <a:pt x="870858" y="752698"/>
                </a:cubicBezTo>
              </a:path>
            </a:pathLst>
          </a:custGeom>
          <a:noFill/>
          <a:ln w="19050" cap="flat" cmpd="sng" algn="ctr">
            <a:solidFill>
              <a:srgbClr val="00B0F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5B820DC6-D78A-4192-AC7E-548E110AB737}"/>
                  </a:ext>
                </a:extLst>
              </p:cNvPr>
              <p:cNvSpPr/>
              <p:nvPr/>
            </p:nvSpPr>
            <p:spPr>
              <a:xfrm>
                <a:off x="4802824" y="4340822"/>
                <a:ext cx="1191224" cy="720838"/>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000000"/>
                          </a:solidFill>
                          <a:effectLst/>
                          <a:uLnTx/>
                          <a:uFillTx/>
                          <a:latin typeface="Cambria Math"/>
                          <a:ea typeface="Cambria Math" panose="02040503050406030204" pitchFamily="18" charset="0"/>
                          <a:cs typeface="+mn-cs"/>
                        </a:rPr>
                        <m: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𝐼</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𝒍</m:t>
                          </m:r>
                        </m:e>
                      </m:acc>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𝑑</m:t>
                          </m:r>
                          <m:sSub>
                            <m:sSubPr>
                              <m:ctrlPr>
                                <a:rPr kumimoji="0" lang="en-US"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FF0000"/>
                                  </a:solidFill>
                                  <a:effectLst/>
                                  <a:uLnTx/>
                                  <a:uFillTx/>
                                  <a:latin typeface="Cambria Math"/>
                                  <a:ea typeface="Cambria Math" panose="02040503050406030204" pitchFamily="18" charset="0"/>
                                  <a:cs typeface="+mn-cs"/>
                                </a:rPr>
                                <m:t>𝑎</m:t>
                              </m:r>
                            </m:e>
                            <m:sub>
                              <m:r>
                                <a:rPr kumimoji="0" lang="en-US" sz="2000" b="0" i="1" u="none" strike="noStrike" kern="1200" cap="none" spc="0" normalizeH="0" baseline="0" noProof="0">
                                  <a:ln>
                                    <a:noFill/>
                                  </a:ln>
                                  <a:solidFill>
                                    <a:srgbClr val="FF0000"/>
                                  </a:solidFill>
                                  <a:effectLst/>
                                  <a:uLnTx/>
                                  <a:uFillTx/>
                                  <a:latin typeface="Cambria Math"/>
                                  <a:ea typeface="Cambria Math"/>
                                  <a:cs typeface="+mn-cs"/>
                                </a:rPr>
                                <m:t>⊥</m:t>
                              </m:r>
                            </m:sub>
                          </m:sSub>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0" name="Rectangle 29">
                <a:extLst>
                  <a:ext uri="{FF2B5EF4-FFF2-40B4-BE49-F238E27FC236}">
                    <a16:creationId xmlns:a16="http://schemas.microsoft.com/office/drawing/2014/main" id="{5B820DC6-D78A-4192-AC7E-548E110AB737}"/>
                  </a:ext>
                </a:extLst>
              </p:cNvPr>
              <p:cNvSpPr>
                <a:spLocks noRot="1" noChangeAspect="1" noMove="1" noResize="1" noEditPoints="1" noAdjustHandles="1" noChangeArrowheads="1" noChangeShapeType="1" noTextEdit="1"/>
              </p:cNvSpPr>
              <p:nvPr/>
            </p:nvSpPr>
            <p:spPr>
              <a:xfrm>
                <a:off x="4802824" y="4340822"/>
                <a:ext cx="1191224" cy="720838"/>
              </a:xfrm>
              <a:prstGeom prst="rect">
                <a:avLst/>
              </a:prstGeom>
              <a:blipFill>
                <a:blip r:embed="rId19"/>
                <a:stretch>
                  <a:fillRect/>
                </a:stretch>
              </a:blipFill>
              <a:ln w="19050">
                <a:noFill/>
              </a:ln>
            </p:spPr>
            <p:txBody>
              <a:bodyPr/>
              <a:lstStyle/>
              <a:p>
                <a:r>
                  <a:rPr lang="LID4096">
                    <a:noFill/>
                  </a:rPr>
                  <a:t> </a:t>
                </a:r>
              </a:p>
            </p:txBody>
          </p:sp>
        </mc:Fallback>
      </mc:AlternateContent>
    </p:spTree>
    <p:extLst>
      <p:ext uri="{BB962C8B-B14F-4D97-AF65-F5344CB8AC3E}">
        <p14:creationId xmlns:p14="http://schemas.microsoft.com/office/powerpoint/2010/main" val="35071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p:bldP spid="11" grpId="0"/>
      <p:bldP spid="10" grpId="0"/>
      <p:bldP spid="15" grpId="0"/>
      <p:bldP spid="18" grpId="0"/>
      <p:bldP spid="19" grpId="0"/>
      <p:bldP spid="20" grpId="0"/>
      <p:bldP spid="2" grpId="0" animBg="1"/>
      <p:bldP spid="3" grpId="0" animBg="1"/>
      <p:bldP spid="6" grpId="0"/>
      <p:bldP spid="7" grpId="0" animBg="1"/>
      <p:bldP spid="21" grpId="0"/>
      <p:bldP spid="29" grpId="0"/>
      <p:bldP spid="8" grpId="0" animBg="1"/>
      <p:bldP spid="12" grpId="0" animBg="1"/>
      <p:bldP spid="24" grpId="0"/>
      <p:bldP spid="25" grpId="0"/>
      <p:bldP spid="26" grpId="0"/>
      <p:bldP spid="27" grpId="0"/>
      <p:bldP spid="28" grpId="0"/>
      <p:bldP spid="13"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Four steps</a:t>
            </a:r>
          </a:p>
        </p:txBody>
      </p:sp>
      <mc:AlternateContent xmlns:mc="http://schemas.openxmlformats.org/markup-compatibility/2006" xmlns:a14="http://schemas.microsoft.com/office/drawing/2010/main">
        <mc:Choice Requires="a14">
          <p:sp>
            <p:nvSpPr>
              <p:cNvPr id="17" name="Rectangle 16"/>
              <p:cNvSpPr/>
              <p:nvPr/>
            </p:nvSpPr>
            <p:spPr>
              <a:xfrm>
                <a:off x="1612498" y="2295829"/>
                <a:ext cx="7708585" cy="463012"/>
              </a:xfrm>
              <a:prstGeom prst="rect">
                <a:avLst/>
              </a:prstGeom>
            </p:spPr>
            <p:txBody>
              <a:bodyPr wrap="none">
                <a:spAutoFit/>
              </a:bodyPr>
              <a:lstStyle/>
              <a:p>
                <a:pPr lvl="0" eaLnBrk="0" fontAlgn="base" hangingPunct="0">
                  <a:spcBef>
                    <a:spcPct val="0"/>
                  </a:spcBef>
                  <a:spcAft>
                    <a:spcPct val="0"/>
                  </a:spcAf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Step 2. Use </a:t>
                </a:r>
                <a:r>
                  <a:rPr kumimoji="0" lang="en-US" sz="2000" b="0" i="1"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product Rule #6</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to express  </a:t>
                </a:r>
                <a14:m>
                  <m:oMath xmlns:m="http://schemas.openxmlformats.org/officeDocument/2006/math">
                    <m:acc>
                      <m:accPr>
                        <m:chr m:val="⃗"/>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FF0000"/>
                                </a:solidFill>
                                <a:latin typeface="Cambria Math" panose="02040503050406030204" pitchFamily="18" charset="0"/>
                                <a:ea typeface="Cambria Math" panose="02040503050406030204" pitchFamily="18" charset="0"/>
                              </a:rPr>
                            </m:ctrlPr>
                          </m:accPr>
                          <m:e>
                            <m:r>
                              <a:rPr lang="en-US" sz="2000" b="1">
                                <a:solidFill>
                                  <a:srgbClr val="FF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m:rPr>
                        <m:sty m:val="p"/>
                      </m:rP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in</m:t>
                    </m:r>
                    <m: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 </m:t>
                    </m:r>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Rule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#6, </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𝐀</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a:t>
                </a:r>
              </a:p>
            </p:txBody>
          </p:sp>
        </mc:Choice>
        <mc:Fallback xmlns="">
          <p:sp>
            <p:nvSpPr>
              <p:cNvPr id="17" name="Rectangle 16"/>
              <p:cNvSpPr>
                <a:spLocks noRot="1" noChangeAspect="1" noMove="1" noResize="1" noEditPoints="1" noAdjustHandles="1" noChangeArrowheads="1" noChangeShapeType="1" noTextEdit="1"/>
              </p:cNvSpPr>
              <p:nvPr/>
            </p:nvSpPr>
            <p:spPr>
              <a:xfrm>
                <a:off x="1612498" y="2295829"/>
                <a:ext cx="7708585" cy="463012"/>
              </a:xfrm>
              <a:prstGeom prst="rect">
                <a:avLst/>
              </a:prstGeom>
              <a:blipFill>
                <a:blip r:embed="rId3"/>
                <a:stretch>
                  <a:fillRect l="-870" b="-1842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612498" y="5174662"/>
                <a:ext cx="5646418" cy="7481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Step</m:t>
                      </m:r>
                      <m:r>
                        <a:rPr kumimoji="0" lang="nl-NL"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4. </m:t>
                      </m:r>
                      <m:r>
                        <m:rPr>
                          <m:sty m:val="p"/>
                        </m:rPr>
                        <a:rPr kumimoji="0" lang="en-US" sz="2000" b="0" i="0" u="none" strike="noStrike" kern="1200" cap="none" spc="0" normalizeH="0" baseline="0" noProof="0" smtClean="0">
                          <a:ln>
                            <a:noFill/>
                          </a:ln>
                          <a:solidFill>
                            <a:srgbClr val="000000"/>
                          </a:solidFill>
                          <a:effectLst/>
                          <a:uLnTx/>
                          <a:uFillTx/>
                          <a:latin typeface="Cambria Math"/>
                          <a:ea typeface="+mn-ea"/>
                          <a:cs typeface="+mn-cs"/>
                        </a:rPr>
                        <m:t>Use</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𝐁</m:t>
                              </m:r>
                            </m:e>
                          </m:acc>
                        </m:num>
                        <m:den>
                          <m: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𝑡</m:t>
                          </m:r>
                        </m:den>
                      </m:f>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sSup>
                        <m:sSupPr>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2</m:t>
                          </m:r>
                        </m:sup>
                      </m:sSup>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  </m:t>
                      </m:r>
                      <m:r>
                        <m:rPr>
                          <m:sty m:val="p"/>
                        </m:rPr>
                        <a:rPr kumimoji="0" lang="en-US" sz="2000" b="0" i="0" u="none" strike="noStrike" kern="1200" cap="none" spc="0" normalizeH="0" baseline="0" noProof="0">
                          <a:ln>
                            <a:noFill/>
                          </a:ln>
                          <a:solidFill>
                            <a:srgbClr val="000000"/>
                          </a:solidFill>
                          <a:effectLst/>
                          <a:uLnTx/>
                          <a:uFillTx/>
                          <a:latin typeface="Cambria Math"/>
                          <a:ea typeface="Cambria Math" panose="02040503050406030204" pitchFamily="18" charset="0"/>
                          <a:cs typeface="+mn-cs"/>
                        </a:rPr>
                        <m:t>and</m:t>
                      </m:r>
                      <m: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𝐄</m:t>
                              </m:r>
                            </m:e>
                          </m:acc>
                        </m:num>
                        <m:den>
                          <m: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𝑡</m:t>
                          </m:r>
                        </m:den>
                      </m:f>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f>
                        <m:f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sSup>
                        <m:sSupPr>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2</m:t>
                          </m:r>
                        </m:sup>
                      </m:sSup>
                    </m:oMath>
                  </m:oMathPara>
                </a14:m>
                <a:endParaRPr kumimoji="0" lang="en-US" sz="2000" b="0" i="0" u="none" strike="noStrike" kern="1200" cap="none" spc="0" normalizeH="0" baseline="0" noProof="0" dirty="0">
                  <a:ln>
                    <a:noFill/>
                  </a:ln>
                  <a:solidFill>
                    <a:srgbClr val="FF0000"/>
                  </a:solidFill>
                  <a:effectLst/>
                  <a:uLnTx/>
                  <a:uFillTx/>
                  <a:latin typeface="Times New Roman"/>
                  <a:ea typeface="+mn-ea"/>
                  <a:cs typeface="+mn-cs"/>
                </a:endParaRPr>
              </a:p>
            </p:txBody>
          </p:sp>
        </mc:Choice>
        <mc:Fallback xmlns="">
          <p:sp>
            <p:nvSpPr>
              <p:cNvPr id="18" name="Rectangle 17"/>
              <p:cNvSpPr>
                <a:spLocks noRot="1" noChangeAspect="1" noMove="1" noResize="1" noEditPoints="1" noAdjustHandles="1" noChangeArrowheads="1" noChangeShapeType="1" noTextEdit="1"/>
              </p:cNvSpPr>
              <p:nvPr/>
            </p:nvSpPr>
            <p:spPr>
              <a:xfrm>
                <a:off x="1612498" y="5174662"/>
                <a:ext cx="5646418" cy="748154"/>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810517" y="4332220"/>
                <a:ext cx="5198153" cy="800412"/>
              </a:xfrm>
              <a:prstGeom prst="rect">
                <a:avLst/>
              </a:prstGeom>
              <a:ln w="19050">
                <a:noFill/>
              </a:ln>
            </p:spPr>
            <p:txBody>
              <a:bodyPr wrap="none">
                <a:sp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num>
                        <m:den>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𝐄</m:t>
                              </m:r>
                            </m:e>
                          </m:acc>
                        </m:num>
                        <m:den>
                          <m:r>
                            <a:rPr kumimoji="0" lang="en-US" sz="2000" b="1"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𝑡</m:t>
                          </m:r>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1810517" y="4332220"/>
                <a:ext cx="5198153" cy="800412"/>
              </a:xfrm>
              <a:prstGeom prst="rect">
                <a:avLst/>
              </a:prstGeom>
              <a:blipFill>
                <a:blip r:embed="rId5"/>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694156" y="687006"/>
                <a:ext cx="8654731" cy="46211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Route</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express </a:t>
                </a:r>
                <a14:m>
                  <m:oMath xmlns:m="http://schemas.openxmlformats.org/officeDocument/2006/math">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e>
                    </m:d>
                  </m:oMath>
                </a14:m>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in terms of the fields alone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Homework</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Griffiths, p.358)</a:t>
                </a:r>
              </a:p>
            </p:txBody>
          </p:sp>
        </mc:Choice>
        <mc:Fallback xmlns="">
          <p:sp>
            <p:nvSpPr>
              <p:cNvPr id="30" name="Rectangle 29"/>
              <p:cNvSpPr>
                <a:spLocks noRot="1" noChangeAspect="1" noMove="1" noResize="1" noEditPoints="1" noAdjustHandles="1" noChangeArrowheads="1" noChangeShapeType="1" noTextEdit="1"/>
              </p:cNvSpPr>
              <p:nvPr/>
            </p:nvSpPr>
            <p:spPr>
              <a:xfrm>
                <a:off x="1694156" y="687006"/>
                <a:ext cx="8654731" cy="462114"/>
              </a:xfrm>
              <a:prstGeom prst="rect">
                <a:avLst/>
              </a:prstGeom>
              <a:blipFill>
                <a:blip r:embed="rId7"/>
                <a:stretch>
                  <a:fillRect l="-775" t="-15789" b="-1842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776085" y="1586907"/>
                <a:ext cx="3782254" cy="800412"/>
              </a:xfrm>
              <a:prstGeom prst="rect">
                <a:avLst/>
              </a:prstGeom>
              <a:ln w="19050">
                <a:noFill/>
              </a:ln>
            </p:spPr>
            <p:txBody>
              <a:bodyPr wrap="none">
                <a:sp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a:solidFill>
                                    <a:srgbClr val="FF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num>
                        <m:den>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4" name="Rectangle 33"/>
              <p:cNvSpPr>
                <a:spLocks noRot="1" noChangeAspect="1" noMove="1" noResize="1" noEditPoints="1" noAdjustHandles="1" noChangeArrowheads="1" noChangeShapeType="1" noTextEdit="1"/>
              </p:cNvSpPr>
              <p:nvPr/>
            </p:nvSpPr>
            <p:spPr>
              <a:xfrm>
                <a:off x="1776085" y="1586907"/>
                <a:ext cx="3782254" cy="800412"/>
              </a:xfrm>
              <a:prstGeom prst="rect">
                <a:avLst/>
              </a:prstGeom>
              <a:blipFill>
                <a:blip r:embed="rId8"/>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641390" y="2790782"/>
                <a:ext cx="4495141" cy="462114"/>
              </a:xfrm>
              <a:prstGeom prst="rect">
                <a:avLst/>
              </a:prstGeom>
              <a:ln w="19050">
                <a:noFill/>
              </a:ln>
            </p:spPr>
            <p:txBody>
              <a:bodyPr wrap="none">
                <a:spAutoFit/>
              </a:bodyPr>
              <a:lstStyle/>
              <a:p>
                <a:pPr lvl="0" algn="ctr"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FF0000"/>
                                  </a:solidFill>
                                  <a:latin typeface="Cambria Math" panose="02040503050406030204" pitchFamily="18" charset="0"/>
                                  <a:ea typeface="Cambria Math" panose="02040503050406030204" pitchFamily="18" charset="0"/>
                                </a:rPr>
                              </m:ctrlPr>
                            </m:accPr>
                            <m:e>
                              <m:r>
                                <a:rPr lang="en-US" sz="2000" b="1">
                                  <a:solidFill>
                                    <a:srgbClr val="FF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36" name="Rectangle 35"/>
              <p:cNvSpPr>
                <a:spLocks noRot="1" noChangeAspect="1" noMove="1" noResize="1" noEditPoints="1" noAdjustHandles="1" noChangeArrowheads="1" noChangeShapeType="1" noTextEdit="1"/>
              </p:cNvSpPr>
              <p:nvPr/>
            </p:nvSpPr>
            <p:spPr>
              <a:xfrm>
                <a:off x="1641390" y="2790782"/>
                <a:ext cx="4495141" cy="462114"/>
              </a:xfrm>
              <a:prstGeom prst="rect">
                <a:avLst/>
              </a:prstGeom>
              <a:blipFill>
                <a:blip r:embed="rId9"/>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834382" y="3730350"/>
                <a:ext cx="4125232" cy="748154"/>
              </a:xfrm>
              <a:prstGeom prst="rect">
                <a:avLst/>
              </a:prstGeom>
              <a:ln w="19050">
                <a:noFill/>
              </a:ln>
            </p:spPr>
            <p:txBody>
              <a:bodyPr wrap="none">
                <a:spAutoFit/>
              </a:bodyPr>
              <a:lstStyle/>
              <a:p>
                <a:pPr lvl="0" algn="ctr"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FF0000"/>
                                  </a:solidFill>
                                  <a:latin typeface="Cambria Math" panose="02040503050406030204" pitchFamily="18" charset="0"/>
                                  <a:ea typeface="Cambria Math" panose="02040503050406030204" pitchFamily="18" charset="0"/>
                                </a:rPr>
                              </m:ctrlPr>
                            </m:accPr>
                            <m:e>
                              <m:r>
                                <a:rPr lang="en-US" sz="2000" b="1">
                                  <a:solidFill>
                                    <a:srgbClr val="FF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𝐁</m:t>
                              </m:r>
                            </m:e>
                          </m:acc>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𝑡</m:t>
                          </m:r>
                        </m:den>
                      </m:f>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1" name="Rectangle 40"/>
              <p:cNvSpPr>
                <a:spLocks noRot="1" noChangeAspect="1" noMove="1" noResize="1" noEditPoints="1" noAdjustHandles="1" noChangeArrowheads="1" noChangeShapeType="1" noTextEdit="1"/>
              </p:cNvSpPr>
              <p:nvPr/>
            </p:nvSpPr>
            <p:spPr>
              <a:xfrm>
                <a:off x="1834382" y="3730350"/>
                <a:ext cx="4125232" cy="748154"/>
              </a:xfrm>
              <a:prstGeom prst="rect">
                <a:avLst/>
              </a:prstGeom>
              <a:blipFill>
                <a:blip r:embed="rId10"/>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902766" y="5931125"/>
                <a:ext cx="5516638" cy="783869"/>
              </a:xfrm>
              <a:prstGeom prst="rect">
                <a:avLst/>
              </a:prstGeom>
              <a:ln w="19050">
                <a:noFill/>
              </a:ln>
            </p:spPr>
            <p:txBody>
              <a:bodyPr wrap="none">
                <a:sp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sSup>
                                <m:sSupPr>
                                  <m:ctrlPr>
                                    <a:rPr kumimoji="0" lang="en-US" sz="2000" b="0" i="1" u="none" strike="noStrike" kern="1200" cap="none" spc="0" normalizeH="0" baseline="0" noProof="0" smtClean="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CC99">
                                          <a:lumMod val="50000"/>
                                        </a:srgbClr>
                                      </a:solidFill>
                                      <a:effectLst/>
                                      <a:uLnTx/>
                                      <a:uFillTx/>
                                      <a:latin typeface="Cambria Math" panose="02040503050406030204" pitchFamily="18" charset="0"/>
                                      <a:ea typeface="Cambria Math" panose="02040503050406030204" pitchFamily="18" charset="0"/>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sSup>
                                <m:sSupPr>
                                  <m:ctrlP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sSupPr>
                                <m:e>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43" name="Rectangle 42"/>
              <p:cNvSpPr>
                <a:spLocks noRot="1" noChangeAspect="1" noMove="1" noResize="1" noEditPoints="1" noAdjustHandles="1" noChangeArrowheads="1" noChangeShapeType="1" noTextEdit="1"/>
              </p:cNvSpPr>
              <p:nvPr/>
            </p:nvSpPr>
            <p:spPr>
              <a:xfrm>
                <a:off x="1902766" y="5931125"/>
                <a:ext cx="5516638" cy="783869"/>
              </a:xfrm>
              <a:prstGeom prst="rect">
                <a:avLst/>
              </a:prstGeom>
              <a:blipFill>
                <a:blip r:embed="rId11"/>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613864" y="3340014"/>
                <a:ext cx="6534353" cy="437492"/>
              </a:xfrm>
              <a:prstGeom prst="rect">
                <a:avLst/>
              </a:prstGeom>
            </p:spPr>
            <p:txBody>
              <a:bodyPr wrap="none">
                <a:spAutoFit/>
              </a:bodyPr>
              <a:lstStyle/>
              <a:p>
                <a:pPr lvl="0" eaLnBrk="0" fontAlgn="base" hangingPunct="0">
                  <a:spcBef>
                    <a:spcPct val="0"/>
                  </a:spcBef>
                  <a:spcAft>
                    <a:spcPct val="0"/>
                  </a:spcAf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Step 3. Use Faraday's law                             to express</a:t>
                </a:r>
                <a:r>
                  <a:rPr kumimoji="0" lang="ru-RU"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a:t>
                </a:r>
                <a14:m>
                  <m:oMath xmlns:m="http://schemas.openxmlformats.org/officeDocument/2006/math">
                    <m:acc>
                      <m:accPr>
                        <m:chr m:val="⃗"/>
                        <m:ctrlPr>
                          <a:rPr lang="en-US" sz="2000" b="1" i="1">
                            <a:solidFill>
                              <a:srgbClr val="0070C0"/>
                            </a:solidFill>
                            <a:latin typeface="Cambria Math" panose="02040503050406030204" pitchFamily="18" charset="0"/>
                            <a:ea typeface="Cambria Math" panose="02040503050406030204" pitchFamily="18" charset="0"/>
                          </a:rPr>
                        </m:ctrlPr>
                      </m:accPr>
                      <m:e>
                        <m:r>
                          <a:rPr lang="en-US" sz="2000" b="1">
                            <a:solidFill>
                              <a:srgbClr val="0070C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oMath>
                </a14:m>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endPar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1613864" y="3340014"/>
                <a:ext cx="6534353" cy="437492"/>
              </a:xfrm>
              <a:prstGeom prst="rect">
                <a:avLst/>
              </a:prstGeom>
              <a:blipFill>
                <a:blip r:embed="rId12"/>
                <a:stretch>
                  <a:fillRect l="-1026" b="-23611"/>
                </a:stretch>
              </a:blipFill>
            </p:spPr>
            <p:txBody>
              <a:bodyPr/>
              <a:lstStyle/>
              <a:p>
                <a:r>
                  <a:rPr lang="LID4096">
                    <a:noFill/>
                  </a:rPr>
                  <a:t> </a:t>
                </a:r>
              </a:p>
            </p:txBody>
          </p:sp>
        </mc:Fallback>
      </mc:AlternateContent>
      <p:sp>
        <p:nvSpPr>
          <p:cNvPr id="23" name="Rectangle 22"/>
          <p:cNvSpPr/>
          <p:nvPr/>
        </p:nvSpPr>
        <p:spPr>
          <a:xfrm>
            <a:off x="7164626" y="5406514"/>
            <a:ext cx="3538533"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a:ea typeface="+mn-ea"/>
                <a:cs typeface="+mn-cs"/>
              </a:rPr>
              <a:t>(VERY useful trick! Memorize!)</a:t>
            </a:r>
          </a:p>
        </p:txBody>
      </p:sp>
      <p:sp>
        <p:nvSpPr>
          <p:cNvPr id="3" name="Freeform 2"/>
          <p:cNvSpPr/>
          <p:nvPr/>
        </p:nvSpPr>
        <p:spPr bwMode="auto">
          <a:xfrm>
            <a:off x="4312832" y="3176402"/>
            <a:ext cx="4495140" cy="338554"/>
          </a:xfrm>
          <a:custGeom>
            <a:avLst/>
            <a:gdLst>
              <a:gd name="connsiteX0" fmla="*/ 4314125 w 4641820"/>
              <a:gd name="connsiteY0" fmla="*/ 0 h 316195"/>
              <a:gd name="connsiteX1" fmla="*/ 4262850 w 4641820"/>
              <a:gd name="connsiteY1" fmla="*/ 222191 h 316195"/>
              <a:gd name="connsiteX2" fmla="*/ 502700 w 4641820"/>
              <a:gd name="connsiteY2" fmla="*/ 25638 h 316195"/>
              <a:gd name="connsiteX3" fmla="*/ 143777 w 4641820"/>
              <a:gd name="connsiteY3" fmla="*/ 316195 h 316195"/>
            </a:gdLst>
            <a:ahLst/>
            <a:cxnLst>
              <a:cxn ang="0">
                <a:pos x="connsiteX0" y="connsiteY0"/>
              </a:cxn>
              <a:cxn ang="0">
                <a:pos x="connsiteX1" y="connsiteY1"/>
              </a:cxn>
              <a:cxn ang="0">
                <a:pos x="connsiteX2" y="connsiteY2"/>
              </a:cxn>
              <a:cxn ang="0">
                <a:pos x="connsiteX3" y="connsiteY3"/>
              </a:cxn>
            </a:cxnLst>
            <a:rect l="l" t="t" r="r" b="b"/>
            <a:pathLst>
              <a:path w="4641820" h="316195">
                <a:moveTo>
                  <a:pt x="4314125" y="0"/>
                </a:moveTo>
                <a:cubicBezTo>
                  <a:pt x="4606106" y="108959"/>
                  <a:pt x="4898087" y="217918"/>
                  <a:pt x="4262850" y="222191"/>
                </a:cubicBezTo>
                <a:cubicBezTo>
                  <a:pt x="3627613" y="226464"/>
                  <a:pt x="1189212" y="9971"/>
                  <a:pt x="502700" y="25638"/>
                </a:cubicBezTo>
                <a:cubicBezTo>
                  <a:pt x="-183812" y="41305"/>
                  <a:pt x="-20018" y="178750"/>
                  <a:pt x="143777" y="316195"/>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reeform 4"/>
          <p:cNvSpPr/>
          <p:nvPr/>
        </p:nvSpPr>
        <p:spPr bwMode="auto">
          <a:xfrm>
            <a:off x="3681761" y="2144663"/>
            <a:ext cx="1389414" cy="717847"/>
          </a:xfrm>
          <a:custGeom>
            <a:avLst/>
            <a:gdLst>
              <a:gd name="connsiteX0" fmla="*/ 48962 w 1389414"/>
              <a:gd name="connsiteY0" fmla="*/ 0 h 640935"/>
              <a:gd name="connsiteX1" fmla="*/ 142965 w 1389414"/>
              <a:gd name="connsiteY1" fmla="*/ 145279 h 640935"/>
              <a:gd name="connsiteX2" fmla="*/ 1253919 w 1389414"/>
              <a:gd name="connsiteY2" fmla="*/ 145279 h 640935"/>
              <a:gd name="connsiteX3" fmla="*/ 1330831 w 1389414"/>
              <a:gd name="connsiteY3" fmla="*/ 640935 h 640935"/>
            </a:gdLst>
            <a:ahLst/>
            <a:cxnLst>
              <a:cxn ang="0">
                <a:pos x="connsiteX0" y="connsiteY0"/>
              </a:cxn>
              <a:cxn ang="0">
                <a:pos x="connsiteX1" y="connsiteY1"/>
              </a:cxn>
              <a:cxn ang="0">
                <a:pos x="connsiteX2" y="connsiteY2"/>
              </a:cxn>
              <a:cxn ang="0">
                <a:pos x="connsiteX3" y="connsiteY3"/>
              </a:cxn>
            </a:cxnLst>
            <a:rect l="l" t="t" r="r" b="b"/>
            <a:pathLst>
              <a:path w="1389414" h="640935">
                <a:moveTo>
                  <a:pt x="48962" y="0"/>
                </a:moveTo>
                <a:cubicBezTo>
                  <a:pt x="-4450" y="60533"/>
                  <a:pt x="-57861" y="121066"/>
                  <a:pt x="142965" y="145279"/>
                </a:cubicBezTo>
                <a:cubicBezTo>
                  <a:pt x="343791" y="169492"/>
                  <a:pt x="1055941" y="62670"/>
                  <a:pt x="1253919" y="145279"/>
                </a:cubicBezTo>
                <a:cubicBezTo>
                  <a:pt x="1451897" y="227888"/>
                  <a:pt x="1391364" y="434411"/>
                  <a:pt x="1330831" y="640935"/>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4347897" y="3149177"/>
                <a:ext cx="1761636" cy="748154"/>
              </a:xfrm>
              <a:prstGeom prst="rect">
                <a:avLst/>
              </a:prstGeom>
            </p:spPr>
            <p:txBody>
              <a:bodyPr wrap="none">
                <a:spAutoFit/>
              </a:bodyPr>
              <a:lstStyle/>
              <a:p>
                <a:pPr lvl="0" algn="ctr"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acc>
                        <m:accPr>
                          <m:chr m:val="⃗"/>
                          <m:ctrlPr>
                            <a:rPr lang="en-US" sz="2000" b="1" i="1">
                              <a:solidFill>
                                <a:srgbClr val="0070C0"/>
                              </a:solidFill>
                              <a:latin typeface="Cambria Math" panose="02040503050406030204" pitchFamily="18" charset="0"/>
                              <a:ea typeface="Cambria Math" panose="02040503050406030204" pitchFamily="18" charset="0"/>
                            </a:rPr>
                          </m:ctrlPr>
                        </m:accPr>
                        <m:e>
                          <m:r>
                            <a:rPr lang="en-US" sz="2000" b="1">
                              <a:solidFill>
                                <a:srgbClr val="0070C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r>
                        <a:rPr kumimoji="0" lang="en-US" sz="2000" b="0" i="1" u="none" strike="noStrike" kern="1200" cap="none" spc="0" normalizeH="0" baseline="0" noProof="0">
                          <a:ln>
                            <a:noFill/>
                          </a:ln>
                          <a:solidFill>
                            <a:srgbClr val="0070C0"/>
                          </a:solidFill>
                          <a:effectLst/>
                          <a:uLnTx/>
                          <a:uFillTx/>
                          <a:latin typeface="Cambria Math"/>
                          <a:ea typeface="Cambria Math"/>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𝐁</m:t>
                              </m:r>
                            </m:e>
                          </m:acc>
                        </m:num>
                        <m:den>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𝑡</m:t>
                          </m:r>
                        </m:den>
                      </m:f>
                    </m:oMath>
                  </m:oMathPara>
                </a14:m>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4347897" y="3149177"/>
                <a:ext cx="1761636" cy="748154"/>
              </a:xfrm>
              <a:prstGeom prst="rect">
                <a:avLst/>
              </a:prstGeom>
              <a:blipFill>
                <a:blip r:embed="rId13"/>
                <a:stretch>
                  <a:fillRect/>
                </a:stretch>
              </a:blipFill>
            </p:spPr>
            <p:txBody>
              <a:bodyPr/>
              <a:lstStyle/>
              <a:p>
                <a:r>
                  <a:rPr lang="LID4096">
                    <a:noFill/>
                  </a:rPr>
                  <a:t> </a:t>
                </a:r>
              </a:p>
            </p:txBody>
          </p:sp>
        </mc:Fallback>
      </mc:AlternateContent>
      <p:sp>
        <p:nvSpPr>
          <p:cNvPr id="22" name="Content Placeholder 4">
            <a:extLst>
              <a:ext uri="{FF2B5EF4-FFF2-40B4-BE49-F238E27FC236}">
                <a16:creationId xmlns:a16="http://schemas.microsoft.com/office/drawing/2014/main" id="{A4EC5E53-0242-47F2-9365-51676C58EEAA}"/>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7</a:t>
            </a:fld>
            <a:endParaRPr lang="en-US" dirty="0"/>
          </a:p>
        </p:txBody>
      </p:sp>
      <p:sp>
        <p:nvSpPr>
          <p:cNvPr id="4" name="Freeform: Shape 3">
            <a:extLst>
              <a:ext uri="{FF2B5EF4-FFF2-40B4-BE49-F238E27FC236}">
                <a16:creationId xmlns:a16="http://schemas.microsoft.com/office/drawing/2014/main" id="{3FA9F637-7DB2-46A3-843B-0DDD97C1C1CD}"/>
              </a:ext>
            </a:extLst>
          </p:cNvPr>
          <p:cNvSpPr/>
          <p:nvPr/>
        </p:nvSpPr>
        <p:spPr bwMode="auto">
          <a:xfrm>
            <a:off x="1269350" y="1964735"/>
            <a:ext cx="586083" cy="3211781"/>
          </a:xfrm>
          <a:custGeom>
            <a:avLst/>
            <a:gdLst>
              <a:gd name="connsiteX0" fmla="*/ 515062 w 586083"/>
              <a:gd name="connsiteY0" fmla="*/ 121517 h 3211781"/>
              <a:gd name="connsiteX1" fmla="*/ 151077 w 586083"/>
              <a:gd name="connsiteY1" fmla="*/ 174783 h 3211781"/>
              <a:gd name="connsiteX2" fmla="*/ 157 w 586083"/>
              <a:gd name="connsiteY2" fmla="*/ 1799397 h 3211781"/>
              <a:gd name="connsiteX3" fmla="*/ 133322 w 586083"/>
              <a:gd name="connsiteY3" fmla="*/ 3148803 h 3211781"/>
              <a:gd name="connsiteX4" fmla="*/ 586083 w 586083"/>
              <a:gd name="connsiteY4" fmla="*/ 2864717 h 3211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83" h="3211781">
                <a:moveTo>
                  <a:pt x="515062" y="121517"/>
                </a:moveTo>
                <a:cubicBezTo>
                  <a:pt x="375978" y="8326"/>
                  <a:pt x="236894" y="-104864"/>
                  <a:pt x="151077" y="174783"/>
                </a:cubicBezTo>
                <a:cubicBezTo>
                  <a:pt x="65260" y="454430"/>
                  <a:pt x="3116" y="1303727"/>
                  <a:pt x="157" y="1799397"/>
                </a:cubicBezTo>
                <a:cubicBezTo>
                  <a:pt x="-2802" y="2295067"/>
                  <a:pt x="35668" y="2971250"/>
                  <a:pt x="133322" y="3148803"/>
                </a:cubicBezTo>
                <a:cubicBezTo>
                  <a:pt x="230976" y="3326356"/>
                  <a:pt x="408529" y="3095536"/>
                  <a:pt x="586083" y="2864717"/>
                </a:cubicBezTo>
              </a:path>
            </a:pathLst>
          </a:custGeom>
          <a:noFill/>
          <a:ln w="19050" cap="flat" cmpd="sng" algn="ctr">
            <a:solidFill>
              <a:schemeClr val="accent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B2B4C9-BD5F-4A7F-A2C9-06ECB6E06CA3}"/>
                  </a:ext>
                </a:extLst>
              </p:cNvPr>
              <p:cNvSpPr/>
              <p:nvPr/>
            </p:nvSpPr>
            <p:spPr>
              <a:xfrm>
                <a:off x="1562391" y="1030005"/>
                <a:ext cx="10144637" cy="80041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m:rPr>
                          <m:nor/>
                        </m:rPr>
                        <a:rPr kumimoji="0" lang="nl-NL" sz="2000" b="0" i="0" u="none" strike="noStrike" kern="1200" cap="none" spc="0" normalizeH="0" baseline="0" noProof="0" dirty="0" smtClean="0">
                          <a:ln>
                            <a:noFill/>
                          </a:ln>
                          <a:solidFill>
                            <a:srgbClr val="000000"/>
                          </a:solidFill>
                          <a:effectLst/>
                          <a:uLnTx/>
                          <a:uFillTx/>
                          <a:latin typeface="Times New Roman" panose="02020603050405020304" pitchFamily="18" charset="0"/>
                        </a:rPr>
                        <m:t>Step</m:t>
                      </m:r>
                      <m:r>
                        <m:rPr>
                          <m:nor/>
                        </m:rPr>
                        <a:rPr kumimoji="0" lang="nl-NL" sz="2000" b="0" i="0" u="none" strike="noStrike" kern="1200" cap="none" spc="0" normalizeH="0" baseline="0" noProof="0" dirty="0" smtClean="0">
                          <a:ln>
                            <a:noFill/>
                          </a:ln>
                          <a:solidFill>
                            <a:srgbClr val="000000"/>
                          </a:solidFill>
                          <a:effectLst/>
                          <a:uLnTx/>
                          <a:uFillTx/>
                          <a:latin typeface="Times New Roman" panose="02020603050405020304" pitchFamily="18" charset="0"/>
                        </a:rPr>
                        <m:t> </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1. </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Use</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 </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Amp</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è</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re</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Maxwell</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s</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 </m:t>
                      </m:r>
                      <m:r>
                        <m:rPr>
                          <m:nor/>
                        </m:rP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rPr>
                        <m:t>law</m:t>
                      </m:r>
                      <m:r>
                        <a:rPr kumimoji="0" lang="nl-NL" sz="2000" b="1" i="0" u="none" strike="noStrike" kern="1200" cap="none" spc="0" normalizeH="0" baseline="0" noProof="0" dirty="0" smtClean="0">
                          <a:ln>
                            <a:noFill/>
                          </a:ln>
                          <a:solidFill>
                            <a:srgbClr val="000000"/>
                          </a:solidFill>
                          <a:effectLst/>
                          <a:uLnTx/>
                          <a:uFillTx/>
                          <a:latin typeface="Cambria Math" panose="02040503050406030204" pitchFamily="18" charset="0"/>
                        </a:rPr>
                        <m:t> </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𝐁</m:t>
                          </m:r>
                        </m:e>
                      </m:acc>
                      <m:r>
                        <a:rPr kumimoji="0" lang="en-US" sz="2000" b="0" i="1" u="none" strike="noStrike" kern="1200" cap="none" spc="0" normalizeH="0" baseline="0" noProof="0">
                          <a:ln>
                            <a:noFill/>
                          </a:ln>
                          <a:solidFill>
                            <a:srgbClr val="000000"/>
                          </a:solidFill>
                          <a:effectLst/>
                          <a:uLnTx/>
                          <a:uFillTx/>
                          <a:latin typeface="Cambria Math"/>
                          <a:ea typeface="Cambria Math"/>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rPr>
                            <m:t>0</m:t>
                          </m:r>
                        </m:sub>
                      </m:sSub>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𝐉</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a:rPr>
                            <m:t>0</m:t>
                          </m:r>
                        </m:sub>
                      </m:sSub>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𝐄</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𝑡</m:t>
                          </m:r>
                        </m:den>
                      </m:f>
                      <m:r>
                        <m:rPr>
                          <m:nor/>
                        </m:rP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rPr>
                        <m:t>to</m:t>
                      </m:r>
                      <m:r>
                        <m:rPr>
                          <m:nor/>
                        </m:rP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rPr>
                        <m:t> </m:t>
                      </m:r>
                      <m:r>
                        <m:rPr>
                          <m:nor/>
                        </m:rP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rPr>
                        <m:t>eliminate</m:t>
                      </m:r>
                      <m:r>
                        <m:rPr>
                          <m:nor/>
                        </m:rP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rPr>
                        <m:t> </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𝐉</m:t>
                          </m:r>
                        </m:e>
                      </m:acc>
                      <m:r>
                        <a:rPr kumimoji="0" lang="nl-NL"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rPr>
                                <m:t>0</m:t>
                              </m:r>
                            </m:sub>
                          </m:sSub>
                        </m:den>
                      </m:f>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𝐁</m:t>
                          </m:r>
                        </m:e>
                      </m:acc>
                      <m:r>
                        <a:rPr kumimoji="0" lang="nl-NL" sz="20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0</m:t>
                          </m:r>
                        </m:sub>
                      </m:sSub>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𝐄</m:t>
                              </m:r>
                            </m:e>
                          </m:acc>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𝑡</m:t>
                          </m:r>
                        </m:den>
                      </m:f>
                    </m:oMath>
                  </m:oMathPara>
                </a14:m>
                <a:endParaRPr kumimoji="0" lang="en-US" sz="2000" b="0" i="0" u="none" strike="noStrike" kern="1200" cap="none" spc="0" normalizeH="0" baseline="0" noProof="0" dirty="0">
                  <a:ln>
                    <a:noFill/>
                  </a:ln>
                  <a:solidFill>
                    <a:srgbClr val="000000"/>
                  </a:solidFill>
                  <a:effectLst/>
                  <a:uLnTx/>
                  <a:uFillTx/>
                  <a:latin typeface="Times New Roman"/>
                </a:endParaRPr>
              </a:p>
            </p:txBody>
          </p:sp>
        </mc:Choice>
        <mc:Fallback xmlns="">
          <p:sp>
            <p:nvSpPr>
              <p:cNvPr id="7" name="Rectangle 6">
                <a:extLst>
                  <a:ext uri="{FF2B5EF4-FFF2-40B4-BE49-F238E27FC236}">
                    <a16:creationId xmlns:a16="http://schemas.microsoft.com/office/drawing/2014/main" id="{2DB2B4C9-BD5F-4A7F-A2C9-06ECB6E06CA3}"/>
                  </a:ext>
                </a:extLst>
              </p:cNvPr>
              <p:cNvSpPr>
                <a:spLocks noRot="1" noChangeAspect="1" noMove="1" noResize="1" noEditPoints="1" noAdjustHandles="1" noChangeArrowheads="1" noChangeShapeType="1" noTextEdit="1"/>
              </p:cNvSpPr>
              <p:nvPr/>
            </p:nvSpPr>
            <p:spPr>
              <a:xfrm>
                <a:off x="1562391" y="1030005"/>
                <a:ext cx="10144637" cy="800412"/>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18E58E6-6D02-4E3F-A7B2-F1A84C5D5BDF}"/>
                  </a:ext>
                </a:extLst>
              </p:cNvPr>
              <p:cNvSpPr/>
              <p:nvPr/>
            </p:nvSpPr>
            <p:spPr>
              <a:xfrm>
                <a:off x="5913963" y="2790781"/>
                <a:ext cx="4789196" cy="462114"/>
              </a:xfrm>
              <a:prstGeom prst="rect">
                <a:avLst/>
              </a:prstGeom>
              <a:ln w="19050">
                <a:noFill/>
              </a:ln>
            </p:spPr>
            <p:txBody>
              <a:bodyPr wrap="none">
                <a:spAutoFit/>
              </a:bodyPr>
              <a:lstStyle/>
              <a:p>
                <a:pPr lvl="0" algn="ctr"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𝐄</m:t>
                          </m:r>
                        </m:e>
                      </m:acc>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FF0000"/>
                                  </a:solidFill>
                                  <a:latin typeface="Cambria Math" panose="02040503050406030204" pitchFamily="18" charset="0"/>
                                  <a:ea typeface="Cambria Math" panose="02040503050406030204" pitchFamily="18" charset="0"/>
                                </a:rPr>
                              </m:ctrlPr>
                            </m:accPr>
                            <m:e>
                              <m:r>
                                <a:rPr lang="en-US" sz="2000" b="1">
                                  <a:solidFill>
                                    <a:srgbClr val="FF000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smtClean="0">
                                  <a:solidFill>
                                    <a:srgbClr val="0070C0"/>
                                  </a:solidFill>
                                  <a:latin typeface="Cambria Math" panose="02040503050406030204" pitchFamily="18" charset="0"/>
                                  <a:ea typeface="Cambria Math" panose="02040503050406030204" pitchFamily="18" charset="0"/>
                                </a:rPr>
                              </m:ctrlPr>
                            </m:accPr>
                            <m:e>
                              <m:r>
                                <a:rPr lang="en-US" sz="2000" b="1">
                                  <a:solidFill>
                                    <a:srgbClr val="0070C0"/>
                                  </a:solidFill>
                                  <a:latin typeface="Cambria Math" panose="02040503050406030204" pitchFamily="18" charset="0"/>
                                  <a:ea typeface="Cambria Math" panose="02040503050406030204" pitchFamily="18" charset="0"/>
                                </a:rPr>
                                <m:t>𝛁</m:t>
                              </m:r>
                            </m:e>
                          </m:acc>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𝐄</m:t>
                              </m:r>
                            </m:e>
                          </m:acc>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1" name="Rectangle 20">
                <a:extLst>
                  <a:ext uri="{FF2B5EF4-FFF2-40B4-BE49-F238E27FC236}">
                    <a16:creationId xmlns:a16="http://schemas.microsoft.com/office/drawing/2014/main" id="{718E58E6-6D02-4E3F-A7B2-F1A84C5D5BDF}"/>
                  </a:ext>
                </a:extLst>
              </p:cNvPr>
              <p:cNvSpPr>
                <a:spLocks noRot="1" noChangeAspect="1" noMove="1" noResize="1" noEditPoints="1" noAdjustHandles="1" noChangeArrowheads="1" noChangeShapeType="1" noTextEdit="1"/>
              </p:cNvSpPr>
              <p:nvPr/>
            </p:nvSpPr>
            <p:spPr>
              <a:xfrm>
                <a:off x="5913963" y="2790781"/>
                <a:ext cx="4789196" cy="462114"/>
              </a:xfrm>
              <a:prstGeom prst="rect">
                <a:avLst/>
              </a:prstGeom>
              <a:blipFill>
                <a:blip r:embed="rId15"/>
                <a:stretch>
                  <a:fillRect/>
                </a:stretch>
              </a:blipFill>
              <a:ln w="19050">
                <a:noFill/>
              </a:ln>
            </p:spPr>
            <p:txBody>
              <a:bodyPr/>
              <a:lstStyle/>
              <a:p>
                <a:r>
                  <a:rPr lang="LID4096">
                    <a:noFill/>
                  </a:rPr>
                  <a:t> </a:t>
                </a:r>
              </a:p>
            </p:txBody>
          </p:sp>
        </mc:Fallback>
      </mc:AlternateContent>
    </p:spTree>
    <p:extLst>
      <p:ext uri="{BB962C8B-B14F-4D97-AF65-F5344CB8AC3E}">
        <p14:creationId xmlns:p14="http://schemas.microsoft.com/office/powerpoint/2010/main" val="201900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34" grpId="0"/>
      <p:bldP spid="36" grpId="0"/>
      <p:bldP spid="41" grpId="0"/>
      <p:bldP spid="43" grpId="0"/>
      <p:bldP spid="16" grpId="0"/>
      <p:bldP spid="23" grpId="0"/>
      <p:bldP spid="3" grpId="0" animBg="1"/>
      <p:bldP spid="5" grpId="0" animBg="1"/>
      <p:bldP spid="6" grpId="0"/>
      <p:bldP spid="4" grpId="0" animBg="1"/>
      <p:bldP spid="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a:solidFill>
                  <a:srgbClr val="000066"/>
                </a:solidFill>
              </a:rPr>
              <a:t>The fifth step</a:t>
            </a:r>
          </a:p>
        </p:txBody>
      </p:sp>
      <mc:AlternateContent xmlns:mc="http://schemas.openxmlformats.org/markup-compatibility/2006" xmlns:a14="http://schemas.microsoft.com/office/drawing/2010/main">
        <mc:Choice Requires="a14">
          <p:sp>
            <p:nvSpPr>
              <p:cNvPr id="19" name="Rectangle 18"/>
              <p:cNvSpPr/>
              <p:nvPr/>
            </p:nvSpPr>
            <p:spPr>
              <a:xfrm>
                <a:off x="1945398" y="1900855"/>
                <a:ext cx="5012334"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Work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𝑊</m:t>
                    </m:r>
                  </m:oMath>
                </a14:m>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done on all the charges in a volume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r>
                  <a:rPr kumimoji="0" lang="en-US" sz="2000" b="0"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19" name="Rectangle 18"/>
              <p:cNvSpPr>
                <a:spLocks noRot="1" noChangeAspect="1" noMove="1" noResize="1" noEditPoints="1" noAdjustHandles="1" noChangeArrowheads="1" noChangeShapeType="1" noTextEdit="1"/>
              </p:cNvSpPr>
              <p:nvPr/>
            </p:nvSpPr>
            <p:spPr>
              <a:xfrm>
                <a:off x="1945398" y="1900855"/>
                <a:ext cx="5012334" cy="400110"/>
              </a:xfrm>
              <a:prstGeom prst="rect">
                <a:avLst/>
              </a:prstGeom>
              <a:blipFill>
                <a:blip r:embed="rId3"/>
                <a:stretch>
                  <a:fillRect l="-852" t="-9231" r="-852" b="-2769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889946" y="1673483"/>
                <a:ext cx="2328778" cy="811184"/>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6889946" y="1673483"/>
                <a:ext cx="2328778" cy="811184"/>
              </a:xfrm>
              <a:prstGeom prst="rect">
                <a:avLst/>
              </a:prstGeom>
              <a:blipFill>
                <a:blip r:embed="rId4"/>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881826" y="2684721"/>
                <a:ext cx="6415667" cy="820802"/>
              </a:xfrm>
              <a:prstGeom prst="rect">
                <a:avLst/>
              </a:prstGeom>
              <a:ln w="19050">
                <a:noFill/>
              </a:ln>
            </p:spPr>
            <p:txBody>
              <a:bodyPr wrap="none">
                <a:sp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begChr m:val="["/>
                              <m:end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2881826" y="2684721"/>
                <a:ext cx="6415667" cy="820802"/>
              </a:xfrm>
              <a:prstGeom prst="rect">
                <a:avLst/>
              </a:prstGeom>
              <a:blipFill>
                <a:blip r:embed="rId5"/>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801961" y="3718774"/>
                <a:ext cx="7136377" cy="820802"/>
              </a:xfrm>
              <a:prstGeom prst="rect">
                <a:avLst/>
              </a:prstGeom>
              <a:ln w="19050">
                <a:noFill/>
              </a:ln>
            </p:spPr>
            <p:txBody>
              <a:bodyPr wrap="none">
                <a:sp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8" name="Rectangle 27"/>
              <p:cNvSpPr>
                <a:spLocks noRot="1" noChangeAspect="1" noMove="1" noResize="1" noEditPoints="1" noAdjustHandles="1" noChangeArrowheads="1" noChangeShapeType="1" noTextEdit="1"/>
              </p:cNvSpPr>
              <p:nvPr/>
            </p:nvSpPr>
            <p:spPr>
              <a:xfrm>
                <a:off x="2801961" y="3718774"/>
                <a:ext cx="7136377" cy="820802"/>
              </a:xfrm>
              <a:prstGeom prst="rect">
                <a:avLst/>
              </a:prstGeom>
              <a:blipFill>
                <a:blip r:embed="rId6"/>
                <a:stretch>
                  <a:fillRect/>
                </a:stretch>
              </a:blipFill>
              <a:ln w="19050">
                <a:no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881826" y="5157143"/>
                <a:ext cx="6865469" cy="820802"/>
              </a:xfrm>
              <a:prstGeom prst="rect">
                <a:avLst/>
              </a:prstGeom>
              <a:ln w="19050">
                <a:no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𝑑𝑡</m:t>
                          </m:r>
                        </m:den>
                      </m:f>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d>
                                <m:dPr>
                                  <m:begChr m:val="{"/>
                                  <m:end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e>
                      </m:nary>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9" name="Rectangle 28"/>
              <p:cNvSpPr>
                <a:spLocks noRot="1" noChangeAspect="1" noMove="1" noResize="1" noEditPoints="1" noAdjustHandles="1" noChangeArrowheads="1" noChangeShapeType="1" noTextEdit="1"/>
              </p:cNvSpPr>
              <p:nvPr/>
            </p:nvSpPr>
            <p:spPr>
              <a:xfrm>
                <a:off x="2881826" y="5157143"/>
                <a:ext cx="6865469" cy="820802"/>
              </a:xfrm>
              <a:prstGeom prst="rect">
                <a:avLst/>
              </a:prstGeom>
              <a:blipFill>
                <a:blip r:embed="rId7"/>
                <a:stretch>
                  <a:fillRect/>
                </a:stretch>
              </a:blipFill>
              <a:ln w="19050">
                <a:noFill/>
              </a:ln>
            </p:spPr>
            <p:txBody>
              <a:bodyPr/>
              <a:lstStyle/>
              <a:p>
                <a:r>
                  <a:rPr lang="LID4096">
                    <a:noFill/>
                  </a:rPr>
                  <a:t> </a:t>
                </a:r>
              </a:p>
            </p:txBody>
          </p:sp>
        </mc:Fallback>
      </mc:AlternateContent>
      <p:cxnSp>
        <p:nvCxnSpPr>
          <p:cNvPr id="31" name="Straight Arrow Connector 30"/>
          <p:cNvCxnSpPr>
            <a:cxnSpLocks/>
          </p:cNvCxnSpPr>
          <p:nvPr/>
        </p:nvCxnSpPr>
        <p:spPr bwMode="auto">
          <a:xfrm flipV="1">
            <a:off x="7634654" y="4511037"/>
            <a:ext cx="175846" cy="646107"/>
          </a:xfrm>
          <a:prstGeom prst="straightConnector1">
            <a:avLst/>
          </a:prstGeom>
          <a:noFill/>
          <a:ln w="28575" cap="flat" cmpd="sng" algn="ctr">
            <a:solidFill>
              <a:srgbClr val="00B0F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p:cNvSpPr/>
          <p:nvPr/>
        </p:nvSpPr>
        <p:spPr>
          <a:xfrm>
            <a:off x="7649529" y="4712455"/>
            <a:ext cx="2471015" cy="40011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Divergence theorem</a:t>
            </a:r>
            <a:endParaRPr kumimoji="0" lang="en-US" sz="2000" b="0" i="0" u="none" strike="noStrike" kern="1200" cap="none" spc="0" normalizeH="0" baseline="0" noProof="0" dirty="0">
              <a:ln>
                <a:noFill/>
              </a:ln>
              <a:solidFill>
                <a:srgbClr val="252525"/>
              </a:solidFill>
              <a:effectLst/>
              <a:uLnTx/>
              <a:uFillTx/>
              <a:latin typeface="Times New Roman"/>
              <a:ea typeface="+mn-ea"/>
              <a:cs typeface="+mn-cs"/>
            </a:endParaRPr>
          </a:p>
        </p:txBody>
      </p:sp>
      <p:sp>
        <p:nvSpPr>
          <p:cNvPr id="14" name="Content Placeholder 4">
            <a:extLst>
              <a:ext uri="{FF2B5EF4-FFF2-40B4-BE49-F238E27FC236}">
                <a16:creationId xmlns:a16="http://schemas.microsoft.com/office/drawing/2014/main" id="{D50B3CED-5121-4F27-9DF4-D0E6ABF93019}"/>
              </a:ext>
            </a:extLst>
          </p:cNvPr>
          <p:cNvSpPr>
            <a:spLocks noGrp="1"/>
          </p:cNvSpPr>
          <p:nvPr>
            <p:ph sz="quarter" idx="10"/>
          </p:nvPr>
        </p:nvSpPr>
        <p:spPr>
          <a:xfrm>
            <a:off x="11646877" y="0"/>
            <a:ext cx="545123" cy="289902"/>
          </a:xfrm>
          <a:prstGeom prst="rect">
            <a:avLst/>
          </a:prstGeom>
        </p:spPr>
        <p:txBody>
          <a:bodyPr/>
          <a:lstStyle>
            <a:lvl1pPr marL="0" indent="0" algn="r">
              <a:buNone/>
              <a:defRPr sz="1600"/>
            </a:lvl1pPr>
          </a:lstStyle>
          <a:p>
            <a:pPr lvl="0"/>
            <a:fld id="{6277FA82-443F-480E-8FC1-3C37497B7B6E}" type="slidenum">
              <a:rPr lang="en-US" smtClean="0"/>
              <a:t>8</a:t>
            </a:fld>
            <a:endParaRPr lang="en-US" dirty="0"/>
          </a:p>
        </p:txBody>
      </p:sp>
      <p:sp>
        <p:nvSpPr>
          <p:cNvPr id="13" name="Rectangle 12">
            <a:extLst>
              <a:ext uri="{FF2B5EF4-FFF2-40B4-BE49-F238E27FC236}">
                <a16:creationId xmlns:a16="http://schemas.microsoft.com/office/drawing/2014/main" id="{F9CF11A3-7B47-441A-87D0-24BF74EDEE7E}"/>
              </a:ext>
            </a:extLst>
          </p:cNvPr>
          <p:cNvSpPr/>
          <p:nvPr/>
        </p:nvSpPr>
        <p:spPr>
          <a:xfrm>
            <a:off x="184531" y="980726"/>
            <a:ext cx="2678938"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From the previous slide:</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E460A7DC-465F-41FE-BF21-C1F20EA03172}"/>
                  </a:ext>
                </a:extLst>
              </p:cNvPr>
              <p:cNvSpPr/>
              <p:nvPr/>
            </p:nvSpPr>
            <p:spPr>
              <a:xfrm>
                <a:off x="2707007" y="787660"/>
                <a:ext cx="5516638" cy="783869"/>
              </a:xfrm>
              <a:prstGeom prst="rect">
                <a:avLst/>
              </a:prstGeom>
              <a:ln w="19050">
                <a:noFill/>
              </a:ln>
            </p:spPr>
            <p:txBody>
              <a:bodyPr wrap="none">
                <a:spAutoFit/>
              </a:bodyPr>
              <a:lstStyle/>
              <a:p>
                <a:pPr lvl="0" eaLnBrk="0" fontAlgn="base" hangingPunct="0">
                  <a:spcBef>
                    <a:spcPct val="0"/>
                  </a:spcBef>
                  <a:spcAft>
                    <a:spcPct val="0"/>
                  </a:spcAf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𝐉</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um>
                        <m:den>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lang="en-US" sz="2000" b="1" i="1">
                              <a:solidFill>
                                <a:srgbClr val="000000"/>
                              </a:solidFill>
                              <a:latin typeface="Cambria Math" panose="02040503050406030204" pitchFamily="18" charset="0"/>
                              <a:ea typeface="Cambria Math" panose="02040503050406030204" pitchFamily="18" charset="0"/>
                            </a:rPr>
                          </m:ctrlPr>
                        </m:accPr>
                        <m:e>
                          <m:r>
                            <a:rPr lang="en-US" sz="2000" b="1">
                              <a:solidFill>
                                <a:srgbClr val="000000"/>
                              </a:solidFill>
                              <a:latin typeface="Cambria Math" panose="02040503050406030204" pitchFamily="18" charset="0"/>
                              <a:ea typeface="Cambria Math" panose="02040503050406030204" pitchFamily="18" charset="0"/>
                            </a:rPr>
                            <m:t>𝛁</m:t>
                          </m:r>
                        </m:e>
                      </m:acc>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15" name="Rectangle 14">
                <a:extLst>
                  <a:ext uri="{FF2B5EF4-FFF2-40B4-BE49-F238E27FC236}">
                    <a16:creationId xmlns:a16="http://schemas.microsoft.com/office/drawing/2014/main" id="{E460A7DC-465F-41FE-BF21-C1F20EA03172}"/>
                  </a:ext>
                </a:extLst>
              </p:cNvPr>
              <p:cNvSpPr>
                <a:spLocks noRot="1" noChangeAspect="1" noMove="1" noResize="1" noEditPoints="1" noAdjustHandles="1" noChangeArrowheads="1" noChangeShapeType="1" noTextEdit="1"/>
              </p:cNvSpPr>
              <p:nvPr/>
            </p:nvSpPr>
            <p:spPr>
              <a:xfrm>
                <a:off x="2707007" y="787660"/>
                <a:ext cx="5516638" cy="783869"/>
              </a:xfrm>
              <a:prstGeom prst="rect">
                <a:avLst/>
              </a:prstGeom>
              <a:blipFill>
                <a:blip r:embed="rId8"/>
                <a:stretch>
                  <a:fillRect/>
                </a:stretch>
              </a:blipFill>
              <a:ln w="19050">
                <a:noFill/>
              </a:ln>
            </p:spPr>
            <p:txBody>
              <a:bodyPr/>
              <a:lstStyle/>
              <a:p>
                <a:r>
                  <a:rPr lang="LID4096">
                    <a:noFill/>
                  </a:rPr>
                  <a:t> </a:t>
                </a:r>
              </a:p>
            </p:txBody>
          </p:sp>
        </mc:Fallback>
      </mc:AlternateContent>
      <p:sp>
        <p:nvSpPr>
          <p:cNvPr id="16" name="Rectangle 15">
            <a:extLst>
              <a:ext uri="{FF2B5EF4-FFF2-40B4-BE49-F238E27FC236}">
                <a16:creationId xmlns:a16="http://schemas.microsoft.com/office/drawing/2014/main" id="{1F5EA640-8983-4D75-958E-8398B34FF191}"/>
              </a:ext>
            </a:extLst>
          </p:cNvPr>
          <p:cNvSpPr/>
          <p:nvPr/>
        </p:nvSpPr>
        <p:spPr>
          <a:xfrm>
            <a:off x="8005998" y="971365"/>
            <a:ext cx="4052713"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42424"/>
                </a:solidFill>
                <a:effectLst/>
                <a:uLnTx/>
                <a:uFillTx/>
                <a:latin typeface="Times New Roman" panose="02020603050405020304" pitchFamily="18" charset="0"/>
                <a:ea typeface="+mn-ea"/>
                <a:cs typeface="+mn-cs"/>
              </a:rPr>
              <a:t>- the power delivered per unit volume</a:t>
            </a:r>
          </a:p>
        </p:txBody>
      </p:sp>
      <p:sp>
        <p:nvSpPr>
          <p:cNvPr id="2" name="Freeform: Shape 1">
            <a:extLst>
              <a:ext uri="{FF2B5EF4-FFF2-40B4-BE49-F238E27FC236}">
                <a16:creationId xmlns:a16="http://schemas.microsoft.com/office/drawing/2014/main" id="{904D9981-5A9B-4ECC-9AAE-BDB7A5804329}"/>
              </a:ext>
            </a:extLst>
          </p:cNvPr>
          <p:cNvSpPr/>
          <p:nvPr/>
        </p:nvSpPr>
        <p:spPr bwMode="auto">
          <a:xfrm>
            <a:off x="2934757" y="1373921"/>
            <a:ext cx="5931683" cy="538428"/>
          </a:xfrm>
          <a:custGeom>
            <a:avLst/>
            <a:gdLst>
              <a:gd name="connsiteX0" fmla="*/ 175131 w 5931683"/>
              <a:gd name="connsiteY0" fmla="*/ 0 h 538428"/>
              <a:gd name="connsiteX1" fmla="*/ 212264 w 5931683"/>
              <a:gd name="connsiteY1" fmla="*/ 306347 h 538428"/>
              <a:gd name="connsiteX2" fmla="*/ 5373751 w 5931683"/>
              <a:gd name="connsiteY2" fmla="*/ 139249 h 538428"/>
              <a:gd name="connsiteX3" fmla="*/ 5550132 w 5931683"/>
              <a:gd name="connsiteY3" fmla="*/ 538428 h 538428"/>
            </a:gdLst>
            <a:ahLst/>
            <a:cxnLst>
              <a:cxn ang="0">
                <a:pos x="connsiteX0" y="connsiteY0"/>
              </a:cxn>
              <a:cxn ang="0">
                <a:pos x="connsiteX1" y="connsiteY1"/>
              </a:cxn>
              <a:cxn ang="0">
                <a:pos x="connsiteX2" y="connsiteY2"/>
              </a:cxn>
              <a:cxn ang="0">
                <a:pos x="connsiteX3" y="connsiteY3"/>
              </a:cxn>
            </a:cxnLst>
            <a:rect l="l" t="t" r="r" b="b"/>
            <a:pathLst>
              <a:path w="5931683" h="538428">
                <a:moveTo>
                  <a:pt x="175131" y="0"/>
                </a:moveTo>
                <a:cubicBezTo>
                  <a:pt x="-239521" y="141569"/>
                  <a:pt x="212264" y="306347"/>
                  <a:pt x="212264" y="306347"/>
                </a:cubicBezTo>
                <a:cubicBezTo>
                  <a:pt x="1078701" y="329555"/>
                  <a:pt x="4484106" y="100569"/>
                  <a:pt x="5373751" y="139249"/>
                </a:cubicBezTo>
                <a:cubicBezTo>
                  <a:pt x="6263396" y="177929"/>
                  <a:pt x="5906764" y="358178"/>
                  <a:pt x="5550132" y="538428"/>
                </a:cubicBezTo>
              </a:path>
            </a:pathLst>
          </a:custGeom>
          <a:noFill/>
          <a:ln w="19050" cap="flat" cmpd="sng" algn="ctr">
            <a:solidFill>
              <a:srgbClr val="00B0F0"/>
            </a:solidFill>
            <a:prstDash val="solid"/>
            <a:round/>
            <a:headEnd type="none" w="med" len="med"/>
            <a:tailEnd type="arrow"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5759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p:bldP spid="29" grpId="0"/>
      <p:bldP spid="3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0"/>
            <a:ext cx="9144000" cy="609600"/>
          </a:xfrm>
        </p:spPr>
        <p:txBody>
          <a:bodyPr/>
          <a:lstStyle/>
          <a:p>
            <a:pPr eaLnBrk="1" hangingPunct="1"/>
            <a:r>
              <a:rPr lang="en-US" altLang="en-US" dirty="0" err="1">
                <a:solidFill>
                  <a:srgbClr val="000066"/>
                </a:solidFill>
              </a:rPr>
              <a:t>Poynting’s</a:t>
            </a:r>
            <a:r>
              <a:rPr lang="en-US" altLang="en-US" dirty="0">
                <a:solidFill>
                  <a:srgbClr val="000066"/>
                </a:solidFill>
              </a:rPr>
              <a:t> theorem</a:t>
            </a:r>
          </a:p>
        </p:txBody>
      </p:sp>
      <mc:AlternateContent xmlns:mc="http://schemas.openxmlformats.org/markup-compatibility/2006" xmlns:a14="http://schemas.microsoft.com/office/drawing/2010/main">
        <mc:Choice Requires="a14">
          <p:sp>
            <p:nvSpPr>
              <p:cNvPr id="3" name="Rectangle 2"/>
              <p:cNvSpPr/>
              <p:nvPr/>
            </p:nvSpPr>
            <p:spPr>
              <a:xfrm>
                <a:off x="4117815" y="1933084"/>
                <a:ext cx="275350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the total energy stored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a:ea typeface="+mn-ea"/>
                    <a:cs typeface="+mn-cs"/>
                  </a:rPr>
                  <a:t>in the fields in volume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Old result OK!</a:t>
                </a:r>
              </a:p>
            </p:txBody>
          </p:sp>
        </mc:Choice>
        <mc:Fallback xmlns="">
          <p:sp>
            <p:nvSpPr>
              <p:cNvPr id="3" name="Rectangle 2"/>
              <p:cNvSpPr>
                <a:spLocks noRot="1" noChangeAspect="1" noMove="1" noResize="1" noEditPoints="1" noAdjustHandles="1" noChangeArrowheads="1" noChangeShapeType="1" noTextEdit="1"/>
              </p:cNvSpPr>
              <p:nvPr/>
            </p:nvSpPr>
            <p:spPr>
              <a:xfrm>
                <a:off x="4117815" y="1933084"/>
                <a:ext cx="2753501" cy="1015663"/>
              </a:xfrm>
              <a:prstGeom prst="rect">
                <a:avLst/>
              </a:prstGeom>
              <a:blipFill>
                <a:blip r:embed="rId3"/>
                <a:stretch>
                  <a:fillRect l="-2212" t="-2994" b="-9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287058" y="1897439"/>
                <a:ext cx="4484732"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rate at which energy is transported out of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oMath>
                </a14:m>
                <a:r>
                  <a:rPr kumimoji="0" lang="en-US" sz="2000" b="0" i="1"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across its boundary surface </a:t>
                </a:r>
                <a14:m>
                  <m:oMath xmlns:m="http://schemas.openxmlformats.org/officeDocument/2006/math">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oMath>
                </a14:m>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by the electromagnetic fields</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7287058" y="1897439"/>
                <a:ext cx="4484732" cy="1015663"/>
              </a:xfrm>
              <a:prstGeom prst="rect">
                <a:avLst/>
              </a:prstGeom>
              <a:blipFill>
                <a:blip r:embed="rId4"/>
                <a:stretch>
                  <a:fillRect l="-1359" t="-2994" r="-1766" b="-9581"/>
                </a:stretch>
              </a:blipFill>
            </p:spPr>
            <p:txBody>
              <a:bodyPr/>
              <a:lstStyle/>
              <a:p>
                <a:r>
                  <a:rPr lang="LID4096">
                    <a:noFill/>
                  </a:rPr>
                  <a:t> </a:t>
                </a:r>
              </a:p>
            </p:txBody>
          </p:sp>
        </mc:Fallback>
      </mc:AlternateContent>
      <p:sp>
        <p:nvSpPr>
          <p:cNvPr id="15" name="Rectangle 14"/>
          <p:cNvSpPr/>
          <p:nvPr/>
        </p:nvSpPr>
        <p:spPr>
          <a:xfrm>
            <a:off x="435006" y="1911754"/>
            <a:ext cx="3221258"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rate at which the work done on the charges by the electromagnetic force</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Rectangle 15"/>
          <p:cNvSpPr/>
          <p:nvPr/>
        </p:nvSpPr>
        <p:spPr>
          <a:xfrm>
            <a:off x="384192" y="3024473"/>
            <a:ext cx="9186837"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Poynting’s theorem</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The work done on the charges by the electromagnetic force is equal to the decrease in energy remaining in the fields, less the energy that flowed out through the surface</a:t>
            </a:r>
            <a:endParaRPr kumimoji="0" lang="en-US" sz="2000"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18" name="Rectangle 17"/>
          <p:cNvSpPr/>
          <p:nvPr/>
        </p:nvSpPr>
        <p:spPr>
          <a:xfrm>
            <a:off x="384192" y="4137813"/>
            <a:ext cx="9651406"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a:t>
            </a:r>
            <a:r>
              <a:rPr kumimoji="0" lang="en-US" sz="2000" b="1" i="0" u="none" strike="noStrike" kern="1200" cap="none" spc="0" normalizeH="0" baseline="0" noProof="0" dirty="0" err="1">
                <a:ln>
                  <a:noFill/>
                </a:ln>
                <a:solidFill>
                  <a:srgbClr val="252525"/>
                </a:solidFill>
                <a:effectLst/>
                <a:uLnTx/>
                <a:uFillTx/>
                <a:latin typeface="Times New Roman" panose="02020603050405020304" pitchFamily="18" charset="0"/>
                <a:ea typeface="+mn-ea"/>
                <a:cs typeface="+mn-cs"/>
              </a:rPr>
              <a:t>Poynting</a:t>
            </a:r>
            <a:r>
              <a:rPr kumimoji="0" lang="en-US" sz="2000" b="1"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 vector: </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the </a:t>
            </a:r>
            <a:r>
              <a:rPr kumimoji="0" lang="en-US" sz="2000" b="0" i="1"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energy per unit  time, per unit area, </a:t>
            </a:r>
            <a:r>
              <a:rPr kumimoji="0" lang="en-US" sz="2000" b="0" i="0" u="none" strike="noStrike" kern="1200" cap="none" spc="0" normalizeH="0" baseline="0" noProof="0" dirty="0">
                <a:ln>
                  <a:noFill/>
                </a:ln>
                <a:solidFill>
                  <a:srgbClr val="252525"/>
                </a:solidFill>
                <a:effectLst/>
                <a:uLnTx/>
                <a:uFillTx/>
                <a:latin typeface="Times New Roman" panose="02020603050405020304" pitchFamily="18" charset="0"/>
                <a:ea typeface="+mn-ea"/>
                <a:cs typeface="+mn-cs"/>
              </a:rPr>
              <a:t>transported by the fields</a:t>
            </a: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465096" y="5442773"/>
                <a:ext cx="7620647" cy="7866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is the energy per unit time crossing the infinitesimal surface </a:t>
                </a:r>
                <a14:m>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energy </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flux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 that </a:t>
                </a:r>
                <a14:m>
                  <m:oMath xmlns:m="http://schemas.openxmlformats.org/officeDocument/2006/math">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is the </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energy flux density </a:t>
                </a:r>
                <a:r>
                  <a:rPr kumimoji="0" lang="en-US" sz="2000" u="none" strike="noStrike" kern="1200" cap="none" spc="0" normalizeH="0" baseline="0" noProof="0" dirty="0">
                    <a:ln>
                      <a:noFill/>
                    </a:ln>
                    <a:solidFill>
                      <a:srgbClr val="000000"/>
                    </a:solidFill>
                    <a:effectLst/>
                    <a:uLnTx/>
                    <a:uFillTx/>
                    <a:latin typeface="Times New Roman" panose="02020603050405020304" pitchFamily="18" charset="0"/>
                  </a:rPr>
                  <a:t>(per </a:t>
                </a:r>
                <a:r>
                  <a:rPr lang="en-US" sz="2000" dirty="0">
                    <a:solidFill>
                      <a:srgbClr val="000000"/>
                    </a:solidFill>
                    <a:latin typeface="Times New Roman" panose="02020603050405020304" pitchFamily="18" charset="0"/>
                  </a:rPr>
                  <a:t>unit time</a:t>
                </a:r>
                <a:r>
                  <a:rPr kumimoji="0" lang="en-US" sz="2000" u="none" strike="noStrike" kern="1200" cap="none" spc="0" normalizeH="0" baseline="0" noProof="0" dirty="0">
                    <a:ln>
                      <a:noFill/>
                    </a:ln>
                    <a:solidFill>
                      <a:srgbClr val="000000"/>
                    </a:solidFill>
                    <a:effectLst/>
                    <a:uLnTx/>
                    <a:uFillTx/>
                    <a:latin typeface="Times New Roman" panose="02020603050405020304" pitchFamily="18" charset="0"/>
                  </a:rPr>
                  <a:t>).</a:t>
                </a:r>
                <a:endParaRPr kumimoji="0" lang="en-US" sz="2000" u="none" strike="noStrike" kern="1200" cap="none" spc="0" normalizeH="0" baseline="30000" noProof="0" dirty="0">
                  <a:ln>
                    <a:noFill/>
                  </a:ln>
                  <a:solidFill>
                    <a:srgbClr val="000000"/>
                  </a:solidFill>
                  <a:effectLst/>
                  <a:uLnTx/>
                  <a:uFillTx/>
                  <a:latin typeface="Arial"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465096" y="5442773"/>
                <a:ext cx="7620647" cy="786626"/>
              </a:xfrm>
              <a:prstGeom prst="rect">
                <a:avLst/>
              </a:prstGeom>
              <a:blipFill>
                <a:blip r:embed="rId5"/>
                <a:stretch>
                  <a:fillRect l="-800" t="-9302" b="-1317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545523" y="860315"/>
                <a:ext cx="6954875" cy="891719"/>
              </a:xfrm>
              <a:prstGeom prst="rect">
                <a:avLst/>
              </a:prstGeom>
              <a:ln w="19050">
                <a:solidFill>
                  <a:srgbClr val="FF000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𝑑𝑊</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𝑑𝑡</m:t>
                          </m:r>
                        </m:den>
                      </m:f>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nary>
                            <m:nary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𝒱</m:t>
                              </m:r>
                            </m:sub>
                            <m:sup/>
                            <m:e>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𝜖</m:t>
                                              </m:r>
                                            </m:e>
                                            <m:sub>
                                              <m:r>
                                                <a:rPr kumimoji="0" lang="ru-RU"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0</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𝐸</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𝐵</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e>
                                  </m:d>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𝜏</m:t>
                              </m:r>
                            </m:e>
                          </m:nary>
                        </m:e>
                      </m:d>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𝒮</m:t>
                          </m:r>
                        </m:sub>
                        <m:sup/>
                        <m:e>
                          <m:d>
                            <m:dPr>
                              <m:begChr m:val="{"/>
                              <m:end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𝐚</m:t>
                              </m:r>
                            </m:e>
                          </m:acc>
                        </m:e>
                      </m:nary>
                    </m:oMath>
                  </m:oMathPara>
                </a14:m>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2545523" y="860315"/>
                <a:ext cx="6954875" cy="891719"/>
              </a:xfrm>
              <a:prstGeom prst="rect">
                <a:avLst/>
              </a:prstGeom>
              <a:blipFill>
                <a:blip r:embed="rId6"/>
                <a:stretch>
                  <a:fillRect/>
                </a:stretch>
              </a:blipFill>
              <a:ln w="19050">
                <a:solidFill>
                  <a:srgbClr val="FF0000"/>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429679" y="4655711"/>
                <a:ext cx="2014903" cy="722762"/>
              </a:xfrm>
              <a:prstGeom prst="rect">
                <a:avLst/>
              </a:prstGeom>
              <a:ln w="19050">
                <a:solidFill>
                  <a:srgbClr val="FF000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0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𝐒</m:t>
                          </m:r>
                        </m:e>
                      </m:acc>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den>
                      </m:f>
                      <m:d>
                        <m:d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𝐄</m:t>
                              </m:r>
                            </m:e>
                          </m:acc>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20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𝐁</m:t>
                              </m:r>
                            </m:e>
                          </m:acc>
                        </m:e>
                      </m:d>
                    </m:oMath>
                  </m:oMathPara>
                </a14:m>
                <a:endParaRPr kumimoji="0" lang="en-US" sz="2000" b="0" i="0" u="none" strike="noStrike" kern="1200" cap="none" spc="0" normalizeH="0" baseline="0" noProof="0" dirty="0">
                  <a:ln>
                    <a:noFill/>
                  </a:ln>
                  <a:solidFill>
                    <a:srgbClr val="000000"/>
                  </a:solidFill>
                  <a:effectLst/>
                  <a:uLnTx/>
                  <a:uFillTx/>
                  <a:latin typeface="NimbusSanL-ReguItal"/>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2429679" y="4655711"/>
                <a:ext cx="2014903" cy="722762"/>
              </a:xfrm>
              <a:prstGeom prst="rect">
                <a:avLst/>
              </a:prstGeom>
              <a:blipFill>
                <a:blip r:embed="rId7"/>
                <a:stretch>
                  <a:fillRect/>
                </a:stretch>
              </a:blipFill>
              <a:ln w="19050">
                <a:solidFill>
                  <a:srgbClr val="FF0000"/>
                </a:solidFill>
              </a:ln>
            </p:spPr>
            <p:txBody>
              <a:bodyPr/>
              <a:lstStyle/>
              <a:p>
                <a:r>
                  <a:rPr lang="LID4096">
                    <a:noFill/>
                  </a:rPr>
                  <a:t> </a:t>
                </a:r>
              </a:p>
            </p:txBody>
          </p:sp>
        </mc:Fallback>
      </mc:AlternateContent>
      <p:sp>
        <p:nvSpPr>
          <p:cNvPr id="32" name="Rectangle 31"/>
          <p:cNvSpPr/>
          <p:nvPr/>
        </p:nvSpPr>
        <p:spPr>
          <a:xfrm>
            <a:off x="465096" y="6273225"/>
            <a:ext cx="8260371"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Derived by John Henry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Poynting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 18</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84</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and Nikolay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Umov</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 18</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74</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2" name="Right Brace 1"/>
          <p:cNvSpPr/>
          <p:nvPr/>
        </p:nvSpPr>
        <p:spPr bwMode="auto">
          <a:xfrm rot="5400000">
            <a:off x="8138986" y="790735"/>
            <a:ext cx="298939" cy="2107560"/>
          </a:xfrm>
          <a:prstGeom prst="rightBrace">
            <a:avLst>
              <a:gd name="adj1" fmla="val 46428"/>
              <a:gd name="adj2" fmla="val 50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ight Brace 16"/>
          <p:cNvSpPr/>
          <p:nvPr/>
        </p:nvSpPr>
        <p:spPr bwMode="auto">
          <a:xfrm rot="5400000">
            <a:off x="5339357" y="466114"/>
            <a:ext cx="298939" cy="2742363"/>
          </a:xfrm>
          <a:prstGeom prst="rightBrace">
            <a:avLst>
              <a:gd name="adj1" fmla="val 46428"/>
              <a:gd name="adj2" fmla="val 5000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ight Brace 19"/>
          <p:cNvSpPr/>
          <p:nvPr/>
        </p:nvSpPr>
        <p:spPr bwMode="auto">
          <a:xfrm rot="5400000">
            <a:off x="2796544" y="1526163"/>
            <a:ext cx="234463" cy="572233"/>
          </a:xfrm>
          <a:prstGeom prst="rightBrace">
            <a:avLst>
              <a:gd name="adj1" fmla="val 46428"/>
              <a:gd name="adj2" fmla="val 54787"/>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p:cNvSpPr/>
          <p:nvPr/>
        </p:nvSpPr>
        <p:spPr>
          <a:xfrm>
            <a:off x="4513661" y="4805579"/>
            <a:ext cx="1715962"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Unit =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t>
            </a:r>
            <a:r>
              <a:rPr kumimoji="0" lang="pl-PL" sz="20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2</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US" sz="2000" b="1" i="0" u="none" strike="noStrike" kern="1200" cap="none" spc="0" normalizeH="0" baseline="30000" noProof="0" dirty="0">
              <a:ln>
                <a:noFill/>
              </a:ln>
              <a:solidFill>
                <a:srgbClr val="000000"/>
              </a:solidFill>
              <a:effectLst/>
              <a:uLnTx/>
              <a:uFillTx/>
              <a:latin typeface="Arial" charset="0"/>
              <a:ea typeface="+mn-ea"/>
              <a:cs typeface="+mn-cs"/>
            </a:endParaRPr>
          </a:p>
        </p:txBody>
      </p:sp>
      <p:sp>
        <p:nvSpPr>
          <p:cNvPr id="24" name="Content Placeholder 4">
            <a:extLst>
              <a:ext uri="{FF2B5EF4-FFF2-40B4-BE49-F238E27FC236}">
                <a16:creationId xmlns:a16="http://schemas.microsoft.com/office/drawing/2014/main" id="{71FFEEA9-F547-4B8B-B8E6-D8B71B86ACB4}"/>
              </a:ext>
            </a:extLst>
          </p:cNvPr>
          <p:cNvSpPr>
            <a:spLocks noGrp="1"/>
          </p:cNvSpPr>
          <p:nvPr>
            <p:ph sz="quarter" idx="10"/>
          </p:nvPr>
        </p:nvSpPr>
        <p:spPr>
          <a:xfrm>
            <a:off x="11464925" y="0"/>
            <a:ext cx="727075" cy="290513"/>
          </a:xfrm>
          <a:prstGeom prst="rect">
            <a:avLst/>
          </a:prstGeom>
        </p:spPr>
        <p:txBody>
          <a:bodyPr/>
          <a:lstStyle>
            <a:lvl1pPr marL="0" indent="0" algn="r">
              <a:buNone/>
              <a:defRPr sz="1600"/>
            </a:lvl1pPr>
          </a:lstStyle>
          <a:p>
            <a:pPr lvl="0"/>
            <a:fld id="{6277FA82-443F-480E-8FC1-3C37497B7B6E}" type="slidenum">
              <a:rPr lang="en-US" smtClean="0"/>
              <a:t>9</a:t>
            </a:fld>
            <a:endParaRPr lang="en-US" dirty="0"/>
          </a:p>
        </p:txBody>
      </p:sp>
      <p:pic>
        <p:nvPicPr>
          <p:cNvPr id="1026" name="Picture 2" descr="John Henry Poynting.jpg">
            <a:extLst>
              <a:ext uri="{FF2B5EF4-FFF2-40B4-BE49-F238E27FC236}">
                <a16:creationId xmlns:a16="http://schemas.microsoft.com/office/drawing/2014/main" id="{C43B8033-A145-4930-9C20-CAB2FA3925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1293" y="3646715"/>
            <a:ext cx="1938371" cy="26382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6D969A6-C7AE-47A4-A2FA-BA98E7EFDACB}"/>
              </a:ext>
            </a:extLst>
          </p:cNvPr>
          <p:cNvSpPr/>
          <p:nvPr/>
        </p:nvSpPr>
        <p:spPr>
          <a:xfrm>
            <a:off x="9784083" y="6273225"/>
            <a:ext cx="2087431" cy="58477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John Henry Poynting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(1852–1914)</a:t>
            </a:r>
            <a:endParaRPr kumimoji="0" lang="en-US" sz="16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56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5" grpId="0"/>
      <p:bldP spid="16" grpId="0"/>
      <p:bldP spid="18" grpId="0"/>
      <p:bldP spid="19" grpId="0"/>
      <p:bldP spid="22" grpId="0" animBg="1"/>
      <p:bldP spid="32" grpId="0"/>
      <p:bldP spid="2" grpId="0" animBg="1"/>
      <p:bldP spid="17" grpId="0" animBg="1"/>
      <p:bldP spid="20" grpId="0" animBg="1"/>
      <p:bldP spid="23" grpId="0"/>
      <p:bldP spid="6" grpId="0"/>
    </p:bldLst>
  </p:timing>
</p:sld>
</file>

<file path=ppt/theme/theme1.xml><?xml version="1.0" encoding="utf-8"?>
<a:theme xmlns:a="http://schemas.openxmlformats.org/drawingml/2006/main" name="MSCSheets">
  <a:themeElements>
    <a:clrScheme name="MSCShee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SCShee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7150" cap="flat" cmpd="sng" algn="ctr">
          <a:solidFill>
            <a:srgbClr val="00B050"/>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a:spAutoFit/>
      </a:bodyPr>
      <a:lstStyle>
        <a:defPPr marL="0" marR="0" algn="l">
          <a:spcBef>
            <a:spcPts val="0"/>
          </a:spcBef>
          <a:spcAft>
            <a:spcPts val="600"/>
          </a:spcAft>
          <a:defRPr sz="1600" dirty="0">
            <a:effectLst/>
            <a:latin typeface="+mj-lt"/>
            <a:ea typeface="Calibri" panose="020F0502020204030204" pitchFamily="34" charset="0"/>
            <a:cs typeface="Times New Roman" panose="02020603050405020304" pitchFamily="18" charset="0"/>
          </a:defRPr>
        </a:defPPr>
      </a:lstStyle>
    </a:txDef>
  </a:objectDefaults>
  <a:extraClrSchemeLst>
    <a:extraClrScheme>
      <a:clrScheme name="MSCSheet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SCShee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SCShee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SCSheet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SCShee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SCShee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SCShee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TotalTime>
  <Words>6615</Words>
  <Application>Microsoft Office PowerPoint</Application>
  <PresentationFormat>Widescreen</PresentationFormat>
  <Paragraphs>909</Paragraphs>
  <Slides>47</Slides>
  <Notes>47</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Cambria Math</vt:lpstr>
      <vt:lpstr>NimbusSanL-ReguItal</vt:lpstr>
      <vt:lpstr>Times New Roman</vt:lpstr>
      <vt:lpstr>MSCSheets</vt:lpstr>
      <vt:lpstr>PHOTO-PAINT</vt:lpstr>
      <vt:lpstr>½ Lecture 22. Conservation Laws: Charge and Energy</vt:lpstr>
      <vt:lpstr>Conservation of charge: the continuity equation</vt:lpstr>
      <vt:lpstr>Electric and magnetic energy</vt:lpstr>
      <vt:lpstr>Question 2: PollEv.com/2023mp</vt:lpstr>
      <vt:lpstr>Question 3: PollEv.com/2023mp</vt:lpstr>
      <vt:lpstr>Moving charges requires energy</vt:lpstr>
      <vt:lpstr>Four steps</vt:lpstr>
      <vt:lpstr>The fifth step</vt:lpstr>
      <vt:lpstr>Poynting’s theorem</vt:lpstr>
      <vt:lpstr>Griffiths, Example 8.1</vt:lpstr>
      <vt:lpstr>The “continuity” equation for energy</vt:lpstr>
      <vt:lpstr>Question 1: PollEv.com/2023mp</vt:lpstr>
      <vt:lpstr>Lecture 23: Conservation Laws: Momentum</vt:lpstr>
      <vt:lpstr>Notes on upcoming Test 4</vt:lpstr>
      <vt:lpstr>Question 1: PollEv.com/2023mp</vt:lpstr>
      <vt:lpstr>Conservation laws we have studied</vt:lpstr>
      <vt:lpstr>Newton’s third law in electrodynamics</vt:lpstr>
      <vt:lpstr>Newton’s third law in electrodynamics</vt:lpstr>
      <vt:lpstr>Newton’s third law in electrodynamics</vt:lpstr>
      <vt:lpstr>Newton’s third law in electrodynamics</vt:lpstr>
      <vt:lpstr>All forces on a moving charge</vt:lpstr>
      <vt:lpstr>All forces on a moving distribution of charges</vt:lpstr>
      <vt:lpstr>All forces on a moving distribution of charges</vt:lpstr>
      <vt:lpstr>All forces on a moving distribution of charges</vt:lpstr>
      <vt:lpstr>Tensors (Griffiths, 1.1.5)</vt:lpstr>
      <vt:lpstr>Tensors</vt:lpstr>
      <vt:lpstr>Plan of further actions</vt:lpstr>
      <vt:lpstr>Definition of Maxwell’s stress tensor</vt:lpstr>
      <vt:lpstr>Mnemonic multiplication rule (Vector) ⃗∙(Tensor) ⃡</vt:lpstr>
      <vt:lpstr>Divergence of the Maxwell stress tensor</vt:lpstr>
      <vt:lpstr>Divergence of the Maxwell stress tensor</vt:lpstr>
      <vt:lpstr>Force per unit volume</vt:lpstr>
      <vt:lpstr>The total electromagnetic force on the charges in 𝒱</vt:lpstr>
      <vt:lpstr>Behind the stress tensor</vt:lpstr>
      <vt:lpstr>½ Lecture 24: Maxwell’s stress tensor</vt:lpstr>
      <vt:lpstr>Question 1</vt:lpstr>
      <vt:lpstr>Question 2</vt:lpstr>
      <vt:lpstr>Problem 8.7</vt:lpstr>
      <vt:lpstr>Conservation of momentum</vt:lpstr>
      <vt:lpstr>“Continuity equation" for momentum</vt:lpstr>
      <vt:lpstr>Summary of Maxwell’s stress tensor</vt:lpstr>
      <vt:lpstr>Recap Chapter 8</vt:lpstr>
      <vt:lpstr>Web recourses</vt:lpstr>
      <vt:lpstr>Intermezzo: Pressure, stress and tensors</vt:lpstr>
      <vt:lpstr>Intermezzo: Stress (tensor)</vt:lpstr>
      <vt:lpstr>Total force and the stress tensor</vt:lpstr>
      <vt:lpstr>General prove that  f ⃗=∇ ⃗∙T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22. Conservation Laws: Energy &amp; Momentum</dc:title>
  <dc:creator>Maxim Pchenitchnikov</dc:creator>
  <cp:lastModifiedBy>Maxim Pchenitchnikov</cp:lastModifiedBy>
  <cp:revision>12</cp:revision>
  <dcterms:created xsi:type="dcterms:W3CDTF">2023-04-27T10:47:14Z</dcterms:created>
  <dcterms:modified xsi:type="dcterms:W3CDTF">2023-05-12T06:45:57Z</dcterms:modified>
</cp:coreProperties>
</file>