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59" r:id="rId2"/>
  </p:sldMasterIdLst>
  <p:notesMasterIdLst>
    <p:notesMasterId r:id="rId62"/>
  </p:notesMasterIdLst>
  <p:handoutMasterIdLst>
    <p:handoutMasterId r:id="rId63"/>
  </p:handoutMasterIdLst>
  <p:sldIdLst>
    <p:sldId id="708" r:id="rId3"/>
    <p:sldId id="767" r:id="rId4"/>
    <p:sldId id="764" r:id="rId5"/>
    <p:sldId id="765" r:id="rId6"/>
    <p:sldId id="711" r:id="rId7"/>
    <p:sldId id="712" r:id="rId8"/>
    <p:sldId id="713" r:id="rId9"/>
    <p:sldId id="714" r:id="rId10"/>
    <p:sldId id="715" r:id="rId11"/>
    <p:sldId id="716" r:id="rId12"/>
    <p:sldId id="717" r:id="rId13"/>
    <p:sldId id="768" r:id="rId14"/>
    <p:sldId id="718" r:id="rId15"/>
    <p:sldId id="719" r:id="rId16"/>
    <p:sldId id="720" r:id="rId17"/>
    <p:sldId id="721" r:id="rId18"/>
    <p:sldId id="722" r:id="rId19"/>
    <p:sldId id="723" r:id="rId20"/>
    <p:sldId id="641" r:id="rId21"/>
    <p:sldId id="638" r:id="rId22"/>
    <p:sldId id="636" r:id="rId23"/>
    <p:sldId id="763" r:id="rId24"/>
    <p:sldId id="730" r:id="rId25"/>
    <p:sldId id="726" r:id="rId26"/>
    <p:sldId id="769" r:id="rId27"/>
    <p:sldId id="772" r:id="rId28"/>
    <p:sldId id="731" r:id="rId29"/>
    <p:sldId id="732" r:id="rId30"/>
    <p:sldId id="733" r:id="rId31"/>
    <p:sldId id="734" r:id="rId32"/>
    <p:sldId id="735" r:id="rId33"/>
    <p:sldId id="736" r:id="rId34"/>
    <p:sldId id="737" r:id="rId35"/>
    <p:sldId id="773" r:id="rId36"/>
    <p:sldId id="739" r:id="rId37"/>
    <p:sldId id="740" r:id="rId38"/>
    <p:sldId id="741" r:id="rId39"/>
    <p:sldId id="742" r:id="rId40"/>
    <p:sldId id="743" r:id="rId41"/>
    <p:sldId id="744" r:id="rId42"/>
    <p:sldId id="745" r:id="rId43"/>
    <p:sldId id="746" r:id="rId44"/>
    <p:sldId id="749" r:id="rId45"/>
    <p:sldId id="747" r:id="rId46"/>
    <p:sldId id="750" r:id="rId47"/>
    <p:sldId id="751" r:id="rId48"/>
    <p:sldId id="752" r:id="rId49"/>
    <p:sldId id="753" r:id="rId50"/>
    <p:sldId id="754" r:id="rId51"/>
    <p:sldId id="755" r:id="rId52"/>
    <p:sldId id="756" r:id="rId53"/>
    <p:sldId id="757" r:id="rId54"/>
    <p:sldId id="758" r:id="rId55"/>
    <p:sldId id="759" r:id="rId56"/>
    <p:sldId id="760" r:id="rId57"/>
    <p:sldId id="761" r:id="rId58"/>
    <p:sldId id="762" r:id="rId59"/>
    <p:sldId id="268" r:id="rId60"/>
    <p:sldId id="771" r:id="rId61"/>
  </p:sldIdLst>
  <p:sldSz cx="12192000" cy="6858000"/>
  <p:notesSz cx="6797675" cy="9872663"/>
  <p:defaultTextStyle>
    <a:defPPr>
      <a:defRPr lang="en-US"/>
    </a:defPPr>
    <a:lvl1pPr algn="ctr" rtl="0" eaLnBrk="0" fontAlgn="base" hangingPunct="0">
      <a:spcBef>
        <a:spcPct val="0"/>
      </a:spcBef>
      <a:spcAft>
        <a:spcPct val="0"/>
      </a:spcAft>
      <a:defRPr sz="1600" b="1" kern="1200">
        <a:solidFill>
          <a:schemeClr val="tx1"/>
        </a:solidFill>
        <a:latin typeface="Arial" charset="0"/>
        <a:ea typeface="+mn-ea"/>
        <a:cs typeface="+mn-cs"/>
      </a:defRPr>
    </a:lvl1pPr>
    <a:lvl2pPr marL="457200" algn="ctr" rtl="0" eaLnBrk="0" fontAlgn="base" hangingPunct="0">
      <a:spcBef>
        <a:spcPct val="0"/>
      </a:spcBef>
      <a:spcAft>
        <a:spcPct val="0"/>
      </a:spcAft>
      <a:defRPr sz="1600" b="1" kern="1200">
        <a:solidFill>
          <a:schemeClr val="tx1"/>
        </a:solidFill>
        <a:latin typeface="Arial" charset="0"/>
        <a:ea typeface="+mn-ea"/>
        <a:cs typeface="+mn-cs"/>
      </a:defRPr>
    </a:lvl2pPr>
    <a:lvl3pPr marL="914400" algn="ctr" rtl="0" eaLnBrk="0" fontAlgn="base" hangingPunct="0">
      <a:spcBef>
        <a:spcPct val="0"/>
      </a:spcBef>
      <a:spcAft>
        <a:spcPct val="0"/>
      </a:spcAft>
      <a:defRPr sz="1600" b="1" kern="1200">
        <a:solidFill>
          <a:schemeClr val="tx1"/>
        </a:solidFill>
        <a:latin typeface="Arial" charset="0"/>
        <a:ea typeface="+mn-ea"/>
        <a:cs typeface="+mn-cs"/>
      </a:defRPr>
    </a:lvl3pPr>
    <a:lvl4pPr marL="1371600" algn="ctr" rtl="0" eaLnBrk="0" fontAlgn="base" hangingPunct="0">
      <a:spcBef>
        <a:spcPct val="0"/>
      </a:spcBef>
      <a:spcAft>
        <a:spcPct val="0"/>
      </a:spcAft>
      <a:defRPr sz="1600" b="1" kern="1200">
        <a:solidFill>
          <a:schemeClr val="tx1"/>
        </a:solidFill>
        <a:latin typeface="Arial" charset="0"/>
        <a:ea typeface="+mn-ea"/>
        <a:cs typeface="+mn-cs"/>
      </a:defRPr>
    </a:lvl4pPr>
    <a:lvl5pPr marL="1828800" algn="ctr" rtl="0" eaLnBrk="0" fontAlgn="base" hangingPunct="0">
      <a:spcBef>
        <a:spcPct val="0"/>
      </a:spcBef>
      <a:spcAft>
        <a:spcPct val="0"/>
      </a:spcAft>
      <a:defRPr sz="1600" b="1" kern="1200">
        <a:solidFill>
          <a:schemeClr val="tx1"/>
        </a:solidFill>
        <a:latin typeface="Arial" charset="0"/>
        <a:ea typeface="+mn-ea"/>
        <a:cs typeface="+mn-cs"/>
      </a:defRPr>
    </a:lvl5pPr>
    <a:lvl6pPr marL="2286000" algn="l" defTabSz="914400" rtl="0" eaLnBrk="1" latinLnBrk="0" hangingPunct="1">
      <a:defRPr sz="1600" b="1" kern="1200">
        <a:solidFill>
          <a:schemeClr val="tx1"/>
        </a:solidFill>
        <a:latin typeface="Arial" charset="0"/>
        <a:ea typeface="+mn-ea"/>
        <a:cs typeface="+mn-cs"/>
      </a:defRPr>
    </a:lvl6pPr>
    <a:lvl7pPr marL="2743200" algn="l" defTabSz="914400" rtl="0" eaLnBrk="1" latinLnBrk="0" hangingPunct="1">
      <a:defRPr sz="1600" b="1" kern="1200">
        <a:solidFill>
          <a:schemeClr val="tx1"/>
        </a:solidFill>
        <a:latin typeface="Arial" charset="0"/>
        <a:ea typeface="+mn-ea"/>
        <a:cs typeface="+mn-cs"/>
      </a:defRPr>
    </a:lvl7pPr>
    <a:lvl8pPr marL="3200400" algn="l" defTabSz="914400" rtl="0" eaLnBrk="1" latinLnBrk="0" hangingPunct="1">
      <a:defRPr sz="1600" b="1" kern="1200">
        <a:solidFill>
          <a:schemeClr val="tx1"/>
        </a:solidFill>
        <a:latin typeface="Arial" charset="0"/>
        <a:ea typeface="+mn-ea"/>
        <a:cs typeface="+mn-cs"/>
      </a:defRPr>
    </a:lvl8pPr>
    <a:lvl9pPr marL="3657600" algn="l" defTabSz="914400" rtl="0" eaLnBrk="1" latinLnBrk="0" hangingPunct="1">
      <a:defRPr sz="16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284" userDrawn="1">
          <p15:clr>
            <a:srgbClr val="A4A3A4"/>
          </p15:clr>
        </p15:guide>
        <p15:guide id="2" pos="96" userDrawn="1">
          <p15:clr>
            <a:srgbClr val="A4A3A4"/>
          </p15:clr>
        </p15:guide>
      </p15:sldGuideLst>
    </p:ext>
    <p:ext uri="{2D200454-40CA-4A62-9FC3-DE9A4176ACB9}">
      <p15:notesGuideLst xmlns:p15="http://schemas.microsoft.com/office/powerpoint/2012/main">
        <p15:guide id="1" orient="horz" pos="3112" userDrawn="1">
          <p15:clr>
            <a:srgbClr val="A4A3A4"/>
          </p15:clr>
        </p15:guide>
        <p15:guide id="2" pos="2140" userDrawn="1">
          <p15:clr>
            <a:srgbClr val="A4A3A4"/>
          </p15:clr>
        </p15:guide>
        <p15:guide id="3" orient="horz" pos="3110" userDrawn="1">
          <p15:clr>
            <a:srgbClr val="A4A3A4"/>
          </p15:clr>
        </p15:guide>
        <p15:guide id="4"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FF00FF"/>
    <a:srgbClr val="6699FF"/>
    <a:srgbClr val="CC3300"/>
    <a:srgbClr val="CC6600"/>
    <a:srgbClr val="000099"/>
    <a:srgbClr val="CCECFF"/>
    <a:srgbClr val="E0E0F8"/>
    <a:srgbClr val="F7FEFE"/>
    <a:srgbClr val="F1F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86028" autoAdjust="0"/>
  </p:normalViewPr>
  <p:slideViewPr>
    <p:cSldViewPr snapToGrid="0">
      <p:cViewPr varScale="1">
        <p:scale>
          <a:sx n="123" d="100"/>
          <a:sy n="123" d="100"/>
        </p:scale>
        <p:origin x="1700" y="104"/>
      </p:cViewPr>
      <p:guideLst>
        <p:guide orient="horz" pos="4284"/>
        <p:guide pos="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924" y="-72"/>
      </p:cViewPr>
      <p:guideLst>
        <p:guide orient="horz" pos="3112"/>
        <p:guide pos="2140"/>
        <p:guide orient="horz" pos="3110"/>
        <p:guide pos="2142"/>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bwMode="auto">
          <a:xfrm>
            <a:off x="2" y="1"/>
            <a:ext cx="2946189" cy="49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b="0"/>
            </a:lvl1pPr>
          </a:lstStyle>
          <a:p>
            <a:pPr>
              <a:defRPr/>
            </a:pPr>
            <a:endParaRPr lang="nl-NL"/>
          </a:p>
        </p:txBody>
      </p:sp>
      <p:sp>
        <p:nvSpPr>
          <p:cNvPr id="143363" name="Rectangle 3"/>
          <p:cNvSpPr>
            <a:spLocks noGrp="1" noChangeArrowheads="1"/>
          </p:cNvSpPr>
          <p:nvPr>
            <p:ph type="dt" sz="quarter" idx="1"/>
          </p:nvPr>
        </p:nvSpPr>
        <p:spPr bwMode="auto">
          <a:xfrm>
            <a:off x="3848312" y="1"/>
            <a:ext cx="2947777" cy="49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nl-NL"/>
          </a:p>
        </p:txBody>
      </p:sp>
      <p:sp>
        <p:nvSpPr>
          <p:cNvPr id="143364" name="Rectangle 4"/>
          <p:cNvSpPr>
            <a:spLocks noGrp="1" noChangeArrowheads="1"/>
          </p:cNvSpPr>
          <p:nvPr>
            <p:ph type="ftr" sz="quarter" idx="2"/>
          </p:nvPr>
        </p:nvSpPr>
        <p:spPr bwMode="auto">
          <a:xfrm>
            <a:off x="2" y="9375560"/>
            <a:ext cx="2946189" cy="49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b="0"/>
            </a:lvl1pPr>
          </a:lstStyle>
          <a:p>
            <a:pPr>
              <a:defRPr/>
            </a:pPr>
            <a:endParaRPr lang="nl-NL"/>
          </a:p>
        </p:txBody>
      </p:sp>
      <p:sp>
        <p:nvSpPr>
          <p:cNvPr id="143365" name="Rectangle 5"/>
          <p:cNvSpPr>
            <a:spLocks noGrp="1" noChangeArrowheads="1"/>
          </p:cNvSpPr>
          <p:nvPr>
            <p:ph type="sldNum" sz="quarter" idx="3"/>
          </p:nvPr>
        </p:nvSpPr>
        <p:spPr bwMode="auto">
          <a:xfrm>
            <a:off x="3848312" y="9375560"/>
            <a:ext cx="2947777" cy="49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CCC24A04-D043-4DBE-AB45-1C2029A177DD}" type="slidenum">
              <a:rPr lang="nl-NL"/>
              <a:pPr>
                <a:defRPr/>
              </a:pPr>
              <a:t>‹#›</a:t>
            </a:fld>
            <a:endParaRPr lang="nl-NL"/>
          </a:p>
        </p:txBody>
      </p:sp>
    </p:spTree>
    <p:extLst>
      <p:ext uri="{BB962C8B-B14F-4D97-AF65-F5344CB8AC3E}">
        <p14:creationId xmlns:p14="http://schemas.microsoft.com/office/powerpoint/2010/main" val="94586917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1"/>
            <a:ext cx="2946189" cy="49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b="0"/>
            </a:lvl1pPr>
          </a:lstStyle>
          <a:p>
            <a:pPr>
              <a:defRPr/>
            </a:pPr>
            <a:endParaRPr lang="en-US"/>
          </a:p>
        </p:txBody>
      </p:sp>
      <p:sp>
        <p:nvSpPr>
          <p:cNvPr id="4099" name="Rectangle 3"/>
          <p:cNvSpPr>
            <a:spLocks noGrp="1" noChangeArrowheads="1"/>
          </p:cNvSpPr>
          <p:nvPr>
            <p:ph type="dt" idx="1"/>
          </p:nvPr>
        </p:nvSpPr>
        <p:spPr bwMode="auto">
          <a:xfrm>
            <a:off x="3848312" y="1"/>
            <a:ext cx="2947777" cy="49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en-US"/>
          </a:p>
        </p:txBody>
      </p:sp>
      <p:sp>
        <p:nvSpPr>
          <p:cNvPr id="26628" name="Rectangle 4"/>
          <p:cNvSpPr>
            <a:spLocks noGrp="1" noRot="1" noChangeAspect="1" noChangeArrowheads="1" noTextEdit="1"/>
          </p:cNvSpPr>
          <p:nvPr>
            <p:ph type="sldImg" idx="2"/>
          </p:nvPr>
        </p:nvSpPr>
        <p:spPr bwMode="auto">
          <a:xfrm>
            <a:off x="106363" y="741363"/>
            <a:ext cx="6584950" cy="37036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79768" y="4690148"/>
            <a:ext cx="5438140" cy="444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2" y="9375560"/>
            <a:ext cx="2946189" cy="49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b="0"/>
            </a:lvl1pPr>
          </a:lstStyle>
          <a:p>
            <a:pPr>
              <a:defRPr/>
            </a:pPr>
            <a:endParaRPr lang="en-US"/>
          </a:p>
        </p:txBody>
      </p:sp>
      <p:sp>
        <p:nvSpPr>
          <p:cNvPr id="4103" name="Rectangle 7"/>
          <p:cNvSpPr>
            <a:spLocks noGrp="1" noChangeArrowheads="1"/>
          </p:cNvSpPr>
          <p:nvPr>
            <p:ph type="sldNum" sz="quarter" idx="5"/>
          </p:nvPr>
        </p:nvSpPr>
        <p:spPr bwMode="auto">
          <a:xfrm>
            <a:off x="3848312" y="9375560"/>
            <a:ext cx="2947777" cy="49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80877AB9-0926-4444-9150-F0B5FD2F470C}" type="slidenum">
              <a:rPr lang="en-US"/>
              <a:pPr>
                <a:defRPr/>
              </a:pPr>
              <a:t>‹#›</a:t>
            </a:fld>
            <a:endParaRPr lang="en-US"/>
          </a:p>
        </p:txBody>
      </p:sp>
    </p:spTree>
    <p:extLst>
      <p:ext uri="{BB962C8B-B14F-4D97-AF65-F5344CB8AC3E}">
        <p14:creationId xmlns:p14="http://schemas.microsoft.com/office/powerpoint/2010/main" val="87915622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r>
              <a:rPr lang="en-US" sz="1200" b="0" i="0" kern="1200" dirty="0">
                <a:solidFill>
                  <a:schemeClr val="tx1"/>
                </a:solidFill>
                <a:effectLst/>
                <a:latin typeface="Arial" charset="0"/>
                <a:ea typeface="+mn-ea"/>
                <a:cs typeface="+mn-cs"/>
              </a:rPr>
              <a:t>Haarlem </a:t>
            </a:r>
            <a:r>
              <a:rPr lang="de-DE" dirty="0"/>
              <a:t>18 </a:t>
            </a:r>
            <a:r>
              <a:rPr lang="de-DE" dirty="0" err="1"/>
              <a:t>mei</a:t>
            </a:r>
            <a:r>
              <a:rPr lang="de-DE" dirty="0"/>
              <a:t> 2017 </a:t>
            </a:r>
            <a:r>
              <a:rPr lang="de-DE" sz="1200" b="0" i="0" kern="1200" dirty="0">
                <a:solidFill>
                  <a:schemeClr val="tx1"/>
                </a:solidFill>
                <a:effectLst/>
                <a:latin typeface="Arial" charset="0"/>
                <a:ea typeface="+mn-ea"/>
                <a:cs typeface="+mn-cs"/>
              </a:rPr>
              <a:t>t/m 18 </a:t>
            </a:r>
            <a:r>
              <a:rPr lang="de-DE" sz="1200" b="0" i="0" kern="1200" dirty="0" err="1">
                <a:solidFill>
                  <a:schemeClr val="tx1"/>
                </a:solidFill>
                <a:effectLst/>
                <a:latin typeface="Arial" charset="0"/>
                <a:ea typeface="+mn-ea"/>
                <a:cs typeface="+mn-cs"/>
              </a:rPr>
              <a:t>mei</a:t>
            </a:r>
            <a:r>
              <a:rPr lang="de-DE" sz="1200" b="0" i="0" kern="1200" dirty="0">
                <a:solidFill>
                  <a:schemeClr val="tx1"/>
                </a:solidFill>
                <a:effectLst/>
                <a:latin typeface="Arial" charset="0"/>
                <a:ea typeface="+mn-ea"/>
                <a:cs typeface="+mn-cs"/>
              </a:rPr>
              <a:t> 2020 !!!</a:t>
            </a:r>
            <a:endParaRPr lang="nl-NL" altLang="en-US" dirty="0"/>
          </a:p>
        </p:txBody>
      </p:sp>
    </p:spTree>
    <p:extLst>
      <p:ext uri="{BB962C8B-B14F-4D97-AF65-F5344CB8AC3E}">
        <p14:creationId xmlns:p14="http://schemas.microsoft.com/office/powerpoint/2010/main" val="975260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10</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r>
              <a:rPr lang="en-US" altLang="en-US" b="0" dirty="0" err="1"/>
              <a:t>Cliveland</a:t>
            </a:r>
            <a:r>
              <a:rPr lang="en-US" altLang="en-US" b="0" dirty="0"/>
              <a:t>, </a:t>
            </a:r>
            <a:r>
              <a:rPr lang="en-US" altLang="en-US" b="0" dirty="0" err="1"/>
              <a:t>Ohaio</a:t>
            </a:r>
            <a:r>
              <a:rPr lang="en-US" altLang="en-US" b="0" dirty="0"/>
              <a:t> 1887  </a:t>
            </a:r>
          </a:p>
          <a:p>
            <a:pPr eaLnBrk="1" hangingPunct="1"/>
            <a:r>
              <a:rPr lang="en-US" altLang="en-US" b="0" dirty="0"/>
              <a:t>The result was VERY perplexing at the time! </a:t>
            </a:r>
          </a:p>
          <a:p>
            <a:pPr eaLnBrk="1" hangingPunct="1"/>
            <a:r>
              <a:rPr lang="en-US" altLang="en-US" b="0" dirty="0"/>
              <a:t>Michelson didn’t believe his own results till the end of his life</a:t>
            </a:r>
          </a:p>
          <a:p>
            <a:pPr eaLnBrk="1" hangingPunct="1"/>
            <a:r>
              <a:rPr lang="en-US" altLang="en-US" b="0" dirty="0"/>
              <a:t>Michelson and Morley themselves interpreted their experiment as confirmation of the "ether drag" hypothesis, which held that the earth somehow pulls the ether along with it.</a:t>
            </a:r>
          </a:p>
          <a:p>
            <a:pPr eaLnBrk="1" hangingPunct="1"/>
            <a:r>
              <a:rPr lang="en-US" altLang="en-US" b="0" dirty="0"/>
              <a:t>Fitzgerald and Lorentz suggested that the ether wind physically compresses all matter (including the Michelson-Morley apparatus itself) in just the right way to compensate for, and thereby conceal, the variation in speed with direction.</a:t>
            </a:r>
          </a:p>
          <a:p>
            <a:pPr eaLnBrk="1" hangingPunct="1"/>
            <a:endParaRPr lang="nl-NL" altLang="en-US" b="1" dirty="0"/>
          </a:p>
        </p:txBody>
      </p:sp>
    </p:spTree>
    <p:extLst>
      <p:ext uri="{BB962C8B-B14F-4D97-AF65-F5344CB8AC3E}">
        <p14:creationId xmlns:p14="http://schemas.microsoft.com/office/powerpoint/2010/main" val="1019054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11</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2414125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12</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863833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13</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r>
              <a:rPr lang="nl-NL" b="0" i="0" dirty="0">
                <a:solidFill>
                  <a:srgbClr val="050505"/>
                </a:solidFill>
                <a:effectLst/>
                <a:latin typeface="Segoe UI Historic" panose="020B0502040204020203" pitchFamily="34" charset="0"/>
              </a:rPr>
              <a:t>Lorentz </a:t>
            </a:r>
            <a:r>
              <a:rPr lang="nl-NL" b="0" i="0" dirty="0" err="1">
                <a:solidFill>
                  <a:srgbClr val="050505"/>
                </a:solidFill>
                <a:effectLst/>
                <a:latin typeface="Segoe UI Historic" panose="020B0502040204020203" pitchFamily="34" charset="0"/>
              </a:rPr>
              <a:t>invariancy</a:t>
            </a:r>
            <a:r>
              <a:rPr lang="nl-NL" b="0" i="0" dirty="0">
                <a:solidFill>
                  <a:srgbClr val="050505"/>
                </a:solidFill>
                <a:effectLst/>
                <a:latin typeface="Segoe UI Historic" panose="020B0502040204020203" pitchFamily="34" charset="0"/>
              </a:rPr>
              <a:t> is a property on </a:t>
            </a:r>
            <a:r>
              <a:rPr lang="nl-NL" b="0" i="0" dirty="0" err="1">
                <a:solidFill>
                  <a:srgbClr val="050505"/>
                </a:solidFill>
                <a:effectLst/>
                <a:latin typeface="Segoe UI Historic" panose="020B0502040204020203" pitchFamily="34" charset="0"/>
              </a:rPr>
              <a:t>any</a:t>
            </a:r>
            <a:r>
              <a:rPr lang="nl-NL" b="0" i="0" dirty="0">
                <a:solidFill>
                  <a:srgbClr val="050505"/>
                </a:solidFill>
                <a:effectLst/>
                <a:latin typeface="Segoe UI Historic" panose="020B0502040204020203" pitchFamily="34" charset="0"/>
              </a:rPr>
              <a:t> </a:t>
            </a:r>
            <a:r>
              <a:rPr lang="nl-NL" b="0" i="0" dirty="0" err="1">
                <a:solidFill>
                  <a:srgbClr val="050505"/>
                </a:solidFill>
                <a:effectLst/>
                <a:latin typeface="Segoe UI Historic" panose="020B0502040204020203" pitchFamily="34" charset="0"/>
              </a:rPr>
              <a:t>physical</a:t>
            </a:r>
            <a:r>
              <a:rPr lang="nl-NL" b="0" i="0" dirty="0">
                <a:solidFill>
                  <a:srgbClr val="050505"/>
                </a:solidFill>
                <a:effectLst/>
                <a:latin typeface="Segoe UI Historic" panose="020B0502040204020203" pitchFamily="34" charset="0"/>
              </a:rPr>
              <a:t> </a:t>
            </a:r>
            <a:r>
              <a:rPr lang="nl-NL" b="0" i="0" dirty="0" err="1">
                <a:solidFill>
                  <a:srgbClr val="050505"/>
                </a:solidFill>
                <a:effectLst/>
                <a:latin typeface="Segoe UI Historic" panose="020B0502040204020203" pitchFamily="34" charset="0"/>
              </a:rPr>
              <a:t>theory</a:t>
            </a:r>
            <a:r>
              <a:rPr lang="nl-NL" b="0" i="0" dirty="0">
                <a:solidFill>
                  <a:srgbClr val="050505"/>
                </a:solidFill>
                <a:effectLst/>
                <a:latin typeface="Segoe UI Historic" panose="020B0502040204020203" pitchFamily="34" charset="0"/>
              </a:rPr>
              <a:t>. </a:t>
            </a:r>
            <a:r>
              <a:rPr lang="nl-NL" b="0" i="0" dirty="0" err="1">
                <a:solidFill>
                  <a:srgbClr val="050505"/>
                </a:solidFill>
                <a:effectLst/>
                <a:latin typeface="Segoe UI Historic" panose="020B0502040204020203" pitchFamily="34" charset="0"/>
              </a:rPr>
              <a:t>This</a:t>
            </a:r>
            <a:r>
              <a:rPr lang="nl-NL" b="0" i="0" dirty="0">
                <a:solidFill>
                  <a:srgbClr val="050505"/>
                </a:solidFill>
                <a:effectLst/>
                <a:latin typeface="Segoe UI Historic" panose="020B0502040204020203" pitchFamily="34" charset="0"/>
              </a:rPr>
              <a:t> </a:t>
            </a:r>
            <a:r>
              <a:rPr lang="nl-NL" b="0" i="0" dirty="0" err="1">
                <a:solidFill>
                  <a:srgbClr val="050505"/>
                </a:solidFill>
                <a:effectLst/>
                <a:latin typeface="Segoe UI Historic" panose="020B0502040204020203" pitchFamily="34" charset="0"/>
              </a:rPr>
              <a:t>goes</a:t>
            </a:r>
            <a:r>
              <a:rPr lang="nl-NL" b="0" i="0" dirty="0">
                <a:solidFill>
                  <a:srgbClr val="050505"/>
                </a:solidFill>
                <a:effectLst/>
                <a:latin typeface="Segoe UI Historic" panose="020B0502040204020203" pitchFamily="34" charset="0"/>
              </a:rPr>
              <a:t> far </a:t>
            </a:r>
            <a:r>
              <a:rPr lang="nl-NL" b="0" i="0" dirty="0" err="1">
                <a:solidFill>
                  <a:srgbClr val="050505"/>
                </a:solidFill>
                <a:effectLst/>
                <a:latin typeface="Segoe UI Historic" panose="020B0502040204020203" pitchFamily="34" charset="0"/>
              </a:rPr>
              <a:t>beyound</a:t>
            </a:r>
            <a:r>
              <a:rPr lang="nl-NL" b="0" i="0" dirty="0">
                <a:solidFill>
                  <a:srgbClr val="050505"/>
                </a:solidFill>
                <a:effectLst/>
                <a:latin typeface="Segoe UI Historic" panose="020B0502040204020203" pitchFamily="34" charset="0"/>
              </a:rPr>
              <a:t> </a:t>
            </a:r>
            <a:r>
              <a:rPr lang="nl-NL" b="0" i="0" dirty="0" err="1">
                <a:solidFill>
                  <a:srgbClr val="050505"/>
                </a:solidFill>
                <a:effectLst/>
                <a:latin typeface="Segoe UI Historic" panose="020B0502040204020203" pitchFamily="34" charset="0"/>
              </a:rPr>
              <a:t>calssical</a:t>
            </a:r>
            <a:r>
              <a:rPr lang="nl-NL" b="0" i="0" dirty="0">
                <a:solidFill>
                  <a:srgbClr val="050505"/>
                </a:solidFill>
                <a:effectLst/>
                <a:latin typeface="Segoe UI Historic" panose="020B0502040204020203" pitchFamily="34" charset="0"/>
              </a:rPr>
              <a:t> </a:t>
            </a:r>
            <a:r>
              <a:rPr lang="nl-NL" b="0" i="0" dirty="0" err="1">
                <a:solidFill>
                  <a:srgbClr val="050505"/>
                </a:solidFill>
                <a:effectLst/>
                <a:latin typeface="Segoe UI Historic" panose="020B0502040204020203" pitchFamily="34" charset="0"/>
              </a:rPr>
              <a:t>electrodtnamics</a:t>
            </a:r>
            <a:endParaRPr lang="nl-NL" altLang="en-US" dirty="0"/>
          </a:p>
        </p:txBody>
      </p:sp>
    </p:spTree>
    <p:extLst>
      <p:ext uri="{BB962C8B-B14F-4D97-AF65-F5344CB8AC3E}">
        <p14:creationId xmlns:p14="http://schemas.microsoft.com/office/powerpoint/2010/main" val="3164485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14</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721226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15</a:t>
            </a:fld>
            <a:endParaRPr lang="en-US" altLang="en-US" sz="1200" b="0"/>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p:spPr>
        <p:txBody>
          <a:bodyPr/>
          <a:lstStyle/>
          <a:p>
            <a:r>
              <a:rPr lang="en-US" sz="1400" b="0" i="0" u="none" strike="noStrike" kern="1200" baseline="0" dirty="0">
                <a:solidFill>
                  <a:schemeClr val="tx1"/>
                </a:solidFill>
                <a:latin typeface="Arial" charset="0"/>
                <a:ea typeface="+mn-ea"/>
                <a:cs typeface="+mn-cs"/>
              </a:rPr>
              <a:t>Consider atoms that are neutral even at high speed</a:t>
            </a:r>
            <a:endParaRPr lang="nl-NL" altLang="en-US" sz="1400" b="0" dirty="0"/>
          </a:p>
        </p:txBody>
      </p:sp>
    </p:spTree>
    <p:extLst>
      <p:ext uri="{BB962C8B-B14F-4D97-AF65-F5344CB8AC3E}">
        <p14:creationId xmlns:p14="http://schemas.microsoft.com/office/powerpoint/2010/main" val="3039477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16</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2647832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17</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3033869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18</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3544799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19</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3627671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178017"/>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defTabSz="914303" fontAlgn="base">
              <a:spcBef>
                <a:spcPct val="0"/>
              </a:spcBef>
              <a:spcAft>
                <a:spcPct val="0"/>
              </a:spcAft>
              <a:defRPr/>
            </a:pPr>
            <a:fld id="{69643E23-DA7A-403D-9A11-FB421333048D}" type="slidenum">
              <a:rPr lang="en-US" altLang="en-US" sz="1200" b="0">
                <a:solidFill>
                  <a:srgbClr val="000000"/>
                </a:solidFill>
              </a:rPr>
              <a:pPr algn="r" defTabSz="914303" fontAlgn="base">
                <a:spcBef>
                  <a:spcPct val="0"/>
                </a:spcBef>
                <a:spcAft>
                  <a:spcPct val="0"/>
                </a:spcAft>
                <a:defRPr/>
              </a:pPr>
              <a:t>2</a:t>
            </a:fld>
            <a:endParaRPr lang="en-US" altLang="en-US" sz="1200" b="0">
              <a:solidFill>
                <a:srgbClr val="000000"/>
              </a:solidFill>
            </a:endParaRPr>
          </a:p>
        </p:txBody>
      </p:sp>
      <p:sp>
        <p:nvSpPr>
          <p:cNvPr id="29700" name="Rectangle 2"/>
          <p:cNvSpPr>
            <a:spLocks noGrp="1" noRot="1" noChangeAspect="1" noChangeArrowheads="1" noTextEdit="1"/>
          </p:cNvSpPr>
          <p:nvPr>
            <p:ph type="sldImg"/>
          </p:nvPr>
        </p:nvSpPr>
        <p:spPr>
          <a:xfrm>
            <a:off x="-204788" y="804863"/>
            <a:ext cx="7146926"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529481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20</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35345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21</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1330944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643E23-DA7A-403D-9A11-FB421333048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913144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643E23-DA7A-403D-9A11-FB421333048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r>
              <a:rPr lang="nl-NL" altLang="en-US" b="1" dirty="0"/>
              <a:t>Blackboard!</a:t>
            </a:r>
          </a:p>
        </p:txBody>
      </p:sp>
    </p:spTree>
    <p:extLst>
      <p:ext uri="{BB962C8B-B14F-4D97-AF65-F5344CB8AC3E}">
        <p14:creationId xmlns:p14="http://schemas.microsoft.com/office/powerpoint/2010/main" val="2471570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1971217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3663193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2" y="10122676"/>
            <a:ext cx="2921847" cy="53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643E23-DA7A-403D-9A11-FB421333048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185738" y="800100"/>
            <a:ext cx="7108826" cy="3998913"/>
          </a:xfrm>
          <a:ln/>
        </p:spPr>
      </p:sp>
      <p:sp>
        <p:nvSpPr>
          <p:cNvPr id="29701" name="Rectangle 3"/>
          <p:cNvSpPr>
            <a:spLocks noGrp="1" noChangeArrowheads="1"/>
          </p:cNvSpPr>
          <p:nvPr>
            <p:ph type="body" idx="1"/>
          </p:nvPr>
        </p:nvSpPr>
        <p:spPr>
          <a:noFill/>
        </p:spPr>
        <p:txBody>
          <a:bodyPr/>
          <a:lstStyle/>
          <a:p>
            <a:pPr eaLnBrk="1" hangingPunct="1"/>
            <a:r>
              <a:rPr lang="nl-NL" altLang="en-US" b="1" dirty="0"/>
              <a:t>Blackboard!</a:t>
            </a:r>
          </a:p>
        </p:txBody>
      </p:sp>
    </p:spTree>
    <p:extLst>
      <p:ext uri="{BB962C8B-B14F-4D97-AF65-F5344CB8AC3E}">
        <p14:creationId xmlns:p14="http://schemas.microsoft.com/office/powerpoint/2010/main" val="4255507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2" y="10122676"/>
            <a:ext cx="2921847" cy="53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643E23-DA7A-403D-9A11-FB421333048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185738" y="800100"/>
            <a:ext cx="7108826" cy="3998913"/>
          </a:xfrm>
          <a:ln/>
        </p:spPr>
      </p:sp>
      <p:sp>
        <p:nvSpPr>
          <p:cNvPr id="29701" name="Rectangle 3"/>
          <p:cNvSpPr>
            <a:spLocks noGrp="1" noChangeArrowheads="1"/>
          </p:cNvSpPr>
          <p:nvPr>
            <p:ph type="body" idx="1"/>
          </p:nvPr>
        </p:nvSpPr>
        <p:spPr>
          <a:noFill/>
        </p:spPr>
        <p:txBody>
          <a:bodyPr/>
          <a:lstStyle/>
          <a:p>
            <a:pPr eaLnBrk="1" hangingPunct="1"/>
            <a:r>
              <a:rPr lang="nl-NL" altLang="en-US" b="1" dirty="0"/>
              <a:t>Blackboard!</a:t>
            </a:r>
          </a:p>
        </p:txBody>
      </p:sp>
    </p:spTree>
    <p:extLst>
      <p:ext uri="{BB962C8B-B14F-4D97-AF65-F5344CB8AC3E}">
        <p14:creationId xmlns:p14="http://schemas.microsoft.com/office/powerpoint/2010/main" val="490687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2" y="10122676"/>
            <a:ext cx="2921847" cy="53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643E23-DA7A-403D-9A11-FB421333048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185738" y="800100"/>
            <a:ext cx="7108826" cy="3998913"/>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821441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2" y="10122676"/>
            <a:ext cx="2921847" cy="53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643E23-DA7A-403D-9A11-FB421333048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185738" y="800100"/>
            <a:ext cx="7108826" cy="3998913"/>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546596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3</a:t>
            </a:fld>
            <a:endParaRPr lang="en-US" altLang="en-US" sz="1200" b="0"/>
          </a:p>
        </p:txBody>
      </p:sp>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3</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2358977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2" y="10122676"/>
            <a:ext cx="2921847" cy="53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643E23-DA7A-403D-9A11-FB421333048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185738" y="800100"/>
            <a:ext cx="7108826" cy="3998913"/>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712500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643E23-DA7A-403D-9A11-FB421333048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4051964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643E23-DA7A-403D-9A11-FB421333048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2403824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643E23-DA7A-403D-9A11-FB421333048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824431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643E23-DA7A-403D-9A11-FB421333048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4127802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643E23-DA7A-403D-9A11-FB421333048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106443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3977847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720483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r>
              <a:rPr lang="nl-NL" altLang="en-US" dirty="0"/>
              <a:t>Blackboard!</a:t>
            </a:r>
          </a:p>
        </p:txBody>
      </p:sp>
    </p:spTree>
    <p:extLst>
      <p:ext uri="{BB962C8B-B14F-4D97-AF65-F5344CB8AC3E}">
        <p14:creationId xmlns:p14="http://schemas.microsoft.com/office/powerpoint/2010/main" val="3183761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r>
              <a:rPr lang="nl-NL" altLang="en-US" dirty="0"/>
              <a:t>Blackboard!</a:t>
            </a:r>
          </a:p>
        </p:txBody>
      </p:sp>
    </p:spTree>
    <p:extLst>
      <p:ext uri="{BB962C8B-B14F-4D97-AF65-F5344CB8AC3E}">
        <p14:creationId xmlns:p14="http://schemas.microsoft.com/office/powerpoint/2010/main" val="3065608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4</a:t>
            </a:fld>
            <a:endParaRPr lang="en-US" altLang="en-US" sz="1200" b="0"/>
          </a:p>
        </p:txBody>
      </p:sp>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4</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397223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r>
              <a:rPr kumimoji="0" lang="en-US" sz="1200" b="0" i="0" u="none" strike="noStrike" kern="1200" cap="none" spc="0" normalizeH="0" baseline="0" noProof="0" dirty="0">
                <a:ln>
                  <a:noFill/>
                </a:ln>
                <a:solidFill>
                  <a:srgbClr val="000000"/>
                </a:solidFill>
                <a:effectLst/>
                <a:uLnTx/>
                <a:uFillTx/>
                <a:latin typeface="Times New Roman"/>
                <a:ea typeface="+mn-ea"/>
                <a:cs typeface="+mn-cs"/>
              </a:rPr>
              <a:t>“Propre” is French for “own”</a:t>
            </a:r>
            <a:endParaRPr lang="nl-NL" altLang="en-US" b="0" dirty="0"/>
          </a:p>
        </p:txBody>
      </p:sp>
    </p:spTree>
    <p:extLst>
      <p:ext uri="{BB962C8B-B14F-4D97-AF65-F5344CB8AC3E}">
        <p14:creationId xmlns:p14="http://schemas.microsoft.com/office/powerpoint/2010/main" val="2231182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710963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39921345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780907" y="11049156"/>
            <a:ext cx="2896146" cy="58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539750" y="874713"/>
            <a:ext cx="7756525" cy="4364037"/>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3393313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23838" y="809625"/>
            <a:ext cx="7185026" cy="4041775"/>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8753573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23838" y="809625"/>
            <a:ext cx="7185026" cy="4041775"/>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3879139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23838" y="809625"/>
            <a:ext cx="7185026" cy="4041775"/>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28930579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23838" y="809625"/>
            <a:ext cx="7185026" cy="4041775"/>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2961939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23838" y="809625"/>
            <a:ext cx="7185026" cy="4041775"/>
          </a:xfrm>
          <a:ln/>
        </p:spPr>
      </p:sp>
      <mc:AlternateContent xmlns:mc="http://schemas.openxmlformats.org/markup-compatibility/2006" xmlns:a14="http://schemas.microsoft.com/office/drawing/2010/main">
        <mc:Choice Requires="a14">
          <p:sp>
            <p:nvSpPr>
              <p:cNvPr id="29701" name="Rectangle 3"/>
              <p:cNvSpPr>
                <a:spLocks noGrp="1" noChangeArrowheads="1"/>
              </p:cNvSpPr>
              <p:nvPr>
                <p:ph type="body" idx="1"/>
              </p:nvPr>
            </p:nvSpPr>
            <p:spPr>
              <a:noFill/>
            </p:spPr>
            <p:txBody>
              <a:bodyPr/>
              <a:lstStyle/>
              <a:p>
                <a:pPr algn="l"/>
                <a14:m>
                  <m:oMath xmlns:m="http://schemas.openxmlformats.org/officeDocument/2006/math">
                    <m:r>
                      <a:rPr lang="en-US" sz="1200" b="0" i="1" smtClean="0">
                        <a:latin typeface="Cambria Math" panose="02040503050406030204" pitchFamily="18" charset="0"/>
                        <a:ea typeface="Cambria Math" panose="02040503050406030204" pitchFamily="18" charset="0"/>
                      </a:rPr>
                      <m:t>𝑑</m:t>
                    </m:r>
                    <m:acc>
                      <m:accPr>
                        <m:chr m:val="⃗"/>
                        <m:ctrlPr>
                          <a:rPr lang="en-US" sz="1200" b="0" i="1" smtClean="0">
                            <a:latin typeface="Cambria Math" panose="02040503050406030204" pitchFamily="18" charset="0"/>
                            <a:ea typeface="Cambria Math" panose="02040503050406030204" pitchFamily="18" charset="0"/>
                          </a:rPr>
                        </m:ctrlPr>
                      </m:accPr>
                      <m:e>
                        <m:r>
                          <a:rPr lang="en-US" sz="1200" b="1" i="1">
                            <a:latin typeface="Cambria Math" panose="02040503050406030204" pitchFamily="18" charset="0"/>
                            <a:ea typeface="Cambria Math" panose="02040503050406030204" pitchFamily="18" charset="0"/>
                          </a:rPr>
                          <m:t>𝒍</m:t>
                        </m:r>
                      </m:e>
                    </m:acc>
                  </m:oMath>
                </a14:m>
                <a:r>
                  <a:rPr lang="en-US" sz="1200" b="0" dirty="0">
                    <a:solidFill>
                      <a:srgbClr val="242424"/>
                    </a:solidFill>
                    <a:latin typeface="Times New Roman" panose="02020603050405020304" pitchFamily="18" charset="0"/>
                  </a:rPr>
                  <a:t> is measured on the </a:t>
                </a:r>
                <a:r>
                  <a:rPr lang="en-US" sz="1200" b="0" i="1" dirty="0">
                    <a:solidFill>
                      <a:srgbClr val="242424"/>
                    </a:solidFill>
                    <a:latin typeface="Times New Roman" panose="02020603050405020304" pitchFamily="18" charset="0"/>
                  </a:rPr>
                  <a:t>ground</a:t>
                </a:r>
                <a:r>
                  <a:rPr lang="en-US" sz="1200" b="0" dirty="0">
                    <a:solidFill>
                      <a:srgbClr val="242424"/>
                    </a:solidFill>
                    <a:latin typeface="Times New Roman" panose="02020603050405020304" pitchFamily="18" charset="0"/>
                  </a:rPr>
                  <a:t> (rest) system</a:t>
                </a:r>
              </a:p>
              <a:p>
                <a:pPr algn="l"/>
                <a14:m>
                  <m:oMath xmlns:m="http://schemas.openxmlformats.org/officeDocument/2006/math">
                    <m:r>
                      <a:rPr lang="en-US" sz="1200" b="0" i="1" smtClean="0">
                        <a:latin typeface="Cambria Math" panose="02040503050406030204" pitchFamily="18" charset="0"/>
                        <a:ea typeface="Cambria Math" panose="02040503050406030204" pitchFamily="18" charset="0"/>
                      </a:rPr>
                      <m:t>𝑑</m:t>
                    </m:r>
                    <m:r>
                      <a:rPr lang="en-US" sz="1200" b="0" i="1">
                        <a:latin typeface="Cambria Math" panose="02040503050406030204" pitchFamily="18" charset="0"/>
                        <a:ea typeface="Cambria Math" panose="02040503050406030204" pitchFamily="18" charset="0"/>
                      </a:rPr>
                      <m:t>𝜏</m:t>
                    </m:r>
                  </m:oMath>
                </a14:m>
                <a:r>
                  <a:rPr lang="en-US" sz="1200" b="0" dirty="0">
                    <a:solidFill>
                      <a:srgbClr val="242424"/>
                    </a:solidFill>
                    <a:latin typeface="Times New Roman" panose="02020603050405020304" pitchFamily="18" charset="0"/>
                  </a:rPr>
                  <a:t> is measured in the </a:t>
                </a:r>
                <a:r>
                  <a:rPr lang="en-US" sz="1200" b="0" i="1" dirty="0">
                    <a:solidFill>
                      <a:srgbClr val="242424"/>
                    </a:solidFill>
                    <a:latin typeface="Times New Roman" panose="02020603050405020304" pitchFamily="18" charset="0"/>
                  </a:rPr>
                  <a:t> moving</a:t>
                </a:r>
                <a:r>
                  <a:rPr lang="en-US" sz="1200" b="0" dirty="0">
                    <a:solidFill>
                      <a:srgbClr val="242424"/>
                    </a:solidFill>
                    <a:latin typeface="Times New Roman" panose="02020603050405020304" pitchFamily="18" charset="0"/>
                  </a:rPr>
                  <a:t> system</a:t>
                </a:r>
                <a:endParaRPr lang="en-US" sz="1200" dirty="0"/>
              </a:p>
              <a:p>
                <a:pPr eaLnBrk="1" hangingPunct="1"/>
                <a:endParaRPr lang="nl-NL" altLang="en-US" dirty="0"/>
              </a:p>
            </p:txBody>
          </p:sp>
        </mc:Choice>
        <mc:Fallback xmlns="">
          <p:sp>
            <p:nvSpPr>
              <p:cNvPr id="29701" name="Rectangle 3"/>
              <p:cNvSpPr>
                <a:spLocks noGrp="1" noChangeArrowheads="1"/>
              </p:cNvSpPr>
              <p:nvPr>
                <p:ph type="body" idx="1"/>
              </p:nvPr>
            </p:nvSpPr>
            <p:spPr>
              <a:noFill/>
            </p:spPr>
            <p:txBody>
              <a:bodyPr/>
              <a:lstStyle/>
              <a:p>
                <a:pPr algn="l"/>
                <a:r>
                  <a:rPr lang="en-US" sz="1200" b="0" i="0">
                    <a:latin typeface="Cambria Math" panose="02040503050406030204" pitchFamily="18" charset="0"/>
                    <a:ea typeface="Cambria Math" panose="02040503050406030204" pitchFamily="18" charset="0"/>
                  </a:rPr>
                  <a:t>𝑑</a:t>
                </a:r>
                <a:r>
                  <a:rPr lang="en-US" sz="1200" b="1" i="0">
                    <a:latin typeface="Cambria Math" panose="02040503050406030204" pitchFamily="18" charset="0"/>
                    <a:ea typeface="Cambria Math" panose="02040503050406030204" pitchFamily="18" charset="0"/>
                  </a:rPr>
                  <a:t>𝒍</a:t>
                </a:r>
                <a:r>
                  <a:rPr lang="en-US" sz="1200" b="0" i="0">
                    <a:latin typeface="Cambria Math" panose="02040503050406030204" pitchFamily="18" charset="0"/>
                    <a:ea typeface="Cambria Math" panose="02040503050406030204" pitchFamily="18" charset="0"/>
                  </a:rPr>
                  <a:t> ⃗</a:t>
                </a:r>
                <a:r>
                  <a:rPr lang="en-US" sz="1200" b="0" dirty="0">
                    <a:solidFill>
                      <a:srgbClr val="242424"/>
                    </a:solidFill>
                    <a:latin typeface="Times New Roman" panose="02020603050405020304" pitchFamily="18" charset="0"/>
                  </a:rPr>
                  <a:t> is measured on the </a:t>
                </a:r>
                <a:r>
                  <a:rPr lang="en-US" sz="1200" b="0" i="1" dirty="0">
                    <a:solidFill>
                      <a:srgbClr val="242424"/>
                    </a:solidFill>
                    <a:latin typeface="Times New Roman" panose="02020603050405020304" pitchFamily="18" charset="0"/>
                  </a:rPr>
                  <a:t>ground</a:t>
                </a:r>
                <a:r>
                  <a:rPr lang="en-US" sz="1200" b="0" dirty="0">
                    <a:solidFill>
                      <a:srgbClr val="242424"/>
                    </a:solidFill>
                    <a:latin typeface="Times New Roman" panose="02020603050405020304" pitchFamily="18" charset="0"/>
                  </a:rPr>
                  <a:t> (rest) system</a:t>
                </a:r>
              </a:p>
              <a:p>
                <a:pPr algn="l"/>
                <a:r>
                  <a:rPr lang="en-US" sz="1200" b="0" i="0">
                    <a:latin typeface="Cambria Math" panose="02040503050406030204" pitchFamily="18" charset="0"/>
                    <a:ea typeface="Cambria Math" panose="02040503050406030204" pitchFamily="18" charset="0"/>
                  </a:rPr>
                  <a:t>𝑑𝜏</a:t>
                </a:r>
                <a:r>
                  <a:rPr lang="en-US" sz="1200" b="0" dirty="0">
                    <a:solidFill>
                      <a:srgbClr val="242424"/>
                    </a:solidFill>
                    <a:latin typeface="Times New Roman" panose="02020603050405020304" pitchFamily="18" charset="0"/>
                  </a:rPr>
                  <a:t> is measured in the </a:t>
                </a:r>
                <a:r>
                  <a:rPr lang="en-US" sz="1200" b="0" i="1" dirty="0">
                    <a:solidFill>
                      <a:srgbClr val="242424"/>
                    </a:solidFill>
                    <a:latin typeface="Times New Roman" panose="02020603050405020304" pitchFamily="18" charset="0"/>
                  </a:rPr>
                  <a:t> moving</a:t>
                </a:r>
                <a:r>
                  <a:rPr lang="en-US" sz="1200" b="0" dirty="0">
                    <a:solidFill>
                      <a:srgbClr val="242424"/>
                    </a:solidFill>
                    <a:latin typeface="Times New Roman" panose="02020603050405020304" pitchFamily="18" charset="0"/>
                  </a:rPr>
                  <a:t> system</a:t>
                </a:r>
                <a:endParaRPr lang="en-US" sz="1200" dirty="0"/>
              </a:p>
              <a:p>
                <a:pPr eaLnBrk="1" hangingPunct="1"/>
                <a:endParaRPr lang="nl-NL" altLang="en-US" dirty="0"/>
              </a:p>
            </p:txBody>
          </p:sp>
        </mc:Fallback>
      </mc:AlternateContent>
    </p:spTree>
    <p:extLst>
      <p:ext uri="{BB962C8B-B14F-4D97-AF65-F5344CB8AC3E}">
        <p14:creationId xmlns:p14="http://schemas.microsoft.com/office/powerpoint/2010/main" val="3306016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49</a:t>
            </a:fld>
            <a:endParaRPr lang="en-US" altLang="en-US" sz="1200" b="0"/>
          </a:p>
        </p:txBody>
      </p:sp>
      <p:sp>
        <p:nvSpPr>
          <p:cNvPr id="29700" name="Rectangle 2"/>
          <p:cNvSpPr>
            <a:spLocks noGrp="1" noRot="1" noChangeAspect="1" noChangeArrowheads="1" noTextEdit="1"/>
          </p:cNvSpPr>
          <p:nvPr>
            <p:ph type="sldImg"/>
          </p:nvPr>
        </p:nvSpPr>
        <p:spPr>
          <a:xfrm>
            <a:off x="-223838" y="809625"/>
            <a:ext cx="7185026" cy="4041775"/>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3033669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5</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en-US" altLang="en-US" dirty="0"/>
          </a:p>
          <a:p>
            <a:pPr eaLnBrk="1" hangingPunct="1"/>
            <a:r>
              <a:rPr lang="en-US" altLang="en-US" dirty="0"/>
              <a:t>Snooker in the train as an example. </a:t>
            </a:r>
          </a:p>
          <a:p>
            <a:pPr eaLnBrk="1" hangingPunct="1"/>
            <a:r>
              <a:rPr lang="en-US" altLang="en-US" dirty="0"/>
              <a:t>A ball rolled upon the table as an experimental demonstration</a:t>
            </a:r>
            <a:endParaRPr lang="nl-NL" altLang="en-US" dirty="0"/>
          </a:p>
        </p:txBody>
      </p:sp>
    </p:spTree>
    <p:extLst>
      <p:ext uri="{BB962C8B-B14F-4D97-AF65-F5344CB8AC3E}">
        <p14:creationId xmlns:p14="http://schemas.microsoft.com/office/powerpoint/2010/main" val="7012180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50</a:t>
            </a:fld>
            <a:endParaRPr lang="en-US" altLang="en-US" sz="1200" b="0"/>
          </a:p>
        </p:txBody>
      </p:sp>
      <p:sp>
        <p:nvSpPr>
          <p:cNvPr id="29700" name="Rectangle 2"/>
          <p:cNvSpPr>
            <a:spLocks noGrp="1" noRot="1" noChangeAspect="1" noChangeArrowheads="1" noTextEdit="1"/>
          </p:cNvSpPr>
          <p:nvPr>
            <p:ph type="sldImg"/>
          </p:nvPr>
        </p:nvSpPr>
        <p:spPr>
          <a:xfrm>
            <a:off x="-223838" y="809625"/>
            <a:ext cx="7185026" cy="4041775"/>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29250997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51</a:t>
            </a:fld>
            <a:endParaRPr lang="en-US" altLang="en-US" sz="1200" b="0"/>
          </a:p>
        </p:txBody>
      </p:sp>
      <p:sp>
        <p:nvSpPr>
          <p:cNvPr id="29700" name="Rectangle 2"/>
          <p:cNvSpPr>
            <a:spLocks noGrp="1" noRot="1" noChangeAspect="1" noChangeArrowheads="1" noTextEdit="1"/>
          </p:cNvSpPr>
          <p:nvPr>
            <p:ph type="sldImg"/>
          </p:nvPr>
        </p:nvSpPr>
        <p:spPr>
          <a:xfrm>
            <a:off x="-223838" y="809625"/>
            <a:ext cx="7185026" cy="4041775"/>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4116808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52</a:t>
            </a:fld>
            <a:endParaRPr lang="en-US" altLang="en-US" sz="1200" b="0"/>
          </a:p>
        </p:txBody>
      </p:sp>
      <p:sp>
        <p:nvSpPr>
          <p:cNvPr id="29700" name="Rectangle 2"/>
          <p:cNvSpPr>
            <a:spLocks noGrp="1" noRot="1" noChangeAspect="1" noChangeArrowheads="1" noTextEdit="1"/>
          </p:cNvSpPr>
          <p:nvPr>
            <p:ph type="sldImg"/>
          </p:nvPr>
        </p:nvSpPr>
        <p:spPr>
          <a:xfrm>
            <a:off x="-223838" y="809625"/>
            <a:ext cx="7185026" cy="4041775"/>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5650750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53</a:t>
            </a:fld>
            <a:endParaRPr lang="en-US" altLang="en-US" sz="1200" b="0"/>
          </a:p>
        </p:txBody>
      </p:sp>
      <p:sp>
        <p:nvSpPr>
          <p:cNvPr id="29700" name="Rectangle 2"/>
          <p:cNvSpPr>
            <a:spLocks noGrp="1" noRot="1" noChangeAspect="1" noChangeArrowheads="1" noTextEdit="1"/>
          </p:cNvSpPr>
          <p:nvPr>
            <p:ph type="sldImg"/>
          </p:nvPr>
        </p:nvSpPr>
        <p:spPr>
          <a:xfrm>
            <a:off x="-223838" y="809625"/>
            <a:ext cx="7185026" cy="4041775"/>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21234246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54</a:t>
            </a:fld>
            <a:endParaRPr lang="en-US" altLang="en-US" sz="1200" b="0"/>
          </a:p>
        </p:txBody>
      </p:sp>
      <p:sp>
        <p:nvSpPr>
          <p:cNvPr id="29700" name="Rectangle 2"/>
          <p:cNvSpPr>
            <a:spLocks noGrp="1" noRot="1" noChangeAspect="1" noChangeArrowheads="1" noTextEdit="1"/>
          </p:cNvSpPr>
          <p:nvPr>
            <p:ph type="sldImg"/>
          </p:nvPr>
        </p:nvSpPr>
        <p:spPr>
          <a:xfrm>
            <a:off x="-223838" y="809625"/>
            <a:ext cx="7185026" cy="4041775"/>
          </a:xfrm>
          <a:ln/>
        </p:spPr>
      </p:sp>
      <mc:AlternateContent xmlns:mc="http://schemas.openxmlformats.org/markup-compatibility/2006" xmlns:a14="http://schemas.microsoft.com/office/drawing/2010/main">
        <mc:Choice Requires="a14">
          <p:sp>
            <p:nvSpPr>
              <p:cNvPr id="29701" name="Rectangle 3"/>
              <p:cNvSpPr>
                <a:spLocks noGrp="1" noChangeArrowheads="1"/>
              </p:cNvSpPr>
              <p:nvPr>
                <p:ph type="body" idx="1"/>
              </p:nvPr>
            </p:nvSpPr>
            <p:spPr>
              <a:noFill/>
            </p:spPr>
            <p:txBody>
              <a:bodyPr/>
              <a:lstStyle/>
              <a:p>
                <a:pPr eaLnBrk="1" hangingPunct="1"/>
                <a14:m>
                  <m:oMathPara xmlns:m="http://schemas.openxmlformats.org/officeDocument/2006/math">
                    <m:oMathParaPr>
                      <m:jc m:val="left"/>
                    </m:oMathParaPr>
                    <m:oMath xmlns:m="http://schemas.openxmlformats.org/officeDocument/2006/math">
                      <m:sSub>
                        <m:sSubPr>
                          <m:ctrlPr>
                            <a:rPr lang="en-US" sz="1200" b="0" i="1" smtClean="0">
                              <a:latin typeface="Cambria Math" panose="02040503050406030204" pitchFamily="18" charset="0"/>
                              <a:ea typeface="Cambria Math" panose="02040503050406030204" pitchFamily="18" charset="0"/>
                            </a:rPr>
                          </m:ctrlPr>
                        </m:sSubPr>
                        <m:e>
                          <m:sSup>
                            <m:sSupPr>
                              <m:ctrlPr>
                                <a:rPr lang="ru-RU" b="0" i="1">
                                  <a:latin typeface="Cambria Math" panose="02040503050406030204" pitchFamily="18" charset="0"/>
                                  <a:ea typeface="Cambria Math" panose="02040503050406030204" pitchFamily="18" charset="0"/>
                                </a:rPr>
                              </m:ctrlPr>
                            </m:sSupPr>
                            <m:e>
                              <m:r>
                                <a:rPr lang="en-US" b="0" i="1">
                                  <a:latin typeface="Cambria Math"/>
                                  <a:ea typeface="Cambria Math" panose="02040503050406030204" pitchFamily="18" charset="0"/>
                                </a:rPr>
                                <m:t>𝑐</m:t>
                              </m:r>
                            </m:e>
                            <m:sup>
                              <m:r>
                                <a:rPr lang="en-US" b="0" i="1">
                                  <a:latin typeface="Cambria Math"/>
                                  <a:ea typeface="Cambria Math" panose="02040503050406030204" pitchFamily="18" charset="0"/>
                                </a:rPr>
                                <m:t>2</m:t>
                              </m:r>
                            </m:sup>
                          </m:sSup>
                          <m:sSub>
                            <m:sSubPr>
                              <m:ctrlPr>
                                <a:rPr lang="en-US" sz="1200" b="0" i="1">
                                  <a:latin typeface="Cambria Math" panose="02040503050406030204" pitchFamily="18" charset="0"/>
                                  <a:ea typeface="Cambria Math"/>
                                </a:rPr>
                              </m:ctrlPr>
                            </m:sSubPr>
                            <m:e>
                              <m:r>
                                <a:rPr lang="en-US" sz="1200" b="0" i="1">
                                  <a:latin typeface="Cambria Math" panose="02040503050406030204" pitchFamily="18" charset="0"/>
                                  <a:ea typeface="Cambria Math"/>
                                </a:rPr>
                                <m:t> </m:t>
                              </m:r>
                              <m:r>
                                <a:rPr lang="en-US" sz="1200" b="0" i="1">
                                  <a:latin typeface="Cambria Math" panose="02040503050406030204" pitchFamily="18" charset="0"/>
                                  <a:ea typeface="Cambria Math" panose="02040503050406030204" pitchFamily="18" charset="0"/>
                                </a:rPr>
                                <m:t>𝜇</m:t>
                              </m:r>
                            </m:e>
                            <m:sub>
                              <m:r>
                                <a:rPr lang="en-US" sz="1200" b="0" i="1">
                                  <a:latin typeface="Cambria Math" panose="02040503050406030204" pitchFamily="18" charset="0"/>
                                  <a:ea typeface="Cambria Math"/>
                                </a:rPr>
                                <m:t>0</m:t>
                              </m:r>
                            </m:sub>
                          </m:sSub>
                          <m:r>
                            <a:rPr lang="en-US" sz="1200" b="0" i="1">
                              <a:latin typeface="Cambria Math" panose="02040503050406030204" pitchFamily="18" charset="0"/>
                              <a:ea typeface="Cambria Math" panose="02040503050406030204" pitchFamily="18" charset="0"/>
                            </a:rPr>
                            <m:t>𝜖</m:t>
                          </m:r>
                        </m:e>
                        <m:sub>
                          <m:r>
                            <a:rPr lang="ru-RU" sz="1200" b="0" i="1">
                              <a:latin typeface="Cambria Math" panose="02040503050406030204" pitchFamily="18" charset="0"/>
                              <a:ea typeface="Cambria Math" panose="02040503050406030204" pitchFamily="18" charset="0"/>
                            </a:rPr>
                            <m:t>0</m:t>
                          </m:r>
                        </m:sub>
                      </m:sSub>
                      <m:r>
                        <a:rPr lang="en-US" sz="1200" b="0" i="1" smtClean="0">
                          <a:latin typeface="Cambria Math" panose="02040503050406030204" pitchFamily="18" charset="0"/>
                          <a:ea typeface="Cambria Math" panose="02040503050406030204" pitchFamily="18" charset="0"/>
                        </a:rPr>
                        <m:t>=1</m:t>
                      </m:r>
                    </m:oMath>
                  </m:oMathPara>
                </a14:m>
                <a:endParaRPr lang="nl-NL" altLang="en-US" dirty="0"/>
              </a:p>
            </p:txBody>
          </p:sp>
        </mc:Choice>
        <mc:Fallback xmlns="">
          <p:sp>
            <p:nvSpPr>
              <p:cNvPr id="29701" name="Rectangle 3"/>
              <p:cNvSpPr>
                <a:spLocks noGrp="1" noChangeArrowheads="1"/>
              </p:cNvSpPr>
              <p:nvPr>
                <p:ph type="body" idx="1"/>
              </p:nvPr>
            </p:nvSpPr>
            <p:spPr>
              <a:noFill/>
            </p:spPr>
            <p:txBody>
              <a:bodyPr/>
              <a:lstStyle/>
              <a:p>
                <a:pPr eaLnBrk="1" hangingPunct="1"/>
                <a:r>
                  <a:rPr lang="en-US" sz="1200" b="0" i="0">
                    <a:latin typeface="Cambria Math" panose="02040503050406030204" pitchFamily="18" charset="0"/>
                    <a:ea typeface="Cambria Math" panose="02040503050406030204" pitchFamily="18" charset="0"/>
                  </a:rPr>
                  <a:t>〖</a:t>
                </a:r>
                <a:r>
                  <a:rPr lang="en-US" b="0" i="0">
                    <a:latin typeface="Cambria Math"/>
                    <a:ea typeface="Cambria Math" panose="02040503050406030204" pitchFamily="18" charset="0"/>
                  </a:rPr>
                  <a:t>𝑐</a:t>
                </a:r>
                <a:r>
                  <a:rPr lang="ru-RU" b="0" i="0">
                    <a:latin typeface="Cambria Math" panose="02040503050406030204" pitchFamily="18" charset="0"/>
                    <a:ea typeface="Cambria Math" panose="02040503050406030204" pitchFamily="18" charset="0"/>
                  </a:rPr>
                  <a:t>^</a:t>
                </a:r>
                <a:r>
                  <a:rPr lang="en-US" b="0" i="0">
                    <a:latin typeface="Cambria Math"/>
                    <a:ea typeface="Cambria Math" panose="02040503050406030204" pitchFamily="18" charset="0"/>
                  </a:rPr>
                  <a:t>2</a:t>
                </a:r>
                <a:r>
                  <a:rPr lang="en-US" sz="1200" b="0" i="0">
                    <a:latin typeface="Cambria Math" panose="02040503050406030204" pitchFamily="18" charset="0"/>
                    <a:ea typeface="Cambria Math"/>
                  </a:rPr>
                  <a:t> 〖 </a:t>
                </a:r>
                <a:r>
                  <a:rPr lang="en-US" sz="1200" b="0" i="0">
                    <a:latin typeface="Cambria Math" panose="02040503050406030204" pitchFamily="18" charset="0"/>
                    <a:ea typeface="Cambria Math" panose="02040503050406030204" pitchFamily="18" charset="0"/>
                  </a:rPr>
                  <a:t>𝜇</a:t>
                </a:r>
                <a:r>
                  <a:rPr lang="en-US" sz="1200" b="0" i="0">
                    <a:latin typeface="Cambria Math" panose="02040503050406030204" pitchFamily="18" charset="0"/>
                    <a:ea typeface="Cambria Math"/>
                  </a:rPr>
                  <a:t>〗_0</a:t>
                </a:r>
                <a:r>
                  <a:rPr lang="en-US" sz="1200" b="0" i="0">
                    <a:latin typeface="Cambria Math" panose="02040503050406030204" pitchFamily="18" charset="0"/>
                    <a:ea typeface="Cambria Math" panose="02040503050406030204" pitchFamily="18" charset="0"/>
                  </a:rPr>
                  <a:t> 𝜖〗_</a:t>
                </a:r>
                <a:r>
                  <a:rPr lang="ru-RU" sz="1200" b="0" i="0">
                    <a:latin typeface="Cambria Math" panose="02040503050406030204" pitchFamily="18" charset="0"/>
                    <a:ea typeface="Cambria Math" panose="02040503050406030204" pitchFamily="18" charset="0"/>
                  </a:rPr>
                  <a:t>0</a:t>
                </a:r>
                <a:r>
                  <a:rPr lang="en-US" sz="1200" b="0" i="0">
                    <a:latin typeface="Cambria Math" panose="02040503050406030204" pitchFamily="18" charset="0"/>
                    <a:ea typeface="Cambria Math" panose="02040503050406030204" pitchFamily="18" charset="0"/>
                  </a:rPr>
                  <a:t>=1</a:t>
                </a:r>
                <a:endParaRPr lang="nl-NL" altLang="en-US" dirty="0"/>
              </a:p>
            </p:txBody>
          </p:sp>
        </mc:Fallback>
      </mc:AlternateContent>
    </p:spTree>
    <p:extLst>
      <p:ext uri="{BB962C8B-B14F-4D97-AF65-F5344CB8AC3E}">
        <p14:creationId xmlns:p14="http://schemas.microsoft.com/office/powerpoint/2010/main" val="4095487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55</a:t>
            </a:fld>
            <a:endParaRPr lang="en-US" altLang="en-US" sz="1200" b="0"/>
          </a:p>
        </p:txBody>
      </p:sp>
      <p:sp>
        <p:nvSpPr>
          <p:cNvPr id="29700" name="Rectangle 2"/>
          <p:cNvSpPr>
            <a:spLocks noGrp="1" noRot="1" noChangeAspect="1" noChangeArrowheads="1" noTextEdit="1"/>
          </p:cNvSpPr>
          <p:nvPr>
            <p:ph type="sldImg"/>
          </p:nvPr>
        </p:nvSpPr>
        <p:spPr>
          <a:xfrm>
            <a:off x="-223838" y="809625"/>
            <a:ext cx="7185026" cy="4041775"/>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0173234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56</a:t>
            </a:fld>
            <a:endParaRPr lang="en-US" altLang="en-US" sz="1200" b="0"/>
          </a:p>
        </p:txBody>
      </p:sp>
      <p:sp>
        <p:nvSpPr>
          <p:cNvPr id="29700" name="Rectangle 2"/>
          <p:cNvSpPr>
            <a:spLocks noGrp="1" noRot="1" noChangeAspect="1" noChangeArrowheads="1" noTextEdit="1"/>
          </p:cNvSpPr>
          <p:nvPr>
            <p:ph type="sldImg"/>
          </p:nvPr>
        </p:nvSpPr>
        <p:spPr>
          <a:xfrm>
            <a:off x="-223838" y="809625"/>
            <a:ext cx="7185026" cy="4041775"/>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30972785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57</a:t>
            </a:fld>
            <a:endParaRPr lang="en-US" altLang="en-US" sz="1200" b="0"/>
          </a:p>
        </p:txBody>
      </p:sp>
      <p:sp>
        <p:nvSpPr>
          <p:cNvPr id="29700" name="Rectangle 2"/>
          <p:cNvSpPr>
            <a:spLocks noGrp="1" noRot="1" noChangeAspect="1" noChangeArrowheads="1" noTextEdit="1"/>
          </p:cNvSpPr>
          <p:nvPr>
            <p:ph type="sldImg"/>
          </p:nvPr>
        </p:nvSpPr>
        <p:spPr>
          <a:xfrm>
            <a:off x="-223838" y="809625"/>
            <a:ext cx="7185026" cy="4041775"/>
          </a:xfrm>
          <a:ln/>
        </p:spPr>
      </p:sp>
      <mc:AlternateContent xmlns:mc="http://schemas.openxmlformats.org/markup-compatibility/2006" xmlns:a14="http://schemas.microsoft.com/office/drawing/2010/main">
        <mc:Choice Requires="a14">
          <p:sp>
            <p:nvSpPr>
              <p:cNvPr id="29701" name="Rectangle 3"/>
              <p:cNvSpPr>
                <a:spLocks noGrp="1" noChangeArrowheads="1"/>
              </p:cNvSpPr>
              <p:nvPr>
                <p:ph type="body" idx="1"/>
              </p:nvPr>
            </p:nvSpPr>
            <p:spPr>
              <a:noFill/>
            </p:spPr>
            <p:txBody>
              <a:bodyPr/>
              <a:lstStyle/>
              <a:p>
                <a:pPr eaLnBrk="1" hangingPunct="1"/>
                <a:endParaRPr lang="nl-NL" altLang="en-US" sz="2000" b="0" dirty="0"/>
              </a:p>
            </p:txBody>
          </p:sp>
        </mc:Choice>
        <mc:Fallback xmlns="">
          <p:sp>
            <p:nvSpPr>
              <p:cNvPr id="29701" name="Rectangle 3"/>
              <p:cNvSpPr>
                <a:spLocks noGrp="1" noChangeArrowheads="1"/>
              </p:cNvSpPr>
              <p:nvPr>
                <p:ph type="body" idx="1"/>
              </p:nvPr>
            </p:nvSpPr>
            <p:spPr>
              <a:noFill/>
            </p:spPr>
            <p:txBody>
              <a:bodyPr/>
              <a:lstStyle/>
              <a:p>
                <a:pPr eaLnBrk="1" hangingPunct="1"/>
                <a:r>
                  <a:rPr kumimoji="0" lang="en-US" sz="2000" b="1" u="none" strike="noStrike" kern="1200" cap="none" spc="0" normalizeH="0" baseline="0" noProof="0" dirty="0">
                    <a:ln>
                      <a:noFill/>
                    </a:ln>
                    <a:solidFill>
                      <a:srgbClr val="000000"/>
                    </a:solidFill>
                    <a:effectLst/>
                    <a:uLnTx/>
                    <a:uFillTx/>
                    <a:cs typeface="+mn-cs"/>
                  </a:rPr>
                  <a:t>Not more difficult then the first law with which we began: </a:t>
                </a:r>
                <a:r>
                  <a:rPr kumimoji="0" lang="en-US" sz="2000" b="1" i="0" u="none" strike="noStrike" kern="1200" cap="none" spc="0" normalizeH="0" baseline="0" noProof="0">
                    <a:ln>
                      <a:noFill/>
                    </a:ln>
                    <a:solidFill>
                      <a:srgbClr val="000000"/>
                    </a:solidFill>
                    <a:effectLst/>
                    <a:uLnTx/>
                    <a:uFillTx/>
                    <a:latin typeface="Cambria Math"/>
                    <a:cs typeface="+mn-cs"/>
                  </a:rPr>
                  <a:t>𝐉</a:t>
                </a:r>
                <a:r>
                  <a:rPr kumimoji="0" lang="en-US" sz="2000" b="0" i="0" u="none" strike="noStrike" kern="1200" cap="none" spc="0" normalizeH="0" baseline="0" noProof="0">
                    <a:ln>
                      <a:noFill/>
                    </a:ln>
                    <a:solidFill>
                      <a:srgbClr val="000000"/>
                    </a:solidFill>
                    <a:effectLst/>
                    <a:uLnTx/>
                    <a:uFillTx/>
                    <a:latin typeface="Cambria Math"/>
                    <a:cs typeface="+mn-cs"/>
                  </a:rPr>
                  <a:t>=</a:t>
                </a:r>
                <a: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a:t>𝜎</a:t>
                </a:r>
                <a:r>
                  <a:rPr kumimoji="0" lang="en-US" sz="2000" b="1"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a:t>𝐄</a:t>
                </a:r>
                <a:r>
                  <a:rPr lang="nl-NL" altLang="en-US" sz="2000" dirty="0"/>
                  <a:t> </a:t>
                </a:r>
              </a:p>
            </p:txBody>
          </p:sp>
        </mc:Fallback>
      </mc:AlternateContent>
    </p:spTree>
    <p:extLst>
      <p:ext uri="{BB962C8B-B14F-4D97-AF65-F5344CB8AC3E}">
        <p14:creationId xmlns:p14="http://schemas.microsoft.com/office/powerpoint/2010/main" val="36416801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p:spPr>
        <p:txBody>
          <a:bodyPr/>
          <a:lstStyle/>
          <a:p>
            <a:pPr eaLnBrk="1" hangingPunct="1"/>
            <a:endParaRPr lang="en-US" altLang="en-US" noProof="0" dirty="0"/>
          </a:p>
        </p:txBody>
      </p:sp>
    </p:spTree>
    <p:extLst>
      <p:ext uri="{BB962C8B-B14F-4D97-AF65-F5344CB8AC3E}">
        <p14:creationId xmlns:p14="http://schemas.microsoft.com/office/powerpoint/2010/main" val="37548327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233660"/>
            <a:ext cx="2921847" cy="5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p:spPr>
        <p:txBody>
          <a:bodyPr/>
          <a:lstStyle/>
          <a:p>
            <a:pPr eaLnBrk="1" hangingPunct="1"/>
            <a:r>
              <a:rPr lang="en-US" altLang="en-US" noProof="0" dirty="0"/>
              <a:t>8 equations for 6 variables</a:t>
            </a:r>
          </a:p>
        </p:txBody>
      </p:sp>
    </p:spTree>
    <p:extLst>
      <p:ext uri="{BB962C8B-B14F-4D97-AF65-F5344CB8AC3E}">
        <p14:creationId xmlns:p14="http://schemas.microsoft.com/office/powerpoint/2010/main" val="4279243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6</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2294997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7</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551260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8</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1231898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9</a:t>
            </a:fld>
            <a:endParaRPr lang="en-US" altLang="en-US" sz="1200" b="0"/>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093433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MSCPLUS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8767" y="5626100"/>
            <a:ext cx="453813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r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57800"/>
            <a:ext cx="1432984"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Rectangle 2"/>
          <p:cNvSpPr>
            <a:spLocks noGrp="1" noChangeArrowheads="1"/>
          </p:cNvSpPr>
          <p:nvPr>
            <p:ph type="ctrTitle"/>
          </p:nvPr>
        </p:nvSpPr>
        <p:spPr>
          <a:xfrm>
            <a:off x="914400" y="2286000"/>
            <a:ext cx="10363200" cy="1143000"/>
          </a:xfrm>
        </p:spPr>
        <p:txBody>
          <a:bodyPr/>
          <a:lstStyle>
            <a:lvl1pPr>
              <a:defRPr/>
            </a:lvl1pPr>
          </a:lstStyle>
          <a:p>
            <a:pPr lvl="0"/>
            <a:r>
              <a:rPr lang="en-US" noProof="0"/>
              <a:t>Click to edit Master title style</a:t>
            </a:r>
          </a:p>
        </p:txBody>
      </p:sp>
      <p:sp>
        <p:nvSpPr>
          <p:cNvPr id="164867" name="Rectangle 3"/>
          <p:cNvSpPr>
            <a:spLocks noGrp="1" noChangeArrowheads="1"/>
          </p:cNvSpPr>
          <p:nvPr>
            <p:ph type="subTitle" idx="1"/>
          </p:nvPr>
        </p:nvSpPr>
        <p:spPr>
          <a:xfrm>
            <a:off x="1828800" y="3886200"/>
            <a:ext cx="8534400" cy="1752600"/>
          </a:xfrm>
          <a:prstGeom prst="rect">
            <a:avLst/>
          </a:prstGeom>
        </p:spPr>
        <p:txBody>
          <a:bodyPr/>
          <a:lstStyle>
            <a:lvl1pPr marL="0" indent="0" algn="ctr">
              <a:buFontTx/>
              <a:buNone/>
              <a:defRPr/>
            </a:lvl1pPr>
          </a:lstStyle>
          <a:p>
            <a:pPr lvl="0"/>
            <a:r>
              <a:rPr lang="en-US" noProof="0"/>
              <a:t>Click to edit Master subtitle style</a:t>
            </a:r>
          </a:p>
        </p:txBody>
      </p:sp>
      <p:sp>
        <p:nvSpPr>
          <p:cNvPr id="6" name="Rectangle 4"/>
          <p:cNvSpPr>
            <a:spLocks noGrp="1" noChangeArrowheads="1"/>
          </p:cNvSpPr>
          <p:nvPr>
            <p:ph type="dt" sz="half" idx="10"/>
          </p:nvPr>
        </p:nvSpPr>
        <p:spPr bwMode="auto">
          <a:xfrm>
            <a:off x="914400" y="62484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mn-lt"/>
              </a:defRPr>
            </a:lvl1pPr>
          </a:lstStyle>
          <a:p>
            <a:pPr>
              <a:defRPr/>
            </a:pPr>
            <a:endParaRPr lang="en-US"/>
          </a:p>
        </p:txBody>
      </p:sp>
      <p:sp>
        <p:nvSpPr>
          <p:cNvPr id="7" name="Rectangle 5"/>
          <p:cNvSpPr>
            <a:spLocks noGrp="1" noChangeArrowheads="1"/>
          </p:cNvSpPr>
          <p:nvPr>
            <p:ph type="ftr" sz="quarter" idx="11"/>
          </p:nvPr>
        </p:nvSpPr>
        <p:spPr bwMode="auto">
          <a:xfrm>
            <a:off x="4165600" y="62484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a:defRPr/>
            </a:pPr>
            <a:endParaRPr lang="en-US"/>
          </a:p>
        </p:txBody>
      </p:sp>
      <p:sp>
        <p:nvSpPr>
          <p:cNvPr id="8" name="Rectangle 6"/>
          <p:cNvSpPr>
            <a:spLocks noGrp="1" noChangeArrowheads="1"/>
          </p:cNvSpPr>
          <p:nvPr>
            <p:ph type="sldNum" sz="quarter" idx="12"/>
          </p:nvPr>
        </p:nvSpPr>
        <p:spPr bwMode="auto">
          <a:xfrm>
            <a:off x="8737600" y="62484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mn-lt"/>
              </a:defRPr>
            </a:lvl1pPr>
          </a:lstStyle>
          <a:p>
            <a:pPr>
              <a:defRPr/>
            </a:pPr>
            <a:fld id="{6E036172-76F8-46EF-B13C-EAA7CAD48A74}" type="slidenum">
              <a:rPr lang="en-US"/>
              <a:pPr>
                <a:defRPr/>
              </a:pPr>
              <a:t>‹#›</a:t>
            </a:fld>
            <a:endParaRPr lang="en-US"/>
          </a:p>
        </p:txBody>
      </p:sp>
    </p:spTree>
    <p:extLst>
      <p:ext uri="{BB962C8B-B14F-4D97-AF65-F5344CB8AC3E}">
        <p14:creationId xmlns:p14="http://schemas.microsoft.com/office/powerpoint/2010/main" val="289709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04800" y="765176"/>
            <a:ext cx="11684000" cy="5400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266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15888"/>
            <a:ext cx="3048000" cy="6049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15888"/>
            <a:ext cx="8940800" cy="6049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968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567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39812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756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8589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519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017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33588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97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765176"/>
            <a:ext cx="11684000" cy="5400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802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4842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7556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7839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093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83147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765176"/>
            <a:ext cx="5740400" cy="54006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765176"/>
            <a:ext cx="5740400" cy="54006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4798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478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806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11465170" y="0"/>
            <a:ext cx="726831" cy="289902"/>
          </a:xfrm>
          <a:prstGeom prst="rect">
            <a:avLst/>
          </a:prstGeom>
        </p:spPr>
        <p:txBody>
          <a:bodyPr/>
          <a:lstStyle>
            <a:lvl1pPr marL="0" indent="0" algn="r">
              <a:buNone/>
              <a:defRPr sz="1600"/>
            </a:lvl1pPr>
          </a:lstStyle>
          <a:p>
            <a:pPr lvl="0"/>
            <a:fld id="{6277FA82-443F-480E-8FC1-3C37497B7B6E}" type="slidenum">
              <a:rPr lang="en-US" smtClean="0"/>
              <a:t>‹#›</a:t>
            </a:fld>
            <a:endParaRPr lang="en-US" dirty="0"/>
          </a:p>
        </p:txBody>
      </p:sp>
    </p:spTree>
    <p:extLst>
      <p:ext uri="{BB962C8B-B14F-4D97-AF65-F5344CB8AC3E}">
        <p14:creationId xmlns:p14="http://schemas.microsoft.com/office/powerpoint/2010/main" val="3716821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5931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0995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15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cxnSp>
        <p:nvCxnSpPr>
          <p:cNvPr id="3" name="Straight Connector 2"/>
          <p:cNvCxnSpPr>
            <a:cxnSpLocks/>
          </p:cNvCxnSpPr>
          <p:nvPr userDrawn="1"/>
        </p:nvCxnSpPr>
        <p:spPr bwMode="auto">
          <a:xfrm>
            <a:off x="0" y="641844"/>
            <a:ext cx="12192000" cy="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 bg1="lt1" tx1="dk1" bg2="lt2" tx2="dk2" accent1="accent1" accent2="accent2" accent3="accent3" accent4="accent4" accent5="accent5" accent6="accent6" hlink="hlink" folHlink="folHlink"/>
  <p:sldLayoutIdLst>
    <p:sldLayoutId id="2147483795"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96" r:id="rId12"/>
  </p:sldLayoutIdLst>
  <p:hf hdr="0" ftr="0" dt="0"/>
  <p:txStyles>
    <p:titleStyle>
      <a:lvl1pPr algn="ctr" rtl="0" eaLnBrk="0" fontAlgn="base" hangingPunct="0">
        <a:spcBef>
          <a:spcPct val="0"/>
        </a:spcBef>
        <a:spcAft>
          <a:spcPct val="0"/>
        </a:spcAft>
        <a:defRPr sz="3200" b="1">
          <a:solidFill>
            <a:srgbClr val="000099"/>
          </a:solidFill>
          <a:latin typeface="+mj-lt"/>
          <a:ea typeface="+mj-ea"/>
          <a:cs typeface="+mj-cs"/>
        </a:defRPr>
      </a:lvl1pPr>
      <a:lvl2pPr algn="ctr" rtl="0" eaLnBrk="0" fontAlgn="base" hangingPunct="0">
        <a:spcBef>
          <a:spcPct val="0"/>
        </a:spcBef>
        <a:spcAft>
          <a:spcPct val="0"/>
        </a:spcAft>
        <a:defRPr sz="3200" b="1">
          <a:solidFill>
            <a:srgbClr val="000099"/>
          </a:solidFill>
          <a:latin typeface="Times New Roman" pitchFamily="18" charset="0"/>
        </a:defRPr>
      </a:lvl2pPr>
      <a:lvl3pPr algn="ctr" rtl="0" eaLnBrk="0" fontAlgn="base" hangingPunct="0">
        <a:spcBef>
          <a:spcPct val="0"/>
        </a:spcBef>
        <a:spcAft>
          <a:spcPct val="0"/>
        </a:spcAft>
        <a:defRPr sz="3200" b="1">
          <a:solidFill>
            <a:srgbClr val="000099"/>
          </a:solidFill>
          <a:latin typeface="Times New Roman" pitchFamily="18" charset="0"/>
        </a:defRPr>
      </a:lvl3pPr>
      <a:lvl4pPr algn="ctr" rtl="0" eaLnBrk="0" fontAlgn="base" hangingPunct="0">
        <a:spcBef>
          <a:spcPct val="0"/>
        </a:spcBef>
        <a:spcAft>
          <a:spcPct val="0"/>
        </a:spcAft>
        <a:defRPr sz="3200" b="1">
          <a:solidFill>
            <a:srgbClr val="000099"/>
          </a:solidFill>
          <a:latin typeface="Times New Roman" pitchFamily="18" charset="0"/>
        </a:defRPr>
      </a:lvl4pPr>
      <a:lvl5pPr algn="ctr" rtl="0" eaLnBrk="0" fontAlgn="base" hangingPunct="0">
        <a:spcBef>
          <a:spcPct val="0"/>
        </a:spcBef>
        <a:spcAft>
          <a:spcPct val="0"/>
        </a:spcAft>
        <a:defRPr sz="3200" b="1">
          <a:solidFill>
            <a:srgbClr val="000099"/>
          </a:solidFill>
          <a:latin typeface="Times New Roman" pitchFamily="18" charset="0"/>
        </a:defRPr>
      </a:lvl5pPr>
      <a:lvl6pPr marL="457200" algn="ctr" rtl="0" fontAlgn="base">
        <a:spcBef>
          <a:spcPct val="0"/>
        </a:spcBef>
        <a:spcAft>
          <a:spcPct val="0"/>
        </a:spcAft>
        <a:defRPr sz="3200" b="1">
          <a:solidFill>
            <a:srgbClr val="000099"/>
          </a:solidFill>
          <a:latin typeface="Times New Roman" pitchFamily="18" charset="0"/>
        </a:defRPr>
      </a:lvl6pPr>
      <a:lvl7pPr marL="914400" algn="ctr" rtl="0" fontAlgn="base">
        <a:spcBef>
          <a:spcPct val="0"/>
        </a:spcBef>
        <a:spcAft>
          <a:spcPct val="0"/>
        </a:spcAft>
        <a:defRPr sz="3200" b="1">
          <a:solidFill>
            <a:srgbClr val="000099"/>
          </a:solidFill>
          <a:latin typeface="Times New Roman" pitchFamily="18" charset="0"/>
        </a:defRPr>
      </a:lvl7pPr>
      <a:lvl8pPr marL="1371600" algn="ctr" rtl="0" fontAlgn="base">
        <a:spcBef>
          <a:spcPct val="0"/>
        </a:spcBef>
        <a:spcAft>
          <a:spcPct val="0"/>
        </a:spcAft>
        <a:defRPr sz="3200" b="1">
          <a:solidFill>
            <a:srgbClr val="000099"/>
          </a:solidFill>
          <a:latin typeface="Times New Roman" pitchFamily="18" charset="0"/>
        </a:defRPr>
      </a:lvl8pPr>
      <a:lvl9pPr marL="1828800" algn="ctr" rtl="0" fontAlgn="base">
        <a:spcBef>
          <a:spcPct val="0"/>
        </a:spcBef>
        <a:spcAft>
          <a:spcPct val="0"/>
        </a:spcAft>
        <a:defRPr sz="3200" b="1">
          <a:solidFill>
            <a:srgbClr val="000099"/>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ru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5295900"/>
            <a:ext cx="1367367"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2" descr="msc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587067" y="5362575"/>
            <a:ext cx="38989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k6gd3bQLiFc" TargetMode="External"/><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3710.png"/><Relationship Id="rId4" Type="http://schemas.openxmlformats.org/officeDocument/2006/relationships/image" Target="../media/image27.gif"/></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4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2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270.png"/><Relationship Id="rId18" Type="http://schemas.openxmlformats.org/officeDocument/2006/relationships/image" Target="../media/image291.png"/><Relationship Id="rId26" Type="http://schemas.openxmlformats.org/officeDocument/2006/relationships/image" Target="../media/image481.png"/><Relationship Id="rId3" Type="http://schemas.openxmlformats.org/officeDocument/2006/relationships/image" Target="../media/image32.emf"/><Relationship Id="rId21" Type="http://schemas.openxmlformats.org/officeDocument/2006/relationships/image" Target="../media/image50.png"/><Relationship Id="rId7" Type="http://schemas.openxmlformats.org/officeDocument/2006/relationships/image" Target="../media/image260.png"/><Relationship Id="rId12" Type="http://schemas.openxmlformats.org/officeDocument/2006/relationships/image" Target="../media/image3200.png"/><Relationship Id="rId17" Type="http://schemas.openxmlformats.org/officeDocument/2006/relationships/image" Target="../media/image28.png"/><Relationship Id="rId25" Type="http://schemas.openxmlformats.org/officeDocument/2006/relationships/image" Target="../media/image463.png"/><Relationship Id="rId2" Type="http://schemas.openxmlformats.org/officeDocument/2006/relationships/notesSlide" Target="../notesSlides/notesSlide16.xml"/><Relationship Id="rId16" Type="http://schemas.openxmlformats.org/officeDocument/2006/relationships/image" Target="../media/image360.png"/><Relationship Id="rId20" Type="http://schemas.openxmlformats.org/officeDocument/2006/relationships/image" Target="../media/image3400.png"/><Relationship Id="rId1" Type="http://schemas.openxmlformats.org/officeDocument/2006/relationships/slideLayout" Target="../slideLayouts/slideLayout7.xml"/><Relationship Id="rId6" Type="http://schemas.openxmlformats.org/officeDocument/2006/relationships/image" Target="../media/image473.png"/><Relationship Id="rId11" Type="http://schemas.openxmlformats.org/officeDocument/2006/relationships/image" Target="../media/image321.png"/><Relationship Id="rId24" Type="http://schemas.openxmlformats.org/officeDocument/2006/relationships/image" Target="../media/image450.png"/><Relationship Id="rId5" Type="http://schemas.openxmlformats.org/officeDocument/2006/relationships/image" Target="../media/image2430.png"/><Relationship Id="rId15" Type="http://schemas.openxmlformats.org/officeDocument/2006/relationships/image" Target="../media/image3501.png"/><Relationship Id="rId23" Type="http://schemas.openxmlformats.org/officeDocument/2006/relationships/image" Target="../media/image4100.png"/><Relationship Id="rId10" Type="http://schemas.openxmlformats.org/officeDocument/2006/relationships/image" Target="../media/image3100.png"/><Relationship Id="rId19" Type="http://schemas.openxmlformats.org/officeDocument/2006/relationships/image" Target="../media/image49.png"/><Relationship Id="rId4" Type="http://schemas.openxmlformats.org/officeDocument/2006/relationships/image" Target="../media/image1511.png"/><Relationship Id="rId9" Type="http://schemas.openxmlformats.org/officeDocument/2006/relationships/image" Target="../media/image48.png"/><Relationship Id="rId14" Type="http://schemas.openxmlformats.org/officeDocument/2006/relationships/image" Target="../media/image331.png"/><Relationship Id="rId22" Type="http://schemas.openxmlformats.org/officeDocument/2006/relationships/image" Target="../media/image51.png"/><Relationship Id="rId27" Type="http://schemas.openxmlformats.org/officeDocument/2006/relationships/image" Target="../media/image493.png"/></Relationships>
</file>

<file path=ppt/slides/_rels/slide17.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512.png"/><Relationship Id="rId3" Type="http://schemas.openxmlformats.org/officeDocument/2006/relationships/image" Target="../media/image33.emf"/><Relationship Id="rId7" Type="http://schemas.openxmlformats.org/officeDocument/2006/relationships/image" Target="../media/image53.png"/><Relationship Id="rId12" Type="http://schemas.openxmlformats.org/officeDocument/2006/relationships/image" Target="../media/image4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10.png"/><Relationship Id="rId5" Type="http://schemas.openxmlformats.org/officeDocument/2006/relationships/image" Target="../media/image490.png"/><Relationship Id="rId10" Type="http://schemas.openxmlformats.org/officeDocument/2006/relationships/image" Target="../media/image332.png"/><Relationship Id="rId4" Type="http://schemas.openxmlformats.org/officeDocument/2006/relationships/image" Target="../media/image175.png"/><Relationship Id="rId9" Type="http://schemas.openxmlformats.org/officeDocument/2006/relationships/image" Target="../media/image320.png"/><Relationship Id="rId14" Type="http://schemas.openxmlformats.org/officeDocument/2006/relationships/image" Target="../media/image532.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21" Type="http://schemas.openxmlformats.org/officeDocument/2006/relationships/image" Target="../media/image470.png"/><Relationship Id="rId7" Type="http://schemas.openxmlformats.org/officeDocument/2006/relationships/image" Target="../media/image34.emf"/><Relationship Id="rId17" Type="http://schemas.openxmlformats.org/officeDocument/2006/relationships/image" Target="../media/image57.png"/><Relationship Id="rId25" Type="http://schemas.openxmlformats.org/officeDocument/2006/relationships/image" Target="../media/image60.png"/><Relationship Id="rId2" Type="http://schemas.openxmlformats.org/officeDocument/2006/relationships/notesSlide" Target="../notesSlides/notesSlide18.xml"/><Relationship Id="rId16" Type="http://schemas.openxmlformats.org/officeDocument/2006/relationships/image" Target="../media/image540.png"/><Relationship Id="rId20" Type="http://schemas.openxmlformats.org/officeDocument/2006/relationships/image" Target="../media/image550.png"/><Relationship Id="rId29"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5.png"/><Relationship Id="rId24" Type="http://schemas.openxmlformats.org/officeDocument/2006/relationships/image" Target="../media/image59.png"/><Relationship Id="rId5" Type="http://schemas.openxmlformats.org/officeDocument/2006/relationships/image" Target="../media/image502.png"/><Relationship Id="rId15" Type="http://schemas.openxmlformats.org/officeDocument/2006/relationships/image" Target="../media/image500.png"/><Relationship Id="rId23" Type="http://schemas.openxmlformats.org/officeDocument/2006/relationships/image" Target="../media/image58.png"/><Relationship Id="rId28" Type="http://schemas.openxmlformats.org/officeDocument/2006/relationships/image" Target="../media/image61.png"/><Relationship Id="rId19" Type="http://schemas.openxmlformats.org/officeDocument/2006/relationships/image" Target="../media/image580.png"/><Relationship Id="rId4" Type="http://schemas.openxmlformats.org/officeDocument/2006/relationships/image" Target="../media/image491.png"/><Relationship Id="rId22" Type="http://schemas.openxmlformats.org/officeDocument/2006/relationships/image" Target="../media/image572.png"/><Relationship Id="rId27" Type="http://schemas.openxmlformats.org/officeDocument/2006/relationships/image" Target="../media/image62.png"/></Relationships>
</file>

<file path=ppt/slides/_rels/slide19.xml.rels><?xml version="1.0" encoding="UTF-8" standalone="yes"?>
<Relationships xmlns="http://schemas.openxmlformats.org/package/2006/relationships"><Relationship Id="rId18" Type="http://schemas.openxmlformats.org/officeDocument/2006/relationships/image" Target="../media/image67.png"/><Relationship Id="rId3" Type="http://schemas.openxmlformats.org/officeDocument/2006/relationships/oleObject" Target="../embeddings/oleObject1.bin"/><Relationship Id="rId21" Type="http://schemas.openxmlformats.org/officeDocument/2006/relationships/image" Target="../media/image71.png"/><Relationship Id="rId17" Type="http://schemas.openxmlformats.org/officeDocument/2006/relationships/image" Target="../media/image660.png"/><Relationship Id="rId2" Type="http://schemas.openxmlformats.org/officeDocument/2006/relationships/notesSlide" Target="../notesSlides/notesSlide19.xml"/><Relationship Id="rId16" Type="http://schemas.openxmlformats.org/officeDocument/2006/relationships/image" Target="../media/image66.png"/><Relationship Id="rId20"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65.png"/><Relationship Id="rId15" Type="http://schemas.openxmlformats.org/officeDocument/2006/relationships/image" Target="../media/image411.png"/><Relationship Id="rId23" Type="http://schemas.openxmlformats.org/officeDocument/2006/relationships/image" Target="../media/image61.png"/><Relationship Id="rId19" Type="http://schemas.openxmlformats.org/officeDocument/2006/relationships/image" Target="../media/image68.png"/><Relationship Id="rId4" Type="http://schemas.openxmlformats.org/officeDocument/2006/relationships/image" Target="../media/image35.wmf"/><Relationship Id="rId22"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81.png"/><Relationship Id="rId3" Type="http://schemas.openxmlformats.org/officeDocument/2006/relationships/image" Target="../media/image32.emf"/><Relationship Id="rId21" Type="http://schemas.openxmlformats.org/officeDocument/2006/relationships/image" Target="../media/image441.png"/><Relationship Id="rId7" Type="http://schemas.openxmlformats.org/officeDocument/2006/relationships/image" Target="../media/image670.png"/><Relationship Id="rId2" Type="http://schemas.openxmlformats.org/officeDocument/2006/relationships/notesSlide" Target="../notesSlides/notesSlide20.xml"/><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52.png"/><Relationship Id="rId24" Type="http://schemas.openxmlformats.org/officeDocument/2006/relationships/image" Target="../media/image690.png"/><Relationship Id="rId5" Type="http://schemas.openxmlformats.org/officeDocument/2006/relationships/image" Target="../media/image560.png"/><Relationship Id="rId23" Type="http://schemas.openxmlformats.org/officeDocument/2006/relationships/image" Target="../media/image650.png"/><Relationship Id="rId19" Type="http://schemas.openxmlformats.org/officeDocument/2006/relationships/image" Target="../media/image701.png"/><Relationship Id="rId4" Type="http://schemas.openxmlformats.org/officeDocument/2006/relationships/image" Target="../media/image190.png"/><Relationship Id="rId22" Type="http://schemas.openxmlformats.org/officeDocument/2006/relationships/image" Target="../media/image680.png"/></Relationships>
</file>

<file path=ppt/slides/_rels/slide21.xml.rels><?xml version="1.0" encoding="UTF-8" standalone="yes"?>
<Relationships xmlns="http://schemas.openxmlformats.org/package/2006/relationships"><Relationship Id="rId8" Type="http://schemas.openxmlformats.org/officeDocument/2006/relationships/image" Target="../media/image1210.png"/><Relationship Id="rId13" Type="http://schemas.openxmlformats.org/officeDocument/2006/relationships/image" Target="../media/image86.png"/><Relationship Id="rId18" Type="http://schemas.openxmlformats.org/officeDocument/2006/relationships/image" Target="../media/image170.png"/><Relationship Id="rId26" Type="http://schemas.openxmlformats.org/officeDocument/2006/relationships/image" Target="../media/image191.png"/><Relationship Id="rId3" Type="http://schemas.openxmlformats.org/officeDocument/2006/relationships/image" Target="../media/image36.emf"/><Relationship Id="rId7" Type="http://schemas.openxmlformats.org/officeDocument/2006/relationships/image" Target="../media/image80.png"/><Relationship Id="rId12" Type="http://schemas.openxmlformats.org/officeDocument/2006/relationships/image" Target="../media/image83.png"/><Relationship Id="rId17" Type="http://schemas.openxmlformats.org/officeDocument/2006/relationships/image" Target="../media/image160.png"/><Relationship Id="rId25" Type="http://schemas.openxmlformats.org/officeDocument/2006/relationships/image" Target="../media/image180.png"/><Relationship Id="rId2" Type="http://schemas.openxmlformats.org/officeDocument/2006/relationships/notesSlide" Target="../notesSlides/notesSlide21.xml"/><Relationship Id="rId16"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76.png"/><Relationship Id="rId24" Type="http://schemas.openxmlformats.org/officeDocument/2006/relationships/image" Target="../media/image87.png"/><Relationship Id="rId5" Type="http://schemas.openxmlformats.org/officeDocument/2006/relationships/image" Target="../media/image78.png"/><Relationship Id="rId15" Type="http://schemas.openxmlformats.org/officeDocument/2006/relationships/image" Target="../media/image1410.png"/><Relationship Id="rId23" Type="http://schemas.openxmlformats.org/officeDocument/2006/relationships/image" Target="../media/image96.png"/><Relationship Id="rId10" Type="http://schemas.openxmlformats.org/officeDocument/2006/relationships/image" Target="../media/image71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130.png"/><Relationship Id="rId22" Type="http://schemas.openxmlformats.org/officeDocument/2006/relationships/image" Target="../media/image95.png"/><Relationship Id="rId27" Type="http://schemas.openxmlformats.org/officeDocument/2006/relationships/image" Target="../media/image201.png"/></Relationships>
</file>

<file path=ppt/slides/_rels/slide22.xml.rels><?xml version="1.0" encoding="UTF-8" standalone="yes"?>
<Relationships xmlns="http://schemas.openxmlformats.org/package/2006/relationships"><Relationship Id="rId8" Type="http://schemas.openxmlformats.org/officeDocument/2006/relationships/image" Target="../media/image720.png"/><Relationship Id="rId13" Type="http://schemas.openxmlformats.org/officeDocument/2006/relationships/image" Target="../media/image501.png"/><Relationship Id="rId18" Type="http://schemas.openxmlformats.org/officeDocument/2006/relationships/image" Target="../media/image6801.png"/><Relationship Id="rId26" Type="http://schemas.openxmlformats.org/officeDocument/2006/relationships/image" Target="../media/image85.png"/><Relationship Id="rId3" Type="http://schemas.openxmlformats.org/officeDocument/2006/relationships/image" Target="../media/image32.emf"/><Relationship Id="rId21" Type="http://schemas.openxmlformats.org/officeDocument/2006/relationships/image" Target="../media/image510.png"/><Relationship Id="rId7" Type="http://schemas.openxmlformats.org/officeDocument/2006/relationships/image" Target="../media/image1010.png"/><Relationship Id="rId12" Type="http://schemas.openxmlformats.org/officeDocument/2006/relationships/image" Target="../media/image492.png"/><Relationship Id="rId17" Type="http://schemas.openxmlformats.org/officeDocument/2006/relationships/image" Target="../media/image75.png"/><Relationship Id="rId25" Type="http://schemas.openxmlformats.org/officeDocument/2006/relationships/image" Target="../media/image530.png"/><Relationship Id="rId2" Type="http://schemas.openxmlformats.org/officeDocument/2006/relationships/notesSlide" Target="../notesSlides/notesSlide22.xml"/><Relationship Id="rId16" Type="http://schemas.openxmlformats.org/officeDocument/2006/relationships/image" Target="../media/image153.png"/><Relationship Id="rId20" Type="http://schemas.openxmlformats.org/officeDocument/2006/relationships/image" Target="../media/image171.png"/><Relationship Id="rId29" Type="http://schemas.openxmlformats.org/officeDocument/2006/relationships/image" Target="../media/image240.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30.png"/><Relationship Id="rId24" Type="http://schemas.openxmlformats.org/officeDocument/2006/relationships/image" Target="../media/image84.png"/><Relationship Id="rId5" Type="http://schemas.openxmlformats.org/officeDocument/2006/relationships/image" Target="../media/image37.emf"/><Relationship Id="rId23" Type="http://schemas.openxmlformats.org/officeDocument/2006/relationships/image" Target="../media/image81.png"/><Relationship Id="rId28" Type="http://schemas.openxmlformats.org/officeDocument/2006/relationships/image" Target="../media/image232.png"/><Relationship Id="rId10" Type="http://schemas.openxmlformats.org/officeDocument/2006/relationships/image" Target="../media/image480.png"/><Relationship Id="rId19" Type="http://schemas.openxmlformats.org/officeDocument/2006/relationships/image" Target="../media/image7011.png"/><Relationship Id="rId4" Type="http://schemas.openxmlformats.org/officeDocument/2006/relationships/image" Target="../media/image970.png"/><Relationship Id="rId9" Type="http://schemas.openxmlformats.org/officeDocument/2006/relationships/image" Target="../media/image471.png"/><Relationship Id="rId22" Type="http://schemas.openxmlformats.org/officeDocument/2006/relationships/image" Target="../media/image750.png"/><Relationship Id="rId27" Type="http://schemas.openxmlformats.org/officeDocument/2006/relationships/image" Target="../media/image551.png"/></Relationships>
</file>

<file path=ppt/slides/_rels/slide23.xml.rels><?xml version="1.0" encoding="UTF-8" standalone="yes"?>
<Relationships xmlns="http://schemas.openxmlformats.org/package/2006/relationships"><Relationship Id="rId8" Type="http://schemas.openxmlformats.org/officeDocument/2006/relationships/image" Target="../media/image2600.png"/><Relationship Id="rId13" Type="http://schemas.openxmlformats.org/officeDocument/2006/relationships/image" Target="../media/image280.png"/><Relationship Id="rId18" Type="http://schemas.openxmlformats.org/officeDocument/2006/relationships/image" Target="../media/image511.png"/><Relationship Id="rId3" Type="http://schemas.openxmlformats.org/officeDocument/2006/relationships/image" Target="../media/image37.emf"/><Relationship Id="rId7" Type="http://schemas.openxmlformats.org/officeDocument/2006/relationships/image" Target="../media/image651.png"/><Relationship Id="rId12" Type="http://schemas.openxmlformats.org/officeDocument/2006/relationships/image" Target="../media/image710.png"/><Relationship Id="rId17" Type="http://schemas.openxmlformats.org/officeDocument/2006/relationships/image" Target="../media/image751.png"/><Relationship Id="rId2" Type="http://schemas.openxmlformats.org/officeDocument/2006/relationships/notesSlide" Target="../notesSlides/notesSlide23.xml"/><Relationship Id="rId16" Type="http://schemas.openxmlformats.org/officeDocument/2006/relationships/image" Target="../media/image313.png"/><Relationship Id="rId1" Type="http://schemas.openxmlformats.org/officeDocument/2006/relationships/slideLayout" Target="../slideLayouts/slideLayout7.xml"/><Relationship Id="rId6" Type="http://schemas.openxmlformats.org/officeDocument/2006/relationships/image" Target="../media/image640.png"/><Relationship Id="rId11" Type="http://schemas.openxmlformats.org/officeDocument/2006/relationships/image" Target="../media/image272.png"/><Relationship Id="rId24" Type="http://schemas.openxmlformats.org/officeDocument/2006/relationships/image" Target="../media/image350.png"/><Relationship Id="rId5" Type="http://schemas.openxmlformats.org/officeDocument/2006/relationships/image" Target="../media/image9700.png"/><Relationship Id="rId15" Type="http://schemas.openxmlformats.org/officeDocument/2006/relationships/image" Target="../media/image740.png"/><Relationship Id="rId23" Type="http://schemas.openxmlformats.org/officeDocument/2006/relationships/image" Target="../media/image811.png"/><Relationship Id="rId10" Type="http://schemas.openxmlformats.org/officeDocument/2006/relationships/image" Target="../media/image1211.png"/><Relationship Id="rId19" Type="http://schemas.openxmlformats.org/officeDocument/2006/relationships/image" Target="../media/image531.png"/><Relationship Id="rId9" Type="http://schemas.openxmlformats.org/officeDocument/2006/relationships/image" Target="../media/image88.png"/><Relationship Id="rId14" Type="http://schemas.openxmlformats.org/officeDocument/2006/relationships/image" Target="../media/image1300.png"/><Relationship Id="rId22" Type="http://schemas.openxmlformats.org/officeDocument/2006/relationships/image" Target="../media/image330.png"/></Relationships>
</file>

<file path=ppt/slides/_rels/slide24.xml.rels><?xml version="1.0" encoding="UTF-8" standalone="yes"?>
<Relationships xmlns="http://schemas.openxmlformats.org/package/2006/relationships"><Relationship Id="rId3" Type="http://schemas.openxmlformats.org/officeDocument/2006/relationships/image" Target="../media/image273.png"/><Relationship Id="rId7" Type="http://schemas.openxmlformats.org/officeDocument/2006/relationships/image" Target="../media/image81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100.png"/><Relationship Id="rId5" Type="http://schemas.openxmlformats.org/officeDocument/2006/relationships/image" Target="../media/image611.png"/><Relationship Id="rId4" Type="http://schemas.openxmlformats.org/officeDocument/2006/relationships/image" Target="../media/image561.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01.png"/><Relationship Id="rId18" Type="http://schemas.openxmlformats.org/officeDocument/2006/relationships/image" Target="../media/image106.png"/><Relationship Id="rId3" Type="http://schemas.openxmlformats.org/officeDocument/2006/relationships/image" Target="../media/image89.png"/><Relationship Id="rId21" Type="http://schemas.openxmlformats.org/officeDocument/2006/relationships/image" Target="../media/image109.png"/><Relationship Id="rId7" Type="http://schemas.openxmlformats.org/officeDocument/2006/relationships/image" Target="../media/image93.pn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notesSlide" Target="../notesSlides/notesSlide26.xml"/><Relationship Id="rId16" Type="http://schemas.openxmlformats.org/officeDocument/2006/relationships/image" Target="../media/image104.png"/><Relationship Id="rId20"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9.png"/><Relationship Id="rId5" Type="http://schemas.openxmlformats.org/officeDocument/2006/relationships/image" Target="../media/image1212.png"/><Relationship Id="rId15" Type="http://schemas.openxmlformats.org/officeDocument/2006/relationships/image" Target="../media/image103.png"/><Relationship Id="rId23" Type="http://schemas.openxmlformats.org/officeDocument/2006/relationships/image" Target="../media/image151.png"/><Relationship Id="rId10" Type="http://schemas.openxmlformats.org/officeDocument/2006/relationships/image" Target="../media/image98.png"/><Relationship Id="rId19" Type="http://schemas.openxmlformats.org/officeDocument/2006/relationships/image" Target="../media/image107.png"/><Relationship Id="rId4" Type="http://schemas.openxmlformats.org/officeDocument/2006/relationships/image" Target="../media/image112.png"/><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image" Target="../media/image142.png"/></Relationships>
</file>

<file path=ppt/slides/_rels/slide27.xml.rels><?xml version="1.0" encoding="UTF-8" standalone="yes"?>
<Relationships xmlns="http://schemas.openxmlformats.org/package/2006/relationships"><Relationship Id="rId8" Type="http://schemas.openxmlformats.org/officeDocument/2006/relationships/image" Target="../media/image401.png"/><Relationship Id="rId13" Type="http://schemas.openxmlformats.org/officeDocument/2006/relationships/image" Target="../media/image1500.png"/><Relationship Id="rId3" Type="http://schemas.openxmlformats.org/officeDocument/2006/relationships/image" Target="../media/image97000.png"/><Relationship Id="rId7" Type="http://schemas.openxmlformats.org/officeDocument/2006/relationships/image" Target="../media/image570.png"/><Relationship Id="rId12" Type="http://schemas.openxmlformats.org/officeDocument/2006/relationships/image" Target="../media/image590.png"/><Relationship Id="rId17" Type="http://schemas.openxmlformats.org/officeDocument/2006/relationships/image" Target="../media/image178.png"/><Relationship Id="rId2" Type="http://schemas.openxmlformats.org/officeDocument/2006/relationships/notesSlide" Target="../notesSlides/notesSlide27.xml"/><Relationship Id="rId16"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380.png"/><Relationship Id="rId11" Type="http://schemas.openxmlformats.org/officeDocument/2006/relationships/image" Target="../media/image140.png"/><Relationship Id="rId5" Type="http://schemas.openxmlformats.org/officeDocument/2006/relationships/image" Target="../media/image462.png"/><Relationship Id="rId15" Type="http://schemas.openxmlformats.org/officeDocument/2006/relationships/image" Target="../media/image840.png"/><Relationship Id="rId10" Type="http://schemas.openxmlformats.org/officeDocument/2006/relationships/image" Target="../media/image1302.png"/><Relationship Id="rId4" Type="http://schemas.openxmlformats.org/officeDocument/2006/relationships/image" Target="../media/image451.png"/><Relationship Id="rId9" Type="http://schemas.openxmlformats.org/officeDocument/2006/relationships/image" Target="../media/image124.png"/><Relationship Id="rId14" Type="http://schemas.openxmlformats.org/officeDocument/2006/relationships/image" Target="../media/image630.png"/></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100.png"/><Relationship Id="rId18" Type="http://schemas.openxmlformats.org/officeDocument/2006/relationships/image" Target="../media/image980.png"/><Relationship Id="rId26" Type="http://schemas.openxmlformats.org/officeDocument/2006/relationships/image" Target="../media/image1020.png"/><Relationship Id="rId3" Type="http://schemas.openxmlformats.org/officeDocument/2006/relationships/image" Target="../media/image32.emf"/><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2" Type="http://schemas.openxmlformats.org/officeDocument/2006/relationships/notesSlide" Target="../notesSlides/notesSlide28.xml"/><Relationship Id="rId16" Type="http://schemas.openxmlformats.org/officeDocument/2006/relationships/image" Target="../media/image971.png"/><Relationship Id="rId20" Type="http://schemas.openxmlformats.org/officeDocument/2006/relationships/image" Target="../media/image990.png"/><Relationship Id="rId1" Type="http://schemas.openxmlformats.org/officeDocument/2006/relationships/slideLayout" Target="../slideLayouts/slideLayout7.xml"/><Relationship Id="rId11" Type="http://schemas.openxmlformats.org/officeDocument/2006/relationships/image" Target="../media/image44.emf"/><Relationship Id="rId24" Type="http://schemas.openxmlformats.org/officeDocument/2006/relationships/image" Target="NULL"/><Relationship Id="rId5" Type="http://schemas.openxmlformats.org/officeDocument/2006/relationships/image" Target="../media/image891.png"/><Relationship Id="rId15" Type="http://schemas.openxmlformats.org/officeDocument/2006/relationships/image" Target="../media/image940.png"/><Relationship Id="rId23" Type="http://schemas.openxmlformats.org/officeDocument/2006/relationships/image" Target="../media/image1011.png"/><Relationship Id="rId28" Type="http://schemas.openxmlformats.org/officeDocument/2006/relationships/image" Target="../media/image1040.png"/><Relationship Id="rId10" Type="http://schemas.openxmlformats.org/officeDocument/2006/relationships/image" Target="../media/image921.png"/><Relationship Id="rId19" Type="http://schemas.openxmlformats.org/officeDocument/2006/relationships/image" Target="NULL"/><Relationship Id="rId4" Type="http://schemas.openxmlformats.org/officeDocument/2006/relationships/image" Target="../media/image881.png"/><Relationship Id="rId9" Type="http://schemas.openxmlformats.org/officeDocument/2006/relationships/image" Target="../media/image9100.png"/><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media/image1030.png"/></Relationships>
</file>

<file path=ppt/slides/_rels/slide29.xml.rels><?xml version="1.0" encoding="UTF-8" standalone="yes"?>
<Relationships xmlns="http://schemas.openxmlformats.org/package/2006/relationships"><Relationship Id="rId8" Type="http://schemas.openxmlformats.org/officeDocument/2006/relationships/image" Target="../media/image271.png"/><Relationship Id="rId13" Type="http://schemas.openxmlformats.org/officeDocument/2006/relationships/image" Target="NULL"/><Relationship Id="rId18" Type="http://schemas.openxmlformats.org/officeDocument/2006/relationships/image" Target="../media/image4710.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media/image460.png"/><Relationship Id="rId2" Type="http://schemas.openxmlformats.org/officeDocument/2006/relationships/notesSlide" Target="../notesSlides/notesSlide29.xml"/><Relationship Id="rId16" Type="http://schemas.openxmlformats.org/officeDocument/2006/relationships/image" Target="NULL"/><Relationship Id="rId20" Type="http://schemas.openxmlformats.org/officeDocument/2006/relationships/image" Target="../media/image4920.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4500.png"/><Relationship Id="rId19" Type="http://schemas.openxmlformats.org/officeDocument/2006/relationships/image" Target="../media/image4800.png"/><Relationship Id="rId4" Type="http://schemas.openxmlformats.org/officeDocument/2006/relationships/image" Target="../media/image45.emf"/><Relationship Id="rId9" Type="http://schemas.openxmlformats.org/officeDocument/2006/relationships/image" Target="../media/image440.png"/><Relationship Id="rId14" Type="http://schemas.openxmlformats.org/officeDocument/2006/relationships/image"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0.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10.emf"/><Relationship Id="rId10" Type="http://schemas.openxmlformats.org/officeDocument/2006/relationships/image" Target="../media/image14.png"/><Relationship Id="rId4" Type="http://schemas.openxmlformats.org/officeDocument/2006/relationships/image" Target="../media/image812.png"/><Relationship Id="rId9" Type="http://schemas.openxmlformats.org/officeDocument/2006/relationships/image" Target="../media/image13.pn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06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media/image4101.png"/><Relationship Id="rId13" Type="http://schemas.openxmlformats.org/officeDocument/2006/relationships/image" Target="../media/image115.png"/><Relationship Id="rId18" Type="http://schemas.openxmlformats.org/officeDocument/2006/relationships/image" Target="../media/image120.png"/><Relationship Id="rId3" Type="http://schemas.openxmlformats.org/officeDocument/2006/relationships/image" Target="../media/image1061.png"/><Relationship Id="rId7" Type="http://schemas.openxmlformats.org/officeDocument/2006/relationships/image" Target="NULL"/><Relationship Id="rId12" Type="http://schemas.openxmlformats.org/officeDocument/2006/relationships/image" Target="../media/image114.png"/><Relationship Id="rId17" Type="http://schemas.openxmlformats.org/officeDocument/2006/relationships/image" Target="../media/image119.png"/><Relationship Id="rId2" Type="http://schemas.openxmlformats.org/officeDocument/2006/relationships/notesSlide" Target="../notesSlides/notesSlide31.xml"/><Relationship Id="rId16"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090.png"/><Relationship Id="rId11" Type="http://schemas.openxmlformats.org/officeDocument/2006/relationships/image" Target="NULL"/><Relationship Id="rId5" Type="http://schemas.openxmlformats.org/officeDocument/2006/relationships/image" Target="../media/image1080.png"/><Relationship Id="rId15" Type="http://schemas.openxmlformats.org/officeDocument/2006/relationships/image" Target="../media/image117.png"/><Relationship Id="rId10" Type="http://schemas.openxmlformats.org/officeDocument/2006/relationships/image" Target="../media/image503.png"/><Relationship Id="rId4" Type="http://schemas.openxmlformats.org/officeDocument/2006/relationships/image" Target="../media/image400.png"/><Relationship Id="rId9" Type="http://schemas.openxmlformats.org/officeDocument/2006/relationships/image" Target="../media/image113.png"/><Relationship Id="rId14" Type="http://schemas.openxmlformats.org/officeDocument/2006/relationships/image" Target="../media/image116.png"/></Relationships>
</file>

<file path=ppt/slides/_rels/slide32.xml.rels><?xml version="1.0" encoding="UTF-8" standalone="yes"?>
<Relationships xmlns="http://schemas.openxmlformats.org/package/2006/relationships"><Relationship Id="rId8" Type="http://schemas.openxmlformats.org/officeDocument/2006/relationships/image" Target="../media/image1910.png"/><Relationship Id="rId13" Type="http://schemas.openxmlformats.org/officeDocument/2006/relationships/image" Target="../media/image430.png"/><Relationship Id="rId3" Type="http://schemas.openxmlformats.org/officeDocument/2006/relationships/image" Target="../media/image5100.png"/><Relationship Id="rId7" Type="http://schemas.openxmlformats.org/officeDocument/2006/relationships/image" Target="../media/image1800.png"/><Relationship Id="rId17" Type="http://schemas.openxmlformats.org/officeDocument/2006/relationships/image" Target="../media/image233.png"/><Relationship Id="rId2" Type="http://schemas.openxmlformats.org/officeDocument/2006/relationships/notesSlide" Target="../notesSlides/notesSlide32.xml"/><Relationship Id="rId16" Type="http://schemas.openxmlformats.org/officeDocument/2006/relationships/image" Target="../media/image221.png"/><Relationship Id="rId1" Type="http://schemas.openxmlformats.org/officeDocument/2006/relationships/slideLayout" Target="../slideLayouts/slideLayout7.xml"/><Relationship Id="rId6" Type="http://schemas.openxmlformats.org/officeDocument/2006/relationships/image" Target="../media/image1700.png"/><Relationship Id="rId11" Type="http://schemas.openxmlformats.org/officeDocument/2006/relationships/image" Target="../media/image3101.png"/><Relationship Id="rId5" Type="http://schemas.openxmlformats.org/officeDocument/2006/relationships/image" Target="../media/image1600.png"/><Relationship Id="rId15" Type="http://schemas.openxmlformats.org/officeDocument/2006/relationships/image" Target="../media/image5110.png"/><Relationship Id="rId10" Type="http://schemas.openxmlformats.org/officeDocument/2006/relationships/image" Target="../media/image2100.png"/><Relationship Id="rId4" Type="http://schemas.openxmlformats.org/officeDocument/2006/relationships/image" Target="../media/image47.emf"/><Relationship Id="rId9" Type="http://schemas.openxmlformats.org/officeDocument/2006/relationships/image" Target="../media/image2000.png"/><Relationship Id="rId14" Type="http://schemas.openxmlformats.org/officeDocument/2006/relationships/image" Target="../media/image5010.png"/></Relationships>
</file>

<file path=ppt/slides/_rels/slide33.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5.png"/><Relationship Id="rId18" Type="http://schemas.openxmlformats.org/officeDocument/2006/relationships/image" Target="../media/image144.png"/><Relationship Id="rId3" Type="http://schemas.openxmlformats.org/officeDocument/2006/relationships/image" Target="../media/image122.png"/><Relationship Id="rId21" Type="http://schemas.openxmlformats.org/officeDocument/2006/relationships/image" Target="../media/image147.png"/><Relationship Id="rId7" Type="http://schemas.openxmlformats.org/officeDocument/2006/relationships/image" Target="../media/image126.png"/><Relationship Id="rId12" Type="http://schemas.openxmlformats.org/officeDocument/2006/relationships/image" Target="../media/image134.png"/><Relationship Id="rId17" Type="http://schemas.openxmlformats.org/officeDocument/2006/relationships/image" Target="../media/image139.png"/><Relationship Id="rId2" Type="http://schemas.openxmlformats.org/officeDocument/2006/relationships/notesSlide" Target="../notesSlides/notesSlide33.xml"/><Relationship Id="rId16" Type="http://schemas.openxmlformats.org/officeDocument/2006/relationships/image" Target="../media/image138.png"/><Relationship Id="rId20"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133.png"/><Relationship Id="rId5" Type="http://schemas.openxmlformats.org/officeDocument/2006/relationships/image" Target="../media/image48.emf"/><Relationship Id="rId15" Type="http://schemas.openxmlformats.org/officeDocument/2006/relationships/image" Target="../media/image137.png"/><Relationship Id="rId10" Type="http://schemas.openxmlformats.org/officeDocument/2006/relationships/image" Target="../media/image129.png"/><Relationship Id="rId19" Type="http://schemas.openxmlformats.org/officeDocument/2006/relationships/image" Target="../media/image145.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6.png"/><Relationship Id="rId22" Type="http://schemas.openxmlformats.org/officeDocument/2006/relationships/image" Target="../media/image148.pn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1.png"/><Relationship Id="rId3" Type="http://schemas.openxmlformats.org/officeDocument/2006/relationships/image" Target="../media/image2200.png"/><Relationship Id="rId7" Type="http://schemas.openxmlformats.org/officeDocument/2006/relationships/image" Target="../media/image261.png"/><Relationship Id="rId12"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250.png"/><Relationship Id="rId11" Type="http://schemas.openxmlformats.org/officeDocument/2006/relationships/image" Target="../media/image292.png"/><Relationship Id="rId5" Type="http://schemas.openxmlformats.org/officeDocument/2006/relationships/image" Target="../media/image243.png"/><Relationship Id="rId10" Type="http://schemas.openxmlformats.org/officeDocument/2006/relationships/image" Target="../media/image48.emf"/><Relationship Id="rId4" Type="http://schemas.openxmlformats.org/officeDocument/2006/relationships/image" Target="../media/image2300.png"/><Relationship Id="rId9" Type="http://schemas.openxmlformats.org/officeDocument/2006/relationships/image" Target="../media/image281.png"/><Relationship Id="rId14" Type="http://schemas.openxmlformats.org/officeDocument/2006/relationships/image" Target="../media/image52.png"/></Relationships>
</file>

<file path=ppt/slides/_rels/slide35.xml.rels><?xml version="1.0" encoding="UTF-8" standalone="yes"?>
<Relationships xmlns="http://schemas.openxmlformats.org/package/2006/relationships"><Relationship Id="rId13" Type="http://schemas.openxmlformats.org/officeDocument/2006/relationships/image" Target="../media/image242.png"/><Relationship Id="rId18" Type="http://schemas.openxmlformats.org/officeDocument/2006/relationships/image" Target="../media/image290.png"/><Relationship Id="rId26" Type="http://schemas.openxmlformats.org/officeDocument/2006/relationships/image" Target="../media/image37100.png"/><Relationship Id="rId3" Type="http://schemas.openxmlformats.org/officeDocument/2006/relationships/image" Target="../media/image45.emf"/><Relationship Id="rId21" Type="http://schemas.openxmlformats.org/officeDocument/2006/relationships/image" Target="../media/image3210.png"/><Relationship Id="rId34" Type="http://schemas.openxmlformats.org/officeDocument/2006/relationships/image" Target="../media/image4510.png"/><Relationship Id="rId7" Type="http://schemas.openxmlformats.org/officeDocument/2006/relationships/image" Target="../media/image155.png"/><Relationship Id="rId12" Type="http://schemas.openxmlformats.org/officeDocument/2006/relationships/image" Target="../media/image231.png"/><Relationship Id="rId17" Type="http://schemas.openxmlformats.org/officeDocument/2006/relationships/image" Target="../media/image2810.png"/><Relationship Id="rId25" Type="http://schemas.openxmlformats.org/officeDocument/2006/relationships/image" Target="../media/image1450.png"/><Relationship Id="rId33" Type="http://schemas.openxmlformats.org/officeDocument/2006/relationships/image" Target="../media/image166.png"/><Relationship Id="rId2" Type="http://schemas.openxmlformats.org/officeDocument/2006/relationships/notesSlide" Target="../notesSlides/notesSlide35.xml"/><Relationship Id="rId16" Type="http://schemas.openxmlformats.org/officeDocument/2006/relationships/image" Target="../media/image2700.png"/><Relationship Id="rId20" Type="http://schemas.openxmlformats.org/officeDocument/2006/relationships/image" Target="../media/image44.emf"/><Relationship Id="rId29" Type="http://schemas.openxmlformats.org/officeDocument/2006/relationships/image" Target="../media/image4000.png"/><Relationship Id="rId1" Type="http://schemas.openxmlformats.org/officeDocument/2006/relationships/slideLayout" Target="../slideLayouts/slideLayout7.xml"/><Relationship Id="rId6" Type="http://schemas.openxmlformats.org/officeDocument/2006/relationships/image" Target="../media/image154.png"/><Relationship Id="rId11" Type="http://schemas.openxmlformats.org/officeDocument/2006/relationships/image" Target="../media/image157.png"/><Relationship Id="rId24" Type="http://schemas.openxmlformats.org/officeDocument/2006/relationships/image" Target="../media/image1440.png"/><Relationship Id="rId32" Type="http://schemas.openxmlformats.org/officeDocument/2006/relationships/image" Target="../media/image165.png"/><Relationship Id="rId5" Type="http://schemas.openxmlformats.org/officeDocument/2006/relationships/image" Target="../media/image32.emf"/><Relationship Id="rId15" Type="http://schemas.openxmlformats.org/officeDocument/2006/relationships/image" Target="../media/image2610.png"/><Relationship Id="rId23" Type="http://schemas.openxmlformats.org/officeDocument/2006/relationships/image" Target="../media/image162.png"/><Relationship Id="rId28" Type="http://schemas.openxmlformats.org/officeDocument/2006/relationships/image" Target="../media/image3900.png"/><Relationship Id="rId10" Type="http://schemas.openxmlformats.org/officeDocument/2006/relationships/image" Target="../media/image156.png"/><Relationship Id="rId19" Type="http://schemas.openxmlformats.org/officeDocument/2006/relationships/image" Target="../media/image110.png"/><Relationship Id="rId31" Type="http://schemas.openxmlformats.org/officeDocument/2006/relationships/image" Target="../media/image121.png"/><Relationship Id="rId4" Type="http://schemas.openxmlformats.org/officeDocument/2006/relationships/image" Target="../media/image33.emf"/><Relationship Id="rId9" Type="http://schemas.openxmlformats.org/officeDocument/2006/relationships/image" Target="../media/image2010.png"/><Relationship Id="rId14" Type="http://schemas.openxmlformats.org/officeDocument/2006/relationships/image" Target="../media/image158.png"/><Relationship Id="rId22" Type="http://schemas.openxmlformats.org/officeDocument/2006/relationships/image" Target="../media/image3310.png"/><Relationship Id="rId27" Type="http://schemas.openxmlformats.org/officeDocument/2006/relationships/image" Target="../media/image163.png"/><Relationship Id="rId30" Type="http://schemas.openxmlformats.org/officeDocument/2006/relationships/image" Target="../media/image41000.png"/><Relationship Id="rId8" Type="http://schemas.openxmlformats.org/officeDocument/2006/relationships/image" Target="../media/image1911.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710.png"/><Relationship Id="rId3" Type="http://schemas.openxmlformats.org/officeDocument/2006/relationships/image" Target="../media/image53.emf"/><Relationship Id="rId7"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80.png"/><Relationship Id="rId5" Type="http://schemas.openxmlformats.org/officeDocument/2006/relationships/image" Target="../media/image351.png"/><Relationship Id="rId10" Type="http://schemas.openxmlformats.org/officeDocument/2006/relationships/image" Target="../media/image37.png"/><Relationship Id="rId4" Type="http://schemas.openxmlformats.org/officeDocument/2006/relationships/image" Target="../media/image813.png"/><Relationship Id="rId9" Type="http://schemas.openxmlformats.org/officeDocument/2006/relationships/image" Target="../media/image172.png"/></Relationships>
</file>

<file path=ppt/slides/_rels/slide3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830.png"/><Relationship Id="rId7" Type="http://schemas.openxmlformats.org/officeDocument/2006/relationships/image" Target="../media/image174.png"/><Relationship Id="rId12" Type="http://schemas.openxmlformats.org/officeDocument/2006/relationships/image" Target="../media/image921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176.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173.png"/><Relationship Id="rId9" Type="http://schemas.openxmlformats.org/officeDocument/2006/relationships/image" Target="NULL"/></Relationships>
</file>

<file path=ppt/slides/_rels/slide39.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93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35.png"/><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10" Type="http://schemas.openxmlformats.org/officeDocument/2006/relationships/image" Target="../media/image9400.png"/><Relationship Id="rId4" Type="http://schemas.openxmlformats.org/officeDocument/2006/relationships/image" Target="NULL"/><Relationship Id="rId9" Type="http://schemas.openxmlformats.org/officeDocument/2006/relationships/image" Target="NULL"/></Relationships>
</file>

<file path=ppt/slides/_rels/slide4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4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21" Type="http://schemas.openxmlformats.org/officeDocument/2006/relationships/image" Target="../media/image10400.png"/><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notesSlide" Target="../notesSlides/notesSlide42.xml"/><Relationship Id="rId16" Type="http://schemas.openxmlformats.org/officeDocument/2006/relationships/image" Target="../media/image5800.png"/><Relationship Id="rId20"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5700.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43.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image" Target="../media/image8400.png"/><Relationship Id="rId7" Type="http://schemas.openxmlformats.org/officeDocument/2006/relationships/image" Target="NULL"/><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860.png"/><Relationship Id="rId10" Type="http://schemas.openxmlformats.org/officeDocument/2006/relationships/image" Target="../media/image950.png"/><Relationship Id="rId4" Type="http://schemas.openxmlformats.org/officeDocument/2006/relationships/image" Target="NULL"/><Relationship Id="rId9" Type="http://schemas.openxmlformats.org/officeDocument/2006/relationships/image" Target="../media/image900.png"/></Relationships>
</file>

<file path=ppt/slides/_rels/slide4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4120.png"/></Relationships>
</file>

<file path=ppt/slides/_rels/slide4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61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46.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1060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6401.png"/><Relationship Id="rId3" Type="http://schemas.openxmlformats.org/officeDocument/2006/relationships/image" Target="../media/image5000.png"/><Relationship Id="rId7" Type="http://schemas.openxmlformats.org/officeDocument/2006/relationships/image" Target="../media/image5900.png"/><Relationship Id="rId12" Type="http://schemas.openxmlformats.org/officeDocument/2006/relationships/image" Target="../media/image6300.png"/><Relationship Id="rId2" Type="http://schemas.openxmlformats.org/officeDocument/2006/relationships/notesSlide" Target="../notesSlides/notesSlide47.xml"/><Relationship Id="rId16" Type="http://schemas.openxmlformats.org/officeDocument/2006/relationships/image" Target="../media/image6600.png"/><Relationship Id="rId1" Type="http://schemas.openxmlformats.org/officeDocument/2006/relationships/slideLayout" Target="../slideLayouts/slideLayout7.xml"/><Relationship Id="rId6" Type="http://schemas.openxmlformats.org/officeDocument/2006/relationships/image" Target="../media/image5600.png"/><Relationship Id="rId11" Type="http://schemas.openxmlformats.org/officeDocument/2006/relationships/image" Target="../media/image179.png"/><Relationship Id="rId5" Type="http://schemas.openxmlformats.org/officeDocument/2006/relationships/image" Target="../media/image5400.png"/><Relationship Id="rId15" Type="http://schemas.openxmlformats.org/officeDocument/2006/relationships/image" Target="../media/image6501.png"/><Relationship Id="rId10" Type="http://schemas.openxmlformats.org/officeDocument/2006/relationships/image" Target="../media/image600.png"/><Relationship Id="rId4" Type="http://schemas.openxmlformats.org/officeDocument/2006/relationships/image" Target="../media/image54.emf"/><Relationship Id="rId9" Type="http://schemas.openxmlformats.org/officeDocument/2006/relationships/image" Target="NULL"/><Relationship Id="rId14" Type="http://schemas.openxmlformats.org/officeDocument/2006/relationships/image" Target="NULL"/></Relationships>
</file>

<file path=ppt/slides/_rels/slide48.xml.rels><?xml version="1.0" encoding="UTF-8" standalone="yes"?>
<Relationships xmlns="http://schemas.openxmlformats.org/package/2006/relationships"><Relationship Id="rId8" Type="http://schemas.openxmlformats.org/officeDocument/2006/relationships/image" Target="../media/image614.png"/><Relationship Id="rId13" Type="http://schemas.openxmlformats.org/officeDocument/2006/relationships/image" Target="../media/image5300.png"/><Relationship Id="rId18" Type="http://schemas.openxmlformats.org/officeDocument/2006/relationships/image" Target="../media/image1130.png"/><Relationship Id="rId3" Type="http://schemas.openxmlformats.org/officeDocument/2006/relationships/image" Target="../media/image6700.png"/><Relationship Id="rId7" Type="http://schemas.openxmlformats.org/officeDocument/2006/relationships/image" Target="../media/image5120.png"/><Relationship Id="rId12" Type="http://schemas.openxmlformats.org/officeDocument/2006/relationships/image" Target="../media/image7500.png"/><Relationship Id="rId17" Type="http://schemas.openxmlformats.org/officeDocument/2006/relationships/image" Target="../media/image790.png"/><Relationship Id="rId2" Type="http://schemas.openxmlformats.org/officeDocument/2006/relationships/notesSlide" Target="../notesSlides/notesSlide48.xml"/><Relationship Id="rId16" Type="http://schemas.openxmlformats.org/officeDocument/2006/relationships/image" Target="../media/image780.png"/><Relationship Id="rId20" Type="http://schemas.openxmlformats.org/officeDocument/2006/relationships/image" Target="../media/image820.png"/><Relationship Id="rId1" Type="http://schemas.openxmlformats.org/officeDocument/2006/relationships/slideLayout" Target="../slideLayouts/slideLayout7.xml"/><Relationship Id="rId6" Type="http://schemas.openxmlformats.org/officeDocument/2006/relationships/image" Target="../media/image4110.png"/><Relationship Id="rId11" Type="http://schemas.openxmlformats.org/officeDocument/2006/relationships/image" Target="../media/image9101.png"/><Relationship Id="rId5" Type="http://schemas.openxmlformats.org/officeDocument/2006/relationships/image" Target="NULL"/><Relationship Id="rId15" Type="http://schemas.openxmlformats.org/officeDocument/2006/relationships/image" Target="../media/image10300.png"/><Relationship Id="rId10" Type="http://schemas.openxmlformats.org/officeDocument/2006/relationships/image" Target="../media/image8120.png"/><Relationship Id="rId19" Type="http://schemas.openxmlformats.org/officeDocument/2006/relationships/image" Target="../media/image8110.png"/><Relationship Id="rId4" Type="http://schemas.openxmlformats.org/officeDocument/2006/relationships/image" Target="../media/image6810.png"/><Relationship Id="rId9" Type="http://schemas.openxmlformats.org/officeDocument/2006/relationships/image" Target="../media/image711.png"/><Relationship Id="rId14" Type="http://schemas.openxmlformats.org/officeDocument/2006/relationships/image" Target="../media/image760.png"/></Relationships>
</file>

<file path=ppt/slides/_rels/slide49.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media/image1340.png"/><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media/image1230.png"/><Relationship Id="rId2" Type="http://schemas.openxmlformats.org/officeDocument/2006/relationships/notesSlide" Target="../notesSlides/notesSlide49.xml"/><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9" Type="http://schemas.openxmlformats.org/officeDocument/2006/relationships/image" Target="../media/image692.png"/><Relationship Id="rId4" Type="http://schemas.openxmlformats.org/officeDocument/2006/relationships/image" Target="NULL"/><Relationship Id="rId14"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notesSlide" Target="../notesSlides/notesSlide50.xml"/><Relationship Id="rId16" Type="http://schemas.openxmlformats.org/officeDocument/2006/relationships/image" Target="NULL"/><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media/image692.png"/><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5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732.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51.xml"/><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5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media/image732.png"/><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notesSlide" Target="../notesSlides/notesSlide52.xml"/><Relationship Id="rId16"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5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8100.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54.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540.png"/><Relationship Id="rId3" Type="http://schemas.openxmlformats.org/officeDocument/2006/relationships/image" Target="../media/image182.png"/><Relationship Id="rId7" Type="http://schemas.openxmlformats.org/officeDocument/2006/relationships/image" Target="../media/image1002.png"/><Relationship Id="rId12" Type="http://schemas.openxmlformats.org/officeDocument/2006/relationships/image" Target="../media/image1411.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83.png"/><Relationship Id="rId11" Type="http://schemas.openxmlformats.org/officeDocument/2006/relationships/image" Target="../media/image1301.png"/><Relationship Id="rId5" Type="http://schemas.openxmlformats.org/officeDocument/2006/relationships/image" Target="../media/image1451.png"/><Relationship Id="rId10" Type="http://schemas.openxmlformats.org/officeDocument/2006/relationships/image" Target="../media/image185.png"/><Relationship Id="rId4" Type="http://schemas.openxmlformats.org/officeDocument/2006/relationships/image" Target="NULL"/><Relationship Id="rId9" Type="http://schemas.openxmlformats.org/officeDocument/2006/relationships/image" Target="../media/image1201.png"/></Relationships>
</file>

<file path=ppt/slides/_rels/slide5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1620.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5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88.png"/><Relationship Id="rId18" Type="http://schemas.openxmlformats.org/officeDocument/2006/relationships/image" Target="../media/image1900.png"/><Relationship Id="rId3" Type="http://schemas.openxmlformats.org/officeDocument/2006/relationships/image" Target="NULL"/><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187.png"/><Relationship Id="rId17" Type="http://schemas.openxmlformats.org/officeDocument/2006/relationships/image" Target="NULL"/><Relationship Id="rId2" Type="http://schemas.openxmlformats.org/officeDocument/2006/relationships/notesSlide" Target="../notesSlides/notesSlide56.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186.png"/><Relationship Id="rId5" Type="http://schemas.openxmlformats.org/officeDocument/2006/relationships/image" Target="NULL"/><Relationship Id="rId15" Type="http://schemas.openxmlformats.org/officeDocument/2006/relationships/image" Target="../media/image189.png"/><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5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193.png"/><Relationship Id="rId10" Type="http://schemas.openxmlformats.org/officeDocument/2006/relationships/image" Target="NULL"/><Relationship Id="rId4" Type="http://schemas.openxmlformats.org/officeDocument/2006/relationships/image" Target="../media/image601.png"/><Relationship Id="rId9" Type="http://schemas.openxmlformats.org/officeDocument/2006/relationships/image" Target="NUL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10.png"/><Relationship Id="rId5" Type="http://schemas.openxmlformats.org/officeDocument/2006/relationships/image" Target="../media/image472.png"/><Relationship Id="rId4" Type="http://schemas.openxmlformats.org/officeDocument/2006/relationships/image" Target="../media/image46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910.png"/><Relationship Id="rId3" Type="http://schemas.openxmlformats.org/officeDocument/2006/relationships/image" Target="../media/image23.png"/><Relationship Id="rId7" Type="http://schemas.openxmlformats.org/officeDocument/2006/relationships/image" Target="../media/image38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412.png"/><Relationship Id="rId4" Type="http://schemas.openxmlformats.org/officeDocument/2006/relationships/image" Target="../media/image24.png"/><Relationship Id="rId9" Type="http://schemas.openxmlformats.org/officeDocument/2006/relationships/image" Target="../media/image40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611" y="1555264"/>
            <a:ext cx="8264738" cy="4191981"/>
          </a:xfrm>
          <a:prstGeom prst="rect">
            <a:avLst/>
          </a:prstGeom>
          <a:effectLst/>
        </p:spPr>
        <p:txBody>
          <a:bodyPr wrap="square">
            <a:spAutoFit/>
          </a:bodyPr>
          <a:lstStyle/>
          <a:p>
            <a:pPr algn="l">
              <a:lnSpc>
                <a:spcPct val="150000"/>
              </a:lnSpc>
            </a:pPr>
            <a:r>
              <a:rPr lang="en-US" sz="2000" b="0" u="sng" dirty="0">
                <a:latin typeface="+mn-lt"/>
              </a:rPr>
              <a:t>What you should learn </a:t>
            </a:r>
            <a:r>
              <a:rPr lang="en-US" sz="2000" b="0" dirty="0">
                <a:latin typeface="+mn-lt"/>
              </a:rPr>
              <a:t>(Griffiths, Chapter 12.1.1-1.2. and 12.3.2):</a:t>
            </a:r>
          </a:p>
          <a:p>
            <a:pPr algn="l">
              <a:lnSpc>
                <a:spcPct val="150000"/>
              </a:lnSpc>
            </a:pPr>
            <a:endParaRPr lang="en-US" sz="2000" b="0" dirty="0">
              <a:latin typeface="+mn-lt"/>
            </a:endParaRPr>
          </a:p>
          <a:p>
            <a:pPr algn="l">
              <a:lnSpc>
                <a:spcPct val="150000"/>
              </a:lnSpc>
            </a:pPr>
            <a:endParaRPr lang="en-US" sz="2000" b="0" dirty="0">
              <a:latin typeface="+mn-lt"/>
            </a:endParaRPr>
          </a:p>
          <a:p>
            <a:pPr algn="l">
              <a:lnSpc>
                <a:spcPct val="150000"/>
              </a:lnSpc>
            </a:pPr>
            <a:r>
              <a:rPr lang="en-US" sz="2000" b="0" dirty="0">
                <a:latin typeface="+mn-lt"/>
              </a:rPr>
              <a:t>1. Einstein’s postulates</a:t>
            </a:r>
          </a:p>
          <a:p>
            <a:pPr algn="l">
              <a:lnSpc>
                <a:spcPct val="150000"/>
              </a:lnSpc>
            </a:pPr>
            <a:endParaRPr lang="en-US" sz="2000" b="0" dirty="0">
              <a:latin typeface="+mn-lt"/>
            </a:endParaRPr>
          </a:p>
          <a:p>
            <a:pPr algn="l">
              <a:lnSpc>
                <a:spcPct val="150000"/>
              </a:lnSpc>
            </a:pPr>
            <a:r>
              <a:rPr lang="en-US" sz="2000" b="0" dirty="0">
                <a:latin typeface="+mn-lt"/>
              </a:rPr>
              <a:t>2.</a:t>
            </a:r>
            <a:r>
              <a:rPr lang="ru-RU" sz="2000" b="0" dirty="0">
                <a:latin typeface="+mn-lt"/>
              </a:rPr>
              <a:t> </a:t>
            </a:r>
            <a:r>
              <a:rPr lang="en-US" sz="2000" b="0" dirty="0">
                <a:latin typeface="+mn-lt"/>
              </a:rPr>
              <a:t>How the EM fields  transform</a:t>
            </a:r>
            <a:endParaRPr lang="ru-RU" sz="2000" b="0" dirty="0">
              <a:latin typeface="+mn-lt"/>
            </a:endParaRPr>
          </a:p>
          <a:p>
            <a:pPr algn="l">
              <a:lnSpc>
                <a:spcPct val="150000"/>
              </a:lnSpc>
            </a:pPr>
            <a:endParaRPr lang="en-US" sz="2000" b="0" dirty="0">
              <a:latin typeface="+mn-lt"/>
            </a:endParaRPr>
          </a:p>
          <a:p>
            <a:pPr algn="l">
              <a:lnSpc>
                <a:spcPct val="150000"/>
              </a:lnSpc>
            </a:pPr>
            <a:r>
              <a:rPr lang="en-US" sz="2000" b="0" dirty="0">
                <a:latin typeface="+mn-lt"/>
              </a:rPr>
              <a:t>3. Electric field of a moving charge</a:t>
            </a:r>
            <a:endParaRPr lang="ru-RU" sz="2000" b="0" dirty="0">
              <a:latin typeface="+mn-lt"/>
            </a:endParaRPr>
          </a:p>
          <a:p>
            <a:pPr algn="l">
              <a:lnSpc>
                <a:spcPct val="150000"/>
              </a:lnSpc>
            </a:pPr>
            <a:endParaRPr lang="en-US" sz="2000" b="0" dirty="0">
              <a:latin typeface="+mn-lt"/>
            </a:endParaRPr>
          </a:p>
        </p:txBody>
      </p:sp>
      <p:sp>
        <p:nvSpPr>
          <p:cNvPr id="9" name="Content Placeholder 4"/>
          <p:cNvSpPr>
            <a:spLocks noGrp="1"/>
          </p:cNvSpPr>
          <p:nvPr>
            <p:ph sz="quarter" idx="10"/>
          </p:nvPr>
        </p:nvSpPr>
        <p:spPr>
          <a:xfrm>
            <a:off x="11646877" y="-23858"/>
            <a:ext cx="545123" cy="289902"/>
          </a:xfrm>
          <a:prstGeom prst="rect">
            <a:avLst/>
          </a:prstGeom>
        </p:spPr>
        <p:txBody>
          <a:bodyPr/>
          <a:lstStyle>
            <a:lvl1pPr marL="0" indent="0" algn="r">
              <a:buNone/>
              <a:defRPr sz="1600"/>
            </a:lvl1pPr>
          </a:lstStyle>
          <a:p>
            <a:pPr lvl="0"/>
            <a:fld id="{6277FA82-443F-480E-8FC1-3C37497B7B6E}" type="slidenum">
              <a:rPr lang="en-US" smtClean="0">
                <a:solidFill>
                  <a:schemeClr val="accent2">
                    <a:lumMod val="50000"/>
                  </a:schemeClr>
                </a:solidFill>
              </a:rPr>
              <a:t>1</a:t>
            </a:fld>
            <a:endParaRPr lang="en-US" dirty="0">
              <a:solidFill>
                <a:schemeClr val="accent2">
                  <a:lumMod val="50000"/>
                </a:schemeClr>
              </a:solidFill>
            </a:endParaRPr>
          </a:p>
        </p:txBody>
      </p:sp>
      <p:sp>
        <p:nvSpPr>
          <p:cNvPr id="11" name="Rectangle 2"/>
          <p:cNvSpPr txBox="1">
            <a:spLocks noChangeArrowheads="1"/>
          </p:cNvSpPr>
          <p:nvPr/>
        </p:nvSpPr>
        <p:spPr bwMode="auto">
          <a:xfrm>
            <a:off x="0" y="756119"/>
            <a:ext cx="12224004"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0099"/>
                </a:solidFill>
                <a:latin typeface="+mj-lt"/>
                <a:ea typeface="+mj-ea"/>
                <a:cs typeface="+mj-cs"/>
              </a:defRPr>
            </a:lvl1pPr>
            <a:lvl2pPr algn="ctr" rtl="0" eaLnBrk="0" fontAlgn="base" hangingPunct="0">
              <a:spcBef>
                <a:spcPct val="0"/>
              </a:spcBef>
              <a:spcAft>
                <a:spcPct val="0"/>
              </a:spcAft>
              <a:defRPr sz="3200" b="1">
                <a:solidFill>
                  <a:srgbClr val="000099"/>
                </a:solidFill>
                <a:latin typeface="Times New Roman" pitchFamily="18" charset="0"/>
              </a:defRPr>
            </a:lvl2pPr>
            <a:lvl3pPr algn="ctr" rtl="0" eaLnBrk="0" fontAlgn="base" hangingPunct="0">
              <a:spcBef>
                <a:spcPct val="0"/>
              </a:spcBef>
              <a:spcAft>
                <a:spcPct val="0"/>
              </a:spcAft>
              <a:defRPr sz="3200" b="1">
                <a:solidFill>
                  <a:srgbClr val="000099"/>
                </a:solidFill>
                <a:latin typeface="Times New Roman" pitchFamily="18" charset="0"/>
              </a:defRPr>
            </a:lvl3pPr>
            <a:lvl4pPr algn="ctr" rtl="0" eaLnBrk="0" fontAlgn="base" hangingPunct="0">
              <a:spcBef>
                <a:spcPct val="0"/>
              </a:spcBef>
              <a:spcAft>
                <a:spcPct val="0"/>
              </a:spcAft>
              <a:defRPr sz="3200" b="1">
                <a:solidFill>
                  <a:srgbClr val="000099"/>
                </a:solidFill>
                <a:latin typeface="Times New Roman" pitchFamily="18" charset="0"/>
              </a:defRPr>
            </a:lvl4pPr>
            <a:lvl5pPr algn="ctr" rtl="0" eaLnBrk="0" fontAlgn="base" hangingPunct="0">
              <a:spcBef>
                <a:spcPct val="0"/>
              </a:spcBef>
              <a:spcAft>
                <a:spcPct val="0"/>
              </a:spcAft>
              <a:defRPr sz="3200" b="1">
                <a:solidFill>
                  <a:srgbClr val="000099"/>
                </a:solidFill>
                <a:latin typeface="Times New Roman" pitchFamily="18" charset="0"/>
              </a:defRPr>
            </a:lvl5pPr>
            <a:lvl6pPr marL="457200" algn="ctr" rtl="0" fontAlgn="base">
              <a:spcBef>
                <a:spcPct val="0"/>
              </a:spcBef>
              <a:spcAft>
                <a:spcPct val="0"/>
              </a:spcAft>
              <a:defRPr sz="3200" b="1">
                <a:solidFill>
                  <a:srgbClr val="000099"/>
                </a:solidFill>
                <a:latin typeface="Times New Roman" pitchFamily="18" charset="0"/>
              </a:defRPr>
            </a:lvl6pPr>
            <a:lvl7pPr marL="914400" algn="ctr" rtl="0" fontAlgn="base">
              <a:spcBef>
                <a:spcPct val="0"/>
              </a:spcBef>
              <a:spcAft>
                <a:spcPct val="0"/>
              </a:spcAft>
              <a:defRPr sz="3200" b="1">
                <a:solidFill>
                  <a:srgbClr val="000099"/>
                </a:solidFill>
                <a:latin typeface="Times New Roman" pitchFamily="18" charset="0"/>
              </a:defRPr>
            </a:lvl7pPr>
            <a:lvl8pPr marL="1371600" algn="ctr" rtl="0" fontAlgn="base">
              <a:spcBef>
                <a:spcPct val="0"/>
              </a:spcBef>
              <a:spcAft>
                <a:spcPct val="0"/>
              </a:spcAft>
              <a:defRPr sz="3200" b="1">
                <a:solidFill>
                  <a:srgbClr val="000099"/>
                </a:solidFill>
                <a:latin typeface="Times New Roman" pitchFamily="18" charset="0"/>
              </a:defRPr>
            </a:lvl8pPr>
            <a:lvl9pPr marL="1828800" algn="ctr" rtl="0" fontAlgn="base">
              <a:spcBef>
                <a:spcPct val="0"/>
              </a:spcBef>
              <a:spcAft>
                <a:spcPct val="0"/>
              </a:spcAft>
              <a:defRPr sz="3200" b="1">
                <a:solidFill>
                  <a:srgbClr val="000099"/>
                </a:solidFill>
                <a:latin typeface="Times New Roman" pitchFamily="18" charset="0"/>
              </a:defRPr>
            </a:lvl9pPr>
          </a:lstStyle>
          <a:p>
            <a:pPr eaLnBrk="1" hangingPunct="1"/>
            <a:endParaRPr lang="en-US" altLang="en-US" kern="0"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5FAA61C7-3D16-440A-BFA5-22207CFDEB40}"/>
                  </a:ext>
                </a:extLst>
              </p:cNvPr>
              <p:cNvSpPr/>
              <p:nvPr/>
            </p:nvSpPr>
            <p:spPr>
              <a:xfrm>
                <a:off x="7490630" y="4449895"/>
                <a:ext cx="1426416" cy="439608"/>
              </a:xfrm>
              <a:prstGeom prst="rect">
                <a:avLst/>
              </a:prstGeom>
              <a:ln w="19050">
                <a:solidFill>
                  <a:srgbClr val="FF0000"/>
                </a:solidFill>
              </a:ln>
            </p:spPr>
            <p:txBody>
              <a:bodyPr wrap="none">
                <a:spAutoFit/>
              </a:bodyPr>
              <a:lstStyle/>
              <a:p>
                <a:pPr algn="l"/>
                <a14:m>
                  <m:oMathPara xmlns:m="http://schemas.openxmlformats.org/officeDocument/2006/math">
                    <m:oMathParaPr>
                      <m:jc m:val="left"/>
                    </m:oMathParaPr>
                    <m:oMath xmlns:m="http://schemas.openxmlformats.org/officeDocument/2006/math">
                      <m:sSup>
                        <m:sSupPr>
                          <m:ctrlPr>
                            <a:rPr lang="en-US" sz="2000" i="1" smtClean="0">
                              <a:solidFill>
                                <a:schemeClr val="accent2">
                                  <a:lumMod val="50000"/>
                                </a:schemeClr>
                              </a:solidFill>
                              <a:latin typeface="Cambria Math" panose="02040503050406030204" pitchFamily="18" charset="0"/>
                              <a:ea typeface="Cambria Math" panose="02040503050406030204" pitchFamily="18" charset="0"/>
                            </a:rPr>
                          </m:ctrlPr>
                        </m:sSupPr>
                        <m:e>
                          <m:acc>
                            <m:accPr>
                              <m:chr m:val="⃗"/>
                              <m:ctrlPr>
                                <a:rPr lang="en-US" sz="2000" b="0" i="1">
                                  <a:solidFill>
                                    <a:schemeClr val="accent2">
                                      <a:lumMod val="50000"/>
                                    </a:schemeClr>
                                  </a:solidFill>
                                  <a:latin typeface="Cambria Math" panose="02040503050406030204" pitchFamily="18" charset="0"/>
                                  <a:ea typeface="Cambria Math" panose="02040503050406030204" pitchFamily="18" charset="0"/>
                                </a:rPr>
                              </m:ctrlPr>
                            </m:accPr>
                            <m:e>
                              <m:r>
                                <a:rPr lang="en-US" sz="2000">
                                  <a:solidFill>
                                    <a:schemeClr val="accent2">
                                      <a:lumMod val="50000"/>
                                    </a:schemeClr>
                                  </a:solidFill>
                                  <a:latin typeface="Cambria Math" panose="02040503050406030204" pitchFamily="18" charset="0"/>
                                  <a:ea typeface="Cambria Math" panose="02040503050406030204" pitchFamily="18" charset="0"/>
                                </a:rPr>
                                <m:t>𝐄</m:t>
                              </m:r>
                            </m:e>
                          </m:acc>
                        </m:e>
                        <m:sup>
                          <m:r>
                            <a:rPr lang="en-US" sz="2000" i="1">
                              <a:solidFill>
                                <a:schemeClr val="accent2">
                                  <a:lumMod val="50000"/>
                                </a:schemeClr>
                              </a:solidFill>
                              <a:latin typeface="Cambria Math" panose="02040503050406030204" pitchFamily="18" charset="0"/>
                              <a:ea typeface="Cambria Math" panose="02040503050406030204" pitchFamily="18" charset="0"/>
                            </a:rPr>
                            <m:t>⊥</m:t>
                          </m:r>
                        </m:sup>
                      </m:sSup>
                      <m:r>
                        <a:rPr lang="en-US" sz="2000" b="0" i="1">
                          <a:solidFill>
                            <a:schemeClr val="accent2">
                              <a:lumMod val="50000"/>
                            </a:schemeClr>
                          </a:solidFill>
                          <a:latin typeface="Cambria Math" panose="02040503050406030204" pitchFamily="18" charset="0"/>
                          <a:ea typeface="Cambria Math" panose="02040503050406030204" pitchFamily="18" charset="0"/>
                        </a:rPr>
                        <m:t>=</m:t>
                      </m:r>
                      <m:sSub>
                        <m:sSubPr>
                          <m:ctrlPr>
                            <a:rPr lang="en-US" sz="2000" b="0" i="1">
                              <a:solidFill>
                                <a:schemeClr val="accent2">
                                  <a:lumMod val="50000"/>
                                </a:schemeClr>
                              </a:solidFill>
                              <a:latin typeface="Cambria Math" panose="02040503050406030204" pitchFamily="18" charset="0"/>
                              <a:ea typeface="Cambria Math" panose="02040503050406030204" pitchFamily="18" charset="0"/>
                            </a:rPr>
                          </m:ctrlPr>
                        </m:sSubPr>
                        <m:e>
                          <m:r>
                            <a:rPr lang="en-US" sz="2000" b="0" i="1">
                              <a:solidFill>
                                <a:schemeClr val="accent2">
                                  <a:lumMod val="50000"/>
                                </a:schemeClr>
                              </a:solidFill>
                              <a:latin typeface="Cambria Math" panose="02040503050406030204" pitchFamily="18" charset="0"/>
                              <a:ea typeface="Cambria Math" panose="02040503050406030204" pitchFamily="18" charset="0"/>
                            </a:rPr>
                            <m:t>𝛾</m:t>
                          </m:r>
                        </m:e>
                        <m:sub>
                          <m:r>
                            <a:rPr lang="en-US" sz="2000" b="0" i="1">
                              <a:solidFill>
                                <a:schemeClr val="accent2">
                                  <a:lumMod val="50000"/>
                                </a:schemeClr>
                              </a:solidFill>
                              <a:latin typeface="Cambria Math" panose="02040503050406030204" pitchFamily="18" charset="0"/>
                              <a:ea typeface="Cambria Math" panose="02040503050406030204" pitchFamily="18" charset="0"/>
                            </a:rPr>
                            <m:t>0</m:t>
                          </m:r>
                        </m:sub>
                      </m:sSub>
                      <m:sSubSup>
                        <m:sSubSupPr>
                          <m:ctrlPr>
                            <a:rPr lang="en-US" sz="2000" b="0" i="1">
                              <a:solidFill>
                                <a:schemeClr val="accent2">
                                  <a:lumMod val="50000"/>
                                </a:schemeClr>
                              </a:solidFill>
                              <a:latin typeface="Cambria Math" panose="02040503050406030204" pitchFamily="18" charset="0"/>
                              <a:ea typeface="Cambria Math" panose="02040503050406030204" pitchFamily="18" charset="0"/>
                            </a:rPr>
                          </m:ctrlPr>
                        </m:sSubSupPr>
                        <m:e>
                          <m:acc>
                            <m:accPr>
                              <m:chr m:val="⃗"/>
                              <m:ctrlPr>
                                <a:rPr lang="en-US" sz="2000" b="0" i="1">
                                  <a:solidFill>
                                    <a:schemeClr val="accent2">
                                      <a:lumMod val="50000"/>
                                    </a:schemeClr>
                                  </a:solidFill>
                                  <a:latin typeface="Cambria Math" panose="02040503050406030204" pitchFamily="18" charset="0"/>
                                  <a:ea typeface="Cambria Math" panose="02040503050406030204" pitchFamily="18" charset="0"/>
                                </a:rPr>
                              </m:ctrlPr>
                            </m:accPr>
                            <m:e>
                              <m:r>
                                <a:rPr lang="en-US" sz="2000">
                                  <a:solidFill>
                                    <a:schemeClr val="accent2">
                                      <a:lumMod val="50000"/>
                                    </a:schemeClr>
                                  </a:solidFill>
                                  <a:latin typeface="Cambria Math" panose="02040503050406030204" pitchFamily="18" charset="0"/>
                                  <a:ea typeface="Cambria Math" panose="02040503050406030204" pitchFamily="18" charset="0"/>
                                </a:rPr>
                                <m:t>𝐄</m:t>
                              </m:r>
                            </m:e>
                          </m:acc>
                        </m:e>
                        <m:sub>
                          <m:r>
                            <a:rPr lang="ru-RU" sz="2000" b="0" i="1">
                              <a:solidFill>
                                <a:schemeClr val="accent2">
                                  <a:lumMod val="50000"/>
                                </a:schemeClr>
                              </a:solidFill>
                              <a:latin typeface="Cambria Math" panose="02040503050406030204" pitchFamily="18" charset="0"/>
                              <a:ea typeface="Cambria Math" panose="02040503050406030204" pitchFamily="18" charset="0"/>
                            </a:rPr>
                            <m:t>0</m:t>
                          </m:r>
                        </m:sub>
                        <m:sup>
                          <m:r>
                            <a:rPr lang="en-US" sz="2000" b="0" i="1">
                              <a:solidFill>
                                <a:schemeClr val="accent2">
                                  <a:lumMod val="50000"/>
                                </a:schemeClr>
                              </a:solidFill>
                              <a:latin typeface="Cambria Math" panose="02040503050406030204" pitchFamily="18" charset="0"/>
                              <a:ea typeface="Cambria Math" panose="02040503050406030204" pitchFamily="18" charset="0"/>
                            </a:rPr>
                            <m:t>⊥</m:t>
                          </m:r>
                        </m:sup>
                      </m:sSubSup>
                    </m:oMath>
                  </m:oMathPara>
                </a14:m>
                <a:endParaRPr lang="en-US" sz="2000" b="0" i="1" dirty="0">
                  <a:solidFill>
                    <a:schemeClr val="accent2">
                      <a:lumMod val="50000"/>
                    </a:schemeClr>
                  </a:solidFill>
                  <a:latin typeface="Cambria Math" panose="02040503050406030204" pitchFamily="18" charset="0"/>
                  <a:ea typeface="Cambria Math" panose="02040503050406030204" pitchFamily="18" charset="0"/>
                </a:endParaRPr>
              </a:p>
            </p:txBody>
          </p:sp>
        </mc:Choice>
        <mc:Fallback xmlns="">
          <p:sp>
            <p:nvSpPr>
              <p:cNvPr id="12" name="Rectangle 11">
                <a:extLst>
                  <a:ext uri="{FF2B5EF4-FFF2-40B4-BE49-F238E27FC236}">
                    <a16:creationId xmlns:a16="http://schemas.microsoft.com/office/drawing/2014/main" id="{5FAA61C7-3D16-440A-BFA5-22207CFDEB40}"/>
                  </a:ext>
                </a:extLst>
              </p:cNvPr>
              <p:cNvSpPr>
                <a:spLocks noRot="1" noChangeAspect="1" noMove="1" noResize="1" noEditPoints="1" noAdjustHandles="1" noChangeArrowheads="1" noChangeShapeType="1" noTextEdit="1"/>
              </p:cNvSpPr>
              <p:nvPr/>
            </p:nvSpPr>
            <p:spPr>
              <a:xfrm>
                <a:off x="7490630" y="4449895"/>
                <a:ext cx="1426416" cy="439608"/>
              </a:xfrm>
              <a:prstGeom prst="rect">
                <a:avLst/>
              </a:prstGeom>
              <a:blipFill>
                <a:blip r:embed="rId3"/>
                <a:stretch>
                  <a:fillRect b="-4000"/>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4894379-2918-41D6-A519-93E17E42EBE9}"/>
                  </a:ext>
                </a:extLst>
              </p:cNvPr>
              <p:cNvSpPr/>
              <p:nvPr/>
            </p:nvSpPr>
            <p:spPr>
              <a:xfrm>
                <a:off x="9456317" y="4447573"/>
                <a:ext cx="1095556" cy="436979"/>
              </a:xfrm>
              <a:prstGeom prst="rect">
                <a:avLst/>
              </a:prstGeom>
              <a:ln w="19050">
                <a:solidFill>
                  <a:srgbClr val="FF0000"/>
                </a:solidFill>
              </a:ln>
            </p:spPr>
            <p:txBody>
              <a:bodyPr wrap="none">
                <a:spAutoFit/>
              </a:bodyPr>
              <a:lstStyle/>
              <a:p>
                <a:pPr algn="l"/>
                <a14:m>
                  <m:oMathPara xmlns:m="http://schemas.openxmlformats.org/officeDocument/2006/math">
                    <m:oMathParaPr>
                      <m:jc m:val="left"/>
                    </m:oMathParaPr>
                    <m:oMath xmlns:m="http://schemas.openxmlformats.org/officeDocument/2006/math">
                      <m:sSup>
                        <m:sSupPr>
                          <m:ctrlPr>
                            <a:rPr lang="en-US" sz="2000" b="0" i="1" smtClean="0">
                              <a:solidFill>
                                <a:schemeClr val="accent2">
                                  <a:lumMod val="50000"/>
                                </a:schemeClr>
                              </a:solidFill>
                              <a:latin typeface="Cambria Math" panose="02040503050406030204" pitchFamily="18" charset="0"/>
                              <a:ea typeface="Cambria Math" panose="02040503050406030204" pitchFamily="18" charset="0"/>
                            </a:rPr>
                          </m:ctrlPr>
                        </m:sSupPr>
                        <m:e>
                          <m:r>
                            <m:rPr>
                              <m:sty m:val="p"/>
                            </m:rPr>
                            <a:rPr lang="en-US" sz="2000" b="0" i="1">
                              <a:solidFill>
                                <a:schemeClr val="accent2">
                                  <a:lumMod val="50000"/>
                                </a:schemeClr>
                              </a:solidFill>
                              <a:latin typeface="Cambria Math" panose="02040503050406030204" pitchFamily="18" charset="0"/>
                              <a:ea typeface="Cambria Math" panose="02040503050406030204" pitchFamily="18" charset="0"/>
                            </a:rPr>
                            <m:t>E</m:t>
                          </m:r>
                        </m:e>
                        <m:sup>
                          <m:r>
                            <a:rPr lang="en-US" sz="2000" b="0" i="1">
                              <a:solidFill>
                                <a:schemeClr val="accent2">
                                  <a:lumMod val="50000"/>
                                </a:schemeClr>
                              </a:solidFill>
                              <a:latin typeface="Cambria Math" panose="02040503050406030204" pitchFamily="18" charset="0"/>
                              <a:ea typeface="Cambria Math" panose="02040503050406030204" pitchFamily="18" charset="0"/>
                            </a:rPr>
                            <m:t>∥</m:t>
                          </m:r>
                        </m:sup>
                      </m:sSup>
                      <m:r>
                        <a:rPr lang="en-US" sz="2000" b="0" i="1">
                          <a:solidFill>
                            <a:schemeClr val="accent2">
                              <a:lumMod val="50000"/>
                            </a:schemeClr>
                          </a:solidFill>
                          <a:latin typeface="Cambria Math" panose="02040503050406030204" pitchFamily="18" charset="0"/>
                          <a:ea typeface="Cambria Math" panose="02040503050406030204" pitchFamily="18" charset="0"/>
                        </a:rPr>
                        <m:t>=</m:t>
                      </m:r>
                      <m:sSubSup>
                        <m:sSubSupPr>
                          <m:ctrlPr>
                            <a:rPr lang="en-US" sz="2000" b="0" i="1">
                              <a:solidFill>
                                <a:schemeClr val="accent2">
                                  <a:lumMod val="50000"/>
                                </a:schemeClr>
                              </a:solidFill>
                              <a:latin typeface="Cambria Math" panose="02040503050406030204" pitchFamily="18" charset="0"/>
                              <a:ea typeface="Cambria Math" panose="02040503050406030204" pitchFamily="18" charset="0"/>
                            </a:rPr>
                          </m:ctrlPr>
                        </m:sSubSupPr>
                        <m:e>
                          <m:r>
                            <m:rPr>
                              <m:sty m:val="p"/>
                            </m:rPr>
                            <a:rPr lang="en-US" sz="2000" b="0" i="1">
                              <a:solidFill>
                                <a:schemeClr val="accent2">
                                  <a:lumMod val="50000"/>
                                </a:schemeClr>
                              </a:solidFill>
                              <a:latin typeface="Cambria Math" panose="02040503050406030204" pitchFamily="18" charset="0"/>
                              <a:ea typeface="Cambria Math" panose="02040503050406030204" pitchFamily="18" charset="0"/>
                            </a:rPr>
                            <m:t>E</m:t>
                          </m:r>
                        </m:e>
                        <m:sub>
                          <m:r>
                            <a:rPr lang="ru-RU" sz="2000" b="0" i="1">
                              <a:solidFill>
                                <a:schemeClr val="accent2">
                                  <a:lumMod val="50000"/>
                                </a:schemeClr>
                              </a:solidFill>
                              <a:latin typeface="Cambria Math" panose="02040503050406030204" pitchFamily="18" charset="0"/>
                              <a:ea typeface="Cambria Math" panose="02040503050406030204" pitchFamily="18" charset="0"/>
                            </a:rPr>
                            <m:t>0</m:t>
                          </m:r>
                        </m:sub>
                        <m:sup>
                          <m:r>
                            <a:rPr lang="en-US" sz="2000" i="1">
                              <a:solidFill>
                                <a:schemeClr val="accent2">
                                  <a:lumMod val="50000"/>
                                </a:schemeClr>
                              </a:solidFill>
                              <a:latin typeface="Cambria Math" panose="02040503050406030204" pitchFamily="18" charset="0"/>
                              <a:ea typeface="Cambria Math" panose="02040503050406030204" pitchFamily="18" charset="0"/>
                            </a:rPr>
                            <m:t>∥</m:t>
                          </m:r>
                        </m:sup>
                      </m:sSubSup>
                    </m:oMath>
                  </m:oMathPara>
                </a14:m>
                <a:endParaRPr lang="en-US" sz="2000" b="0" i="1" dirty="0">
                  <a:solidFill>
                    <a:schemeClr val="accent2">
                      <a:lumMod val="50000"/>
                    </a:schemeClr>
                  </a:solidFill>
                  <a:latin typeface="Cambria Math" panose="02040503050406030204" pitchFamily="18" charset="0"/>
                  <a:ea typeface="Cambria Math" panose="02040503050406030204" pitchFamily="18" charset="0"/>
                </a:endParaRPr>
              </a:p>
            </p:txBody>
          </p:sp>
        </mc:Choice>
        <mc:Fallback xmlns="">
          <p:sp>
            <p:nvSpPr>
              <p:cNvPr id="13" name="Rectangle 12">
                <a:extLst>
                  <a:ext uri="{FF2B5EF4-FFF2-40B4-BE49-F238E27FC236}">
                    <a16:creationId xmlns:a16="http://schemas.microsoft.com/office/drawing/2014/main" id="{94894379-2918-41D6-A519-93E17E42EBE9}"/>
                  </a:ext>
                </a:extLst>
              </p:cNvPr>
              <p:cNvSpPr>
                <a:spLocks noRot="1" noChangeAspect="1" noMove="1" noResize="1" noEditPoints="1" noAdjustHandles="1" noChangeArrowheads="1" noChangeShapeType="1" noTextEdit="1"/>
              </p:cNvSpPr>
              <p:nvPr/>
            </p:nvSpPr>
            <p:spPr>
              <a:xfrm>
                <a:off x="9456317" y="4447573"/>
                <a:ext cx="1095556" cy="436979"/>
              </a:xfrm>
              <a:prstGeom prst="rect">
                <a:avLst/>
              </a:prstGeom>
              <a:blipFill>
                <a:blip r:embed="rId4"/>
                <a:stretch>
                  <a:fillRect b="-1351"/>
                </a:stretch>
              </a:blipFill>
              <a:ln w="19050">
                <a:solidFill>
                  <a:srgbClr val="FF0000"/>
                </a:solidFill>
              </a:ln>
            </p:spPr>
            <p:txBody>
              <a:bodyPr/>
              <a:lstStyle/>
              <a:p>
                <a:r>
                  <a:rPr lang="LID4096">
                    <a:noFill/>
                  </a:rPr>
                  <a:t> </a:t>
                </a:r>
              </a:p>
            </p:txBody>
          </p:sp>
        </mc:Fallback>
      </mc:AlternateContent>
      <p:sp>
        <p:nvSpPr>
          <p:cNvPr id="14" name="Rectangle 2">
            <a:extLst>
              <a:ext uri="{FF2B5EF4-FFF2-40B4-BE49-F238E27FC236}">
                <a16:creationId xmlns:a16="http://schemas.microsoft.com/office/drawing/2014/main" id="{D46F8F79-423D-4833-B442-8E3FEC3DDE97}"/>
              </a:ext>
            </a:extLst>
          </p:cNvPr>
          <p:cNvSpPr txBox="1">
            <a:spLocks noChangeArrowheads="1"/>
          </p:cNvSpPr>
          <p:nvPr/>
        </p:nvSpPr>
        <p:spPr bwMode="auto">
          <a:xfrm>
            <a:off x="0" y="-23858"/>
            <a:ext cx="121327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0099"/>
                </a:solidFill>
                <a:latin typeface="+mj-lt"/>
                <a:ea typeface="+mj-ea"/>
                <a:cs typeface="+mj-cs"/>
              </a:defRPr>
            </a:lvl1pPr>
            <a:lvl2pPr algn="ctr" rtl="0" eaLnBrk="0" fontAlgn="base" hangingPunct="0">
              <a:spcBef>
                <a:spcPct val="0"/>
              </a:spcBef>
              <a:spcAft>
                <a:spcPct val="0"/>
              </a:spcAft>
              <a:defRPr sz="3200" b="1">
                <a:solidFill>
                  <a:srgbClr val="000099"/>
                </a:solidFill>
                <a:latin typeface="Times New Roman" pitchFamily="18" charset="0"/>
              </a:defRPr>
            </a:lvl2pPr>
            <a:lvl3pPr algn="ctr" rtl="0" eaLnBrk="0" fontAlgn="base" hangingPunct="0">
              <a:spcBef>
                <a:spcPct val="0"/>
              </a:spcBef>
              <a:spcAft>
                <a:spcPct val="0"/>
              </a:spcAft>
              <a:defRPr sz="3200" b="1">
                <a:solidFill>
                  <a:srgbClr val="000099"/>
                </a:solidFill>
                <a:latin typeface="Times New Roman" pitchFamily="18" charset="0"/>
              </a:defRPr>
            </a:lvl3pPr>
            <a:lvl4pPr algn="ctr" rtl="0" eaLnBrk="0" fontAlgn="base" hangingPunct="0">
              <a:spcBef>
                <a:spcPct val="0"/>
              </a:spcBef>
              <a:spcAft>
                <a:spcPct val="0"/>
              </a:spcAft>
              <a:defRPr sz="3200" b="1">
                <a:solidFill>
                  <a:srgbClr val="000099"/>
                </a:solidFill>
                <a:latin typeface="Times New Roman" pitchFamily="18" charset="0"/>
              </a:defRPr>
            </a:lvl4pPr>
            <a:lvl5pPr algn="ctr" rtl="0" eaLnBrk="0" fontAlgn="base" hangingPunct="0">
              <a:spcBef>
                <a:spcPct val="0"/>
              </a:spcBef>
              <a:spcAft>
                <a:spcPct val="0"/>
              </a:spcAft>
              <a:defRPr sz="3200" b="1">
                <a:solidFill>
                  <a:srgbClr val="000099"/>
                </a:solidFill>
                <a:latin typeface="Times New Roman" pitchFamily="18" charset="0"/>
              </a:defRPr>
            </a:lvl5pPr>
            <a:lvl6pPr marL="457200" algn="ctr" rtl="0" fontAlgn="base">
              <a:spcBef>
                <a:spcPct val="0"/>
              </a:spcBef>
              <a:spcAft>
                <a:spcPct val="0"/>
              </a:spcAft>
              <a:defRPr sz="3200" b="1">
                <a:solidFill>
                  <a:srgbClr val="000099"/>
                </a:solidFill>
                <a:latin typeface="Times New Roman" pitchFamily="18" charset="0"/>
              </a:defRPr>
            </a:lvl6pPr>
            <a:lvl7pPr marL="914400" algn="ctr" rtl="0" fontAlgn="base">
              <a:spcBef>
                <a:spcPct val="0"/>
              </a:spcBef>
              <a:spcAft>
                <a:spcPct val="0"/>
              </a:spcAft>
              <a:defRPr sz="3200" b="1">
                <a:solidFill>
                  <a:srgbClr val="000099"/>
                </a:solidFill>
                <a:latin typeface="Times New Roman" pitchFamily="18" charset="0"/>
              </a:defRPr>
            </a:lvl7pPr>
            <a:lvl8pPr marL="1371600" algn="ctr" rtl="0" fontAlgn="base">
              <a:spcBef>
                <a:spcPct val="0"/>
              </a:spcBef>
              <a:spcAft>
                <a:spcPct val="0"/>
              </a:spcAft>
              <a:defRPr sz="3200" b="1">
                <a:solidFill>
                  <a:srgbClr val="000099"/>
                </a:solidFill>
                <a:latin typeface="Times New Roman" pitchFamily="18" charset="0"/>
              </a:defRPr>
            </a:lvl8pPr>
            <a:lvl9pPr marL="1828800" algn="ctr" rtl="0" fontAlgn="base">
              <a:spcBef>
                <a:spcPct val="0"/>
              </a:spcBef>
              <a:spcAft>
                <a:spcPct val="0"/>
              </a:spcAft>
              <a:defRPr sz="3200" b="1">
                <a:solidFill>
                  <a:srgbClr val="000099"/>
                </a:solidFill>
                <a:latin typeface="Times New Roman" pitchFamily="18" charset="0"/>
              </a:defRPr>
            </a:lvl9pPr>
          </a:lstStyle>
          <a:p>
            <a:pPr eaLnBrk="1" hangingPunct="1"/>
            <a:r>
              <a:rPr lang="en-US" altLang="en-US" kern="0" dirty="0">
                <a:solidFill>
                  <a:schemeClr val="accent2">
                    <a:lumMod val="50000"/>
                  </a:schemeClr>
                </a:solidFill>
              </a:rPr>
              <a:t>Chapter 12. Electrodynamics and Relativity</a:t>
            </a:r>
          </a:p>
        </p:txBody>
      </p:sp>
      <p:sp>
        <p:nvSpPr>
          <p:cNvPr id="8" name="Rectangle 2"/>
          <p:cNvSpPr txBox="1">
            <a:spLocks noChangeArrowheads="1"/>
          </p:cNvSpPr>
          <p:nvPr/>
        </p:nvSpPr>
        <p:spPr bwMode="auto">
          <a:xfrm>
            <a:off x="1268278" y="786817"/>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0099"/>
                </a:solidFill>
                <a:latin typeface="+mj-lt"/>
                <a:ea typeface="+mj-ea"/>
                <a:cs typeface="+mj-cs"/>
              </a:defRPr>
            </a:lvl1pPr>
            <a:lvl2pPr algn="ctr" rtl="0" eaLnBrk="0" fontAlgn="base" hangingPunct="0">
              <a:spcBef>
                <a:spcPct val="0"/>
              </a:spcBef>
              <a:spcAft>
                <a:spcPct val="0"/>
              </a:spcAft>
              <a:defRPr sz="3200" b="1">
                <a:solidFill>
                  <a:srgbClr val="000099"/>
                </a:solidFill>
                <a:latin typeface="Times New Roman" pitchFamily="18" charset="0"/>
              </a:defRPr>
            </a:lvl2pPr>
            <a:lvl3pPr algn="ctr" rtl="0" eaLnBrk="0" fontAlgn="base" hangingPunct="0">
              <a:spcBef>
                <a:spcPct val="0"/>
              </a:spcBef>
              <a:spcAft>
                <a:spcPct val="0"/>
              </a:spcAft>
              <a:defRPr sz="3200" b="1">
                <a:solidFill>
                  <a:srgbClr val="000099"/>
                </a:solidFill>
                <a:latin typeface="Times New Roman" pitchFamily="18" charset="0"/>
              </a:defRPr>
            </a:lvl3pPr>
            <a:lvl4pPr algn="ctr" rtl="0" eaLnBrk="0" fontAlgn="base" hangingPunct="0">
              <a:spcBef>
                <a:spcPct val="0"/>
              </a:spcBef>
              <a:spcAft>
                <a:spcPct val="0"/>
              </a:spcAft>
              <a:defRPr sz="3200" b="1">
                <a:solidFill>
                  <a:srgbClr val="000099"/>
                </a:solidFill>
                <a:latin typeface="Times New Roman" pitchFamily="18" charset="0"/>
              </a:defRPr>
            </a:lvl4pPr>
            <a:lvl5pPr algn="ctr" rtl="0" eaLnBrk="0" fontAlgn="base" hangingPunct="0">
              <a:spcBef>
                <a:spcPct val="0"/>
              </a:spcBef>
              <a:spcAft>
                <a:spcPct val="0"/>
              </a:spcAft>
              <a:defRPr sz="3200" b="1">
                <a:solidFill>
                  <a:srgbClr val="000099"/>
                </a:solidFill>
                <a:latin typeface="Times New Roman" pitchFamily="18" charset="0"/>
              </a:defRPr>
            </a:lvl5pPr>
            <a:lvl6pPr marL="457200" algn="ctr" rtl="0" fontAlgn="base">
              <a:spcBef>
                <a:spcPct val="0"/>
              </a:spcBef>
              <a:spcAft>
                <a:spcPct val="0"/>
              </a:spcAft>
              <a:defRPr sz="3200" b="1">
                <a:solidFill>
                  <a:srgbClr val="000099"/>
                </a:solidFill>
                <a:latin typeface="Times New Roman" pitchFamily="18" charset="0"/>
              </a:defRPr>
            </a:lvl6pPr>
            <a:lvl7pPr marL="914400" algn="ctr" rtl="0" fontAlgn="base">
              <a:spcBef>
                <a:spcPct val="0"/>
              </a:spcBef>
              <a:spcAft>
                <a:spcPct val="0"/>
              </a:spcAft>
              <a:defRPr sz="3200" b="1">
                <a:solidFill>
                  <a:srgbClr val="000099"/>
                </a:solidFill>
                <a:latin typeface="Times New Roman" pitchFamily="18" charset="0"/>
              </a:defRPr>
            </a:lvl7pPr>
            <a:lvl8pPr marL="1371600" algn="ctr" rtl="0" fontAlgn="base">
              <a:spcBef>
                <a:spcPct val="0"/>
              </a:spcBef>
              <a:spcAft>
                <a:spcPct val="0"/>
              </a:spcAft>
              <a:defRPr sz="3200" b="1">
                <a:solidFill>
                  <a:srgbClr val="000099"/>
                </a:solidFill>
                <a:latin typeface="Times New Roman" pitchFamily="18" charset="0"/>
              </a:defRPr>
            </a:lvl8pPr>
            <a:lvl9pPr marL="1828800" algn="ctr" rtl="0" fontAlgn="base">
              <a:spcBef>
                <a:spcPct val="0"/>
              </a:spcBef>
              <a:spcAft>
                <a:spcPct val="0"/>
              </a:spcAft>
              <a:defRPr sz="3200" b="1">
                <a:solidFill>
                  <a:srgbClr val="000099"/>
                </a:solidFill>
                <a:latin typeface="Times New Roman" pitchFamily="18" charset="0"/>
              </a:defRPr>
            </a:lvl9pPr>
          </a:lstStyle>
          <a:p>
            <a:pPr eaLnBrk="1" hangingPunct="1"/>
            <a:r>
              <a:rPr lang="en-US" altLang="en-US" kern="0" dirty="0">
                <a:solidFill>
                  <a:schemeClr val="accent2">
                    <a:lumMod val="50000"/>
                  </a:schemeClr>
                </a:solidFill>
              </a:rPr>
              <a:t>Lecture 32. How the EM fields transform</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ED0FEAE-DF21-7E6B-A721-D2C1C75D3475}"/>
                  </a:ext>
                </a:extLst>
              </p:cNvPr>
              <p:cNvSpPr/>
              <p:nvPr/>
            </p:nvSpPr>
            <p:spPr>
              <a:xfrm>
                <a:off x="6540357" y="5048350"/>
                <a:ext cx="4638129" cy="942456"/>
              </a:xfrm>
              <a:prstGeom prst="rect">
                <a:avLst/>
              </a:prstGeom>
              <a:ln w="19050">
                <a:solidFill>
                  <a:srgbClr val="FF0000"/>
                </a:solidFill>
              </a:ln>
            </p:spPr>
            <p:txBody>
              <a:bodyPr wrap="none">
                <a:noAutofit/>
              </a:bodyPr>
              <a:lstStyle/>
              <a:p>
                <a:pPr algn="l"/>
                <a14:m>
                  <m:oMathPara xmlns:m="http://schemas.openxmlformats.org/officeDocument/2006/math">
                    <m:oMathParaPr>
                      <m:jc m:val="left"/>
                    </m:oMathParaPr>
                    <m:oMath xmlns:m="http://schemas.openxmlformats.org/officeDocument/2006/math">
                      <m:acc>
                        <m:accPr>
                          <m:chr m:val="⃗"/>
                          <m:ctrlPr>
                            <a:rPr lang="en-US" sz="2000" i="1">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𝐄</m:t>
                          </m:r>
                        </m:e>
                      </m:acc>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nl-NL" sz="2000">
                                  <a:latin typeface="Cambria Math" panose="02040503050406030204" pitchFamily="18" charset="0"/>
                                  <a:ea typeface="Cambria Math" panose="02040503050406030204" pitchFamily="18" charset="0"/>
                                </a:rPr>
                                <m:t>𝐑</m:t>
                              </m:r>
                            </m:e>
                          </m:acc>
                          <m:r>
                            <a:rPr lang="en-US" sz="2000" b="0" i="1">
                              <a:latin typeface="Cambria Math"/>
                              <a:ea typeface="Cambria Math" panose="02040503050406030204" pitchFamily="18" charset="0"/>
                            </a:rPr>
                            <m:t>,</m:t>
                          </m:r>
                          <m:r>
                            <a:rPr lang="en-US" sz="2000" b="0" i="1">
                              <a:latin typeface="Cambria Math"/>
                              <a:ea typeface="Cambria Math" panose="02040503050406030204" pitchFamily="18" charset="0"/>
                            </a:rPr>
                            <m:t>𝑡</m:t>
                          </m:r>
                        </m:e>
                      </m:d>
                      <m:r>
                        <a:rPr lang="en-US" sz="2000" b="0" i="1">
                          <a:latin typeface="Cambria Math"/>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a:ea typeface="Cambria Math" panose="02040503050406030204" pitchFamily="18" charset="0"/>
                            </a:rPr>
                            <m:t>𝑞</m:t>
                          </m:r>
                        </m:num>
                        <m:den>
                          <m:r>
                            <a:rPr lang="en-US" sz="2000" b="0" i="1">
                              <a:latin typeface="Cambria Math"/>
                              <a:ea typeface="Cambria Math" panose="02040503050406030204" pitchFamily="18" charset="0"/>
                            </a:rPr>
                            <m:t>4</m:t>
                          </m:r>
                          <m:r>
                            <a:rPr lang="en-US" sz="2000" b="0" i="1">
                              <a:latin typeface="Cambria Math"/>
                              <a:ea typeface="Cambria Math"/>
                            </a:rPr>
                            <m:t>𝜋</m:t>
                          </m:r>
                          <m:sSub>
                            <m:sSubPr>
                              <m:ctrlPr>
                                <a:rPr lang="en-US" sz="2000" b="0" i="1">
                                  <a:latin typeface="Cambria Math" panose="02040503050406030204" pitchFamily="18" charset="0"/>
                                  <a:ea typeface="Cambria Math"/>
                                </a:rPr>
                              </m:ctrlPr>
                            </m:sSubPr>
                            <m:e>
                              <m:r>
                                <a:rPr lang="en-US" sz="2000" b="0" i="1">
                                  <a:latin typeface="Cambria Math"/>
                                  <a:ea typeface="Cambria Math"/>
                                </a:rPr>
                                <m:t>𝜖</m:t>
                              </m:r>
                            </m:e>
                            <m:sub>
                              <m:r>
                                <a:rPr lang="en-US" sz="2000" b="0" i="1">
                                  <a:latin typeface="Cambria Math"/>
                                  <a:ea typeface="Cambria Math"/>
                                </a:rPr>
                                <m:t>0</m:t>
                              </m:r>
                            </m:sub>
                          </m:sSub>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a:ea typeface="Cambria Math" panose="02040503050406030204" pitchFamily="18" charset="0"/>
                            </a:rPr>
                            <m:t>1−</m:t>
                          </m:r>
                          <m:f>
                            <m:fPr>
                              <m:type m:val="lin"/>
                              <m:ctrlPr>
                                <a:rPr lang="en-US" sz="2000" b="0" i="1">
                                  <a:latin typeface="Cambria Math" panose="02040503050406030204" pitchFamily="18" charset="0"/>
                                  <a:ea typeface="Cambria Math" panose="02040503050406030204" pitchFamily="18" charset="0"/>
                                </a:rPr>
                              </m:ctrlPr>
                            </m:fPr>
                            <m:num>
                              <m:sSubSup>
                                <m:sSubSupPr>
                                  <m:ctrlPr>
                                    <a:rPr lang="en-US" sz="2000" b="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𝑣</m:t>
                                  </m:r>
                                </m:e>
                                <m:sub>
                                  <m:r>
                                    <a:rPr lang="en-US" sz="2000" b="0" i="1" smtClean="0">
                                      <a:latin typeface="Cambria Math" panose="02040503050406030204" pitchFamily="18" charset="0"/>
                                      <a:ea typeface="Cambria Math" panose="02040503050406030204" pitchFamily="18" charset="0"/>
                                    </a:rPr>
                                    <m:t>0</m:t>
                                  </m:r>
                                </m:sub>
                                <m:sup>
                                  <m:r>
                                    <a:rPr lang="en-US" sz="2000" b="0" i="1" smtClean="0">
                                      <a:latin typeface="Cambria Math" panose="02040503050406030204" pitchFamily="18" charset="0"/>
                                      <a:ea typeface="Cambria Math" panose="02040503050406030204" pitchFamily="18" charset="0"/>
                                    </a:rPr>
                                    <m:t>2</m:t>
                                  </m:r>
                                </m:sup>
                              </m:sSubSup>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𝑐</m:t>
                                  </m:r>
                                </m:e>
                                <m:sup>
                                  <m:r>
                                    <a:rPr lang="en-US" sz="2000" b="0" i="1">
                                      <a:latin typeface="Cambria Math"/>
                                      <a:ea typeface="Cambria Math" panose="02040503050406030204" pitchFamily="18" charset="0"/>
                                    </a:rPr>
                                    <m:t>2</m:t>
                                  </m:r>
                                </m:sup>
                              </m:sSup>
                            </m:den>
                          </m:f>
                        </m:num>
                        <m:den>
                          <m:sSup>
                            <m:sSupPr>
                              <m:ctrlPr>
                                <a:rPr lang="en-US" sz="2000" b="0" i="1">
                                  <a:latin typeface="Cambria Math" panose="02040503050406030204" pitchFamily="18" charset="0"/>
                                  <a:ea typeface="Cambria Math" panose="02040503050406030204" pitchFamily="18" charset="0"/>
                                </a:rPr>
                              </m:ctrlPr>
                            </m:sSupPr>
                            <m:e>
                              <m:d>
                                <m:dPr>
                                  <m:begChr m:val="["/>
                                  <m:endChr m:val="]"/>
                                  <m:ctrlPr>
                                    <a:rPr lang="en-US" sz="2000" b="0" i="1">
                                      <a:latin typeface="Cambria Math" panose="02040503050406030204" pitchFamily="18" charset="0"/>
                                      <a:ea typeface="Cambria Math" panose="02040503050406030204" pitchFamily="18" charset="0"/>
                                    </a:rPr>
                                  </m:ctrlPr>
                                </m:dPr>
                                <m:e>
                                  <m:r>
                                    <a:rPr lang="en-US" sz="2000" b="0" i="1">
                                      <a:latin typeface="Cambria Math"/>
                                      <a:ea typeface="Cambria Math" panose="02040503050406030204" pitchFamily="18" charset="0"/>
                                    </a:rPr>
                                    <m:t>1−</m:t>
                                  </m:r>
                                  <m:d>
                                    <m:dPr>
                                      <m:ctrlPr>
                                        <a:rPr lang="en-US" sz="2000" b="0" i="1">
                                          <a:latin typeface="Cambria Math" panose="02040503050406030204" pitchFamily="18" charset="0"/>
                                          <a:ea typeface="Cambria Math" panose="02040503050406030204" pitchFamily="18" charset="0"/>
                                        </a:rPr>
                                      </m:ctrlPr>
                                    </m:dPr>
                                    <m:e>
                                      <m:f>
                                        <m:fPr>
                                          <m:type m:val="lin"/>
                                          <m:ctrlPr>
                                            <a:rPr lang="en-US" sz="2000" b="0" i="1">
                                              <a:latin typeface="Cambria Math" panose="02040503050406030204" pitchFamily="18" charset="0"/>
                                              <a:ea typeface="Cambria Math" panose="02040503050406030204" pitchFamily="18" charset="0"/>
                                            </a:rPr>
                                          </m:ctrlPr>
                                        </m:fPr>
                                        <m:num>
                                          <m:sSubSup>
                                            <m:sSubSupPr>
                                              <m:ctrlPr>
                                                <a:rPr lang="en-US" sz="2000" b="0" i="1">
                                                  <a:latin typeface="Cambria Math" panose="02040503050406030204" pitchFamily="18" charset="0"/>
                                                  <a:ea typeface="Cambria Math" panose="02040503050406030204" pitchFamily="18" charset="0"/>
                                                </a:rPr>
                                              </m:ctrlPr>
                                            </m:sSubSupPr>
                                            <m:e>
                                              <m:r>
                                                <a:rPr lang="en-US" sz="2000" b="0" i="1">
                                                  <a:latin typeface="Cambria Math" panose="02040503050406030204" pitchFamily="18" charset="0"/>
                                                  <a:ea typeface="Cambria Math" panose="02040503050406030204" pitchFamily="18" charset="0"/>
                                                </a:rPr>
                                                <m:t>𝑣</m:t>
                                              </m:r>
                                            </m:e>
                                            <m:sub>
                                              <m:r>
                                                <a:rPr lang="en-US" sz="2000" b="0" i="1">
                                                  <a:latin typeface="Cambria Math" panose="02040503050406030204" pitchFamily="18" charset="0"/>
                                                  <a:ea typeface="Cambria Math" panose="02040503050406030204" pitchFamily="18" charset="0"/>
                                                </a:rPr>
                                                <m:t>0</m:t>
                                              </m:r>
                                            </m:sub>
                                            <m:sup>
                                              <m:r>
                                                <a:rPr lang="en-US" sz="2000" b="0" i="1">
                                                  <a:latin typeface="Cambria Math" panose="02040503050406030204" pitchFamily="18" charset="0"/>
                                                  <a:ea typeface="Cambria Math" panose="02040503050406030204" pitchFamily="18" charset="0"/>
                                                </a:rPr>
                                                <m:t>2</m:t>
                                              </m:r>
                                            </m:sup>
                                          </m:sSubSup>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𝑐</m:t>
                                              </m:r>
                                            </m:e>
                                            <m:sup>
                                              <m:r>
                                                <a:rPr lang="en-US" sz="2000" b="0" i="1">
                                                  <a:latin typeface="Cambria Math"/>
                                                  <a:ea typeface="Cambria Math" panose="02040503050406030204" pitchFamily="18" charset="0"/>
                                                </a:rPr>
                                                <m:t>2</m:t>
                                              </m:r>
                                            </m:sup>
                                          </m:sSup>
                                        </m:den>
                                      </m:f>
                                    </m:e>
                                  </m:d>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𝑠𝑖𝑛</m:t>
                                      </m:r>
                                    </m:e>
                                    <m:sup>
                                      <m:r>
                                        <a:rPr lang="en-US" sz="2000" b="0" i="1">
                                          <a:latin typeface="Cambria Math"/>
                                          <a:ea typeface="Cambria Math" panose="02040503050406030204" pitchFamily="18" charset="0"/>
                                        </a:rPr>
                                        <m:t>2</m:t>
                                      </m:r>
                                    </m:sup>
                                  </m:sSup>
                                  <m:r>
                                    <a:rPr lang="en-US" sz="2000" b="0" i="1">
                                      <a:latin typeface="Cambria Math"/>
                                      <a:ea typeface="Cambria Math"/>
                                    </a:rPr>
                                    <m:t>𝜃</m:t>
                                  </m:r>
                                </m:e>
                              </m:d>
                            </m:e>
                            <m:sup>
                              <m:r>
                                <a:rPr lang="en-US" sz="2000" b="0" i="1">
                                  <a:latin typeface="Cambria Math" panose="02040503050406030204" pitchFamily="18" charset="0"/>
                                  <a:ea typeface="Cambria Math" panose="02040503050406030204" pitchFamily="18" charset="0"/>
                                </a:rPr>
                                <m:t>3/2</m:t>
                              </m:r>
                            </m:sup>
                          </m:sSup>
                        </m:den>
                      </m:f>
                      <m:f>
                        <m:fPr>
                          <m:ctrlPr>
                            <a:rPr lang="en-US" sz="2000" b="0" i="1">
                              <a:latin typeface="Cambria Math" panose="02040503050406030204" pitchFamily="18" charset="0"/>
                              <a:ea typeface="Cambria Math" panose="02040503050406030204" pitchFamily="18" charset="0"/>
                            </a:rPr>
                          </m:ctrlPr>
                        </m:fPr>
                        <m:num>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𝐑</m:t>
                              </m:r>
                            </m:e>
                          </m:acc>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𝑅</m:t>
                              </m:r>
                            </m:e>
                            <m:sup>
                              <m:r>
                                <a:rPr lang="en-US" sz="2000" b="0" i="1">
                                  <a:latin typeface="Cambria Math"/>
                                  <a:ea typeface="Cambria Math" panose="02040503050406030204" pitchFamily="18" charset="0"/>
                                </a:rPr>
                                <m:t>2</m:t>
                              </m:r>
                            </m:sup>
                          </m:sSup>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0" name="Rectangle 9">
                <a:extLst>
                  <a:ext uri="{FF2B5EF4-FFF2-40B4-BE49-F238E27FC236}">
                    <a16:creationId xmlns:a16="http://schemas.microsoft.com/office/drawing/2014/main" id="{1ED0FEAE-DF21-7E6B-A721-D2C1C75D3475}"/>
                  </a:ext>
                </a:extLst>
              </p:cNvPr>
              <p:cNvSpPr>
                <a:spLocks noRot="1" noChangeAspect="1" noMove="1" noResize="1" noEditPoints="1" noAdjustHandles="1" noChangeArrowheads="1" noChangeShapeType="1" noTextEdit="1"/>
              </p:cNvSpPr>
              <p:nvPr/>
            </p:nvSpPr>
            <p:spPr>
              <a:xfrm>
                <a:off x="6540357" y="5048350"/>
                <a:ext cx="4638129" cy="942456"/>
              </a:xfrm>
              <a:prstGeom prst="rect">
                <a:avLst/>
              </a:prstGeom>
              <a:blipFill>
                <a:blip r:embed="rId5"/>
                <a:stretch>
                  <a:fillRect/>
                </a:stretch>
              </a:blipFill>
              <a:ln w="19050">
                <a:solidFill>
                  <a:srgbClr val="FF0000"/>
                </a:solidFill>
              </a:ln>
            </p:spPr>
            <p:txBody>
              <a:bodyPr/>
              <a:lstStyle/>
              <a:p>
                <a:r>
                  <a:rPr lang="LID4096">
                    <a:noFill/>
                  </a:rPr>
                  <a:t> </a:t>
                </a:r>
              </a:p>
            </p:txBody>
          </p:sp>
        </mc:Fallback>
      </mc:AlternateContent>
      <p:pic>
        <p:nvPicPr>
          <p:cNvPr id="2" name="Picture 2" descr="https://upload.wikimedia.org/wikipedia/commons/thumb/0/00/Lorentz_factor.svg/800px-Lorentz_factor.svg.png">
            <a:extLst>
              <a:ext uri="{FF2B5EF4-FFF2-40B4-BE49-F238E27FC236}">
                <a16:creationId xmlns:a16="http://schemas.microsoft.com/office/drawing/2014/main" id="{F9F7CB6D-9F2C-CEB2-4684-CF4FFC7315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03838" y="2761335"/>
            <a:ext cx="1566441" cy="158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71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Michelson and Morley experiment (1887)</a:t>
            </a:r>
          </a:p>
        </p:txBody>
      </p:sp>
      <p:sp>
        <p:nvSpPr>
          <p:cNvPr id="5" name="Rectangle 4"/>
          <p:cNvSpPr/>
          <p:nvPr/>
        </p:nvSpPr>
        <p:spPr>
          <a:xfrm>
            <a:off x="414641" y="5132365"/>
            <a:ext cx="11258550" cy="707886"/>
          </a:xfrm>
          <a:prstGeom prst="rect">
            <a:avLst/>
          </a:prstGeom>
        </p:spPr>
        <p:txBody>
          <a:bodyPr wrap="square">
            <a:spAutoFit/>
          </a:bodyPr>
          <a:lstStyle/>
          <a:p>
            <a:pPr algn="l"/>
            <a:r>
              <a:rPr lang="en-US" sz="2000" b="0" dirty="0">
                <a:latin typeface="Times New Roman" panose="02020603050405020304" pitchFamily="18" charset="0"/>
              </a:rPr>
              <a:t>What they were trying to do, was compare the speed of light in different directions</a:t>
            </a:r>
            <a:endParaRPr lang="ru-RU" sz="2000" b="0" dirty="0">
              <a:latin typeface="Times New Roman" panose="02020603050405020304" pitchFamily="18" charset="0"/>
            </a:endParaRPr>
          </a:p>
          <a:p>
            <a:pPr algn="l"/>
            <a:r>
              <a:rPr lang="en-US" sz="2000" b="0" dirty="0">
                <a:solidFill>
                  <a:srgbClr val="FF0000"/>
                </a:solidFill>
                <a:latin typeface="Times New Roman" panose="02020603050405020304" pitchFamily="18" charset="0"/>
              </a:rPr>
              <a:t>What they in fact </a:t>
            </a:r>
            <a:r>
              <a:rPr lang="en-US" sz="2000" b="0" i="1" dirty="0">
                <a:solidFill>
                  <a:srgbClr val="FF0000"/>
                </a:solidFill>
                <a:latin typeface="Times New Roman" panose="02020603050405020304" pitchFamily="18" charset="0"/>
              </a:rPr>
              <a:t>discovered </a:t>
            </a:r>
            <a:r>
              <a:rPr lang="en-US" sz="2000" b="0" dirty="0">
                <a:solidFill>
                  <a:srgbClr val="FF0000"/>
                </a:solidFill>
                <a:latin typeface="Times New Roman" panose="02020603050405020304" pitchFamily="18" charset="0"/>
              </a:rPr>
              <a:t>was that this speed is </a:t>
            </a:r>
            <a:r>
              <a:rPr lang="en-US" sz="2000" b="0" i="1" dirty="0">
                <a:solidFill>
                  <a:srgbClr val="FF0000"/>
                </a:solidFill>
                <a:latin typeface="Times New Roman" panose="02020603050405020304" pitchFamily="18" charset="0"/>
              </a:rPr>
              <a:t>exactly the same in all directions</a:t>
            </a:r>
            <a:endParaRPr lang="en-US" sz="2000" b="0" dirty="0">
              <a:solidFill>
                <a:srgbClr val="FF0000"/>
              </a:solidFill>
            </a:endParaRPr>
          </a:p>
        </p:txBody>
      </p:sp>
      <p:sp>
        <p:nvSpPr>
          <p:cNvPr id="6" name="Rectangle 5"/>
          <p:cNvSpPr/>
          <p:nvPr/>
        </p:nvSpPr>
        <p:spPr>
          <a:xfrm>
            <a:off x="395931" y="4539087"/>
            <a:ext cx="4457700" cy="523220"/>
          </a:xfrm>
          <a:prstGeom prst="rect">
            <a:avLst/>
          </a:prstGeom>
        </p:spPr>
        <p:txBody>
          <a:bodyPr wrap="square">
            <a:spAutoFit/>
          </a:bodyPr>
          <a:lstStyle/>
          <a:p>
            <a:pPr algn="l"/>
            <a:r>
              <a:rPr lang="en-US" sz="1400" b="0" dirty="0">
                <a:hlinkClick r:id="rId3"/>
              </a:rPr>
              <a:t>https://www.youtube.com/watch?v=k6gd3bQLiFc</a:t>
            </a:r>
            <a:endParaRPr lang="en-US" sz="1400" b="0" dirty="0"/>
          </a:p>
          <a:p>
            <a:pPr algn="l"/>
            <a:r>
              <a:rPr lang="en-US" sz="1400" b="0" dirty="0"/>
              <a:t>https://www.youtube.com/watch?v=Ip_jdcA8fcw</a:t>
            </a:r>
          </a:p>
        </p:txBody>
      </p:sp>
      <p:pic>
        <p:nvPicPr>
          <p:cNvPr id="1026" name="Picture 2" descr="https://upload.wikimedia.org/wikipedia/commons/7/7c/MichelsonMorleyAnimationD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3596" y="1151345"/>
            <a:ext cx="6357704" cy="31145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Rectangle 8"/>
              <p:cNvSpPr/>
              <p:nvPr/>
            </p:nvSpPr>
            <p:spPr>
              <a:xfrm>
                <a:off x="3040688" y="5869042"/>
                <a:ext cx="5988758" cy="747641"/>
              </a:xfrm>
              <a:prstGeom prst="rect">
                <a:avLst/>
              </a:prstGeom>
              <a:ln w="19050">
                <a:noFill/>
              </a:ln>
            </p:spPr>
            <p:txBody>
              <a:bodyPr wrap="square">
                <a:spAutoFit/>
              </a:bodyPr>
              <a:lstStyle/>
              <a:p>
                <a:pPr algn="l">
                  <a:spcAft>
                    <a:spcPts val="600"/>
                  </a:spcAft>
                </a:pPr>
                <a14:m>
                  <m:oMathPara xmlns:m="http://schemas.openxmlformats.org/officeDocument/2006/math">
                    <m:oMathParaPr>
                      <m:jc m:val="left"/>
                    </m:oMathParaPr>
                    <m:oMath xmlns:m="http://schemas.openxmlformats.org/officeDocument/2006/math">
                      <m:f>
                        <m:fPr>
                          <m:ctrlPr>
                            <a:rPr lang="en-US" sz="2000" b="0" i="1">
                              <a:latin typeface="Cambria Math" panose="02040503050406030204" pitchFamily="18" charset="0"/>
                              <a:ea typeface="Cambria Math" panose="02040503050406030204" pitchFamily="18" charset="0"/>
                            </a:rPr>
                          </m:ctrlPr>
                        </m:fPr>
                        <m:num>
                          <m:r>
                            <a:rPr lang="en-US" sz="2000" b="0" i="1">
                              <a:latin typeface="Cambria Math"/>
                              <a:ea typeface="Cambria Math"/>
                            </a:rPr>
                            <m:t>∆</m:t>
                          </m:r>
                          <m:r>
                            <a:rPr lang="en-US" sz="2000" b="0" i="1">
                              <a:latin typeface="Cambria Math"/>
                              <a:ea typeface="Cambria Math"/>
                            </a:rPr>
                            <m:t>𝑐</m:t>
                          </m:r>
                        </m:num>
                        <m:den>
                          <m:r>
                            <a:rPr lang="en-US" sz="2000" b="0" i="1">
                              <a:latin typeface="Cambria Math"/>
                              <a:ea typeface="Cambria Math" panose="02040503050406030204" pitchFamily="18" charset="0"/>
                            </a:rPr>
                            <m:t>𝑐</m:t>
                          </m:r>
                        </m:den>
                      </m:f>
                      <m:r>
                        <a:rPr lang="en-US" sz="2000" b="0" i="1">
                          <a:latin typeface="Cambria Math"/>
                          <a:ea typeface="Cambria Math" panose="02040503050406030204" pitchFamily="18" charset="0"/>
                        </a:rPr>
                        <m:t>&lt;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10</m:t>
                          </m:r>
                        </m:e>
                        <m:sup>
                          <m:r>
                            <a:rPr lang="en-US" sz="2000" b="0" i="1">
                              <a:latin typeface="Cambria Math"/>
                              <a:ea typeface="Cambria Math" panose="02040503050406030204" pitchFamily="18" charset="0"/>
                            </a:rPr>
                            <m:t>−17</m:t>
                          </m:r>
                        </m:sup>
                      </m:sSup>
                      <m:r>
                        <a:rPr lang="en-US" sz="2000" b="0" i="1">
                          <a:latin typeface="Cambria Math"/>
                          <a:ea typeface="Cambria Math" panose="02040503050406030204" pitchFamily="18" charset="0"/>
                        </a:rPr>
                        <m:t>;  </m:t>
                      </m:r>
                      <m:r>
                        <a:rPr lang="en-US" sz="2000" b="0" i="1">
                          <a:latin typeface="Cambria Math"/>
                          <a:ea typeface="Cambria Math"/>
                        </a:rPr>
                        <m:t>∆</m:t>
                      </m:r>
                      <m:r>
                        <a:rPr lang="en-US" sz="2000" b="0" i="1">
                          <a:latin typeface="Cambria Math"/>
                          <a:ea typeface="Cambria Math"/>
                        </a:rPr>
                        <m:t>𝑐</m:t>
                      </m:r>
                      <m:r>
                        <a:rPr lang="en-US" sz="2000" b="0" i="1">
                          <a:latin typeface="Cambria Math"/>
                          <a:ea typeface="Cambria Math"/>
                        </a:rPr>
                        <m:t>&lt;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10</m:t>
                          </m:r>
                        </m:e>
                        <m:sup>
                          <m:r>
                            <a:rPr lang="en-US" sz="2000" b="0" i="1">
                              <a:latin typeface="Cambria Math"/>
                              <a:ea typeface="Cambria Math" panose="02040503050406030204" pitchFamily="18" charset="0"/>
                            </a:rPr>
                            <m:t>−17</m:t>
                          </m:r>
                        </m:sup>
                      </m:sSup>
                      <m:r>
                        <a:rPr lang="en-US" sz="2000" b="0" i="1">
                          <a:latin typeface="Cambria Math"/>
                          <a:ea typeface="Cambria Math"/>
                        </a:rPr>
                        <m:t>∙</m:t>
                      </m:r>
                      <m:r>
                        <a:rPr lang="en-US" sz="2000" b="0" i="1">
                          <a:latin typeface="Cambria Math" panose="02040503050406030204" pitchFamily="18" charset="0"/>
                          <a:ea typeface="Cambria Math" panose="02040503050406030204" pitchFamily="18" charset="0"/>
                        </a:rPr>
                        <m:t>3∙</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10</m:t>
                          </m:r>
                        </m:e>
                        <m:sup>
                          <m:r>
                            <a:rPr lang="en-US" sz="2000" b="0" i="1">
                              <a:latin typeface="Cambria Math" panose="02040503050406030204" pitchFamily="18" charset="0"/>
                              <a:ea typeface="Cambria Math" panose="02040503050406030204" pitchFamily="18" charset="0"/>
                            </a:rPr>
                            <m:t>8</m:t>
                          </m:r>
                        </m:sup>
                      </m:sSup>
                      <m:r>
                        <a:rPr lang="en-US" sz="2000" b="0" i="1">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𝑚</m:t>
                      </m:r>
                      <m:r>
                        <a:rPr lang="en-US" sz="2000" b="0" i="1">
                          <a:latin typeface="Cambria Math"/>
                          <a:ea typeface="Cambria Math" panose="02040503050406030204" pitchFamily="18" charset="0"/>
                        </a:rPr>
                        <m:t> </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𝑠</m:t>
                          </m:r>
                        </m:e>
                        <m:sup>
                          <m:r>
                            <a:rPr lang="en-US" sz="2000" b="0" i="1">
                              <a:latin typeface="Cambria Math" panose="02040503050406030204" pitchFamily="18" charset="0"/>
                              <a:ea typeface="Cambria Math" panose="02040503050406030204" pitchFamily="18" charset="0"/>
                            </a:rPr>
                            <m:t>−1</m:t>
                          </m:r>
                        </m:sup>
                      </m:sSup>
                      <m:r>
                        <a:rPr lang="en-US" sz="2000" b="0" i="1">
                          <a:latin typeface="Cambria Math"/>
                          <a:ea typeface="Cambria Math"/>
                        </a:rPr>
                        <m:t>=3 </m:t>
                      </m:r>
                      <m:r>
                        <a:rPr lang="en-US" sz="2000" b="0" i="1">
                          <a:latin typeface="Cambria Math"/>
                          <a:ea typeface="Cambria Math"/>
                        </a:rPr>
                        <m:t>𝑛𝑚</m:t>
                      </m:r>
                      <m:r>
                        <a:rPr lang="en-US" sz="2000" b="0" i="1">
                          <a:latin typeface="Cambria Math"/>
                          <a:ea typeface="Cambria Math" panose="02040503050406030204" pitchFamily="18" charset="0"/>
                        </a:rPr>
                        <m:t> </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𝑠</m:t>
                          </m:r>
                        </m:e>
                        <m:sup>
                          <m:r>
                            <a:rPr lang="en-US" sz="2000" b="0" i="1">
                              <a:latin typeface="Cambria Math" panose="02040503050406030204" pitchFamily="18" charset="0"/>
                              <a:ea typeface="Cambria Math" panose="02040503050406030204" pitchFamily="18" charset="0"/>
                            </a:rPr>
                            <m:t>−1</m:t>
                          </m:r>
                        </m:sup>
                      </m:sSup>
                    </m:oMath>
                  </m:oMathPara>
                </a14:m>
                <a:endParaRPr lang="en-US" sz="2000" dirty="0"/>
              </a:p>
            </p:txBody>
          </p:sp>
        </mc:Choice>
        <mc:Fallback xmlns="">
          <p:sp>
            <p:nvSpPr>
              <p:cNvPr id="9" name="Rectangle 8"/>
              <p:cNvSpPr>
                <a:spLocks noRot="1" noChangeAspect="1" noMove="1" noResize="1" noEditPoints="1" noAdjustHandles="1" noChangeArrowheads="1" noChangeShapeType="1" noTextEdit="1"/>
              </p:cNvSpPr>
              <p:nvPr/>
            </p:nvSpPr>
            <p:spPr>
              <a:xfrm>
                <a:off x="3040688" y="5869042"/>
                <a:ext cx="5988758" cy="747641"/>
              </a:xfrm>
              <a:prstGeom prst="rect">
                <a:avLst/>
              </a:prstGeom>
              <a:blipFill>
                <a:blip r:embed="rId5"/>
                <a:stretch>
                  <a:fillRect/>
                </a:stretch>
              </a:blipFill>
              <a:ln w="19050">
                <a:noFill/>
              </a:ln>
            </p:spPr>
            <p:txBody>
              <a:bodyPr/>
              <a:lstStyle/>
              <a:p>
                <a:r>
                  <a:rPr lang="en-US">
                    <a:noFill/>
                  </a:rPr>
                  <a:t> </a:t>
                </a:r>
              </a:p>
            </p:txBody>
          </p:sp>
        </mc:Fallback>
      </mc:AlternateContent>
      <p:sp>
        <p:nvSpPr>
          <p:cNvPr id="10" name="Rectangle 9"/>
          <p:cNvSpPr/>
          <p:nvPr/>
        </p:nvSpPr>
        <p:spPr>
          <a:xfrm>
            <a:off x="8277224" y="701282"/>
            <a:ext cx="2819401" cy="400110"/>
          </a:xfrm>
          <a:prstGeom prst="rect">
            <a:avLst/>
          </a:prstGeom>
        </p:spPr>
        <p:txBody>
          <a:bodyPr wrap="square">
            <a:spAutoFit/>
          </a:bodyPr>
          <a:lstStyle/>
          <a:p>
            <a:pPr algn="l"/>
            <a:r>
              <a:rPr lang="en-US" sz="2000" b="0" dirty="0">
                <a:latin typeface="Times New Roman" panose="02020603050405020304" pitchFamily="18" charset="0"/>
              </a:rPr>
              <a:t>Michelson-Morley setup</a:t>
            </a:r>
            <a:endParaRPr lang="en-US" sz="2000" b="0" dirty="0"/>
          </a:p>
        </p:txBody>
      </p:sp>
      <p:sp>
        <p:nvSpPr>
          <p:cNvPr id="2" name="Rectangle 1"/>
          <p:cNvSpPr/>
          <p:nvPr/>
        </p:nvSpPr>
        <p:spPr>
          <a:xfrm>
            <a:off x="8478355" y="6452771"/>
            <a:ext cx="3713645" cy="338554"/>
          </a:xfrm>
          <a:prstGeom prst="rect">
            <a:avLst/>
          </a:prstGeom>
        </p:spPr>
        <p:txBody>
          <a:bodyPr wrap="none">
            <a:spAutoFit/>
          </a:bodyPr>
          <a:lstStyle/>
          <a:p>
            <a:r>
              <a:rPr lang="en-US" b="0" dirty="0"/>
              <a:t> </a:t>
            </a:r>
            <a:r>
              <a:rPr lang="en-US" b="0" i="1" dirty="0"/>
              <a:t>Physical Review D</a:t>
            </a:r>
            <a:r>
              <a:rPr lang="en-US" b="0" dirty="0"/>
              <a:t>. </a:t>
            </a:r>
            <a:r>
              <a:rPr lang="en-US" dirty="0"/>
              <a:t>80</a:t>
            </a:r>
            <a:r>
              <a:rPr lang="en-US" b="0" dirty="0"/>
              <a:t>, 105011 (2009)</a:t>
            </a:r>
            <a:endParaRPr lang="en-US" dirty="0"/>
          </a:p>
        </p:txBody>
      </p:sp>
      <p:pic>
        <p:nvPicPr>
          <p:cNvPr id="1028" name="Picture 4" descr="https://upload.wikimedia.org/wikipedia/commons/f/f4/Michelson_morley_experiment_188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6083" y="1088773"/>
            <a:ext cx="5459241" cy="317842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DAFACF5-C904-4F85-ADC9-27C52CAFA62C}"/>
              </a:ext>
            </a:extLst>
          </p:cNvPr>
          <p:cNvSpPr/>
          <p:nvPr/>
        </p:nvSpPr>
        <p:spPr>
          <a:xfrm>
            <a:off x="486829" y="6015826"/>
            <a:ext cx="9064870" cy="400110"/>
          </a:xfrm>
          <a:prstGeom prst="rect">
            <a:avLst/>
          </a:prstGeom>
        </p:spPr>
        <p:txBody>
          <a:bodyPr wrap="square">
            <a:spAutoFit/>
          </a:bodyPr>
          <a:lstStyle/>
          <a:p>
            <a:pPr algn="l"/>
            <a:r>
              <a:rPr lang="en-US" sz="2000" b="0" dirty="0">
                <a:latin typeface="Times New Roman" panose="02020603050405020304" pitchFamily="18" charset="0"/>
              </a:rPr>
              <a:t>Modern measurements:</a:t>
            </a:r>
            <a:endParaRPr lang="en-US" sz="2000" b="0" dirty="0"/>
          </a:p>
        </p:txBody>
      </p:sp>
      <p:sp>
        <p:nvSpPr>
          <p:cNvPr id="14" name="Content Placeholder 4">
            <a:extLst>
              <a:ext uri="{FF2B5EF4-FFF2-40B4-BE49-F238E27FC236}">
                <a16:creationId xmlns:a16="http://schemas.microsoft.com/office/drawing/2014/main" id="{988F5B62-B04B-48E8-81A4-9193BEEF867F}"/>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10</a:t>
            </a:fld>
            <a:endParaRPr lang="en-US" dirty="0"/>
          </a:p>
        </p:txBody>
      </p:sp>
      <p:pic>
        <p:nvPicPr>
          <p:cNvPr id="4" name="Picture 3">
            <a:extLst>
              <a:ext uri="{FF2B5EF4-FFF2-40B4-BE49-F238E27FC236}">
                <a16:creationId xmlns:a16="http://schemas.microsoft.com/office/drawing/2014/main" id="{3C8206A2-8D90-32F9-5E37-131E432E9B01}"/>
              </a:ext>
            </a:extLst>
          </p:cNvPr>
          <p:cNvPicPr>
            <a:picLocks noChangeAspect="1"/>
          </p:cNvPicPr>
          <p:nvPr/>
        </p:nvPicPr>
        <p:blipFill>
          <a:blip r:embed="rId7"/>
          <a:stretch>
            <a:fillRect/>
          </a:stretch>
        </p:blipFill>
        <p:spPr>
          <a:xfrm>
            <a:off x="9734" y="960566"/>
            <a:ext cx="6656349" cy="3508463"/>
          </a:xfrm>
          <a:prstGeom prst="rect">
            <a:avLst/>
          </a:prstGeom>
        </p:spPr>
      </p:pic>
      <p:sp>
        <p:nvSpPr>
          <p:cNvPr id="15" name="TextBox 14">
            <a:extLst>
              <a:ext uri="{FF2B5EF4-FFF2-40B4-BE49-F238E27FC236}">
                <a16:creationId xmlns:a16="http://schemas.microsoft.com/office/drawing/2014/main" id="{77EE2E5A-B521-F027-42C4-C6843D6853AC}"/>
              </a:ext>
            </a:extLst>
          </p:cNvPr>
          <p:cNvSpPr txBox="1"/>
          <p:nvPr/>
        </p:nvSpPr>
        <p:spPr>
          <a:xfrm>
            <a:off x="-1882964" y="2050860"/>
            <a:ext cx="1681843" cy="830997"/>
          </a:xfrm>
          <a:prstGeom prst="rect">
            <a:avLst/>
          </a:prstGeom>
          <a:noFill/>
        </p:spPr>
        <p:txBody>
          <a:bodyPr wrap="square">
            <a:spAutoFit/>
          </a:bodyPr>
          <a:lstStyle/>
          <a:p>
            <a:r>
              <a:rPr lang="en-US" sz="1600" b="0" dirty="0">
                <a:latin typeface="Times New Roman" panose="02020603050405020304" pitchFamily="18" charset="0"/>
              </a:rPr>
              <a:t>Animation is hidden below the screenshot!</a:t>
            </a:r>
            <a:endParaRPr lang="LID4096" dirty="0"/>
          </a:p>
        </p:txBody>
      </p:sp>
    </p:spTree>
    <p:extLst>
      <p:ext uri="{BB962C8B-B14F-4D97-AF65-F5344CB8AC3E}">
        <p14:creationId xmlns:p14="http://schemas.microsoft.com/office/powerpoint/2010/main" val="216981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Einstein, </a:t>
            </a:r>
            <a:r>
              <a:rPr lang="de-DE" altLang="en-US" dirty="0">
                <a:solidFill>
                  <a:schemeClr val="accent2">
                    <a:lumMod val="50000"/>
                  </a:schemeClr>
                </a:solidFill>
              </a:rPr>
              <a:t>Annalen der Physik 17, p.891 (1905)</a:t>
            </a:r>
            <a:endParaRPr lang="en-US" altLang="en-US" dirty="0">
              <a:solidFill>
                <a:schemeClr val="accent2">
                  <a:lumMod val="50000"/>
                </a:schemeClr>
              </a:solidFill>
            </a:endParaRPr>
          </a:p>
        </p:txBody>
      </p:sp>
      <p:sp>
        <p:nvSpPr>
          <p:cNvPr id="10" name="Content Placeholder 4">
            <a:extLst>
              <a:ext uri="{FF2B5EF4-FFF2-40B4-BE49-F238E27FC236}">
                <a16:creationId xmlns:a16="http://schemas.microsoft.com/office/drawing/2014/main" id="{C67D79A3-7C82-42B1-8F04-49F4F8843A8C}"/>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smtClean="0"/>
              <a:pPr/>
              <a:t>11</a:t>
            </a:fld>
            <a:endParaRPr lang="en-US" b="0" kern="0" dirty="0"/>
          </a:p>
        </p:txBody>
      </p:sp>
      <p:pic>
        <p:nvPicPr>
          <p:cNvPr id="7" name="Picture 6">
            <a:extLst>
              <a:ext uri="{FF2B5EF4-FFF2-40B4-BE49-F238E27FC236}">
                <a16:creationId xmlns:a16="http://schemas.microsoft.com/office/drawing/2014/main" id="{94CA06E8-E05C-4052-9B6E-B05CC6237844}"/>
              </a:ext>
            </a:extLst>
          </p:cNvPr>
          <p:cNvPicPr>
            <a:picLocks noChangeAspect="1"/>
          </p:cNvPicPr>
          <p:nvPr/>
        </p:nvPicPr>
        <p:blipFill>
          <a:blip r:embed="rId3"/>
          <a:stretch>
            <a:fillRect/>
          </a:stretch>
        </p:blipFill>
        <p:spPr>
          <a:xfrm>
            <a:off x="2348038" y="729205"/>
            <a:ext cx="7582396" cy="7559500"/>
          </a:xfrm>
          <a:prstGeom prst="rect">
            <a:avLst/>
          </a:prstGeom>
        </p:spPr>
      </p:pic>
    </p:spTree>
    <p:extLst>
      <p:ext uri="{BB962C8B-B14F-4D97-AF65-F5344CB8AC3E}">
        <p14:creationId xmlns:p14="http://schemas.microsoft.com/office/powerpoint/2010/main" val="1372353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Einstein, </a:t>
            </a:r>
            <a:r>
              <a:rPr lang="de-DE" altLang="en-US" dirty="0">
                <a:solidFill>
                  <a:schemeClr val="accent2">
                    <a:lumMod val="50000"/>
                  </a:schemeClr>
                </a:solidFill>
              </a:rPr>
              <a:t>Annalen der Physik 17, p.891 (1905)</a:t>
            </a:r>
            <a:endParaRPr lang="en-US" altLang="en-US" dirty="0">
              <a:solidFill>
                <a:schemeClr val="accent2">
                  <a:lumMod val="50000"/>
                </a:schemeClr>
              </a:solidFill>
            </a:endParaRPr>
          </a:p>
        </p:txBody>
      </p:sp>
      <p:sp>
        <p:nvSpPr>
          <p:cNvPr id="10" name="Content Placeholder 4">
            <a:extLst>
              <a:ext uri="{FF2B5EF4-FFF2-40B4-BE49-F238E27FC236}">
                <a16:creationId xmlns:a16="http://schemas.microsoft.com/office/drawing/2014/main" id="{C67D79A3-7C82-42B1-8F04-49F4F8843A8C}"/>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smtClean="0"/>
              <a:pPr/>
              <a:t>12</a:t>
            </a:fld>
            <a:endParaRPr lang="en-US" b="0" kern="0" dirty="0"/>
          </a:p>
        </p:txBody>
      </p:sp>
      <p:sp>
        <p:nvSpPr>
          <p:cNvPr id="3" name="TextBox 2">
            <a:extLst>
              <a:ext uri="{FF2B5EF4-FFF2-40B4-BE49-F238E27FC236}">
                <a16:creationId xmlns:a16="http://schemas.microsoft.com/office/drawing/2014/main" id="{B8B803F0-4863-D198-4C93-A2687A24B9AB}"/>
              </a:ext>
            </a:extLst>
          </p:cNvPr>
          <p:cNvSpPr txBox="1"/>
          <p:nvPr/>
        </p:nvSpPr>
        <p:spPr>
          <a:xfrm>
            <a:off x="1267427" y="808804"/>
            <a:ext cx="10110486" cy="5401479"/>
          </a:xfrm>
          <a:prstGeom prst="rect">
            <a:avLst/>
          </a:prstGeom>
          <a:noFill/>
        </p:spPr>
        <p:txBody>
          <a:bodyPr wrap="square">
            <a:spAutoFit/>
          </a:bodyPr>
          <a:lstStyle/>
          <a:p>
            <a:pPr algn="l">
              <a:spcAft>
                <a:spcPts val="600"/>
              </a:spcAft>
            </a:pPr>
            <a:r>
              <a:rPr lang="en-US" sz="2000" b="0" i="0" u="none" strike="noStrike" baseline="0" dirty="0">
                <a:solidFill>
                  <a:srgbClr val="252525"/>
                </a:solidFill>
                <a:latin typeface="Bahnschrift Light" panose="020B0502040204020203" pitchFamily="34" charset="0"/>
              </a:rPr>
              <a:t>It is known that Maxwell's electrodynamics-as usually understood at the present time-when applied to moving bodies, leads to asymmetries which do not appear to be inherent in the phenomena. Take, for example, the reciprocal electrodynamic action of a magnet and a conductor. The observable phenomenon here depends only on the relative motion of the conductor and the magnet, whereas the customary view draws a sharp distinction between the two cases in which either one or the other of these bodies is in motion. For if the magnet is in motion and the conductor at rest, there arises in the neighborhood of the magnet an electric field ... producing a current at the places where parts of the conductor are situated. But if the magnet is stationary and the conductor in motion, no electric field arises in the neighborhood of the magnet. In the conductor, however, we find an electromotive force ... which gives rise-assuming equality of relative motion in the two cases discussed-to electric currents of the same path and intensity as those produced by the electric forces in the former case.</a:t>
            </a:r>
          </a:p>
          <a:p>
            <a:pPr algn="l">
              <a:spcAft>
                <a:spcPts val="600"/>
              </a:spcAft>
            </a:pPr>
            <a:r>
              <a:rPr lang="en-US" sz="2000" b="0" i="0" u="none" strike="noStrike" baseline="0" dirty="0">
                <a:solidFill>
                  <a:srgbClr val="252525"/>
                </a:solidFill>
                <a:latin typeface="Bahnschrift Light" panose="020B0502040204020203" pitchFamily="34" charset="0"/>
              </a:rPr>
              <a:t>Examples of this sort, together with unsuccessful attempts to discover any motion of the earth relative to the "light medium," suggest that the phenomena of electrodynamics as well as of mechanics possess no properties corresponding to the idea of absolute rest.</a:t>
            </a:r>
            <a:endParaRPr lang="LID4096" sz="2000" dirty="0">
              <a:latin typeface="Bahnschrift Light" panose="020B0502040204020203" pitchFamily="34" charset="0"/>
            </a:endParaRPr>
          </a:p>
        </p:txBody>
      </p:sp>
    </p:spTree>
    <p:extLst>
      <p:ext uri="{BB962C8B-B14F-4D97-AF65-F5344CB8AC3E}">
        <p14:creationId xmlns:p14="http://schemas.microsoft.com/office/powerpoint/2010/main" val="2666526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Einstein postulates</a:t>
            </a:r>
          </a:p>
        </p:txBody>
      </p:sp>
      <p:sp>
        <p:nvSpPr>
          <p:cNvPr id="2" name="Rectangle 1"/>
          <p:cNvSpPr/>
          <p:nvPr/>
        </p:nvSpPr>
        <p:spPr>
          <a:xfrm>
            <a:off x="409575" y="1145473"/>
            <a:ext cx="11487150" cy="707886"/>
          </a:xfrm>
          <a:prstGeom prst="rect">
            <a:avLst/>
          </a:prstGeom>
        </p:spPr>
        <p:txBody>
          <a:bodyPr wrap="square">
            <a:spAutoFit/>
          </a:bodyPr>
          <a:lstStyle/>
          <a:p>
            <a:pPr algn="l">
              <a:spcAft>
                <a:spcPts val="600"/>
              </a:spcAft>
            </a:pPr>
            <a:r>
              <a:rPr lang="en-US" sz="2000" b="0" dirty="0">
                <a:solidFill>
                  <a:srgbClr val="252525"/>
                </a:solidFill>
                <a:latin typeface="+mn-lt"/>
              </a:rPr>
              <a:t>If the </a:t>
            </a:r>
            <a:r>
              <a:rPr lang="en-US" sz="2000" b="0" i="1" dirty="0">
                <a:solidFill>
                  <a:srgbClr val="252525"/>
                </a:solidFill>
                <a:latin typeface="+mn-lt"/>
              </a:rPr>
              <a:t>interpretations </a:t>
            </a:r>
            <a:r>
              <a:rPr lang="en-US" sz="2000" b="0" dirty="0">
                <a:solidFill>
                  <a:srgbClr val="252525"/>
                </a:solidFill>
                <a:latin typeface="+mn-lt"/>
              </a:rPr>
              <a:t>on emf differ (one calling the process electric, the other magnetic), so be it; their actual </a:t>
            </a:r>
            <a:r>
              <a:rPr lang="en-US" sz="2000" b="0" i="1" dirty="0">
                <a:solidFill>
                  <a:srgbClr val="252525"/>
                </a:solidFill>
                <a:latin typeface="+mn-lt"/>
              </a:rPr>
              <a:t>predictions </a:t>
            </a:r>
            <a:r>
              <a:rPr lang="en-US" sz="2000" b="0" dirty="0">
                <a:solidFill>
                  <a:srgbClr val="252525"/>
                </a:solidFill>
                <a:latin typeface="+mn-lt"/>
              </a:rPr>
              <a:t>are in agreement</a:t>
            </a:r>
            <a:endParaRPr lang="en-US" sz="2000" dirty="0">
              <a:latin typeface="+mn-lt"/>
            </a:endParaRPr>
          </a:p>
        </p:txBody>
      </p:sp>
      <p:sp>
        <p:nvSpPr>
          <p:cNvPr id="3" name="Rectangle 2"/>
          <p:cNvSpPr/>
          <p:nvPr/>
        </p:nvSpPr>
        <p:spPr>
          <a:xfrm>
            <a:off x="1266524" y="2130641"/>
            <a:ext cx="9332271" cy="1477328"/>
          </a:xfrm>
          <a:prstGeom prst="rect">
            <a:avLst/>
          </a:prstGeom>
          <a:ln w="19050">
            <a:solidFill>
              <a:srgbClr val="FF0000"/>
            </a:solidFill>
          </a:ln>
        </p:spPr>
        <p:txBody>
          <a:bodyPr wrap="square">
            <a:spAutoFit/>
          </a:bodyPr>
          <a:lstStyle/>
          <a:p>
            <a:pPr>
              <a:spcAft>
                <a:spcPts val="600"/>
              </a:spcAft>
            </a:pPr>
            <a:r>
              <a:rPr lang="en-US" sz="2000" u="sng" dirty="0">
                <a:latin typeface="Times New Roman" panose="02020603050405020304" pitchFamily="18" charset="0"/>
              </a:rPr>
              <a:t>Einstein’s postulates:</a:t>
            </a:r>
          </a:p>
          <a:p>
            <a:pPr algn="l">
              <a:spcAft>
                <a:spcPts val="600"/>
              </a:spcAft>
            </a:pPr>
            <a:r>
              <a:rPr lang="en-US" sz="2000" dirty="0">
                <a:solidFill>
                  <a:srgbClr val="252525"/>
                </a:solidFill>
                <a:latin typeface="Times New Roman" panose="02020603050405020304" pitchFamily="18" charset="0"/>
              </a:rPr>
              <a:t>1. </a:t>
            </a:r>
            <a:r>
              <a:rPr lang="en-US" sz="2000" dirty="0">
                <a:solidFill>
                  <a:srgbClr val="FF0000"/>
                </a:solidFill>
                <a:latin typeface="Times New Roman" panose="02020603050405020304" pitchFamily="18" charset="0"/>
              </a:rPr>
              <a:t>The principle of relativity</a:t>
            </a:r>
            <a:r>
              <a:rPr lang="en-US" sz="2000" b="0" dirty="0">
                <a:solidFill>
                  <a:srgbClr val="252525"/>
                </a:solidFill>
                <a:latin typeface="Times New Roman" panose="02020603050405020304" pitchFamily="18" charset="0"/>
              </a:rPr>
              <a:t>.</a:t>
            </a:r>
            <a:r>
              <a:rPr lang="en-US" sz="2000" dirty="0">
                <a:solidFill>
                  <a:srgbClr val="252525"/>
                </a:solidFill>
                <a:latin typeface="Times New Roman" panose="02020603050405020304" pitchFamily="18" charset="0"/>
              </a:rPr>
              <a:t> </a:t>
            </a:r>
            <a:r>
              <a:rPr lang="en-US" sz="2000" b="0" dirty="0">
                <a:solidFill>
                  <a:srgbClr val="252525"/>
                </a:solidFill>
                <a:latin typeface="Times New Roman" panose="02020603050405020304" pitchFamily="18" charset="0"/>
              </a:rPr>
              <a:t>The laws of physics apply in all inertial reference systems</a:t>
            </a:r>
          </a:p>
          <a:p>
            <a:pPr algn="l">
              <a:spcAft>
                <a:spcPts val="600"/>
              </a:spcAft>
            </a:pPr>
            <a:r>
              <a:rPr lang="en-US" sz="2000" dirty="0">
                <a:solidFill>
                  <a:srgbClr val="252525"/>
                </a:solidFill>
                <a:latin typeface="Times New Roman" panose="02020603050405020304" pitchFamily="18" charset="0"/>
              </a:rPr>
              <a:t>2. </a:t>
            </a:r>
            <a:r>
              <a:rPr lang="en-US" sz="2000" dirty="0">
                <a:solidFill>
                  <a:srgbClr val="FF0000"/>
                </a:solidFill>
                <a:latin typeface="Times New Roman" panose="02020603050405020304" pitchFamily="18" charset="0"/>
              </a:rPr>
              <a:t>The universal speed of light</a:t>
            </a:r>
            <a:r>
              <a:rPr lang="en-US" sz="2000" b="0" dirty="0">
                <a:solidFill>
                  <a:srgbClr val="252525"/>
                </a:solidFill>
                <a:latin typeface="Times New Roman" panose="02020603050405020304" pitchFamily="18" charset="0"/>
              </a:rPr>
              <a:t>.</a:t>
            </a:r>
            <a:r>
              <a:rPr lang="en-US" sz="2000" dirty="0">
                <a:solidFill>
                  <a:srgbClr val="252525"/>
                </a:solidFill>
                <a:latin typeface="Times New Roman" panose="02020603050405020304" pitchFamily="18" charset="0"/>
              </a:rPr>
              <a:t> </a:t>
            </a:r>
            <a:r>
              <a:rPr lang="en-US" sz="2000" b="0" dirty="0">
                <a:solidFill>
                  <a:srgbClr val="252525"/>
                </a:solidFill>
                <a:latin typeface="Times New Roman" panose="02020603050405020304" pitchFamily="18" charset="0"/>
              </a:rPr>
              <a:t>The speed of light in vacuum is the same for all inertial observers, regardless of the motion of the source or the observer  </a:t>
            </a:r>
            <a:endParaRPr lang="en-US" sz="2000" dirty="0"/>
          </a:p>
        </p:txBody>
      </p:sp>
      <p:sp>
        <p:nvSpPr>
          <p:cNvPr id="6" name="Rectangle 5"/>
          <p:cNvSpPr/>
          <p:nvPr/>
        </p:nvSpPr>
        <p:spPr>
          <a:xfrm>
            <a:off x="523875" y="4011351"/>
            <a:ext cx="11258549" cy="2477601"/>
          </a:xfrm>
          <a:prstGeom prst="rect">
            <a:avLst/>
          </a:prstGeom>
        </p:spPr>
        <p:txBody>
          <a:bodyPr wrap="square">
            <a:spAutoFit/>
          </a:bodyPr>
          <a:lstStyle/>
          <a:p>
            <a:pPr algn="l">
              <a:spcAft>
                <a:spcPts val="600"/>
              </a:spcAft>
            </a:pPr>
            <a:r>
              <a:rPr lang="en-US" sz="2000" b="0" dirty="0">
                <a:solidFill>
                  <a:srgbClr val="252525"/>
                </a:solidFill>
                <a:latin typeface="+mj-lt"/>
              </a:rPr>
              <a:t>The first elevates Galileo's observation about classical mechanics to the status of a general law, applying to </a:t>
            </a:r>
            <a:r>
              <a:rPr lang="en-US" sz="2000" b="0" i="1" dirty="0">
                <a:solidFill>
                  <a:srgbClr val="252525"/>
                </a:solidFill>
                <a:latin typeface="+mj-lt"/>
              </a:rPr>
              <a:t>all </a:t>
            </a:r>
            <a:r>
              <a:rPr lang="en-US" sz="2000" b="0" dirty="0">
                <a:solidFill>
                  <a:srgbClr val="252525"/>
                </a:solidFill>
                <a:latin typeface="+mj-lt"/>
              </a:rPr>
              <a:t>of physics. It states that there is no absolute rest system </a:t>
            </a:r>
          </a:p>
          <a:p>
            <a:pPr algn="l">
              <a:spcAft>
                <a:spcPts val="600"/>
              </a:spcAft>
            </a:pPr>
            <a:r>
              <a:rPr lang="en-US" sz="2000" b="0" dirty="0">
                <a:solidFill>
                  <a:srgbClr val="252525"/>
                </a:solidFill>
                <a:latin typeface="+mj-lt"/>
              </a:rPr>
              <a:t>The second might be considered Einstein's response to the Michelson-Morley experiment (</a:t>
            </a:r>
            <a:r>
              <a:rPr lang="en-US" sz="2000" b="0" i="1" dirty="0">
                <a:solidFill>
                  <a:srgbClr val="252525"/>
                </a:solidFill>
                <a:latin typeface="+mj-lt"/>
              </a:rPr>
              <a:t>even though he appears to have had no clue of it</a:t>
            </a:r>
            <a:r>
              <a:rPr lang="en-US" sz="2000" b="0" dirty="0">
                <a:solidFill>
                  <a:srgbClr val="252525"/>
                </a:solidFill>
                <a:latin typeface="+mj-lt"/>
              </a:rPr>
              <a:t>). The speed of light is a universal constant, the same in all directions in vacuum </a:t>
            </a:r>
          </a:p>
          <a:p>
            <a:pPr algn="l">
              <a:spcAft>
                <a:spcPts val="600"/>
              </a:spcAft>
            </a:pPr>
            <a:r>
              <a:rPr lang="en-US" sz="2000" b="0" dirty="0">
                <a:solidFill>
                  <a:srgbClr val="252525"/>
                </a:solidFill>
                <a:latin typeface="+mj-lt"/>
              </a:rPr>
              <a:t>There </a:t>
            </a:r>
            <a:r>
              <a:rPr lang="en-US" sz="2000" b="0" i="1" dirty="0">
                <a:solidFill>
                  <a:srgbClr val="252525"/>
                </a:solidFill>
                <a:latin typeface="+mj-lt"/>
              </a:rPr>
              <a:t>is </a:t>
            </a:r>
            <a:r>
              <a:rPr lang="en-US" sz="2000" b="0" dirty="0">
                <a:solidFill>
                  <a:srgbClr val="252525"/>
                </a:solidFill>
                <a:latin typeface="+mj-lt"/>
              </a:rPr>
              <a:t>no ether wind because there is </a:t>
            </a:r>
            <a:r>
              <a:rPr lang="en-US" sz="2000" dirty="0">
                <a:solidFill>
                  <a:srgbClr val="252525"/>
                </a:solidFill>
                <a:latin typeface="+mj-lt"/>
              </a:rPr>
              <a:t>no ether</a:t>
            </a:r>
            <a:r>
              <a:rPr lang="en-US" sz="2000" b="0" dirty="0">
                <a:solidFill>
                  <a:srgbClr val="252525"/>
                </a:solidFill>
                <a:latin typeface="+mj-lt"/>
              </a:rPr>
              <a:t> </a:t>
            </a:r>
          </a:p>
          <a:p>
            <a:pPr algn="l">
              <a:spcAft>
                <a:spcPts val="600"/>
              </a:spcAft>
            </a:pPr>
            <a:r>
              <a:rPr lang="en-US" sz="2000" b="0" dirty="0">
                <a:solidFill>
                  <a:srgbClr val="252525"/>
                </a:solidFill>
                <a:latin typeface="+mj-lt"/>
              </a:rPr>
              <a:t>More accurately formulating, </a:t>
            </a:r>
            <a:r>
              <a:rPr lang="en-US" sz="2000" b="0" i="1" dirty="0">
                <a:solidFill>
                  <a:srgbClr val="252525"/>
                </a:solidFill>
                <a:latin typeface="+mj-lt"/>
              </a:rPr>
              <a:t>the hypothesis of ether is no longer needed</a:t>
            </a:r>
            <a:endParaRPr lang="en-US" sz="2000" dirty="0">
              <a:latin typeface="+mj-lt"/>
            </a:endParaRPr>
          </a:p>
        </p:txBody>
      </p:sp>
      <p:sp>
        <p:nvSpPr>
          <p:cNvPr id="13" name="Rectangle 12"/>
          <p:cNvSpPr/>
          <p:nvPr/>
        </p:nvSpPr>
        <p:spPr>
          <a:xfrm>
            <a:off x="1836127" y="701403"/>
            <a:ext cx="8519746" cy="400110"/>
          </a:xfrm>
          <a:prstGeom prst="rect">
            <a:avLst/>
          </a:prstGeom>
        </p:spPr>
        <p:txBody>
          <a:bodyPr wrap="square">
            <a:spAutoFit/>
          </a:bodyPr>
          <a:lstStyle/>
          <a:p>
            <a:pPr algn="l"/>
            <a:r>
              <a:rPr lang="de-DE" sz="2000" b="0" dirty="0">
                <a:solidFill>
                  <a:srgbClr val="252525"/>
                </a:solidFill>
                <a:latin typeface="+mn-lt"/>
              </a:rPr>
              <a:t> </a:t>
            </a:r>
            <a:r>
              <a:rPr lang="de-DE" sz="2000" b="0" i="1" dirty="0">
                <a:solidFill>
                  <a:srgbClr val="252525"/>
                </a:solidFill>
                <a:latin typeface="+mn-lt"/>
              </a:rPr>
              <a:t>Zur Elektrodynamik bewegter Körper</a:t>
            </a:r>
            <a:r>
              <a:rPr lang="de-DE" sz="2000" b="0" dirty="0">
                <a:solidFill>
                  <a:srgbClr val="252525"/>
                </a:solidFill>
                <a:latin typeface="+mn-lt"/>
              </a:rPr>
              <a:t>, Annalen der Physik 17, p.891 (1905)</a:t>
            </a:r>
            <a:endParaRPr lang="en-US" sz="2000" dirty="0">
              <a:latin typeface="+mn-lt"/>
            </a:endParaRPr>
          </a:p>
        </p:txBody>
      </p:sp>
      <p:sp>
        <p:nvSpPr>
          <p:cNvPr id="10" name="Content Placeholder 4">
            <a:extLst>
              <a:ext uri="{FF2B5EF4-FFF2-40B4-BE49-F238E27FC236}">
                <a16:creationId xmlns:a16="http://schemas.microsoft.com/office/drawing/2014/main" id="{C67D79A3-7C82-42B1-8F04-49F4F8843A8C}"/>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smtClean="0"/>
              <a:pPr/>
              <a:t>13</a:t>
            </a:fld>
            <a:endParaRPr lang="en-US" b="0" kern="0" dirty="0"/>
          </a:p>
        </p:txBody>
      </p:sp>
    </p:spTree>
    <p:extLst>
      <p:ext uri="{BB962C8B-B14F-4D97-AF65-F5344CB8AC3E}">
        <p14:creationId xmlns:p14="http://schemas.microsoft.com/office/powerpoint/2010/main" val="120327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upload.wikimedia.org/wikipedia/commons/thumb/0/00/Lorentz_factor.svg/800px-Lorentz_factor.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475" y="1377517"/>
            <a:ext cx="4962525" cy="5037148"/>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Einstein mechanics: summary</a:t>
            </a:r>
          </a:p>
        </p:txBody>
      </p:sp>
      <p:sp>
        <p:nvSpPr>
          <p:cNvPr id="7" name="Rectangle 6"/>
          <p:cNvSpPr/>
          <p:nvPr/>
        </p:nvSpPr>
        <p:spPr>
          <a:xfrm>
            <a:off x="447676" y="888706"/>
            <a:ext cx="10782300" cy="400110"/>
          </a:xfrm>
          <a:prstGeom prst="rect">
            <a:avLst/>
          </a:prstGeom>
        </p:spPr>
        <p:txBody>
          <a:bodyPr wrap="square">
            <a:spAutoFit/>
          </a:bodyPr>
          <a:lstStyle/>
          <a:p>
            <a:pPr algn="l"/>
            <a:r>
              <a:rPr lang="en-US" sz="2000" dirty="0">
                <a:solidFill>
                  <a:srgbClr val="252525"/>
                </a:solidFill>
                <a:latin typeface="Times New Roman" panose="02020603050405020304" pitchFamily="18" charset="0"/>
              </a:rPr>
              <a:t>1.</a:t>
            </a:r>
            <a:r>
              <a:rPr lang="en-US" sz="2000" b="0" dirty="0">
                <a:solidFill>
                  <a:srgbClr val="252525"/>
                </a:solidFill>
                <a:latin typeface="Times New Roman" panose="02020603050405020304" pitchFamily="18" charset="0"/>
              </a:rPr>
              <a:t> Two events that are </a:t>
            </a:r>
            <a:r>
              <a:rPr lang="en-US" sz="2000" dirty="0">
                <a:solidFill>
                  <a:srgbClr val="FF0000"/>
                </a:solidFill>
                <a:latin typeface="Times New Roman" panose="02020603050405020304" pitchFamily="18" charset="0"/>
              </a:rPr>
              <a:t>simultaneous</a:t>
            </a:r>
            <a:r>
              <a:rPr lang="en-US" sz="2000" b="0" dirty="0">
                <a:solidFill>
                  <a:srgbClr val="FF0000"/>
                </a:solidFill>
                <a:latin typeface="Times New Roman" panose="02020603050405020304" pitchFamily="18" charset="0"/>
              </a:rPr>
              <a:t> </a:t>
            </a:r>
            <a:r>
              <a:rPr lang="en-US" sz="2000" b="0" dirty="0">
                <a:solidFill>
                  <a:srgbClr val="252525"/>
                </a:solidFill>
                <a:latin typeface="Times New Roman" panose="02020603050405020304" pitchFamily="18" charset="0"/>
              </a:rPr>
              <a:t>in one inertial system are not, in general, simultaneous in another</a:t>
            </a:r>
            <a:endParaRPr lang="en-US" sz="2000" dirty="0"/>
          </a:p>
        </p:txBody>
      </p:sp>
      <p:sp>
        <p:nvSpPr>
          <p:cNvPr id="8" name="Rectangle 7"/>
          <p:cNvSpPr/>
          <p:nvPr/>
        </p:nvSpPr>
        <p:spPr>
          <a:xfrm>
            <a:off x="460129" y="1509678"/>
            <a:ext cx="5722478" cy="400110"/>
          </a:xfrm>
          <a:prstGeom prst="rect">
            <a:avLst/>
          </a:prstGeom>
        </p:spPr>
        <p:txBody>
          <a:bodyPr wrap="square">
            <a:spAutoFit/>
          </a:bodyPr>
          <a:lstStyle/>
          <a:p>
            <a:pPr algn="l"/>
            <a:r>
              <a:rPr lang="en-US" sz="2000" dirty="0">
                <a:latin typeface="Times New Roman" panose="02020603050405020304" pitchFamily="18" charset="0"/>
              </a:rPr>
              <a:t>2. </a:t>
            </a:r>
            <a:r>
              <a:rPr lang="en-US" sz="2000" dirty="0">
                <a:solidFill>
                  <a:srgbClr val="FF0000"/>
                </a:solidFill>
                <a:latin typeface="Times New Roman" panose="02020603050405020304" pitchFamily="18" charset="0"/>
              </a:rPr>
              <a:t>Moving clocks run slow </a:t>
            </a:r>
            <a:r>
              <a:rPr lang="en-US" sz="2000" dirty="0">
                <a:solidFill>
                  <a:schemeClr val="bg2"/>
                </a:solidFill>
                <a:latin typeface="Times New Roman" panose="02020603050405020304" pitchFamily="18" charset="0"/>
              </a:rPr>
              <a:t>(</a:t>
            </a:r>
            <a:r>
              <a:rPr lang="en-US" sz="2000" dirty="0">
                <a:solidFill>
                  <a:srgbClr val="252525"/>
                </a:solidFill>
                <a:latin typeface="Times New Roman" panose="02020603050405020304" pitchFamily="18" charset="0"/>
              </a:rPr>
              <a:t>time dilation)</a:t>
            </a:r>
            <a:endParaRPr lang="en-US" sz="2000" dirty="0"/>
          </a:p>
        </p:txBody>
      </p:sp>
      <mc:AlternateContent xmlns:mc="http://schemas.openxmlformats.org/markup-compatibility/2006" xmlns:a14="http://schemas.microsoft.com/office/drawing/2010/main">
        <mc:Choice Requires="a14">
          <p:sp>
            <p:nvSpPr>
              <p:cNvPr id="10" name="Rectangle 9"/>
              <p:cNvSpPr/>
              <p:nvPr/>
            </p:nvSpPr>
            <p:spPr>
              <a:xfrm>
                <a:off x="8629678" y="1843222"/>
                <a:ext cx="2006575" cy="799706"/>
              </a:xfrm>
              <a:prstGeom prst="rect">
                <a:avLst/>
              </a:prstGeom>
              <a:solidFill>
                <a:schemeClr val="bg1"/>
              </a:solidFill>
              <a:ln w="19050">
                <a:solidFill>
                  <a:srgbClr val="FF0000"/>
                </a:solid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𝛾</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ad>
                            <m:radPr>
                              <m:degHide m:val="on"/>
                              <m:ctrlPr>
                                <a:rPr lang="en-US" sz="2000" b="0" i="1">
                                  <a:latin typeface="Cambria Math" panose="02040503050406030204" pitchFamily="18" charset="0"/>
                                  <a:ea typeface="Cambria Math" panose="02040503050406030204" pitchFamily="18" charset="0"/>
                                </a:rPr>
                              </m:ctrlPr>
                            </m:radPr>
                            <m:deg/>
                            <m:e>
                              <m:r>
                                <a:rPr lang="en-US" sz="2000" b="0" i="1">
                                  <a:latin typeface="Cambria Math" panose="02040503050406030204" pitchFamily="18" charset="0"/>
                                  <a:ea typeface="Cambria Math" panose="02040503050406030204" pitchFamily="18" charset="0"/>
                                </a:rPr>
                                <m:t>1−</m:t>
                              </m:r>
                              <m:sSup>
                                <m:sSupPr>
                                  <m:ctrlPr>
                                    <a:rPr lang="en-US" sz="2000" b="0" i="1">
                                      <a:latin typeface="Cambria Math" panose="02040503050406030204" pitchFamily="18" charset="0"/>
                                      <a:ea typeface="Cambria Math" panose="02040503050406030204" pitchFamily="18" charset="0"/>
                                    </a:rPr>
                                  </m:ctrlPr>
                                </m:sSupPr>
                                <m:e>
                                  <m:r>
                                    <m:rPr>
                                      <m:sty m:val="p"/>
                                    </m:rPr>
                                    <a:rPr lang="en-US" sz="2000" b="0" i="0">
                                      <a:latin typeface="Cambria Math" panose="02040503050406030204" pitchFamily="18" charset="0"/>
                                      <a:ea typeface="Cambria Math" panose="02040503050406030204" pitchFamily="18" charset="0"/>
                                    </a:rPr>
                                    <m:t>v</m:t>
                                  </m:r>
                                </m:e>
                                <m:sup>
                                  <m:r>
                                    <a:rPr lang="en-US" sz="2000" b="0" i="1">
                                      <a:latin typeface="Cambria Math" panose="02040503050406030204" pitchFamily="18" charset="0"/>
                                      <a:ea typeface="Cambria Math" panose="02040503050406030204" pitchFamily="18" charset="0"/>
                                    </a:rPr>
                                    <m:t>2</m:t>
                                  </m:r>
                                </m:sup>
                              </m:sSup>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𝑐</m:t>
                                  </m:r>
                                </m:e>
                                <m:sup>
                                  <m:r>
                                    <a:rPr lang="en-US" sz="2000" b="0" i="1">
                                      <a:latin typeface="Cambria Math" panose="02040503050406030204" pitchFamily="18" charset="0"/>
                                      <a:ea typeface="Cambria Math" panose="02040503050406030204" pitchFamily="18" charset="0"/>
                                    </a:rPr>
                                    <m:t>2</m:t>
                                  </m:r>
                                </m:sup>
                              </m:sSup>
                            </m:e>
                          </m:rad>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629678" y="1843222"/>
                <a:ext cx="2006575" cy="799706"/>
              </a:xfrm>
              <a:prstGeom prst="rect">
                <a:avLst/>
              </a:prstGeom>
              <a:blipFill>
                <a:blip r:embed="rId4"/>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53081" y="2312027"/>
                <a:ext cx="3034677" cy="718787"/>
              </a:xfrm>
              <a:prstGeom prst="rect">
                <a:avLst/>
              </a:prstGeom>
              <a:ln w="19050">
                <a:solidFill>
                  <a:srgbClr val="FF0000"/>
                </a:solid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b="0" i="1">
                              <a:latin typeface="Cambria Math" panose="02040503050406030204" pitchFamily="18" charset="0"/>
                              <a:ea typeface="Cambria Math" panose="02040503050406030204" pitchFamily="18" charset="0"/>
                            </a:rPr>
                            <m:t>𝑡</m:t>
                          </m:r>
                        </m:e>
                      </m:acc>
                      <m:r>
                        <a:rPr lang="en-US" sz="2000" b="0" i="1">
                          <a:latin typeface="Cambria Math" panose="02040503050406030204" pitchFamily="18" charset="0"/>
                          <a:ea typeface="Cambria Math" panose="02040503050406030204" pitchFamily="18" charset="0"/>
                        </a:rPr>
                        <m:t>=</m:t>
                      </m:r>
                      <m:rad>
                        <m:radPr>
                          <m:degHide m:val="on"/>
                          <m:ctrlPr>
                            <a:rPr lang="en-US" sz="2000" b="0" i="1">
                              <a:latin typeface="Cambria Math" panose="02040503050406030204" pitchFamily="18" charset="0"/>
                              <a:ea typeface="Cambria Math" panose="02040503050406030204" pitchFamily="18" charset="0"/>
                            </a:rPr>
                          </m:ctrlPr>
                        </m:radPr>
                        <m:deg/>
                        <m:e>
                          <m:r>
                            <a:rPr lang="en-US" sz="2000" b="0" i="1">
                              <a:latin typeface="Cambria Math" panose="02040503050406030204" pitchFamily="18" charset="0"/>
                              <a:ea typeface="Cambria Math" panose="02040503050406030204" pitchFamily="18" charset="0"/>
                            </a:rPr>
                            <m:t>1−</m:t>
                          </m:r>
                          <m:sSup>
                            <m:sSupPr>
                              <m:ctrlPr>
                                <a:rPr lang="en-US" sz="2000" b="0" i="1">
                                  <a:latin typeface="Cambria Math" panose="02040503050406030204" pitchFamily="18" charset="0"/>
                                  <a:ea typeface="Cambria Math" panose="02040503050406030204" pitchFamily="18" charset="0"/>
                                </a:rPr>
                              </m:ctrlPr>
                            </m:sSupPr>
                            <m:e>
                              <m:r>
                                <m:rPr>
                                  <m:sty m:val="p"/>
                                </m:rPr>
                                <a:rPr lang="en-US" sz="2000" b="0" i="0">
                                  <a:latin typeface="Cambria Math" panose="02040503050406030204" pitchFamily="18" charset="0"/>
                                  <a:ea typeface="Cambria Math" panose="02040503050406030204" pitchFamily="18" charset="0"/>
                                </a:rPr>
                                <m:t>v</m:t>
                              </m:r>
                            </m:e>
                            <m:sup>
                              <m:r>
                                <a:rPr lang="en-US" sz="2000" b="0" i="1">
                                  <a:latin typeface="Cambria Math" panose="02040503050406030204" pitchFamily="18" charset="0"/>
                                  <a:ea typeface="Cambria Math" panose="02040503050406030204" pitchFamily="18" charset="0"/>
                                </a:rPr>
                                <m:t>2</m:t>
                              </m:r>
                            </m:sup>
                          </m:sSup>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𝑐</m:t>
                              </m:r>
                            </m:e>
                            <m:sup>
                              <m:r>
                                <a:rPr lang="en-US" sz="2000" b="0" i="1">
                                  <a:latin typeface="Cambria Math" panose="02040503050406030204" pitchFamily="18" charset="0"/>
                                  <a:ea typeface="Cambria Math" panose="02040503050406030204" pitchFamily="18" charset="0"/>
                                </a:rPr>
                                <m:t>2</m:t>
                              </m:r>
                            </m:sup>
                          </m:sSup>
                        </m:e>
                      </m:rad>
                      <m:r>
                        <a:rPr lang="en-US" sz="2000" b="0" i="1">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num>
                        <m:den>
                          <m:r>
                            <a:rPr lang="en-US" sz="2000" b="0" i="1">
                              <a:latin typeface="Cambria Math" panose="02040503050406030204" pitchFamily="18" charset="0"/>
                              <a:ea typeface="Cambria Math" panose="02040503050406030204" pitchFamily="18" charset="0"/>
                            </a:rPr>
                            <m:t>𝛾</m:t>
                          </m:r>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053081" y="2312027"/>
                <a:ext cx="3034677" cy="718787"/>
              </a:xfrm>
              <a:prstGeom prst="rect">
                <a:avLst/>
              </a:prstGeom>
              <a:blipFill>
                <a:blip r:embed="rId5"/>
                <a:stretch>
                  <a:fillRect/>
                </a:stretch>
              </a:blipFill>
              <a:ln w="19050">
                <a:solidFill>
                  <a:srgbClr val="FF0000"/>
                </a:solidFill>
              </a:ln>
            </p:spPr>
            <p:txBody>
              <a:bodyPr/>
              <a:lstStyle/>
              <a:p>
                <a:r>
                  <a:rPr lang="en-US">
                    <a:noFill/>
                  </a:rPr>
                  <a:t> </a:t>
                </a:r>
              </a:p>
            </p:txBody>
          </p:sp>
        </mc:Fallback>
      </mc:AlternateContent>
      <p:sp>
        <p:nvSpPr>
          <p:cNvPr id="12" name="Rectangle 11"/>
          <p:cNvSpPr/>
          <p:nvPr/>
        </p:nvSpPr>
        <p:spPr>
          <a:xfrm>
            <a:off x="459656" y="3589594"/>
            <a:ext cx="6169744" cy="400110"/>
          </a:xfrm>
          <a:prstGeom prst="rect">
            <a:avLst/>
          </a:prstGeom>
        </p:spPr>
        <p:txBody>
          <a:bodyPr wrap="square">
            <a:spAutoFit/>
          </a:bodyPr>
          <a:lstStyle/>
          <a:p>
            <a:pPr algn="l"/>
            <a:r>
              <a:rPr lang="en-US" sz="2000" dirty="0">
                <a:latin typeface="+mn-lt"/>
              </a:rPr>
              <a:t>3. </a:t>
            </a:r>
            <a:r>
              <a:rPr lang="en-US" sz="2000" dirty="0">
                <a:solidFill>
                  <a:srgbClr val="FF0000"/>
                </a:solidFill>
                <a:latin typeface="+mn-lt"/>
              </a:rPr>
              <a:t>Moving objects are shortened </a:t>
            </a:r>
            <a:r>
              <a:rPr lang="en-US" sz="2000" b="0" dirty="0">
                <a:solidFill>
                  <a:srgbClr val="252525"/>
                </a:solidFill>
                <a:latin typeface="+mn-lt"/>
              </a:rPr>
              <a:t>(</a:t>
            </a:r>
            <a:r>
              <a:rPr lang="en-US" sz="2000" dirty="0">
                <a:latin typeface="+mn-lt"/>
              </a:rPr>
              <a:t>Lorentz contraction</a:t>
            </a:r>
            <a:r>
              <a:rPr lang="en-US" sz="2000" b="0" dirty="0">
                <a:latin typeface="+mn-lt"/>
              </a:rPr>
              <a:t>)</a:t>
            </a:r>
            <a:endParaRPr lang="ru-RU" sz="2000" b="0" dirty="0">
              <a:latin typeface="+mn-lt"/>
            </a:endParaRPr>
          </a:p>
        </p:txBody>
      </p:sp>
      <mc:AlternateContent xmlns:mc="http://schemas.openxmlformats.org/markup-compatibility/2006" xmlns:a14="http://schemas.microsoft.com/office/drawing/2010/main">
        <mc:Choice Requires="a14">
          <p:sp>
            <p:nvSpPr>
              <p:cNvPr id="13" name="Rectangle 12"/>
              <p:cNvSpPr/>
              <p:nvPr/>
            </p:nvSpPr>
            <p:spPr>
              <a:xfrm>
                <a:off x="1053081" y="4161087"/>
                <a:ext cx="3273076" cy="799706"/>
              </a:xfrm>
              <a:prstGeom prst="rect">
                <a:avLst/>
              </a:prstGeom>
              <a:ln w="19050">
                <a:solidFill>
                  <a:srgbClr val="FF0000"/>
                </a:solid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b="0" i="1">
                              <a:latin typeface="Cambria Math" panose="02040503050406030204" pitchFamily="18" charset="0"/>
                              <a:ea typeface="Cambria Math" panose="02040503050406030204" pitchFamily="18" charset="0"/>
                            </a:rPr>
                            <m:t>𝑥</m:t>
                          </m:r>
                        </m:e>
                      </m:acc>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ad>
                            <m:radPr>
                              <m:degHide m:val="on"/>
                              <m:ctrlPr>
                                <a:rPr lang="en-US" sz="2000" b="0" i="1">
                                  <a:latin typeface="Cambria Math" panose="02040503050406030204" pitchFamily="18" charset="0"/>
                                  <a:ea typeface="Cambria Math" panose="02040503050406030204" pitchFamily="18" charset="0"/>
                                </a:rPr>
                              </m:ctrlPr>
                            </m:radPr>
                            <m:deg/>
                            <m:e>
                              <m:r>
                                <a:rPr lang="en-US" sz="2000" b="0" i="1">
                                  <a:latin typeface="Cambria Math" panose="02040503050406030204" pitchFamily="18" charset="0"/>
                                  <a:ea typeface="Cambria Math" panose="02040503050406030204" pitchFamily="18" charset="0"/>
                                </a:rPr>
                                <m:t>1−</m:t>
                              </m:r>
                              <m:sSup>
                                <m:sSupPr>
                                  <m:ctrlPr>
                                    <a:rPr lang="en-US" sz="2000" b="0" i="1">
                                      <a:latin typeface="Cambria Math" panose="02040503050406030204" pitchFamily="18" charset="0"/>
                                      <a:ea typeface="Cambria Math" panose="02040503050406030204" pitchFamily="18" charset="0"/>
                                    </a:rPr>
                                  </m:ctrlPr>
                                </m:sSupPr>
                                <m:e>
                                  <m:r>
                                    <m:rPr>
                                      <m:sty m:val="p"/>
                                    </m:rPr>
                                    <a:rPr lang="en-US" sz="2000" b="0" i="0">
                                      <a:latin typeface="Cambria Math" panose="02040503050406030204" pitchFamily="18" charset="0"/>
                                      <a:ea typeface="Cambria Math" panose="02040503050406030204" pitchFamily="18" charset="0"/>
                                    </a:rPr>
                                    <m:t>v</m:t>
                                  </m:r>
                                </m:e>
                                <m:sup>
                                  <m:r>
                                    <a:rPr lang="en-US" sz="2000" b="0" i="1">
                                      <a:latin typeface="Cambria Math" panose="02040503050406030204" pitchFamily="18" charset="0"/>
                                      <a:ea typeface="Cambria Math" panose="02040503050406030204" pitchFamily="18" charset="0"/>
                                    </a:rPr>
                                    <m:t>2</m:t>
                                  </m:r>
                                </m:sup>
                              </m:sSup>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𝑐</m:t>
                                  </m:r>
                                </m:e>
                                <m:sup>
                                  <m:r>
                                    <a:rPr lang="en-US" sz="2000" b="0" i="1">
                                      <a:latin typeface="Cambria Math" panose="02040503050406030204" pitchFamily="18" charset="0"/>
                                      <a:ea typeface="Cambria Math" panose="02040503050406030204" pitchFamily="18" charset="0"/>
                                    </a:rPr>
                                    <m:t>2</m:t>
                                  </m:r>
                                </m:sup>
                              </m:sSup>
                            </m:e>
                          </m:rad>
                        </m:den>
                      </m:f>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𝑥</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𝛾</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𝑥</m:t>
                      </m:r>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53081" y="4161087"/>
                <a:ext cx="3273076" cy="799706"/>
              </a:xfrm>
              <a:prstGeom prst="rect">
                <a:avLst/>
              </a:prstGeom>
              <a:blipFill>
                <a:blip r:embed="rId6"/>
                <a:stretch>
                  <a:fillRect/>
                </a:stretch>
              </a:blipFill>
              <a:ln w="19050">
                <a:solidFill>
                  <a:srgbClr val="FF0000"/>
                </a:solidFill>
              </a:ln>
            </p:spPr>
            <p:txBody>
              <a:bodyPr/>
              <a:lstStyle/>
              <a:p>
                <a:r>
                  <a:rPr lang="en-US">
                    <a:noFill/>
                  </a:rPr>
                  <a:t> </a:t>
                </a:r>
              </a:p>
            </p:txBody>
          </p:sp>
        </mc:Fallback>
      </mc:AlternateContent>
      <p:sp>
        <p:nvSpPr>
          <p:cNvPr id="15" name="Rectangle 2"/>
          <p:cNvSpPr txBox="1">
            <a:spLocks noChangeArrowheads="1"/>
          </p:cNvSpPr>
          <p:nvPr/>
        </p:nvSpPr>
        <p:spPr bwMode="auto">
          <a:xfrm>
            <a:off x="472590" y="5012915"/>
            <a:ext cx="413459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0099"/>
                </a:solidFill>
                <a:latin typeface="+mj-lt"/>
                <a:ea typeface="+mj-ea"/>
                <a:cs typeface="+mj-cs"/>
              </a:defRPr>
            </a:lvl1pPr>
            <a:lvl2pPr algn="ctr" rtl="0" eaLnBrk="0" fontAlgn="base" hangingPunct="0">
              <a:spcBef>
                <a:spcPct val="0"/>
              </a:spcBef>
              <a:spcAft>
                <a:spcPct val="0"/>
              </a:spcAft>
              <a:defRPr sz="3200" b="1">
                <a:solidFill>
                  <a:srgbClr val="000099"/>
                </a:solidFill>
                <a:latin typeface="Times New Roman" pitchFamily="18" charset="0"/>
              </a:defRPr>
            </a:lvl2pPr>
            <a:lvl3pPr algn="ctr" rtl="0" eaLnBrk="0" fontAlgn="base" hangingPunct="0">
              <a:spcBef>
                <a:spcPct val="0"/>
              </a:spcBef>
              <a:spcAft>
                <a:spcPct val="0"/>
              </a:spcAft>
              <a:defRPr sz="3200" b="1">
                <a:solidFill>
                  <a:srgbClr val="000099"/>
                </a:solidFill>
                <a:latin typeface="Times New Roman" pitchFamily="18" charset="0"/>
              </a:defRPr>
            </a:lvl3pPr>
            <a:lvl4pPr algn="ctr" rtl="0" eaLnBrk="0" fontAlgn="base" hangingPunct="0">
              <a:spcBef>
                <a:spcPct val="0"/>
              </a:spcBef>
              <a:spcAft>
                <a:spcPct val="0"/>
              </a:spcAft>
              <a:defRPr sz="3200" b="1">
                <a:solidFill>
                  <a:srgbClr val="000099"/>
                </a:solidFill>
                <a:latin typeface="Times New Roman" pitchFamily="18" charset="0"/>
              </a:defRPr>
            </a:lvl4pPr>
            <a:lvl5pPr algn="ctr" rtl="0" eaLnBrk="0" fontAlgn="base" hangingPunct="0">
              <a:spcBef>
                <a:spcPct val="0"/>
              </a:spcBef>
              <a:spcAft>
                <a:spcPct val="0"/>
              </a:spcAft>
              <a:defRPr sz="3200" b="1">
                <a:solidFill>
                  <a:srgbClr val="000099"/>
                </a:solidFill>
                <a:latin typeface="Times New Roman" pitchFamily="18" charset="0"/>
              </a:defRPr>
            </a:lvl5pPr>
            <a:lvl6pPr marL="457200" algn="ctr" rtl="0" fontAlgn="base">
              <a:spcBef>
                <a:spcPct val="0"/>
              </a:spcBef>
              <a:spcAft>
                <a:spcPct val="0"/>
              </a:spcAft>
              <a:defRPr sz="3200" b="1">
                <a:solidFill>
                  <a:srgbClr val="000099"/>
                </a:solidFill>
                <a:latin typeface="Times New Roman" pitchFamily="18" charset="0"/>
              </a:defRPr>
            </a:lvl6pPr>
            <a:lvl7pPr marL="914400" algn="ctr" rtl="0" fontAlgn="base">
              <a:spcBef>
                <a:spcPct val="0"/>
              </a:spcBef>
              <a:spcAft>
                <a:spcPct val="0"/>
              </a:spcAft>
              <a:defRPr sz="3200" b="1">
                <a:solidFill>
                  <a:srgbClr val="000099"/>
                </a:solidFill>
                <a:latin typeface="Times New Roman" pitchFamily="18" charset="0"/>
              </a:defRPr>
            </a:lvl7pPr>
            <a:lvl8pPr marL="1371600" algn="ctr" rtl="0" fontAlgn="base">
              <a:spcBef>
                <a:spcPct val="0"/>
              </a:spcBef>
              <a:spcAft>
                <a:spcPct val="0"/>
              </a:spcAft>
              <a:defRPr sz="3200" b="1">
                <a:solidFill>
                  <a:srgbClr val="000099"/>
                </a:solidFill>
                <a:latin typeface="Times New Roman" pitchFamily="18" charset="0"/>
              </a:defRPr>
            </a:lvl8pPr>
            <a:lvl9pPr marL="1828800" algn="ctr" rtl="0" fontAlgn="base">
              <a:spcBef>
                <a:spcPct val="0"/>
              </a:spcBef>
              <a:spcAft>
                <a:spcPct val="0"/>
              </a:spcAft>
              <a:defRPr sz="3200" b="1">
                <a:solidFill>
                  <a:srgbClr val="000099"/>
                </a:solidFill>
                <a:latin typeface="Times New Roman" pitchFamily="18" charset="0"/>
              </a:defRPr>
            </a:lvl9pPr>
          </a:lstStyle>
          <a:p>
            <a:pPr algn="l" eaLnBrk="1" hangingPunct="1"/>
            <a:r>
              <a:rPr lang="en-US" altLang="en-US" sz="2000" kern="0" dirty="0">
                <a:solidFill>
                  <a:schemeClr val="tx1"/>
                </a:solidFill>
              </a:rPr>
              <a:t>4. </a:t>
            </a:r>
            <a:r>
              <a:rPr lang="en-US" altLang="en-US" sz="2000" kern="0" dirty="0">
                <a:solidFill>
                  <a:srgbClr val="FF0000"/>
                </a:solidFill>
              </a:rPr>
              <a:t>Einstein's velocity addition rule</a:t>
            </a:r>
          </a:p>
        </p:txBody>
      </p:sp>
      <mc:AlternateContent xmlns:mc="http://schemas.openxmlformats.org/markup-compatibility/2006" xmlns:a14="http://schemas.microsoft.com/office/drawing/2010/main">
        <mc:Choice Requires="a14">
          <p:sp>
            <p:nvSpPr>
              <p:cNvPr id="16" name="Rectangle 15"/>
              <p:cNvSpPr/>
              <p:nvPr/>
            </p:nvSpPr>
            <p:spPr>
              <a:xfrm>
                <a:off x="1146251" y="5734506"/>
                <a:ext cx="2566793" cy="703719"/>
              </a:xfrm>
              <a:prstGeom prst="rect">
                <a:avLst/>
              </a:prstGeom>
              <a:ln w="19050">
                <a:solidFill>
                  <a:srgbClr val="FF0000"/>
                </a:solidFill>
              </a:ln>
            </p:spPr>
            <p:txBody>
              <a:bodyPr wrap="none">
                <a:spAutoFit/>
              </a:bodyPr>
              <a:lstStyle/>
              <a:p>
                <a:pPr algn="l"/>
                <a14:m>
                  <m:oMathPara xmlns:m="http://schemas.openxmlformats.org/officeDocument/2006/math">
                    <m:oMathParaPr>
                      <m:jc m:val="left"/>
                    </m:oMathParaPr>
                    <m:oMath xmlns:m="http://schemas.openxmlformats.org/officeDocument/2006/math">
                      <m:sSub>
                        <m:sSubPr>
                          <m:ctrlPr>
                            <a:rPr lang="en-US" sz="2000" b="0" i="1">
                              <a:latin typeface="Cambria Math" panose="02040503050406030204" pitchFamily="18" charset="0"/>
                            </a:rPr>
                          </m:ctrlPr>
                        </m:sSubPr>
                        <m:e>
                          <m:r>
                            <m:rPr>
                              <m:sty m:val="p"/>
                            </m:rPr>
                            <a:rPr lang="en-US" sz="2000" b="0" i="0">
                              <a:latin typeface="Cambria Math" panose="02040503050406030204" pitchFamily="18" charset="0"/>
                            </a:rPr>
                            <m:t>v</m:t>
                          </m:r>
                        </m:e>
                        <m:sub>
                          <m:r>
                            <a:rPr lang="en-US" sz="2000" b="0" i="1">
                              <a:latin typeface="Cambria Math" panose="02040503050406030204" pitchFamily="18" charset="0"/>
                            </a:rPr>
                            <m:t>𝐴𝐶</m:t>
                          </m:r>
                        </m:sub>
                      </m:sSub>
                      <m:r>
                        <a:rPr lang="en-US" sz="2000" b="0" i="1">
                          <a:latin typeface="Cambria Math" panose="02040503050406030204" pitchFamily="18" charset="0"/>
                        </a:rPr>
                        <m:t>=</m:t>
                      </m:r>
                      <m:f>
                        <m:fPr>
                          <m:ctrlPr>
                            <a:rPr lang="en-US" sz="2000" b="0" i="1">
                              <a:latin typeface="Cambria Math" panose="02040503050406030204" pitchFamily="18" charset="0"/>
                            </a:rPr>
                          </m:ctrlPr>
                        </m:fPr>
                        <m:num>
                          <m:sSub>
                            <m:sSubPr>
                              <m:ctrlPr>
                                <a:rPr lang="en-US" sz="2000" b="0" i="1">
                                  <a:latin typeface="Cambria Math" panose="02040503050406030204" pitchFamily="18" charset="0"/>
                                </a:rPr>
                              </m:ctrlPr>
                            </m:sSubPr>
                            <m:e>
                              <m:r>
                                <m:rPr>
                                  <m:sty m:val="p"/>
                                </m:rPr>
                                <a:rPr lang="en-US" sz="2000" b="0" i="0">
                                  <a:latin typeface="Cambria Math" panose="02040503050406030204" pitchFamily="18" charset="0"/>
                                </a:rPr>
                                <m:t>v</m:t>
                              </m:r>
                            </m:e>
                            <m:sub>
                              <m:r>
                                <a:rPr lang="en-US" sz="2000" b="0" i="1">
                                  <a:latin typeface="Cambria Math" panose="02040503050406030204" pitchFamily="18" charset="0"/>
                                </a:rPr>
                                <m:t>𝐴𝐵</m:t>
                              </m:r>
                            </m:sub>
                          </m:sSub>
                          <m:r>
                            <a:rPr lang="en-US" sz="2000" b="0" i="1">
                              <a:latin typeface="Cambria Math" panose="02040503050406030204" pitchFamily="18" charset="0"/>
                            </a:rPr>
                            <m:t>+</m:t>
                          </m:r>
                          <m:sSub>
                            <m:sSubPr>
                              <m:ctrlPr>
                                <a:rPr lang="en-US" sz="2000" b="0" i="1">
                                  <a:latin typeface="Cambria Math" panose="02040503050406030204" pitchFamily="18" charset="0"/>
                                </a:rPr>
                              </m:ctrlPr>
                            </m:sSubPr>
                            <m:e>
                              <m:r>
                                <m:rPr>
                                  <m:sty m:val="p"/>
                                </m:rPr>
                                <a:rPr lang="en-US" sz="2000" b="0" i="0">
                                  <a:latin typeface="Cambria Math" panose="02040503050406030204" pitchFamily="18" charset="0"/>
                                </a:rPr>
                                <m:t>v</m:t>
                              </m:r>
                            </m:e>
                            <m:sub>
                              <m:r>
                                <a:rPr lang="en-US" sz="2000" b="0" i="1">
                                  <a:latin typeface="Cambria Math" panose="02040503050406030204" pitchFamily="18" charset="0"/>
                                </a:rPr>
                                <m:t>𝐵𝐶</m:t>
                              </m:r>
                            </m:sub>
                          </m:sSub>
                        </m:num>
                        <m:den>
                          <m:r>
                            <a:rPr lang="en-US" sz="2000" b="0" i="1">
                              <a:latin typeface="Cambria Math" panose="02040503050406030204" pitchFamily="18" charset="0"/>
                            </a:rPr>
                            <m:t>1</m:t>
                          </m:r>
                          <m:r>
                            <a:rPr lang="en-US" sz="2000" b="0" i="1">
                              <a:latin typeface="Cambria Math"/>
                            </a:rPr>
                            <m:t>+</m:t>
                          </m:r>
                          <m:sSub>
                            <m:sSubPr>
                              <m:ctrlPr>
                                <a:rPr lang="en-US" sz="2000" b="0" i="1">
                                  <a:latin typeface="Cambria Math" panose="02040503050406030204" pitchFamily="18" charset="0"/>
                                </a:rPr>
                              </m:ctrlPr>
                            </m:sSubPr>
                            <m:e>
                              <m:r>
                                <m:rPr>
                                  <m:sty m:val="p"/>
                                </m:rPr>
                                <a:rPr lang="en-US" sz="2000" b="0" i="0">
                                  <a:latin typeface="Cambria Math" panose="02040503050406030204" pitchFamily="18" charset="0"/>
                                </a:rPr>
                                <m:t>v</m:t>
                              </m:r>
                            </m:e>
                            <m:sub>
                              <m:r>
                                <a:rPr lang="en-US" sz="2000" b="0" i="1">
                                  <a:latin typeface="Cambria Math" panose="02040503050406030204" pitchFamily="18" charset="0"/>
                                </a:rPr>
                                <m:t>𝐴𝐵</m:t>
                              </m:r>
                            </m:sub>
                          </m:sSub>
                          <m:sSub>
                            <m:sSubPr>
                              <m:ctrlPr>
                                <a:rPr lang="en-US" sz="2000" b="0" i="1">
                                  <a:latin typeface="Cambria Math" panose="02040503050406030204" pitchFamily="18" charset="0"/>
                                </a:rPr>
                              </m:ctrlPr>
                            </m:sSubPr>
                            <m:e>
                              <m:r>
                                <m:rPr>
                                  <m:sty m:val="p"/>
                                </m:rPr>
                                <a:rPr lang="en-US" sz="2000" b="0" i="0">
                                  <a:latin typeface="Cambria Math" panose="02040503050406030204" pitchFamily="18" charset="0"/>
                                </a:rPr>
                                <m:t>v</m:t>
                              </m:r>
                            </m:e>
                            <m:sub>
                              <m:r>
                                <a:rPr lang="en-US" sz="2000" b="0" i="1">
                                  <a:latin typeface="Cambria Math" panose="02040503050406030204" pitchFamily="18" charset="0"/>
                                </a:rPr>
                                <m:t>𝐵𝐶</m:t>
                              </m:r>
                            </m:sub>
                          </m:sSub>
                          <m:r>
                            <a:rPr lang="en-US" sz="2000" b="0" i="1">
                              <a:latin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𝑐</m:t>
                              </m:r>
                            </m:e>
                            <m:sup>
                              <m:r>
                                <a:rPr lang="en-US" sz="2000" b="0" i="1">
                                  <a:latin typeface="Cambria Math" panose="02040503050406030204" pitchFamily="18" charset="0"/>
                                  <a:ea typeface="Cambria Math" panose="02040503050406030204" pitchFamily="18" charset="0"/>
                                </a:rPr>
                                <m:t>2</m:t>
                              </m:r>
                            </m:sup>
                          </m:sSup>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146251" y="5734506"/>
                <a:ext cx="2566793" cy="703719"/>
              </a:xfrm>
              <a:prstGeom prst="rect">
                <a:avLst/>
              </a:prstGeom>
              <a:blipFill>
                <a:blip r:embed="rId7"/>
                <a:stretch>
                  <a:fillRect/>
                </a:stretch>
              </a:blipFill>
              <a:ln w="19050">
                <a:solidFill>
                  <a:srgbClr val="FF0000"/>
                </a:solidFill>
              </a:ln>
            </p:spPr>
            <p:txBody>
              <a:bodyPr/>
              <a:lstStyle/>
              <a:p>
                <a:r>
                  <a:rPr lang="en-US">
                    <a:noFill/>
                  </a:rPr>
                  <a:t> </a:t>
                </a:r>
              </a:p>
            </p:txBody>
          </p:sp>
        </mc:Fallback>
      </mc:AlternateContent>
      <p:sp>
        <p:nvSpPr>
          <p:cNvPr id="17" name="Rectangle 16"/>
          <p:cNvSpPr/>
          <p:nvPr/>
        </p:nvSpPr>
        <p:spPr>
          <a:xfrm>
            <a:off x="6881446" y="6427726"/>
            <a:ext cx="5196255" cy="338554"/>
          </a:xfrm>
          <a:prstGeom prst="rect">
            <a:avLst/>
          </a:prstGeom>
        </p:spPr>
        <p:txBody>
          <a:bodyPr wrap="square">
            <a:spAutoFit/>
          </a:bodyPr>
          <a:lstStyle/>
          <a:p>
            <a:pPr algn="r"/>
            <a:r>
              <a:rPr lang="en-US" b="0" dirty="0"/>
              <a:t>https://www.youtube.com/watch?v=88WTEQwvJ9g</a:t>
            </a:r>
          </a:p>
        </p:txBody>
      </p:sp>
      <p:sp>
        <p:nvSpPr>
          <p:cNvPr id="18" name="Rectangle 17"/>
          <p:cNvSpPr/>
          <p:nvPr/>
        </p:nvSpPr>
        <p:spPr>
          <a:xfrm>
            <a:off x="461108" y="3211561"/>
            <a:ext cx="5943599" cy="400110"/>
          </a:xfrm>
          <a:prstGeom prst="rect">
            <a:avLst/>
          </a:prstGeom>
        </p:spPr>
        <p:txBody>
          <a:bodyPr wrap="square">
            <a:spAutoFit/>
          </a:bodyPr>
          <a:lstStyle/>
          <a:p>
            <a:pPr algn="l"/>
            <a:r>
              <a:rPr lang="en-US" sz="2000" b="0" dirty="0">
                <a:solidFill>
                  <a:srgbClr val="252525"/>
                </a:solidFill>
                <a:latin typeface="Times New Roman" panose="02020603050405020304" pitchFamily="18" charset="0"/>
              </a:rPr>
              <a:t>The overbar: measurements made in the moving system</a:t>
            </a:r>
            <a:endParaRPr lang="en-US" sz="2000" dirty="0"/>
          </a:p>
        </p:txBody>
      </p:sp>
      <p:sp>
        <p:nvSpPr>
          <p:cNvPr id="2" name="Freeform: Shape 1">
            <a:extLst>
              <a:ext uri="{FF2B5EF4-FFF2-40B4-BE49-F238E27FC236}">
                <a16:creationId xmlns:a16="http://schemas.microsoft.com/office/drawing/2014/main" id="{5E46BEA8-4685-48E2-B73B-6AD5C6733B3B}"/>
              </a:ext>
            </a:extLst>
          </p:cNvPr>
          <p:cNvSpPr/>
          <p:nvPr/>
        </p:nvSpPr>
        <p:spPr bwMode="auto">
          <a:xfrm>
            <a:off x="353207" y="2166867"/>
            <a:ext cx="1012776" cy="1317662"/>
          </a:xfrm>
          <a:custGeom>
            <a:avLst/>
            <a:gdLst>
              <a:gd name="connsiteX0" fmla="*/ 146001 w 1012776"/>
              <a:gd name="connsiteY0" fmla="*/ 1247967 h 1317662"/>
              <a:gd name="connsiteX1" fmla="*/ 3126 w 1012776"/>
              <a:gd name="connsiteY1" fmla="*/ 1190817 h 1317662"/>
              <a:gd name="connsiteX2" fmla="*/ 117426 w 1012776"/>
              <a:gd name="connsiteY2" fmla="*/ 85917 h 1317662"/>
              <a:gd name="connsiteX3" fmla="*/ 812751 w 1012776"/>
              <a:gd name="connsiteY3" fmla="*/ 104967 h 1317662"/>
              <a:gd name="connsiteX4" fmla="*/ 1012776 w 1012776"/>
              <a:gd name="connsiteY4" fmla="*/ 362142 h 131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776" h="1317662">
                <a:moveTo>
                  <a:pt x="146001" y="1247967"/>
                </a:moveTo>
                <a:cubicBezTo>
                  <a:pt x="76944" y="1316229"/>
                  <a:pt x="7888" y="1384492"/>
                  <a:pt x="3126" y="1190817"/>
                </a:cubicBezTo>
                <a:cubicBezTo>
                  <a:pt x="-1636" y="997142"/>
                  <a:pt x="-17512" y="266892"/>
                  <a:pt x="117426" y="85917"/>
                </a:cubicBezTo>
                <a:cubicBezTo>
                  <a:pt x="252364" y="-95058"/>
                  <a:pt x="663526" y="58930"/>
                  <a:pt x="812751" y="104967"/>
                </a:cubicBezTo>
                <a:cubicBezTo>
                  <a:pt x="961976" y="151004"/>
                  <a:pt x="987376" y="256573"/>
                  <a:pt x="1012776" y="362142"/>
                </a:cubicBezTo>
              </a:path>
            </a:pathLst>
          </a:custGeom>
          <a:noFill/>
          <a:ln w="19050" cap="flat" cmpd="sng" algn="ctr">
            <a:solidFill>
              <a:srgbClr val="0070C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9" name="Content Placeholder 4">
            <a:extLst>
              <a:ext uri="{FF2B5EF4-FFF2-40B4-BE49-F238E27FC236}">
                <a16:creationId xmlns:a16="http://schemas.microsoft.com/office/drawing/2014/main" id="{528A4F66-2573-423F-BFE9-9C6DB5EB8B1C}"/>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14</a:t>
            </a:fld>
            <a:endParaRPr lang="en-US" dirty="0"/>
          </a:p>
        </p:txBody>
      </p:sp>
      <p:sp>
        <p:nvSpPr>
          <p:cNvPr id="3" name="Rectangle 2">
            <a:extLst>
              <a:ext uri="{FF2B5EF4-FFF2-40B4-BE49-F238E27FC236}">
                <a16:creationId xmlns:a16="http://schemas.microsoft.com/office/drawing/2014/main" id="{34AED679-B8AB-40F5-8168-C429628B2899}"/>
              </a:ext>
            </a:extLst>
          </p:cNvPr>
          <p:cNvSpPr/>
          <p:nvPr/>
        </p:nvSpPr>
        <p:spPr>
          <a:xfrm>
            <a:off x="8718695" y="1246099"/>
            <a:ext cx="1641796" cy="400110"/>
          </a:xfrm>
          <a:prstGeom prst="rect">
            <a:avLst/>
          </a:prstGeom>
        </p:spPr>
        <p:txBody>
          <a:bodyPr wrap="none">
            <a:spAutoFit/>
          </a:bodyPr>
          <a:lstStyle/>
          <a:p>
            <a:r>
              <a:rPr lang="en-US" sz="2000" b="0" u="sng" dirty="0">
                <a:latin typeface="+mn-lt"/>
              </a:rPr>
              <a:t>Lorentz factor</a:t>
            </a:r>
          </a:p>
        </p:txBody>
      </p:sp>
      <p:sp>
        <p:nvSpPr>
          <p:cNvPr id="20" name="Rectangle 19">
            <a:extLst>
              <a:ext uri="{FF2B5EF4-FFF2-40B4-BE49-F238E27FC236}">
                <a16:creationId xmlns:a16="http://schemas.microsoft.com/office/drawing/2014/main" id="{BBEB12FA-ADFD-45EA-95C6-4A091E97F009}"/>
              </a:ext>
            </a:extLst>
          </p:cNvPr>
          <p:cNvSpPr/>
          <p:nvPr/>
        </p:nvSpPr>
        <p:spPr>
          <a:xfrm>
            <a:off x="692432" y="1810094"/>
            <a:ext cx="4778828" cy="400110"/>
          </a:xfrm>
          <a:prstGeom prst="rect">
            <a:avLst/>
          </a:prstGeom>
        </p:spPr>
        <p:txBody>
          <a:bodyPr wrap="square">
            <a:spAutoFit/>
          </a:bodyPr>
          <a:lstStyle/>
          <a:p>
            <a:pPr algn="l"/>
            <a:r>
              <a:rPr lang="en-US" sz="2000" b="0" dirty="0">
                <a:solidFill>
                  <a:srgbClr val="252525"/>
                </a:solidFill>
                <a:latin typeface="Times New Roman" panose="02020603050405020304" pitchFamily="18" charset="0"/>
              </a:rPr>
              <a:t>The interval in the moving system is shorter</a:t>
            </a:r>
            <a:endParaRPr lang="en-US" sz="2000" dirty="0"/>
          </a:p>
        </p:txBody>
      </p:sp>
    </p:spTree>
    <p:extLst>
      <p:ext uri="{BB962C8B-B14F-4D97-AF65-F5344CB8AC3E}">
        <p14:creationId xmlns:p14="http://schemas.microsoft.com/office/powerpoint/2010/main" val="340831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animBg="1"/>
      <p:bldP spid="12" grpId="0"/>
      <p:bldP spid="13" grpId="0" animBg="1"/>
      <p:bldP spid="15" grpId="0"/>
      <p:bldP spid="16" grpId="0" animBg="1"/>
      <p:bldP spid="18" grpId="0"/>
      <p:bldP spid="2" grpId="0" animBg="1"/>
      <p:bldP spid="3"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How the electromagnetic fields transform</a:t>
            </a:r>
            <a:endParaRPr lang="en-US" altLang="en-US"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2" name="Rectangle 1"/>
              <p:cNvSpPr/>
              <p:nvPr/>
            </p:nvSpPr>
            <p:spPr>
              <a:xfrm>
                <a:off x="4450391" y="2371187"/>
                <a:ext cx="4914294" cy="400944"/>
              </a:xfrm>
              <a:prstGeom prst="rect">
                <a:avLst/>
              </a:prstGeom>
              <a:ln w="19050">
                <a:solidFill>
                  <a:srgbClr val="FF0000"/>
                </a:solidFill>
              </a:ln>
            </p:spPr>
            <p:txBody>
              <a:bodyPr wrap="none">
                <a:spAutoFit/>
              </a:bodyPr>
              <a:lstStyle/>
              <a:p>
                <a:r>
                  <a:rPr lang="en-US" sz="2000" b="0" dirty="0">
                    <a:solidFill>
                      <a:srgbClr val="252525"/>
                    </a:solidFill>
                    <a:latin typeface="+mn-lt"/>
                  </a:rPr>
                  <a:t>Given the fields in </a:t>
                </a:r>
                <a14:m>
                  <m:oMath xmlns:m="http://schemas.openxmlformats.org/officeDocument/2006/math">
                    <m:r>
                      <a:rPr lang="en-US" sz="2000" b="0" i="1">
                        <a:latin typeface="Cambria Math" panose="02040503050406030204" pitchFamily="18" charset="0"/>
                        <a:ea typeface="Cambria Math" panose="02040503050406030204" pitchFamily="18" charset="0"/>
                      </a:rPr>
                      <m:t>𝒮</m:t>
                    </m:r>
                  </m:oMath>
                </a14:m>
                <a:r>
                  <a:rPr lang="en-US" sz="2000" b="0" dirty="0">
                    <a:solidFill>
                      <a:srgbClr val="252525"/>
                    </a:solidFill>
                    <a:latin typeface="+mn-lt"/>
                  </a:rPr>
                  <a:t>, what are the fields in </a:t>
                </a:r>
                <a14:m>
                  <m:oMath xmlns:m="http://schemas.openxmlformats.org/officeDocument/2006/math">
                    <m:acc>
                      <m:accPr>
                        <m:chr m:val="̅"/>
                        <m:ctrlPr>
                          <a:rPr lang="en-US" sz="2000" b="0" i="1">
                            <a:latin typeface="Cambria Math" panose="02040503050406030204" pitchFamily="18" charset="0"/>
                          </a:rPr>
                        </m:ctrlPr>
                      </m:accPr>
                      <m:e>
                        <m:r>
                          <a:rPr lang="en-US" sz="2000" b="0" i="1">
                            <a:latin typeface="Cambria Math" panose="02040503050406030204" pitchFamily="18" charset="0"/>
                            <a:ea typeface="Cambria Math" panose="02040503050406030204" pitchFamily="18" charset="0"/>
                          </a:rPr>
                          <m:t>𝒮</m:t>
                        </m:r>
                      </m:e>
                    </m:acc>
                  </m:oMath>
                </a14:m>
                <a:r>
                  <a:rPr lang="en-US" sz="2000" b="0" dirty="0">
                    <a:solidFill>
                      <a:srgbClr val="252525"/>
                    </a:solidFill>
                    <a:latin typeface="+mn-lt"/>
                  </a:rPr>
                  <a:t>?</a:t>
                </a:r>
                <a:endParaRPr lang="en-US" sz="2000" dirty="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4450391" y="2371187"/>
                <a:ext cx="4914294" cy="400944"/>
              </a:xfrm>
              <a:prstGeom prst="rect">
                <a:avLst/>
              </a:prstGeom>
              <a:blipFill>
                <a:blip r:embed="rId3"/>
                <a:stretch>
                  <a:fillRect l="-742" t="-7246" r="-2967" b="-21739"/>
                </a:stretch>
              </a:blipFill>
              <a:ln w="19050">
                <a:solidFill>
                  <a:srgbClr val="FF0000"/>
                </a:solidFill>
              </a:ln>
            </p:spPr>
            <p:txBody>
              <a:bodyPr/>
              <a:lstStyle/>
              <a:p>
                <a:r>
                  <a:rPr lang="en-US">
                    <a:noFill/>
                  </a:rPr>
                  <a:t> </a:t>
                </a:r>
              </a:p>
            </p:txBody>
          </p:sp>
        </mc:Fallback>
      </mc:AlternateContent>
      <p:sp>
        <p:nvSpPr>
          <p:cNvPr id="6" name="Rectangle 5"/>
          <p:cNvSpPr/>
          <p:nvPr/>
        </p:nvSpPr>
        <p:spPr>
          <a:xfrm>
            <a:off x="3471271" y="3837755"/>
            <a:ext cx="2305439" cy="400110"/>
          </a:xfrm>
          <a:prstGeom prst="rect">
            <a:avLst/>
          </a:prstGeom>
          <a:ln>
            <a:solidFill>
              <a:srgbClr val="FF0000"/>
            </a:solidFill>
          </a:ln>
        </p:spPr>
        <p:txBody>
          <a:bodyPr wrap="none">
            <a:spAutoFit/>
          </a:bodyPr>
          <a:lstStyle/>
          <a:p>
            <a:r>
              <a:rPr lang="en-US" sz="2000" dirty="0">
                <a:solidFill>
                  <a:srgbClr val="FF0000"/>
                </a:solidFill>
                <a:latin typeface="Times New Roman" panose="02020603050405020304" pitchFamily="18" charset="0"/>
              </a:rPr>
              <a:t>Charge is invariant</a:t>
            </a:r>
            <a:endParaRPr lang="en-US" sz="2000" dirty="0">
              <a:solidFill>
                <a:srgbClr val="FF0000"/>
              </a:solidFill>
            </a:endParaRPr>
          </a:p>
        </p:txBody>
      </p:sp>
      <p:sp>
        <p:nvSpPr>
          <p:cNvPr id="3" name="Rectangle 2"/>
          <p:cNvSpPr/>
          <p:nvPr/>
        </p:nvSpPr>
        <p:spPr>
          <a:xfrm>
            <a:off x="405319" y="2995670"/>
            <a:ext cx="11381362" cy="707886"/>
          </a:xfrm>
          <a:prstGeom prst="rect">
            <a:avLst/>
          </a:prstGeom>
        </p:spPr>
        <p:txBody>
          <a:bodyPr wrap="square">
            <a:spAutoFit/>
          </a:bodyPr>
          <a:lstStyle/>
          <a:p>
            <a:pPr algn="l"/>
            <a:r>
              <a:rPr lang="en-US" sz="2000" b="0" dirty="0">
                <a:solidFill>
                  <a:srgbClr val="252525"/>
                </a:solidFill>
                <a:latin typeface="Times New Roman" panose="02020603050405020304" pitchFamily="18" charset="0"/>
              </a:rPr>
              <a:t>We will not be changing the rules of electrodynamics in the slightest; rather, we will be </a:t>
            </a:r>
            <a:r>
              <a:rPr lang="en-US" sz="2000" b="0" i="1" dirty="0">
                <a:solidFill>
                  <a:srgbClr val="252525"/>
                </a:solidFill>
                <a:latin typeface="Times New Roman" panose="02020603050405020304" pitchFamily="18" charset="0"/>
              </a:rPr>
              <a:t>expressing </a:t>
            </a:r>
            <a:r>
              <a:rPr lang="en-US" sz="2000" b="0" dirty="0">
                <a:solidFill>
                  <a:srgbClr val="252525"/>
                </a:solidFill>
                <a:latin typeface="Times New Roman" panose="02020603050405020304" pitchFamily="18" charset="0"/>
              </a:rPr>
              <a:t>these rules in a notation that exposes and illuminates their relativistic character</a:t>
            </a:r>
            <a:endParaRPr lang="en-US" sz="2000" dirty="0"/>
          </a:p>
        </p:txBody>
      </p:sp>
      <p:sp>
        <p:nvSpPr>
          <p:cNvPr id="4" name="Rectangle 3"/>
          <p:cNvSpPr/>
          <p:nvPr/>
        </p:nvSpPr>
        <p:spPr>
          <a:xfrm>
            <a:off x="340468" y="833139"/>
            <a:ext cx="11663464" cy="1938992"/>
          </a:xfrm>
          <a:prstGeom prst="rect">
            <a:avLst/>
          </a:prstGeom>
        </p:spPr>
        <p:txBody>
          <a:bodyPr wrap="square">
            <a:spAutoFit/>
          </a:bodyPr>
          <a:lstStyle/>
          <a:p>
            <a:pPr algn="l"/>
            <a:r>
              <a:rPr lang="en-US" sz="2000" b="0" dirty="0">
                <a:solidFill>
                  <a:srgbClr val="252525"/>
                </a:solidFill>
                <a:latin typeface="Times New Roman" panose="02020603050405020304" pitchFamily="18" charset="0"/>
              </a:rPr>
              <a:t>Unlike Newtonian mechanics, classical electrodynamics is </a:t>
            </a:r>
            <a:r>
              <a:rPr lang="en-US" sz="2000" b="0" i="1" dirty="0">
                <a:solidFill>
                  <a:srgbClr val="252525"/>
                </a:solidFill>
                <a:latin typeface="Times New Roman" panose="02020603050405020304" pitchFamily="18" charset="0"/>
              </a:rPr>
              <a:t>already </a:t>
            </a:r>
            <a:r>
              <a:rPr lang="en-US" sz="2000" b="0" dirty="0">
                <a:solidFill>
                  <a:srgbClr val="252525"/>
                </a:solidFill>
                <a:latin typeface="Times New Roman" panose="02020603050405020304" pitchFamily="18" charset="0"/>
              </a:rPr>
              <a:t>consistent with special relativity </a:t>
            </a:r>
          </a:p>
          <a:p>
            <a:pPr algn="l"/>
            <a:r>
              <a:rPr lang="en-US" sz="2000" b="0" dirty="0">
                <a:solidFill>
                  <a:srgbClr val="252525"/>
                </a:solidFill>
                <a:latin typeface="Times New Roman" panose="02020603050405020304" pitchFamily="18" charset="0"/>
              </a:rPr>
              <a:t>Maxwell's equations and the Lorentz force law can be applied legitimately in any inertial system </a:t>
            </a:r>
          </a:p>
          <a:p>
            <a:pPr algn="l"/>
            <a:r>
              <a:rPr lang="en-US" sz="2000" b="0" dirty="0">
                <a:solidFill>
                  <a:srgbClr val="252525"/>
                </a:solidFill>
                <a:latin typeface="Times New Roman" panose="02020603050405020304" pitchFamily="18" charset="0"/>
              </a:rPr>
              <a:t>Of course, what one observer interprets as an electrical process another may regard as magnetic by another observer, but the actual physics they predict will be identical </a:t>
            </a:r>
          </a:p>
          <a:p>
            <a:pPr algn="l"/>
            <a:endParaRPr lang="en-US" sz="2000" b="0" dirty="0">
              <a:solidFill>
                <a:srgbClr val="252525"/>
              </a:solidFill>
              <a:latin typeface="Times New Roman" panose="02020603050405020304" pitchFamily="18" charset="0"/>
            </a:endParaRPr>
          </a:p>
          <a:p>
            <a:pPr algn="l"/>
            <a:r>
              <a:rPr lang="en-US" sz="2000" b="0" dirty="0">
                <a:solidFill>
                  <a:srgbClr val="252525"/>
                </a:solidFill>
                <a:latin typeface="Times New Roman" panose="02020603050405020304" pitchFamily="18" charset="0"/>
              </a:rPr>
              <a:t>The problem we are going to solve, is:</a:t>
            </a:r>
            <a:endParaRPr lang="en-US" sz="2000" dirty="0"/>
          </a:p>
        </p:txBody>
      </p:sp>
      <p:sp>
        <p:nvSpPr>
          <p:cNvPr id="9" name="Rectangle 8">
            <a:extLst>
              <a:ext uri="{FF2B5EF4-FFF2-40B4-BE49-F238E27FC236}">
                <a16:creationId xmlns:a16="http://schemas.microsoft.com/office/drawing/2014/main" id="{08237A01-6F30-4939-8584-96C0960B769F}"/>
              </a:ext>
            </a:extLst>
          </p:cNvPr>
          <p:cNvSpPr/>
          <p:nvPr/>
        </p:nvSpPr>
        <p:spPr>
          <a:xfrm>
            <a:off x="350215" y="3841754"/>
            <a:ext cx="8560264" cy="400110"/>
          </a:xfrm>
          <a:prstGeom prst="rect">
            <a:avLst/>
          </a:prstGeom>
        </p:spPr>
        <p:txBody>
          <a:bodyPr wrap="square">
            <a:spAutoFit/>
          </a:bodyPr>
          <a:lstStyle/>
          <a:p>
            <a:pPr algn="l"/>
            <a:r>
              <a:rPr lang="en-US" sz="2000" b="0" dirty="0">
                <a:solidFill>
                  <a:srgbClr val="252525"/>
                </a:solidFill>
                <a:latin typeface="Times New Roman" panose="02020603050405020304" pitchFamily="18" charset="0"/>
              </a:rPr>
              <a:t> Important experimental fact:</a:t>
            </a:r>
            <a:endParaRPr lang="en-US" sz="2000" dirty="0"/>
          </a:p>
        </p:txBody>
      </p:sp>
      <p:sp>
        <p:nvSpPr>
          <p:cNvPr id="10" name="Rectangle 9">
            <a:extLst>
              <a:ext uri="{FF2B5EF4-FFF2-40B4-BE49-F238E27FC236}">
                <a16:creationId xmlns:a16="http://schemas.microsoft.com/office/drawing/2014/main" id="{88359C5C-E8E7-4425-8479-054D8144BFB1}"/>
              </a:ext>
            </a:extLst>
          </p:cNvPr>
          <p:cNvSpPr/>
          <p:nvPr/>
        </p:nvSpPr>
        <p:spPr>
          <a:xfrm>
            <a:off x="443240" y="5538478"/>
            <a:ext cx="11278590" cy="1015663"/>
          </a:xfrm>
          <a:prstGeom prst="rect">
            <a:avLst/>
          </a:prstGeom>
        </p:spPr>
        <p:txBody>
          <a:bodyPr wrap="square">
            <a:spAutoFit/>
          </a:bodyPr>
          <a:lstStyle/>
          <a:p>
            <a:pPr algn="l"/>
            <a:r>
              <a:rPr lang="en-US" sz="2000" u="sng" dirty="0">
                <a:solidFill>
                  <a:srgbClr val="252525"/>
                </a:solidFill>
                <a:latin typeface="Times New Roman" panose="02020603050405020304" pitchFamily="18" charset="0"/>
              </a:rPr>
              <a:t>The plan of actions:</a:t>
            </a:r>
          </a:p>
          <a:p>
            <a:pPr algn="l"/>
            <a:r>
              <a:rPr lang="en-US" sz="2000" b="0" dirty="0">
                <a:solidFill>
                  <a:srgbClr val="252525"/>
                </a:solidFill>
                <a:latin typeface="Times New Roman" panose="02020603050405020304" pitchFamily="18" charset="0"/>
              </a:rPr>
              <a:t>1. We will consider a number of simple situations to learn how the fields are transformed</a:t>
            </a:r>
          </a:p>
          <a:p>
            <a:pPr algn="l"/>
            <a:r>
              <a:rPr lang="en-US" sz="2000" b="0" dirty="0">
                <a:solidFill>
                  <a:srgbClr val="252525"/>
                </a:solidFill>
                <a:latin typeface="Times New Roman" panose="02020603050405020304" pitchFamily="18" charset="0"/>
              </a:rPr>
              <a:t>2. Then we will re-write Maxwell’s equations with these rules in mind via the </a:t>
            </a:r>
            <a:r>
              <a:rPr lang="en-US" sz="2000" dirty="0">
                <a:solidFill>
                  <a:srgbClr val="252525"/>
                </a:solidFill>
                <a:latin typeface="Times New Roman" panose="02020603050405020304" pitchFamily="18" charset="0"/>
              </a:rPr>
              <a:t>field tensor</a:t>
            </a:r>
            <a:endParaRPr lang="en-US" sz="2000" dirty="0"/>
          </a:p>
        </p:txBody>
      </p:sp>
      <p:sp>
        <p:nvSpPr>
          <p:cNvPr id="11" name="Content Placeholder 4">
            <a:extLst>
              <a:ext uri="{FF2B5EF4-FFF2-40B4-BE49-F238E27FC236}">
                <a16:creationId xmlns:a16="http://schemas.microsoft.com/office/drawing/2014/main" id="{B6C2FE76-CE88-4114-BDFF-F324603BFCD0}"/>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15</a:t>
            </a:fld>
            <a:endParaRPr lang="en-US" dirty="0"/>
          </a:p>
        </p:txBody>
      </p:sp>
      <p:sp>
        <p:nvSpPr>
          <p:cNvPr id="7" name="Rectangle 6">
            <a:extLst>
              <a:ext uri="{FF2B5EF4-FFF2-40B4-BE49-F238E27FC236}">
                <a16:creationId xmlns:a16="http://schemas.microsoft.com/office/drawing/2014/main" id="{DB904C9C-8903-40CE-974E-A49C8DBAEB4B}"/>
              </a:ext>
            </a:extLst>
          </p:cNvPr>
          <p:cNvSpPr/>
          <p:nvPr/>
        </p:nvSpPr>
        <p:spPr>
          <a:xfrm>
            <a:off x="363165" y="4339813"/>
            <a:ext cx="11348936" cy="400110"/>
          </a:xfrm>
          <a:prstGeom prst="rect">
            <a:avLst/>
          </a:prstGeom>
        </p:spPr>
        <p:txBody>
          <a:bodyPr wrap="square">
            <a:spAutoFit/>
          </a:bodyPr>
          <a:lstStyle/>
          <a:p>
            <a:pPr algn="l"/>
            <a:r>
              <a:rPr lang="en-US" sz="2000" b="0" dirty="0">
                <a:solidFill>
                  <a:srgbClr val="252525"/>
                </a:solidFill>
                <a:latin typeface="Times New Roman" panose="02020603050405020304" pitchFamily="18" charset="0"/>
              </a:rPr>
              <a:t>The charge of a particle is a fixed number, independent of how fast it happens to be moving</a:t>
            </a:r>
            <a:endParaRPr lang="en-US" sz="2000" dirty="0"/>
          </a:p>
        </p:txBody>
      </p:sp>
      <p:sp>
        <p:nvSpPr>
          <p:cNvPr id="8" name="Rectangle 7">
            <a:extLst>
              <a:ext uri="{FF2B5EF4-FFF2-40B4-BE49-F238E27FC236}">
                <a16:creationId xmlns:a16="http://schemas.microsoft.com/office/drawing/2014/main" id="{4E007419-6B7D-48B7-9A23-EEA3AFB3F4C4}"/>
              </a:ext>
            </a:extLst>
          </p:cNvPr>
          <p:cNvSpPr/>
          <p:nvPr/>
        </p:nvSpPr>
        <p:spPr>
          <a:xfrm>
            <a:off x="392350" y="4712813"/>
            <a:ext cx="11631038" cy="707886"/>
          </a:xfrm>
          <a:prstGeom prst="rect">
            <a:avLst/>
          </a:prstGeom>
        </p:spPr>
        <p:txBody>
          <a:bodyPr wrap="square">
            <a:spAutoFit/>
          </a:bodyPr>
          <a:lstStyle/>
          <a:p>
            <a:pPr algn="l"/>
            <a:r>
              <a:rPr lang="en-US" sz="2000" b="0" dirty="0">
                <a:solidFill>
                  <a:srgbClr val="252525"/>
                </a:solidFill>
                <a:latin typeface="Times New Roman" panose="02020603050405020304" pitchFamily="18" charset="0"/>
              </a:rPr>
              <a:t>We assume that the transformation rules are the same no matter how the fields were produced: electric fields associated with changing magnetic fields transform the same way as those set up by stationary charges</a:t>
            </a:r>
            <a:endParaRPr lang="en-US" sz="2000" dirty="0"/>
          </a:p>
        </p:txBody>
      </p:sp>
    </p:spTree>
    <p:extLst>
      <p:ext uri="{BB962C8B-B14F-4D97-AF65-F5344CB8AC3E}">
        <p14:creationId xmlns:p14="http://schemas.microsoft.com/office/powerpoint/2010/main" val="204926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p:bldP spid="4" grpId="0" build="p"/>
      <p:bldP spid="9" grpId="0"/>
      <p:bldP spid="10" grpId="0" build="p"/>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3F4E87B-8ECB-4A20-ACFB-ACE8D0F1201E}"/>
              </a:ext>
            </a:extLst>
          </p:cNvPr>
          <p:cNvPicPr>
            <a:picLocks noChangeAspect="1"/>
          </p:cNvPicPr>
          <p:nvPr/>
        </p:nvPicPr>
        <p:blipFill rotWithShape="1">
          <a:blip r:embed="rId3"/>
          <a:srcRect l="50227" t="7837"/>
          <a:stretch/>
        </p:blipFill>
        <p:spPr>
          <a:xfrm>
            <a:off x="6115988" y="753880"/>
            <a:ext cx="4176812" cy="2833304"/>
          </a:xfrm>
          <a:prstGeom prst="rect">
            <a:avLst/>
          </a:prstGeom>
        </p:spPr>
      </p:pic>
      <p:pic>
        <p:nvPicPr>
          <p:cNvPr id="5" name="Picture 4"/>
          <p:cNvPicPr>
            <a:picLocks noChangeAspect="1"/>
          </p:cNvPicPr>
          <p:nvPr/>
        </p:nvPicPr>
        <p:blipFill rotWithShape="1">
          <a:blip r:embed="rId3"/>
          <a:srcRect t="5684" r="52578"/>
          <a:stretch/>
        </p:blipFill>
        <p:spPr>
          <a:xfrm>
            <a:off x="1900138" y="699435"/>
            <a:ext cx="3979501" cy="2899507"/>
          </a:xfrm>
          <a:prstGeom prst="rect">
            <a:avLst/>
          </a:prstGeom>
        </p:spPr>
      </p:pic>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How the Fields transform: </a:t>
                </a:r>
                <a14:m>
                  <m:oMath xmlns:m="http://schemas.openxmlformats.org/officeDocument/2006/math">
                    <m:sSup>
                      <m:sSupPr>
                        <m:ctrlPr>
                          <a:rPr lang="en-US" i="1">
                            <a:solidFill>
                              <a:schemeClr val="accent2">
                                <a:lumMod val="50000"/>
                              </a:schemeClr>
                            </a:solidFill>
                            <a:latin typeface="Cambria Math" panose="02040503050406030204" pitchFamily="18" charset="0"/>
                            <a:ea typeface="Cambria Math" panose="02040503050406030204" pitchFamily="18" charset="0"/>
                          </a:rPr>
                        </m:ctrlPr>
                      </m:sSupPr>
                      <m:e>
                        <m:acc>
                          <m:accPr>
                            <m:chr m:val="⃗"/>
                            <m:ctrlPr>
                              <a:rPr lang="en-US" i="1" smtClean="0">
                                <a:solidFill>
                                  <a:schemeClr val="accent2">
                                    <a:lumMod val="50000"/>
                                  </a:schemeClr>
                                </a:solidFill>
                                <a:latin typeface="Cambria Math" panose="02040503050406030204" pitchFamily="18" charset="0"/>
                                <a:ea typeface="Cambria Math" panose="02040503050406030204" pitchFamily="18" charset="0"/>
                              </a:rPr>
                            </m:ctrlPr>
                          </m:accPr>
                          <m:e>
                            <m:r>
                              <a:rPr lang="en-US">
                                <a:solidFill>
                                  <a:schemeClr val="accent2">
                                    <a:lumMod val="50000"/>
                                  </a:schemeClr>
                                </a:solidFill>
                                <a:latin typeface="Cambria Math" panose="02040503050406030204" pitchFamily="18" charset="0"/>
                                <a:ea typeface="Cambria Math" panose="02040503050406030204" pitchFamily="18" charset="0"/>
                              </a:rPr>
                              <m:t>𝐄</m:t>
                            </m:r>
                          </m:e>
                        </m:acc>
                      </m:e>
                      <m:sup>
                        <m:r>
                          <a:rPr lang="en-US" i="1">
                            <a:solidFill>
                              <a:schemeClr val="accent2">
                                <a:lumMod val="50000"/>
                              </a:schemeClr>
                            </a:solidFill>
                            <a:latin typeface="Cambria Math" panose="02040503050406030204" pitchFamily="18" charset="0"/>
                            <a:ea typeface="Cambria Math" panose="02040503050406030204" pitchFamily="18" charset="0"/>
                          </a:rPr>
                          <m:t>⊥</m:t>
                        </m:r>
                      </m:sup>
                    </m:sSup>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4"/>
                <a:stretch>
                  <a:fillRect t="-6000"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81607" y="3680943"/>
                <a:ext cx="5341385" cy="707886"/>
              </a:xfrm>
              <a:prstGeom prst="rect">
                <a:avLst/>
              </a:prstGeom>
            </p:spPr>
            <p:txBody>
              <a:bodyPr wrap="square">
                <a:spAutoFit/>
              </a:bodyPr>
              <a:lstStyle/>
              <a:p>
                <a:pPr algn="l"/>
                <a:r>
                  <a:rPr lang="en-US" sz="2000" b="0" dirty="0">
                    <a:solidFill>
                      <a:srgbClr val="252525"/>
                    </a:solidFill>
                    <a:latin typeface="+mn-lt"/>
                  </a:rPr>
                  <a:t>The capacitor is at rest in </a:t>
                </a:r>
                <a:r>
                  <a:rPr lang="en-US" sz="2000" b="0" i="1" dirty="0">
                    <a:solidFill>
                      <a:srgbClr val="252525"/>
                    </a:solidFill>
                    <a:latin typeface="+mn-lt"/>
                  </a:rPr>
                  <a:t>S</a:t>
                </a:r>
                <a:r>
                  <a:rPr lang="en-US" sz="2000" b="0" i="1" baseline="-25000" dirty="0">
                    <a:solidFill>
                      <a:srgbClr val="252525"/>
                    </a:solidFill>
                    <a:latin typeface="+mn-lt"/>
                  </a:rPr>
                  <a:t>0</a:t>
                </a:r>
                <a:r>
                  <a:rPr lang="en-US" sz="2000" b="0" i="1" dirty="0">
                    <a:solidFill>
                      <a:srgbClr val="252525"/>
                    </a:solidFill>
                    <a:latin typeface="+mn-lt"/>
                  </a:rPr>
                  <a:t> </a:t>
                </a:r>
                <a:r>
                  <a:rPr lang="en-US" sz="2000" b="0" dirty="0">
                    <a:solidFill>
                      <a:srgbClr val="252525"/>
                    </a:solidFill>
                    <a:latin typeface="+mn-lt"/>
                  </a:rPr>
                  <a:t>and carries surface charges </a:t>
                </a:r>
                <a14:m>
                  <m:oMath xmlns:m="http://schemas.openxmlformats.org/officeDocument/2006/math">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𝜎</m:t>
                        </m:r>
                      </m:e>
                      <m:sub>
                        <m:r>
                          <a:rPr lang="en-US"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 </m:t>
                    </m:r>
                  </m:oMath>
                </a14:m>
                <a:r>
                  <a:rPr lang="en-US" sz="2000" b="0" i="1" dirty="0">
                    <a:solidFill>
                      <a:srgbClr val="252525"/>
                    </a:solidFill>
                    <a:latin typeface="+mn-lt"/>
                  </a:rPr>
                  <a:t> </a:t>
                </a:r>
                <a:endParaRPr lang="en-US" sz="2000" dirty="0">
                  <a:latin typeface="+mn-lt"/>
                </a:endParaRPr>
              </a:p>
            </p:txBody>
          </p:sp>
        </mc:Choice>
        <mc:Fallback xmlns="">
          <p:sp>
            <p:nvSpPr>
              <p:cNvPr id="6" name="Rectangle 5"/>
              <p:cNvSpPr>
                <a:spLocks noRot="1" noChangeAspect="1" noMove="1" noResize="1" noEditPoints="1" noAdjustHandles="1" noChangeArrowheads="1" noChangeShapeType="1" noTextEdit="1"/>
              </p:cNvSpPr>
              <p:nvPr/>
            </p:nvSpPr>
            <p:spPr>
              <a:xfrm>
                <a:off x="381607" y="3680943"/>
                <a:ext cx="5341385" cy="707886"/>
              </a:xfrm>
              <a:prstGeom prst="rect">
                <a:avLst/>
              </a:prstGeom>
              <a:blipFill>
                <a:blip r:embed="rId5"/>
                <a:stretch>
                  <a:fillRect l="-1256" t="-517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07867" y="3719798"/>
                <a:ext cx="5781391" cy="707886"/>
              </a:xfrm>
              <a:prstGeom prst="rect">
                <a:avLst/>
              </a:prstGeom>
            </p:spPr>
            <p:txBody>
              <a:bodyPr wrap="none">
                <a:spAutoFit/>
              </a:bodyPr>
              <a:lstStyle/>
              <a:p>
                <a:pPr algn="l"/>
                <a:r>
                  <a:rPr lang="en-US" sz="2000" b="0" dirty="0">
                    <a:solidFill>
                      <a:srgbClr val="252525"/>
                    </a:solidFill>
                    <a:latin typeface="+mn-lt"/>
                  </a:rPr>
                  <a:t>The total charge </a:t>
                </a:r>
                <a14:m>
                  <m:oMath xmlns:m="http://schemas.openxmlformats.org/officeDocument/2006/math">
                    <m:r>
                      <a:rPr lang="en-US" sz="2000" b="0" i="1">
                        <a:latin typeface="Cambria Math" panose="02040503050406030204" pitchFamily="18" charset="0"/>
                        <a:ea typeface="Cambria Math" panose="02040503050406030204" pitchFamily="18" charset="0"/>
                      </a:rPr>
                      <m:t>𝑄</m:t>
                    </m:r>
                    <m:r>
                      <a:rPr lang="en-US" sz="2000" b="0" i="1">
                        <a:latin typeface="Cambria Math" panose="02040503050406030204" pitchFamily="18" charset="0"/>
                        <a:ea typeface="Cambria Math" panose="02040503050406030204" pitchFamily="18" charset="0"/>
                      </a:rPr>
                      <m:t> </m:t>
                    </m:r>
                  </m:oMath>
                </a14:m>
                <a:r>
                  <a:rPr lang="en-US" sz="2000" b="0" dirty="0">
                    <a:solidFill>
                      <a:srgbClr val="252525"/>
                    </a:solidFill>
                    <a:latin typeface="+mn-lt"/>
                  </a:rPr>
                  <a:t>on each plate is invariant</a:t>
                </a:r>
              </a:p>
              <a:p>
                <a:pPr algn="l"/>
                <a:r>
                  <a:rPr lang="en-US" sz="2000" b="0" dirty="0">
                    <a:solidFill>
                      <a:srgbClr val="252525"/>
                    </a:solidFill>
                    <a:latin typeface="+mn-lt"/>
                  </a:rPr>
                  <a:t>But the </a:t>
                </a:r>
                <a:r>
                  <a:rPr lang="en-US" sz="2000" b="0" i="1" dirty="0">
                    <a:solidFill>
                      <a:srgbClr val="252525"/>
                    </a:solidFill>
                    <a:latin typeface="+mn-lt"/>
                  </a:rPr>
                  <a:t>length </a:t>
                </a:r>
                <a14:m>
                  <m:oMath xmlns:m="http://schemas.openxmlformats.org/officeDocument/2006/math">
                    <m:r>
                      <a:rPr lang="en-US" sz="2000" b="0" i="1">
                        <a:latin typeface="Cambria Math" panose="02040503050406030204" pitchFamily="18" charset="0"/>
                        <a:ea typeface="Cambria Math" panose="02040503050406030204" pitchFamily="18" charset="0"/>
                      </a:rPr>
                      <m:t>𝑙</m:t>
                    </m:r>
                  </m:oMath>
                </a14:m>
                <a:r>
                  <a:rPr lang="en-US" sz="2000" b="0" dirty="0">
                    <a:solidFill>
                      <a:srgbClr val="252525"/>
                    </a:solidFill>
                    <a:latin typeface="+mn-lt"/>
                  </a:rPr>
                  <a:t> is Lorentz-contracted by a factor of </a:t>
                </a:r>
                <a14:m>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𝛾</m:t>
                        </m:r>
                      </m:e>
                      <m:sub>
                        <m:r>
                          <a:rPr lang="en-US" sz="2000" b="0" i="1">
                            <a:latin typeface="Cambria Math" panose="02040503050406030204" pitchFamily="18" charset="0"/>
                            <a:ea typeface="Cambria Math" panose="02040503050406030204" pitchFamily="18" charset="0"/>
                          </a:rPr>
                          <m:t>0</m:t>
                        </m:r>
                      </m:sub>
                    </m:sSub>
                  </m:oMath>
                </a14:m>
                <a:endParaRPr lang="en-US" sz="2000" dirty="0">
                  <a:latin typeface="+mn-lt"/>
                </a:endParaRPr>
              </a:p>
            </p:txBody>
          </p:sp>
        </mc:Choice>
        <mc:Fallback xmlns="">
          <p:sp>
            <p:nvSpPr>
              <p:cNvPr id="10" name="Rectangle 9"/>
              <p:cNvSpPr>
                <a:spLocks noRot="1" noChangeAspect="1" noMove="1" noResize="1" noEditPoints="1" noAdjustHandles="1" noChangeArrowheads="1" noChangeShapeType="1" noTextEdit="1"/>
              </p:cNvSpPr>
              <p:nvPr/>
            </p:nvSpPr>
            <p:spPr>
              <a:xfrm>
                <a:off x="6007867" y="3719798"/>
                <a:ext cx="5781391" cy="707886"/>
              </a:xfrm>
              <a:prstGeom prst="rect">
                <a:avLst/>
              </a:prstGeom>
              <a:blipFill>
                <a:blip r:embed="rId6"/>
                <a:stretch>
                  <a:fillRect l="-1160" t="-4310"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922150" y="4323186"/>
                <a:ext cx="3825919" cy="718658"/>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𝑙</m:t>
                      </m:r>
                      <m:r>
                        <a:rPr lang="en-US" sz="2000" b="0" i="1" smtClean="0">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𝑙</m:t>
                          </m:r>
                        </m:e>
                        <m:sub>
                          <m:r>
                            <a:rPr lang="en-US" sz="2000" b="0" i="1">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𝛾</m:t>
                          </m:r>
                        </m:e>
                        <m:sub>
                          <m:r>
                            <a:rPr lang="en-US"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      </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𝛾</m:t>
                          </m:r>
                        </m:e>
                        <m:sub>
                          <m:r>
                            <a:rPr lang="en-US"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m:t>
                      </m:r>
                      <m:f>
                        <m:fPr>
                          <m:type m:val="lin"/>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ad>
                            <m:radPr>
                              <m:degHide m:val="on"/>
                              <m:ctrlPr>
                                <a:rPr lang="en-US" sz="2000" b="0" i="1">
                                  <a:latin typeface="Cambria Math" panose="02040503050406030204" pitchFamily="18" charset="0"/>
                                  <a:ea typeface="Cambria Math" panose="02040503050406030204" pitchFamily="18" charset="0"/>
                                </a:rPr>
                              </m:ctrlPr>
                            </m:radPr>
                            <m:deg/>
                            <m:e>
                              <m:r>
                                <a:rPr lang="en-US" sz="2000" b="0" i="1">
                                  <a:latin typeface="Cambria Math" panose="02040503050406030204" pitchFamily="18" charset="0"/>
                                  <a:ea typeface="Cambria Math" panose="02040503050406030204" pitchFamily="18" charset="0"/>
                                </a:rPr>
                                <m:t>1−</m:t>
                              </m:r>
                              <m:sSubSup>
                                <m:sSubSupPr>
                                  <m:ctrlPr>
                                    <a:rPr lang="en-US" sz="2000" b="0" i="1">
                                      <a:latin typeface="Cambria Math" panose="02040503050406030204" pitchFamily="18" charset="0"/>
                                      <a:ea typeface="Cambria Math" panose="02040503050406030204" pitchFamily="18" charset="0"/>
                                    </a:rPr>
                                  </m:ctrlPr>
                                </m:sSubSupPr>
                                <m:e>
                                  <m:r>
                                    <m:rPr>
                                      <m:sty m:val="p"/>
                                    </m:rPr>
                                    <a:rPr lang="en-US" sz="2000" b="0" i="0">
                                      <a:latin typeface="Cambria Math" panose="02040503050406030204" pitchFamily="18" charset="0"/>
                                      <a:ea typeface="Cambria Math" panose="02040503050406030204" pitchFamily="18" charset="0"/>
                                    </a:rPr>
                                    <m:t>v</m:t>
                                  </m:r>
                                </m:e>
                                <m:sub>
                                  <m:r>
                                    <a:rPr lang="en-US" sz="2000" b="0" i="1">
                                      <a:latin typeface="Cambria Math" panose="02040503050406030204" pitchFamily="18" charset="0"/>
                                      <a:ea typeface="Cambria Math" panose="02040503050406030204" pitchFamily="18" charset="0"/>
                                    </a:rPr>
                                    <m:t>0</m:t>
                                  </m:r>
                                </m:sub>
                                <m:sup>
                                  <m:r>
                                    <a:rPr lang="en-US" sz="2000" b="0" i="1">
                                      <a:latin typeface="Cambria Math" panose="02040503050406030204" pitchFamily="18" charset="0"/>
                                      <a:ea typeface="Cambria Math" panose="02040503050406030204" pitchFamily="18" charset="0"/>
                                    </a:rPr>
                                    <m:t>2</m:t>
                                  </m:r>
                                </m:sup>
                              </m:sSubSup>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𝑐</m:t>
                                  </m:r>
                                </m:e>
                                <m:sup>
                                  <m:r>
                                    <a:rPr lang="en-US" sz="2000" b="0" i="1">
                                      <a:latin typeface="Cambria Math" panose="02040503050406030204" pitchFamily="18" charset="0"/>
                                      <a:ea typeface="Cambria Math" panose="02040503050406030204" pitchFamily="18" charset="0"/>
                                    </a:rPr>
                                    <m:t>2</m:t>
                                  </m:r>
                                </m:sup>
                              </m:sSup>
                            </m:e>
                          </m:rad>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6922150" y="4323186"/>
                <a:ext cx="3825919" cy="718658"/>
              </a:xfrm>
              <a:prstGeom prst="rect">
                <a:avLst/>
              </a:prstGeom>
              <a:blipFill>
                <a:blip r:embed="rId7"/>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7540431" y="3153011"/>
                <a:ext cx="1146789" cy="669542"/>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𝜎</m:t>
                          </m:r>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en-US" sz="2000" b="0" i="1">
                                  <a:latin typeface="Cambria Math" panose="02040503050406030204" pitchFamily="18" charset="0"/>
                                  <a:ea typeface="Cambria Math" panose="02040503050406030204" pitchFamily="18" charset="0"/>
                                </a:rPr>
                                <m:t>0</m:t>
                              </m:r>
                            </m:sub>
                          </m:sSub>
                        </m:den>
                      </m:f>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𝐲</m:t>
                          </m:r>
                        </m:e>
                      </m:acc>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540431" y="3153011"/>
                <a:ext cx="1146789" cy="669542"/>
              </a:xfrm>
              <a:prstGeom prst="rect">
                <a:avLst/>
              </a:prstGeom>
              <a:blipFill>
                <a:blip r:embed="rId8"/>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716884" y="5381358"/>
                <a:ext cx="1010982" cy="670505"/>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𝜎</m:t>
                      </m:r>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𝑄</m:t>
                          </m:r>
                        </m:num>
                        <m:den>
                          <m:r>
                            <a:rPr lang="en-US" sz="2000" b="0" i="1" smtClean="0">
                              <a:latin typeface="Cambria Math" panose="02040503050406030204" pitchFamily="18" charset="0"/>
                              <a:ea typeface="Cambria Math" panose="02040503050406030204" pitchFamily="18" charset="0"/>
                            </a:rPr>
                            <m:t>𝑙𝑤</m:t>
                          </m:r>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5716884" y="5381358"/>
                <a:ext cx="1010982" cy="670505"/>
              </a:xfrm>
              <a:prstGeom prst="rect">
                <a:avLst/>
              </a:prstGeom>
              <a:blipFill>
                <a:blip r:embed="rId9"/>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2064840" y="6179113"/>
                <a:ext cx="1426416" cy="439608"/>
              </a:xfrm>
              <a:prstGeom prst="rect">
                <a:avLst/>
              </a:prstGeom>
              <a:ln w="19050">
                <a:solidFill>
                  <a:srgbClr val="FF0000"/>
                </a:solidFill>
              </a:ln>
            </p:spPr>
            <p:txBody>
              <a:bodyPr wrap="none">
                <a:spAutoFit/>
              </a:bodyPr>
              <a:lstStyle/>
              <a:p>
                <a:pPr algn="l"/>
                <a14:m>
                  <m:oMathPara xmlns:m="http://schemas.openxmlformats.org/officeDocument/2006/math">
                    <m:oMathParaPr>
                      <m:jc m:val="left"/>
                    </m:oMathParaPr>
                    <m:oMath xmlns:m="http://schemas.openxmlformats.org/officeDocument/2006/math">
                      <m:sSup>
                        <m:sSupPr>
                          <m:ctrlPr>
                            <a:rPr lang="en-US" sz="2000" i="1">
                              <a:latin typeface="Cambria Math" panose="02040503050406030204" pitchFamily="18" charset="0"/>
                              <a:ea typeface="Cambria Math" panose="02040503050406030204" pitchFamily="18" charset="0"/>
                            </a:rPr>
                          </m:ctrlPr>
                        </m:sSup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e>
                        <m:sup>
                          <m:r>
                            <a:rPr lang="en-US" sz="2000" i="1">
                              <a:latin typeface="Cambria Math" panose="02040503050406030204" pitchFamily="18" charset="0"/>
                              <a:ea typeface="Cambria Math" panose="02040503050406030204" pitchFamily="18" charset="0"/>
                            </a:rPr>
                            <m:t>⊥</m:t>
                          </m:r>
                        </m:sup>
                      </m:sSup>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𝛾</m:t>
                          </m:r>
                        </m:e>
                        <m:sub>
                          <m:r>
                            <a:rPr lang="en-US" sz="2000" b="0" i="1">
                              <a:latin typeface="Cambria Math" panose="02040503050406030204" pitchFamily="18" charset="0"/>
                              <a:ea typeface="Cambria Math" panose="02040503050406030204" pitchFamily="18" charset="0"/>
                            </a:rPr>
                            <m:t>0</m:t>
                          </m:r>
                        </m:sub>
                      </m:sSub>
                      <m:sSubSup>
                        <m:sSubSupPr>
                          <m:ctrlPr>
                            <a:rPr lang="en-US" sz="2000" b="0" i="1">
                              <a:latin typeface="Cambria Math" panose="02040503050406030204" pitchFamily="18" charset="0"/>
                              <a:ea typeface="Cambria Math" panose="02040503050406030204" pitchFamily="18" charset="0"/>
                            </a:rPr>
                          </m:ctrlPr>
                        </m:sSubSup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e>
                        <m:sub>
                          <m:r>
                            <a:rPr lang="ru-RU" sz="2000" b="0" i="1">
                              <a:latin typeface="Cambria Math" panose="02040503050406030204" pitchFamily="18" charset="0"/>
                              <a:ea typeface="Cambria Math" panose="02040503050406030204" pitchFamily="18" charset="0"/>
                            </a:rPr>
                            <m:t>0</m:t>
                          </m:r>
                        </m:sub>
                        <m:sup>
                          <m:r>
                            <a:rPr lang="en-US" sz="2000" b="0" i="1">
                              <a:latin typeface="Cambria Math" panose="02040503050406030204" pitchFamily="18" charset="0"/>
                              <a:ea typeface="Cambria Math" panose="02040503050406030204" pitchFamily="18" charset="0"/>
                            </a:rPr>
                            <m:t>⊥</m:t>
                          </m:r>
                        </m:sup>
                      </m:sSubSup>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064840" y="6179113"/>
                <a:ext cx="1426416" cy="439608"/>
              </a:xfrm>
              <a:prstGeom prst="rect">
                <a:avLst/>
              </a:prstGeom>
              <a:blipFill>
                <a:blip r:embed="rId10"/>
                <a:stretch>
                  <a:fillRect b="-4000"/>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752480" y="6179113"/>
                <a:ext cx="7790639" cy="437492"/>
              </a:xfrm>
              <a:prstGeom prst="rect">
                <a:avLst/>
              </a:prstGeom>
            </p:spPr>
            <p:txBody>
              <a:bodyPr wrap="square">
                <a:spAutoFit/>
              </a:bodyPr>
              <a:lstStyle/>
              <a:p>
                <a:pPr algn="l"/>
                <a14:m>
                  <m:oMath xmlns:m="http://schemas.openxmlformats.org/officeDocument/2006/math">
                    <m:r>
                      <a:rPr lang="en-US" sz="2000" i="1">
                        <a:latin typeface="Cambria Math" panose="02040503050406030204" pitchFamily="18" charset="0"/>
                        <a:ea typeface="Cambria Math" panose="02040503050406030204" pitchFamily="18" charset="0"/>
                      </a:rPr>
                      <m:t>⊥ </m:t>
                    </m:r>
                  </m:oMath>
                </a14:m>
                <a:r>
                  <a:rPr lang="ru-RU" sz="2000" b="0" dirty="0">
                    <a:solidFill>
                      <a:srgbClr val="252525"/>
                    </a:solidFill>
                    <a:latin typeface="+mn-lt"/>
                  </a:rPr>
                  <a:t>: </a:t>
                </a:r>
                <a:r>
                  <a:rPr lang="en-US" sz="2000" b="0" dirty="0">
                    <a:solidFill>
                      <a:srgbClr val="252525"/>
                    </a:solidFill>
                    <a:latin typeface="+mn-lt"/>
                  </a:rPr>
                  <a:t>components of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oMath>
                </a14:m>
                <a:r>
                  <a:rPr lang="en-US" sz="2000" b="0" dirty="0">
                    <a:solidFill>
                      <a:srgbClr val="252525"/>
                    </a:solidFill>
                    <a:latin typeface="+mn-lt"/>
                  </a:rPr>
                  <a:t> that are </a:t>
                </a:r>
                <a:r>
                  <a:rPr lang="en-US" sz="2000" b="0" i="1" dirty="0">
                    <a:solidFill>
                      <a:srgbClr val="252525"/>
                    </a:solidFill>
                    <a:latin typeface="+mn-lt"/>
                  </a:rPr>
                  <a:t>perpendicular </a:t>
                </a:r>
                <a:r>
                  <a:rPr lang="en-US" sz="2000" b="0" dirty="0">
                    <a:solidFill>
                      <a:srgbClr val="252525"/>
                    </a:solidFill>
                    <a:latin typeface="+mn-lt"/>
                  </a:rPr>
                  <a:t>to the direction of motion of </a:t>
                </a:r>
                <a14:m>
                  <m:oMath xmlns:m="http://schemas.openxmlformats.org/officeDocument/2006/math">
                    <m:r>
                      <a:rPr lang="en-US" sz="2000" b="0" i="1">
                        <a:latin typeface="Cambria Math" panose="02040503050406030204" pitchFamily="18" charset="0"/>
                        <a:ea typeface="Cambria Math" panose="02040503050406030204" pitchFamily="18" charset="0"/>
                      </a:rPr>
                      <m:t>𝒮</m:t>
                    </m:r>
                  </m:oMath>
                </a14:m>
                <a:endParaRPr lang="en-US" sz="2000" dirty="0">
                  <a:latin typeface="+mn-lt"/>
                </a:endParaRPr>
              </a:p>
            </p:txBody>
          </p:sp>
        </mc:Choice>
        <mc:Fallback xmlns="">
          <p:sp>
            <p:nvSpPr>
              <p:cNvPr id="13" name="Rectangle 12"/>
              <p:cNvSpPr>
                <a:spLocks noRot="1" noChangeAspect="1" noMove="1" noResize="1" noEditPoints="1" noAdjustHandles="1" noChangeArrowheads="1" noChangeShapeType="1" noTextEdit="1"/>
              </p:cNvSpPr>
              <p:nvPr/>
            </p:nvSpPr>
            <p:spPr>
              <a:xfrm>
                <a:off x="3752480" y="6179113"/>
                <a:ext cx="7790639" cy="437492"/>
              </a:xfrm>
              <a:prstGeom prst="rect">
                <a:avLst/>
              </a:prstGeom>
              <a:blipFill>
                <a:blip r:embed="rId11"/>
                <a:stretch>
                  <a:fillRect b="-25352"/>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9E21D8D0-B147-4AF2-A132-BE854B2A410C}"/>
              </a:ext>
            </a:extLst>
          </p:cNvPr>
          <p:cNvSpPr/>
          <p:nvPr/>
        </p:nvSpPr>
        <p:spPr bwMode="auto">
          <a:xfrm>
            <a:off x="5153892" y="3313603"/>
            <a:ext cx="338729" cy="338554"/>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0FE6B989-2F45-4623-BA62-2DCF84BFFD95}"/>
                  </a:ext>
                </a:extLst>
              </p:cNvPr>
              <p:cNvSpPr/>
              <p:nvPr/>
            </p:nvSpPr>
            <p:spPr>
              <a:xfrm>
                <a:off x="3703298" y="738878"/>
                <a:ext cx="1256818" cy="400110"/>
              </a:xfrm>
              <a:prstGeom prst="rect">
                <a:avLst/>
              </a:prstGeom>
            </p:spPr>
            <p:txBody>
              <a:bodyPr wrap="none">
                <a:spAutoFit/>
              </a:bodyPr>
              <a:lstStyle/>
              <a:p>
                <a:r>
                  <a:rPr lang="en-US" sz="2000" b="0" dirty="0">
                    <a:solidFill>
                      <a:srgbClr val="252525"/>
                    </a:solidFill>
                    <a:latin typeface="+mj-lt"/>
                  </a:rPr>
                  <a:t>System </a:t>
                </a:r>
                <a14:m>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a:latin typeface="Cambria Math"/>
                            <a:ea typeface="Cambria Math" panose="02040503050406030204" pitchFamily="18" charset="0"/>
                          </a:rPr>
                          <m:t>𝒮</m:t>
                        </m:r>
                      </m:e>
                      <m:sub>
                        <m:r>
                          <a:rPr lang="en-US" sz="2000" b="0" i="1" smtClean="0">
                            <a:latin typeface="Cambria Math" panose="02040503050406030204" pitchFamily="18" charset="0"/>
                            <a:ea typeface="Cambria Math" panose="02040503050406030204" pitchFamily="18" charset="0"/>
                          </a:rPr>
                          <m:t>0</m:t>
                        </m:r>
                      </m:sub>
                    </m:sSub>
                  </m:oMath>
                </a14:m>
                <a:endParaRPr lang="en-US" sz="2000" dirty="0">
                  <a:latin typeface="+mj-lt"/>
                </a:endParaRPr>
              </a:p>
            </p:txBody>
          </p:sp>
        </mc:Choice>
        <mc:Fallback xmlns="">
          <p:sp>
            <p:nvSpPr>
              <p:cNvPr id="3" name="Rectangle 2">
                <a:extLst>
                  <a:ext uri="{FF2B5EF4-FFF2-40B4-BE49-F238E27FC236}">
                    <a16:creationId xmlns:a16="http://schemas.microsoft.com/office/drawing/2014/main" id="{0FE6B989-2F45-4623-BA62-2DCF84BFFD95}"/>
                  </a:ext>
                </a:extLst>
              </p:cNvPr>
              <p:cNvSpPr>
                <a:spLocks noRot="1" noChangeAspect="1" noMove="1" noResize="1" noEditPoints="1" noAdjustHandles="1" noChangeArrowheads="1" noChangeShapeType="1" noTextEdit="1"/>
              </p:cNvSpPr>
              <p:nvPr/>
            </p:nvSpPr>
            <p:spPr>
              <a:xfrm>
                <a:off x="3703298" y="738878"/>
                <a:ext cx="1256818" cy="400110"/>
              </a:xfrm>
              <a:prstGeom prst="rect">
                <a:avLst/>
              </a:prstGeom>
              <a:blipFill>
                <a:blip r:embed="rId12"/>
                <a:stretch>
                  <a:fillRect l="-4348"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74B01A75-FF50-481D-A5F9-7AB1546A4F90}"/>
                  </a:ext>
                </a:extLst>
              </p:cNvPr>
              <p:cNvSpPr/>
              <p:nvPr/>
            </p:nvSpPr>
            <p:spPr>
              <a:xfrm>
                <a:off x="7817710" y="721839"/>
                <a:ext cx="3426684" cy="707886"/>
              </a:xfrm>
              <a:prstGeom prst="rect">
                <a:avLst/>
              </a:prstGeom>
            </p:spPr>
            <p:txBody>
              <a:bodyPr wrap="square">
                <a:spAutoFit/>
              </a:bodyPr>
              <a:lstStyle/>
              <a:p>
                <a:pPr algn="l"/>
                <a:r>
                  <a:rPr lang="en-US" sz="2000" b="0" dirty="0">
                    <a:solidFill>
                      <a:srgbClr val="252525"/>
                    </a:solidFill>
                    <a:latin typeface="+mj-lt"/>
                  </a:rPr>
                  <a:t>System </a:t>
                </a:r>
                <a14:m>
                  <m:oMath xmlns:m="http://schemas.openxmlformats.org/officeDocument/2006/math">
                    <m:r>
                      <a:rPr lang="en-US" sz="2000" b="0" i="1">
                        <a:latin typeface="Cambria Math"/>
                        <a:ea typeface="Cambria Math" panose="02040503050406030204" pitchFamily="18" charset="0"/>
                      </a:rPr>
                      <m:t>𝒮</m:t>
                    </m:r>
                  </m:oMath>
                </a14:m>
                <a:r>
                  <a:rPr lang="en-US" sz="2000" b="0" dirty="0">
                    <a:solidFill>
                      <a:srgbClr val="252525"/>
                    </a:solidFill>
                    <a:latin typeface="+mj-lt"/>
                  </a:rPr>
                  <a:t> </a:t>
                </a:r>
              </a:p>
              <a:p>
                <a:pPr algn="l"/>
                <a:r>
                  <a:rPr lang="en-US" sz="2000" b="0" dirty="0">
                    <a:solidFill>
                      <a:srgbClr val="252525"/>
                    </a:solidFill>
                    <a:latin typeface="+mj-lt"/>
                  </a:rPr>
                  <a:t>moves to the right at speed </a:t>
                </a:r>
                <a14:m>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m:rPr>
                            <m:sty m:val="p"/>
                          </m:rPr>
                          <a:rPr lang="en-US" sz="2000" b="0" i="0">
                            <a:latin typeface="Cambria Math" panose="02040503050406030204" pitchFamily="18" charset="0"/>
                            <a:ea typeface="Cambria Math" panose="02040503050406030204" pitchFamily="18" charset="0"/>
                          </a:rPr>
                          <m:t>v</m:t>
                        </m:r>
                      </m:e>
                      <m:sub>
                        <m:r>
                          <a:rPr lang="en-US" sz="2000" b="0" i="1">
                            <a:latin typeface="Cambria Math" panose="02040503050406030204" pitchFamily="18" charset="0"/>
                            <a:ea typeface="Cambria Math" panose="02040503050406030204" pitchFamily="18" charset="0"/>
                          </a:rPr>
                          <m:t>0</m:t>
                        </m:r>
                      </m:sub>
                    </m:sSub>
                  </m:oMath>
                </a14:m>
                <a:endParaRPr lang="en-US" sz="2000" dirty="0">
                  <a:latin typeface="+mj-lt"/>
                </a:endParaRPr>
              </a:p>
            </p:txBody>
          </p:sp>
        </mc:Choice>
        <mc:Fallback xmlns="">
          <p:sp>
            <p:nvSpPr>
              <p:cNvPr id="21" name="Rectangle 20">
                <a:extLst>
                  <a:ext uri="{FF2B5EF4-FFF2-40B4-BE49-F238E27FC236}">
                    <a16:creationId xmlns:a16="http://schemas.microsoft.com/office/drawing/2014/main" id="{74B01A75-FF50-481D-A5F9-7AB1546A4F90}"/>
                  </a:ext>
                </a:extLst>
              </p:cNvPr>
              <p:cNvSpPr>
                <a:spLocks noRot="1" noChangeAspect="1" noMove="1" noResize="1" noEditPoints="1" noAdjustHandles="1" noChangeArrowheads="1" noChangeShapeType="1" noTextEdit="1"/>
              </p:cNvSpPr>
              <p:nvPr/>
            </p:nvSpPr>
            <p:spPr>
              <a:xfrm>
                <a:off x="7817710" y="721839"/>
                <a:ext cx="3426684" cy="707886"/>
              </a:xfrm>
              <a:prstGeom prst="rect">
                <a:avLst/>
              </a:prstGeom>
              <a:blipFill>
                <a:blip r:embed="rId13"/>
                <a:stretch>
                  <a:fillRect l="-1776" t="-4274" b="-13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244328" y="4472694"/>
                <a:ext cx="1389611" cy="669542"/>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e>
                        <m:sub>
                          <m:r>
                            <a:rPr lang="en-US"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𝜎</m:t>
                              </m:r>
                            </m:e>
                            <m:sub>
                              <m:r>
                                <a:rPr lang="en-US" sz="2000" b="0" i="1">
                                  <a:latin typeface="Cambria Math" panose="02040503050406030204" pitchFamily="18" charset="0"/>
                                  <a:ea typeface="Cambria Math" panose="02040503050406030204" pitchFamily="18" charset="0"/>
                                </a:rPr>
                                <m:t>0</m:t>
                              </m:r>
                            </m:sub>
                          </m:sSub>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en-US" sz="2000" b="0" i="1">
                                  <a:latin typeface="Cambria Math" panose="02040503050406030204" pitchFamily="18" charset="0"/>
                                  <a:ea typeface="Cambria Math" panose="02040503050406030204" pitchFamily="18" charset="0"/>
                                </a:rPr>
                                <m:t>0</m:t>
                              </m:r>
                            </m:sub>
                          </m:sSub>
                        </m:den>
                      </m:f>
                      <m:sSub>
                        <m:sSubPr>
                          <m:ctrlPr>
                            <a:rPr lang="en-US" sz="2000" b="0" i="1">
                              <a:latin typeface="Cambria Math" panose="02040503050406030204" pitchFamily="18" charset="0"/>
                              <a:ea typeface="Cambria Math" panose="02040503050406030204" pitchFamily="18" charset="0"/>
                            </a:rPr>
                          </m:ctrlPr>
                        </m:sSubPr>
                        <m:e>
                          <m:acc>
                            <m:accPr>
                              <m:chr m:val="̂"/>
                              <m:ctrlPr>
                                <a:rPr lang="en-US" sz="2000" i="1">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𝐲</m:t>
                              </m:r>
                            </m:e>
                          </m:acc>
                        </m:e>
                        <m:sub>
                          <m:r>
                            <a:rPr lang="en-US" sz="2000" b="0" i="1">
                              <a:latin typeface="Cambria Math"/>
                              <a:ea typeface="Cambria Math" panose="02040503050406030204" pitchFamily="18" charset="0"/>
                            </a:rPr>
                            <m:t>0</m:t>
                          </m:r>
                        </m:sub>
                      </m:sSub>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2244328" y="4472694"/>
                <a:ext cx="1389611" cy="669542"/>
              </a:xfrm>
              <a:prstGeom prst="rect">
                <a:avLst/>
              </a:prstGeom>
              <a:blipFill>
                <a:blip r:embed="rId1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577E425B-9CDA-429D-9ED5-387CE2770872}"/>
                  </a:ext>
                </a:extLst>
              </p:cNvPr>
              <p:cNvSpPr/>
              <p:nvPr/>
            </p:nvSpPr>
            <p:spPr>
              <a:xfrm>
                <a:off x="2892363" y="2422365"/>
                <a:ext cx="388000" cy="400110"/>
              </a:xfrm>
              <a:prstGeom prst="rect">
                <a:avLst/>
              </a:prstGeom>
              <a:ln w="19050">
                <a:noFill/>
              </a:ln>
            </p:spPr>
            <p:txBody>
              <a:bodyPr wrap="square">
                <a:spAutoFit/>
              </a:bodyPr>
              <a:lstStyle/>
              <a:p>
                <a:pPr algn="l"/>
                <a14:m>
                  <m:oMathPara xmlns:m="http://schemas.openxmlformats.org/officeDocument/2006/math">
                    <m:oMathParaPr>
                      <m:jc m:val="left"/>
                    </m:oMathParaPr>
                    <m:oMath xmlns:m="http://schemas.openxmlformats.org/officeDocument/2006/math">
                      <m:sSub>
                        <m:sSubPr>
                          <m:ctrlPr>
                            <a:rPr lang="en-US" sz="2000" b="0" i="1">
                              <a:solidFill>
                                <a:schemeClr val="accent1">
                                  <a:lumMod val="75000"/>
                                </a:schemeClr>
                              </a:solidFill>
                              <a:latin typeface="Cambria Math" panose="02040503050406030204" pitchFamily="18" charset="0"/>
                              <a:ea typeface="Cambria Math" panose="02040503050406030204" pitchFamily="18" charset="0"/>
                            </a:rPr>
                          </m:ctrlPr>
                        </m:sSubPr>
                        <m:e>
                          <m:r>
                            <a:rPr lang="en-US" sz="2000" b="0" i="1">
                              <a:solidFill>
                                <a:schemeClr val="accent1">
                                  <a:lumMod val="75000"/>
                                </a:schemeClr>
                              </a:solidFill>
                              <a:latin typeface="Cambria Math"/>
                              <a:ea typeface="Cambria Math" panose="02040503050406030204" pitchFamily="18" charset="0"/>
                            </a:rPr>
                            <m:t>𝐸</m:t>
                          </m:r>
                        </m:e>
                        <m:sub>
                          <m:r>
                            <a:rPr lang="en-US" sz="2000" b="0" i="1">
                              <a:solidFill>
                                <a:schemeClr val="accent1">
                                  <a:lumMod val="75000"/>
                                </a:schemeClr>
                              </a:solidFill>
                              <a:latin typeface="Cambria Math"/>
                              <a:ea typeface="Cambria Math" panose="02040503050406030204" pitchFamily="18" charset="0"/>
                            </a:rPr>
                            <m:t>0</m:t>
                          </m:r>
                        </m:sub>
                      </m:sSub>
                    </m:oMath>
                  </m:oMathPara>
                </a14:m>
                <a:endParaRPr lang="en-US" sz="2000" b="0" i="1" dirty="0">
                  <a:solidFill>
                    <a:schemeClr val="accent1">
                      <a:lumMod val="75000"/>
                    </a:schemeClr>
                  </a:solidFill>
                  <a:latin typeface="Cambria Math" panose="02040503050406030204" pitchFamily="18" charset="0"/>
                  <a:ea typeface="Cambria Math" panose="02040503050406030204" pitchFamily="18" charset="0"/>
                </a:endParaRPr>
              </a:p>
            </p:txBody>
          </p:sp>
        </mc:Choice>
        <mc:Fallback xmlns="">
          <p:sp>
            <p:nvSpPr>
              <p:cNvPr id="24" name="Rectangle 23">
                <a:extLst>
                  <a:ext uri="{FF2B5EF4-FFF2-40B4-BE49-F238E27FC236}">
                    <a16:creationId xmlns:a16="http://schemas.microsoft.com/office/drawing/2014/main" id="{577E425B-9CDA-429D-9ED5-387CE2770872}"/>
                  </a:ext>
                </a:extLst>
              </p:cNvPr>
              <p:cNvSpPr>
                <a:spLocks noRot="1" noChangeAspect="1" noMove="1" noResize="1" noEditPoints="1" noAdjustHandles="1" noChangeArrowheads="1" noChangeShapeType="1" noTextEdit="1"/>
              </p:cNvSpPr>
              <p:nvPr/>
            </p:nvSpPr>
            <p:spPr>
              <a:xfrm>
                <a:off x="2892363" y="2422365"/>
                <a:ext cx="388000" cy="400110"/>
              </a:xfrm>
              <a:prstGeom prst="rect">
                <a:avLst/>
              </a:prstGeom>
              <a:blipFill>
                <a:blip r:embed="rId15"/>
                <a:stretch>
                  <a:fillRect r="-6250" b="-3030"/>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577E425B-9CDA-429D-9ED5-387CE2770872}"/>
                  </a:ext>
                </a:extLst>
              </p:cNvPr>
              <p:cNvSpPr/>
              <p:nvPr/>
            </p:nvSpPr>
            <p:spPr>
              <a:xfrm>
                <a:off x="7453800" y="2411803"/>
                <a:ext cx="388000" cy="400110"/>
              </a:xfrm>
              <a:prstGeom prst="rect">
                <a:avLst/>
              </a:prstGeom>
              <a:ln w="19050">
                <a:noFill/>
              </a:ln>
            </p:spPr>
            <p:txBody>
              <a:bodyPr wrap="square">
                <a:spAutoFit/>
              </a:bodyPr>
              <a:lstStyle/>
              <a:p>
                <a:pPr algn="l"/>
                <a14:m>
                  <m:oMathPara xmlns:m="http://schemas.openxmlformats.org/officeDocument/2006/math">
                    <m:oMathParaPr>
                      <m:jc m:val="left"/>
                    </m:oMathParaPr>
                    <m:oMath xmlns:m="http://schemas.openxmlformats.org/officeDocument/2006/math">
                      <m:sSub>
                        <m:sSubPr>
                          <m:ctrlPr>
                            <a:rPr lang="en-US" sz="2000" b="0" i="1">
                              <a:solidFill>
                                <a:schemeClr val="accent1">
                                  <a:lumMod val="75000"/>
                                </a:schemeClr>
                              </a:solidFill>
                              <a:latin typeface="Cambria Math" panose="02040503050406030204" pitchFamily="18" charset="0"/>
                              <a:ea typeface="Cambria Math" panose="02040503050406030204" pitchFamily="18" charset="0"/>
                            </a:rPr>
                          </m:ctrlPr>
                        </m:sSubPr>
                        <m:e>
                          <m:r>
                            <a:rPr lang="en-US" sz="2000" b="0" i="1">
                              <a:solidFill>
                                <a:schemeClr val="accent1">
                                  <a:lumMod val="75000"/>
                                </a:schemeClr>
                              </a:solidFill>
                              <a:latin typeface="Cambria Math"/>
                              <a:ea typeface="Cambria Math" panose="02040503050406030204" pitchFamily="18" charset="0"/>
                            </a:rPr>
                            <m:t>𝐸</m:t>
                          </m:r>
                        </m:e>
                        <m:sub/>
                      </m:sSub>
                    </m:oMath>
                  </m:oMathPara>
                </a14:m>
                <a:endParaRPr lang="en-US" sz="2000" b="0" i="1" dirty="0">
                  <a:solidFill>
                    <a:schemeClr val="accent1">
                      <a:lumMod val="75000"/>
                    </a:schemeClr>
                  </a:solidFill>
                  <a:latin typeface="Cambria Math" panose="02040503050406030204" pitchFamily="18" charset="0"/>
                  <a:ea typeface="Cambria Math" panose="02040503050406030204" pitchFamily="18" charset="0"/>
                </a:endParaRPr>
              </a:p>
            </p:txBody>
          </p:sp>
        </mc:Choice>
        <mc:Fallback xmlns="">
          <p:sp>
            <p:nvSpPr>
              <p:cNvPr id="26" name="Rectangle 25">
                <a:extLst>
                  <a:ext uri="{FF2B5EF4-FFF2-40B4-BE49-F238E27FC236}">
                    <a16:creationId xmlns:a16="http://schemas.microsoft.com/office/drawing/2014/main" id="{577E425B-9CDA-429D-9ED5-387CE2770872}"/>
                  </a:ext>
                </a:extLst>
              </p:cNvPr>
              <p:cNvSpPr>
                <a:spLocks noRot="1" noChangeAspect="1" noMove="1" noResize="1" noEditPoints="1" noAdjustHandles="1" noChangeArrowheads="1" noChangeShapeType="1" noTextEdit="1"/>
              </p:cNvSpPr>
              <p:nvPr/>
            </p:nvSpPr>
            <p:spPr>
              <a:xfrm>
                <a:off x="7453800" y="2411803"/>
                <a:ext cx="388000" cy="400110"/>
              </a:xfrm>
              <a:prstGeom prst="rect">
                <a:avLst/>
              </a:prstGeom>
              <a:blipFill>
                <a:blip r:embed="rId16"/>
                <a:stretch>
                  <a:fillRect/>
                </a:stretch>
              </a:blipFill>
              <a:ln w="19050">
                <a:noFill/>
              </a:ln>
            </p:spPr>
            <p:txBody>
              <a:bodyPr/>
              <a:lstStyle/>
              <a:p>
                <a:r>
                  <a:rPr lang="en-US">
                    <a:noFill/>
                  </a:rPr>
                  <a:t> </a:t>
                </a:r>
              </a:p>
            </p:txBody>
          </p:sp>
        </mc:Fallback>
      </mc:AlternateContent>
      <p:sp>
        <p:nvSpPr>
          <p:cNvPr id="27" name="Arrow: Right 2">
            <a:extLst>
              <a:ext uri="{FF2B5EF4-FFF2-40B4-BE49-F238E27FC236}">
                <a16:creationId xmlns:a16="http://schemas.microsoft.com/office/drawing/2014/main" id="{EF2E0E28-B1A4-4913-BA3F-7079A6FEA6AB}"/>
              </a:ext>
            </a:extLst>
          </p:cNvPr>
          <p:cNvSpPr/>
          <p:nvPr/>
        </p:nvSpPr>
        <p:spPr bwMode="auto">
          <a:xfrm rot="16200000">
            <a:off x="3105154" y="2524125"/>
            <a:ext cx="523875" cy="180973"/>
          </a:xfrm>
          <a:prstGeom prst="rightArrow">
            <a:avLst/>
          </a:prstGeom>
          <a:solidFill>
            <a:srgbClr val="92D050"/>
          </a:solidFill>
          <a:ln w="190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endParaRPr lang="en-US"/>
          </a:p>
        </p:txBody>
      </p:sp>
      <p:sp>
        <p:nvSpPr>
          <p:cNvPr id="28" name="Arrow: Right 2">
            <a:extLst>
              <a:ext uri="{FF2B5EF4-FFF2-40B4-BE49-F238E27FC236}">
                <a16:creationId xmlns:a16="http://schemas.microsoft.com/office/drawing/2014/main" id="{6CB7282B-E181-48A6-83BA-A3ACB4CC4BDB}"/>
              </a:ext>
            </a:extLst>
          </p:cNvPr>
          <p:cNvSpPr/>
          <p:nvPr/>
        </p:nvSpPr>
        <p:spPr bwMode="auto">
          <a:xfrm rot="16200000">
            <a:off x="7581904" y="2524125"/>
            <a:ext cx="523875" cy="180973"/>
          </a:xfrm>
          <a:prstGeom prst="rightArrow">
            <a:avLst/>
          </a:prstGeom>
          <a:solidFill>
            <a:srgbClr val="92D050"/>
          </a:solidFill>
          <a:ln w="190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endParaRPr lang="en-US"/>
          </a:p>
        </p:txBody>
      </p:sp>
      <p:cxnSp>
        <p:nvCxnSpPr>
          <p:cNvPr id="7" name="Straight Arrow Connector 6">
            <a:extLst>
              <a:ext uri="{FF2B5EF4-FFF2-40B4-BE49-F238E27FC236}">
                <a16:creationId xmlns:a16="http://schemas.microsoft.com/office/drawing/2014/main" id="{3092C6EB-3500-4426-BDCC-7A3021D7DED1}"/>
              </a:ext>
            </a:extLst>
          </p:cNvPr>
          <p:cNvCxnSpPr/>
          <p:nvPr/>
        </p:nvCxnSpPr>
        <p:spPr bwMode="auto">
          <a:xfrm flipH="1">
            <a:off x="6553200" y="1838325"/>
            <a:ext cx="762000"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a:extLst>
              <a:ext uri="{FF2B5EF4-FFF2-40B4-BE49-F238E27FC236}">
                <a16:creationId xmlns:a16="http://schemas.microsoft.com/office/drawing/2014/main" id="{6CA94839-7901-4216-898D-49EA45099849}"/>
              </a:ext>
            </a:extLst>
          </p:cNvPr>
          <p:cNvCxnSpPr/>
          <p:nvPr/>
        </p:nvCxnSpPr>
        <p:spPr bwMode="auto">
          <a:xfrm flipH="1">
            <a:off x="6572250" y="2457450"/>
            <a:ext cx="762000"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0FF8B42-4E2F-4E7B-A25D-DECA438A5751}"/>
                  </a:ext>
                </a:extLst>
              </p:cNvPr>
              <p:cNvSpPr/>
              <p:nvPr/>
            </p:nvSpPr>
            <p:spPr>
              <a:xfrm>
                <a:off x="6354447" y="1602373"/>
                <a:ext cx="217804" cy="40011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v</m:t>
                          </m:r>
                        </m:e>
                        <m:sub>
                          <m:r>
                            <a:rPr lang="en-US" sz="2000" b="0" i="1">
                              <a:latin typeface="Cambria Math" panose="02040503050406030204" pitchFamily="18" charset="0"/>
                              <a:ea typeface="Cambria Math" panose="02040503050406030204" pitchFamily="18" charset="0"/>
                            </a:rPr>
                            <m:t>0</m:t>
                          </m:r>
                        </m:sub>
                      </m:sSub>
                    </m:oMath>
                  </m:oMathPara>
                </a14:m>
                <a:endParaRPr lang="en-US" sz="2000" dirty="0"/>
              </a:p>
            </p:txBody>
          </p:sp>
        </mc:Choice>
        <mc:Fallback xmlns="">
          <p:sp>
            <p:nvSpPr>
              <p:cNvPr id="9" name="Rectangle 8">
                <a:extLst>
                  <a:ext uri="{FF2B5EF4-FFF2-40B4-BE49-F238E27FC236}">
                    <a16:creationId xmlns:a16="http://schemas.microsoft.com/office/drawing/2014/main" id="{B0FF8B42-4E2F-4E7B-A25D-DECA438A5751}"/>
                  </a:ext>
                </a:extLst>
              </p:cNvPr>
              <p:cNvSpPr>
                <a:spLocks noRot="1" noChangeAspect="1" noMove="1" noResize="1" noEditPoints="1" noAdjustHandles="1" noChangeArrowheads="1" noChangeShapeType="1" noTextEdit="1"/>
              </p:cNvSpPr>
              <p:nvPr/>
            </p:nvSpPr>
            <p:spPr>
              <a:xfrm>
                <a:off x="6354447" y="1602373"/>
                <a:ext cx="217804" cy="400110"/>
              </a:xfrm>
              <a:prstGeom prst="rect">
                <a:avLst/>
              </a:prstGeom>
              <a:blipFill>
                <a:blip r:embed="rId17"/>
                <a:stretch>
                  <a:fillRect l="-50000" r="-16667"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4E6E1902-56AB-4E4C-8C1C-E787EAC00904}"/>
                  </a:ext>
                </a:extLst>
              </p:cNvPr>
              <p:cNvSpPr/>
              <p:nvPr/>
            </p:nvSpPr>
            <p:spPr>
              <a:xfrm>
                <a:off x="6373497" y="2221498"/>
                <a:ext cx="217804" cy="40011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v</m:t>
                          </m:r>
                        </m:e>
                        <m:sub>
                          <m:r>
                            <a:rPr lang="en-US" sz="2000" b="0" i="1">
                              <a:latin typeface="Cambria Math" panose="02040503050406030204" pitchFamily="18" charset="0"/>
                              <a:ea typeface="Cambria Math" panose="02040503050406030204" pitchFamily="18" charset="0"/>
                            </a:rPr>
                            <m:t>0</m:t>
                          </m:r>
                        </m:sub>
                      </m:sSub>
                    </m:oMath>
                  </m:oMathPara>
                </a14:m>
                <a:endParaRPr lang="en-US" sz="2000" dirty="0"/>
              </a:p>
            </p:txBody>
          </p:sp>
        </mc:Choice>
        <mc:Fallback xmlns="">
          <p:sp>
            <p:nvSpPr>
              <p:cNvPr id="30" name="Rectangle 29">
                <a:extLst>
                  <a:ext uri="{FF2B5EF4-FFF2-40B4-BE49-F238E27FC236}">
                    <a16:creationId xmlns:a16="http://schemas.microsoft.com/office/drawing/2014/main" id="{4E6E1902-56AB-4E4C-8C1C-E787EAC00904}"/>
                  </a:ext>
                </a:extLst>
              </p:cNvPr>
              <p:cNvSpPr>
                <a:spLocks noRot="1" noChangeAspect="1" noMove="1" noResize="1" noEditPoints="1" noAdjustHandles="1" noChangeArrowheads="1" noChangeShapeType="1" noTextEdit="1"/>
              </p:cNvSpPr>
              <p:nvPr/>
            </p:nvSpPr>
            <p:spPr>
              <a:xfrm>
                <a:off x="6373497" y="2221498"/>
                <a:ext cx="217804" cy="400110"/>
              </a:xfrm>
              <a:prstGeom prst="rect">
                <a:avLst/>
              </a:prstGeom>
              <a:blipFill>
                <a:blip r:embed="rId18"/>
                <a:stretch>
                  <a:fillRect l="-54286" r="-17143" b="-3030"/>
                </a:stretch>
              </a:blipFill>
            </p:spPr>
            <p:txBody>
              <a:bodyPr/>
              <a:lstStyle/>
              <a:p>
                <a:r>
                  <a:rPr lang="en-US">
                    <a:noFill/>
                  </a:rPr>
                  <a:t> </a:t>
                </a:r>
              </a:p>
            </p:txBody>
          </p:sp>
        </mc:Fallback>
      </mc:AlternateContent>
      <p:sp>
        <p:nvSpPr>
          <p:cNvPr id="31" name="Content Placeholder 4">
            <a:extLst>
              <a:ext uri="{FF2B5EF4-FFF2-40B4-BE49-F238E27FC236}">
                <a16:creationId xmlns:a16="http://schemas.microsoft.com/office/drawing/2014/main" id="{629726A8-51D9-4444-B03B-7A7097A97073}"/>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16</a:t>
            </a:fld>
            <a:endParaRPr lang="en-US" dirty="0"/>
          </a:p>
        </p:txBody>
      </p:sp>
      <p:sp>
        <p:nvSpPr>
          <p:cNvPr id="25" name="Rectangle 24">
            <a:extLst>
              <a:ext uri="{FF2B5EF4-FFF2-40B4-BE49-F238E27FC236}">
                <a16:creationId xmlns:a16="http://schemas.microsoft.com/office/drawing/2014/main" id="{32D2BC4F-4236-4A67-9FF3-E0F06A7CE0C9}"/>
              </a:ext>
            </a:extLst>
          </p:cNvPr>
          <p:cNvSpPr/>
          <p:nvPr/>
        </p:nvSpPr>
        <p:spPr>
          <a:xfrm>
            <a:off x="6323692" y="4942181"/>
            <a:ext cx="4004814" cy="400110"/>
          </a:xfrm>
          <a:prstGeom prst="rect">
            <a:avLst/>
          </a:prstGeom>
        </p:spPr>
        <p:txBody>
          <a:bodyPr wrap="none">
            <a:spAutoFit/>
          </a:bodyPr>
          <a:lstStyle/>
          <a:p>
            <a:pPr algn="l"/>
            <a:r>
              <a:rPr lang="en-US" sz="2000" b="0" dirty="0">
                <a:solidFill>
                  <a:srgbClr val="252525"/>
                </a:solidFill>
                <a:latin typeface="+mn-lt"/>
              </a:rPr>
              <a:t>The charge per unit area is </a:t>
            </a:r>
            <a:r>
              <a:rPr lang="en-US" sz="2000" b="0" i="1" dirty="0">
                <a:solidFill>
                  <a:srgbClr val="252525"/>
                </a:solidFill>
                <a:latin typeface="+mn-lt"/>
              </a:rPr>
              <a:t>increased</a:t>
            </a:r>
            <a:r>
              <a:rPr lang="en-US" sz="2000" b="0" dirty="0">
                <a:solidFill>
                  <a:srgbClr val="252525"/>
                </a:solidFill>
                <a:latin typeface="+mn-lt"/>
              </a:rPr>
              <a:t>:</a:t>
            </a:r>
            <a:endParaRPr lang="en-US" sz="2000" dirty="0">
              <a:latin typeface="+mn-lt"/>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03A2B99F-66D7-4FF8-BFFA-38A813DD85D8}"/>
                  </a:ext>
                </a:extLst>
              </p:cNvPr>
              <p:cNvSpPr/>
              <p:nvPr/>
            </p:nvSpPr>
            <p:spPr>
              <a:xfrm>
                <a:off x="870142" y="2060172"/>
                <a:ext cx="1240916" cy="7227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𝜎</m:t>
                          </m:r>
                        </m:e>
                        <m:sub>
                          <m:r>
                            <a:rPr lang="en-US" sz="2000" b="0" i="1">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𝑄</m:t>
                          </m:r>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𝑙</m:t>
                              </m:r>
                            </m:e>
                            <m:sub>
                              <m:r>
                                <a:rPr lang="en-US"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𝑤</m:t>
                          </m:r>
                        </m:den>
                      </m:f>
                    </m:oMath>
                  </m:oMathPara>
                </a14:m>
                <a:endParaRPr lang="en-US" sz="2000" dirty="0"/>
              </a:p>
            </p:txBody>
          </p:sp>
        </mc:Choice>
        <mc:Fallback xmlns="">
          <p:sp>
            <p:nvSpPr>
              <p:cNvPr id="4" name="Rectangle 3">
                <a:extLst>
                  <a:ext uri="{FF2B5EF4-FFF2-40B4-BE49-F238E27FC236}">
                    <a16:creationId xmlns:a16="http://schemas.microsoft.com/office/drawing/2014/main" id="{03A2B99F-66D7-4FF8-BFFA-38A813DD85D8}"/>
                  </a:ext>
                </a:extLst>
              </p:cNvPr>
              <p:cNvSpPr>
                <a:spLocks noRot="1" noChangeAspect="1" noMove="1" noResize="1" noEditPoints="1" noAdjustHandles="1" noChangeArrowheads="1" noChangeShapeType="1" noTextEdit="1"/>
              </p:cNvSpPr>
              <p:nvPr/>
            </p:nvSpPr>
            <p:spPr>
              <a:xfrm>
                <a:off x="870142" y="2060172"/>
                <a:ext cx="1240916" cy="722762"/>
              </a:xfrm>
              <a:prstGeom prst="rect">
                <a:avLst/>
              </a:prstGeom>
              <a:blipFill>
                <a:blip r:embed="rId19"/>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DBC9CE42-55E7-47DE-A5C0-3ED0FE6532D7}"/>
                  </a:ext>
                </a:extLst>
              </p:cNvPr>
              <p:cNvSpPr/>
              <p:nvPr/>
            </p:nvSpPr>
            <p:spPr>
              <a:xfrm>
                <a:off x="10421229" y="5454498"/>
                <a:ext cx="1449884" cy="669542"/>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𝛾</m:t>
                          </m:r>
                        </m:e>
                        <m:sub>
                          <m:r>
                            <a:rPr lang="en-US" sz="2000" b="0" i="1">
                              <a:latin typeface="Cambria Math" panose="02040503050406030204" pitchFamily="18" charset="0"/>
                              <a:ea typeface="Cambria Math" panose="02040503050406030204" pitchFamily="18" charset="0"/>
                            </a:rPr>
                            <m:t>0</m:t>
                          </m:r>
                        </m:sub>
                      </m:sSub>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𝜎</m:t>
                              </m:r>
                            </m:e>
                            <m:sub>
                              <m:r>
                                <a:rPr lang="en-US" sz="2000" b="0" i="1">
                                  <a:latin typeface="Cambria Math" panose="02040503050406030204" pitchFamily="18" charset="0"/>
                                  <a:ea typeface="Cambria Math" panose="02040503050406030204" pitchFamily="18" charset="0"/>
                                </a:rPr>
                                <m:t>0</m:t>
                              </m:r>
                            </m:sub>
                          </m:sSub>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en-US" sz="2000" b="0" i="1">
                                  <a:latin typeface="Cambria Math" panose="02040503050406030204" pitchFamily="18" charset="0"/>
                                  <a:ea typeface="Cambria Math" panose="02040503050406030204" pitchFamily="18" charset="0"/>
                                </a:rPr>
                                <m:t>0</m:t>
                              </m:r>
                            </m:sub>
                          </m:sSub>
                        </m:den>
                      </m:f>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𝐲</m:t>
                          </m:r>
                        </m:e>
                      </m:acc>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32" name="Rectangle 31">
                <a:extLst>
                  <a:ext uri="{FF2B5EF4-FFF2-40B4-BE49-F238E27FC236}">
                    <a16:creationId xmlns:a16="http://schemas.microsoft.com/office/drawing/2014/main" id="{DBC9CE42-55E7-47DE-A5C0-3ED0FE6532D7}"/>
                  </a:ext>
                </a:extLst>
              </p:cNvPr>
              <p:cNvSpPr>
                <a:spLocks noRot="1" noChangeAspect="1" noMove="1" noResize="1" noEditPoints="1" noAdjustHandles="1" noChangeArrowheads="1" noChangeShapeType="1" noTextEdit="1"/>
              </p:cNvSpPr>
              <p:nvPr/>
            </p:nvSpPr>
            <p:spPr>
              <a:xfrm>
                <a:off x="10421229" y="5454498"/>
                <a:ext cx="1449884" cy="669542"/>
              </a:xfrm>
              <a:prstGeom prst="rect">
                <a:avLst/>
              </a:prstGeom>
              <a:blipFill>
                <a:blip r:embed="rId20"/>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787F1866-1340-4E0A-9783-17CEB7959C3D}"/>
                  </a:ext>
                </a:extLst>
              </p:cNvPr>
              <p:cNvSpPr/>
              <p:nvPr/>
            </p:nvSpPr>
            <p:spPr>
              <a:xfrm>
                <a:off x="6767705" y="5375448"/>
                <a:ext cx="1486112" cy="722762"/>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𝑄</m:t>
                          </m:r>
                        </m:num>
                        <m:den>
                          <m:d>
                            <m:dPr>
                              <m:ctrlPr>
                                <a:rPr lang="en-US" sz="2000" b="0" i="1" smtClean="0">
                                  <a:latin typeface="Cambria Math" panose="02040503050406030204" pitchFamily="18" charset="0"/>
                                  <a:ea typeface="Cambria Math" panose="02040503050406030204" pitchFamily="18" charset="0"/>
                                </a:rPr>
                              </m:ctrlPr>
                            </m:dPr>
                            <m:e>
                              <m:sSub>
                                <m:sSubPr>
                                  <m:ctrlPr>
                                    <a:rPr lang="en-US" sz="2000" b="0" i="1">
                                      <a:latin typeface="Cambria Math" panose="02040503050406030204" pitchFamily="18" charset="0"/>
                                      <a:ea typeface="Cambria Math" panose="02040503050406030204" pitchFamily="18" charset="0"/>
                                    </a:rPr>
                                  </m:ctrlPr>
                                </m:sSubP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𝑙</m:t>
                                      </m:r>
                                    </m:e>
                                    <m:sub>
                                      <m:r>
                                        <a:rPr lang="en-US" sz="2000" b="0" i="1">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𝛾</m:t>
                                  </m:r>
                                </m:e>
                                <m:sub>
                                  <m:r>
                                    <a:rPr lang="en-US" sz="2000" b="0" i="1">
                                      <a:latin typeface="Cambria Math" panose="02040503050406030204" pitchFamily="18" charset="0"/>
                                      <a:ea typeface="Cambria Math" panose="02040503050406030204" pitchFamily="18" charset="0"/>
                                    </a:rPr>
                                    <m:t>0</m:t>
                                  </m:r>
                                </m:sub>
                              </m:sSub>
                            </m:e>
                          </m:d>
                          <m:r>
                            <a:rPr lang="en-US" sz="2000" b="0" i="1">
                              <a:latin typeface="Cambria Math" panose="02040503050406030204" pitchFamily="18" charset="0"/>
                              <a:ea typeface="Cambria Math" panose="02040503050406030204" pitchFamily="18" charset="0"/>
                            </a:rPr>
                            <m:t>𝑤</m:t>
                          </m:r>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34" name="Rectangle 33">
                <a:extLst>
                  <a:ext uri="{FF2B5EF4-FFF2-40B4-BE49-F238E27FC236}">
                    <a16:creationId xmlns:a16="http://schemas.microsoft.com/office/drawing/2014/main" id="{787F1866-1340-4E0A-9783-17CEB7959C3D}"/>
                  </a:ext>
                </a:extLst>
              </p:cNvPr>
              <p:cNvSpPr>
                <a:spLocks noRot="1" noChangeAspect="1" noMove="1" noResize="1" noEditPoints="1" noAdjustHandles="1" noChangeArrowheads="1" noChangeShapeType="1" noTextEdit="1"/>
              </p:cNvSpPr>
              <p:nvPr/>
            </p:nvSpPr>
            <p:spPr>
              <a:xfrm>
                <a:off x="6767705" y="5375448"/>
                <a:ext cx="1486112" cy="722762"/>
              </a:xfrm>
              <a:prstGeom prst="rect">
                <a:avLst/>
              </a:prstGeom>
              <a:blipFill>
                <a:blip r:embed="rId21"/>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5AFBBD69-5E51-44DA-A155-9EA553FCCF0A}"/>
                  </a:ext>
                </a:extLst>
              </p:cNvPr>
              <p:cNvSpPr/>
              <p:nvPr/>
            </p:nvSpPr>
            <p:spPr>
              <a:xfrm>
                <a:off x="8268384" y="5385243"/>
                <a:ext cx="1190967" cy="722762"/>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𝛾</m:t>
                          </m:r>
                        </m:e>
                        <m:sub>
                          <m:r>
                            <a:rPr lang="en-US" sz="2000" b="0" i="1">
                              <a:latin typeface="Cambria Math" panose="02040503050406030204" pitchFamily="18" charset="0"/>
                              <a:ea typeface="Cambria Math" panose="02040503050406030204" pitchFamily="18" charset="0"/>
                            </a:rPr>
                            <m:t>0</m:t>
                          </m:r>
                        </m:sub>
                      </m:sSub>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𝑄</m:t>
                          </m:r>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𝑙</m:t>
                              </m:r>
                            </m:e>
                            <m:sub>
                              <m:r>
                                <a:rPr lang="en-US"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𝑤</m:t>
                          </m:r>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35" name="Rectangle 34">
                <a:extLst>
                  <a:ext uri="{FF2B5EF4-FFF2-40B4-BE49-F238E27FC236}">
                    <a16:creationId xmlns:a16="http://schemas.microsoft.com/office/drawing/2014/main" id="{5AFBBD69-5E51-44DA-A155-9EA553FCCF0A}"/>
                  </a:ext>
                </a:extLst>
              </p:cNvPr>
              <p:cNvSpPr>
                <a:spLocks noRot="1" noChangeAspect="1" noMove="1" noResize="1" noEditPoints="1" noAdjustHandles="1" noChangeArrowheads="1" noChangeShapeType="1" noTextEdit="1"/>
              </p:cNvSpPr>
              <p:nvPr/>
            </p:nvSpPr>
            <p:spPr>
              <a:xfrm>
                <a:off x="8268384" y="5385243"/>
                <a:ext cx="1190967" cy="722762"/>
              </a:xfrm>
              <a:prstGeom prst="rect">
                <a:avLst/>
              </a:prstGeom>
              <a:blipFill>
                <a:blip r:embed="rId22"/>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B4126B19-BC8F-4DCB-BD23-2576C745C39C}"/>
                  </a:ext>
                </a:extLst>
              </p:cNvPr>
              <p:cNvSpPr/>
              <p:nvPr/>
            </p:nvSpPr>
            <p:spPr>
              <a:xfrm>
                <a:off x="9451853" y="5529316"/>
                <a:ext cx="1070293" cy="400110"/>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𝛾</m:t>
                          </m:r>
                        </m:e>
                        <m:sub>
                          <m:r>
                            <a:rPr lang="en-US" sz="2000" b="0" i="1">
                              <a:latin typeface="Cambria Math" panose="02040503050406030204" pitchFamily="18" charset="0"/>
                              <a:ea typeface="Cambria Math" panose="02040503050406030204" pitchFamily="18" charset="0"/>
                            </a:rPr>
                            <m:t>0</m:t>
                          </m:r>
                        </m:sub>
                      </m:sSub>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𝜎</m:t>
                          </m:r>
                        </m:e>
                        <m:sub>
                          <m:r>
                            <a:rPr lang="en-US"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m:t>
                      </m:r>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36" name="Rectangle 35">
                <a:extLst>
                  <a:ext uri="{FF2B5EF4-FFF2-40B4-BE49-F238E27FC236}">
                    <a16:creationId xmlns:a16="http://schemas.microsoft.com/office/drawing/2014/main" id="{B4126B19-BC8F-4DCB-BD23-2576C745C39C}"/>
                  </a:ext>
                </a:extLst>
              </p:cNvPr>
              <p:cNvSpPr>
                <a:spLocks noRot="1" noChangeAspect="1" noMove="1" noResize="1" noEditPoints="1" noAdjustHandles="1" noChangeArrowheads="1" noChangeShapeType="1" noTextEdit="1"/>
              </p:cNvSpPr>
              <p:nvPr/>
            </p:nvSpPr>
            <p:spPr>
              <a:xfrm>
                <a:off x="9451853" y="5529316"/>
                <a:ext cx="1070293" cy="400110"/>
              </a:xfrm>
              <a:prstGeom prst="rect">
                <a:avLst/>
              </a:prstGeom>
              <a:blipFill>
                <a:blip r:embed="rId23"/>
                <a:stretch>
                  <a:fillRect b="-7576"/>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5461965-9DF5-FE59-0DF8-84200BF15894}"/>
                  </a:ext>
                </a:extLst>
              </p:cNvPr>
              <p:cNvSpPr/>
              <p:nvPr/>
            </p:nvSpPr>
            <p:spPr>
              <a:xfrm>
                <a:off x="3559650" y="1913930"/>
                <a:ext cx="385659" cy="307777"/>
              </a:xfrm>
              <a:prstGeom prst="rect">
                <a:avLst/>
              </a:prstGeom>
              <a:solidFill>
                <a:srgbClr val="DDDDDD"/>
              </a:solidFill>
            </p:spPr>
            <p:txBody>
              <a:bodyPr wrap="square" lIns="0" tIns="0" rIns="0" bIns="0" anchor="ctr" anchorCtr="0">
                <a:spAutoFit/>
              </a:bodyPr>
              <a:lstStyle/>
              <a:p>
                <a:r>
                  <a:rPr lang="en-US" sz="2000" b="0" dirty="0">
                    <a:ea typeface="Cambria Math" panose="02040503050406030204" pitchFamily="18" charset="0"/>
                  </a:rPr>
                  <a:t>-</a:t>
                </a:r>
                <a14:m>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𝜎</m:t>
                        </m:r>
                      </m:e>
                      <m:sub>
                        <m:r>
                          <a:rPr lang="en-US" sz="2000" b="0" i="1">
                            <a:latin typeface="Cambria Math" panose="02040503050406030204" pitchFamily="18" charset="0"/>
                            <a:ea typeface="Cambria Math" panose="02040503050406030204" pitchFamily="18" charset="0"/>
                          </a:rPr>
                          <m:t>0</m:t>
                        </m:r>
                      </m:sub>
                    </m:sSub>
                  </m:oMath>
                </a14:m>
                <a:endParaRPr lang="en-US" sz="2000" dirty="0"/>
              </a:p>
            </p:txBody>
          </p:sp>
        </mc:Choice>
        <mc:Fallback xmlns="">
          <p:sp>
            <p:nvSpPr>
              <p:cNvPr id="8" name="Rectangle 7">
                <a:extLst>
                  <a:ext uri="{FF2B5EF4-FFF2-40B4-BE49-F238E27FC236}">
                    <a16:creationId xmlns:a16="http://schemas.microsoft.com/office/drawing/2014/main" id="{85461965-9DF5-FE59-0DF8-84200BF15894}"/>
                  </a:ext>
                </a:extLst>
              </p:cNvPr>
              <p:cNvSpPr>
                <a:spLocks noRot="1" noChangeAspect="1" noMove="1" noResize="1" noEditPoints="1" noAdjustHandles="1" noChangeArrowheads="1" noChangeShapeType="1" noTextEdit="1"/>
              </p:cNvSpPr>
              <p:nvPr/>
            </p:nvSpPr>
            <p:spPr>
              <a:xfrm>
                <a:off x="3559650" y="1913930"/>
                <a:ext cx="385659" cy="307777"/>
              </a:xfrm>
              <a:prstGeom prst="rect">
                <a:avLst/>
              </a:prstGeom>
              <a:blipFill>
                <a:blip r:embed="rId24"/>
                <a:stretch>
                  <a:fillRect l="-33333" t="-24000" r="-9524" b="-5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964AED7-6AA0-901E-EBAD-3363D7ED116F}"/>
                  </a:ext>
                </a:extLst>
              </p:cNvPr>
              <p:cNvSpPr/>
              <p:nvPr/>
            </p:nvSpPr>
            <p:spPr>
              <a:xfrm>
                <a:off x="3532270" y="2478024"/>
                <a:ext cx="385659" cy="307777"/>
              </a:xfrm>
              <a:prstGeom prst="rect">
                <a:avLst/>
              </a:prstGeom>
              <a:solidFill>
                <a:srgbClr val="DDDDDD"/>
              </a:solidFill>
            </p:spPr>
            <p:txBody>
              <a:bodyPr wrap="square" lIns="0" tIns="0" rIns="0" bIns="0" anchor="ctr" anchorCtr="0">
                <a:spAutoFit/>
              </a:bodyPr>
              <a:lstStyle/>
              <a:p>
                <a:pPr/>
                <a14:m>
                  <m:oMathPara xmlns:m="http://schemas.openxmlformats.org/officeDocument/2006/math">
                    <m:oMathParaPr>
                      <m:jc m:val="centerGroup"/>
                    </m:oMathParaPr>
                    <m:oMath xmlns:m="http://schemas.openxmlformats.org/officeDocument/2006/math">
                      <m:r>
                        <a:rPr lang="nl-NL"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𝜎</m:t>
                          </m:r>
                        </m:e>
                        <m:sub>
                          <m:r>
                            <a:rPr lang="en-US" sz="2000" b="0" i="1">
                              <a:latin typeface="Cambria Math" panose="02040503050406030204" pitchFamily="18" charset="0"/>
                              <a:ea typeface="Cambria Math" panose="02040503050406030204" pitchFamily="18" charset="0"/>
                            </a:rPr>
                            <m:t>0</m:t>
                          </m:r>
                        </m:sub>
                      </m:sSub>
                    </m:oMath>
                  </m:oMathPara>
                </a14:m>
                <a:endParaRPr lang="en-US" sz="2000" dirty="0"/>
              </a:p>
            </p:txBody>
          </p:sp>
        </mc:Choice>
        <mc:Fallback xmlns="">
          <p:sp>
            <p:nvSpPr>
              <p:cNvPr id="11" name="Rectangle 10">
                <a:extLst>
                  <a:ext uri="{FF2B5EF4-FFF2-40B4-BE49-F238E27FC236}">
                    <a16:creationId xmlns:a16="http://schemas.microsoft.com/office/drawing/2014/main" id="{3964AED7-6AA0-901E-EBAD-3363D7ED116F}"/>
                  </a:ext>
                </a:extLst>
              </p:cNvPr>
              <p:cNvSpPr>
                <a:spLocks noRot="1" noChangeAspect="1" noMove="1" noResize="1" noEditPoints="1" noAdjustHandles="1" noChangeArrowheads="1" noChangeShapeType="1" noTextEdit="1"/>
              </p:cNvSpPr>
              <p:nvPr/>
            </p:nvSpPr>
            <p:spPr>
              <a:xfrm>
                <a:off x="3532270" y="2478024"/>
                <a:ext cx="385659" cy="307777"/>
              </a:xfrm>
              <a:prstGeom prst="rect">
                <a:avLst/>
              </a:prstGeom>
              <a:blipFill>
                <a:blip r:embed="rId25"/>
                <a:stretch>
                  <a:fillRect l="-37500" r="-125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4956D63C-21E1-B519-CDB6-2FAD410BC9E1}"/>
                  </a:ext>
                </a:extLst>
              </p:cNvPr>
              <p:cNvSpPr/>
              <p:nvPr/>
            </p:nvSpPr>
            <p:spPr>
              <a:xfrm>
                <a:off x="8040596" y="1939454"/>
                <a:ext cx="532574" cy="307777"/>
              </a:xfrm>
              <a:prstGeom prst="rect">
                <a:avLst/>
              </a:prstGeom>
              <a:solidFill>
                <a:srgbClr val="DDDDDD"/>
              </a:solidFill>
            </p:spPr>
            <p:txBody>
              <a:bodyPr wrap="square" lIns="0" tIns="0" rIns="0" bIns="0" anchor="ctr" anchorCtr="0">
                <a:spAutoFit/>
              </a:bodyPr>
              <a:lstStyle/>
              <a:p>
                <a:r>
                  <a:rPr lang="en-US" sz="2000" b="0" dirty="0">
                    <a:ea typeface="Cambria Math" panose="02040503050406030204" pitchFamily="18" charset="0"/>
                  </a:rPr>
                  <a:t>-</a:t>
                </a:r>
                <a14:m>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𝜎</m:t>
                        </m:r>
                      </m:e>
                      <m:sub/>
                    </m:sSub>
                  </m:oMath>
                </a14:m>
                <a:endParaRPr lang="en-US" sz="2000" dirty="0"/>
              </a:p>
            </p:txBody>
          </p:sp>
        </mc:Choice>
        <mc:Fallback xmlns="">
          <p:sp>
            <p:nvSpPr>
              <p:cNvPr id="12" name="Rectangle 11">
                <a:extLst>
                  <a:ext uri="{FF2B5EF4-FFF2-40B4-BE49-F238E27FC236}">
                    <a16:creationId xmlns:a16="http://schemas.microsoft.com/office/drawing/2014/main" id="{4956D63C-21E1-B519-CDB6-2FAD410BC9E1}"/>
                  </a:ext>
                </a:extLst>
              </p:cNvPr>
              <p:cNvSpPr>
                <a:spLocks noRot="1" noChangeAspect="1" noMove="1" noResize="1" noEditPoints="1" noAdjustHandles="1" noChangeArrowheads="1" noChangeShapeType="1" noTextEdit="1"/>
              </p:cNvSpPr>
              <p:nvPr/>
            </p:nvSpPr>
            <p:spPr>
              <a:xfrm>
                <a:off x="8040596" y="1939454"/>
                <a:ext cx="532574" cy="307777"/>
              </a:xfrm>
              <a:prstGeom prst="rect">
                <a:avLst/>
              </a:prstGeom>
              <a:blipFill>
                <a:blip r:embed="rId26"/>
                <a:stretch>
                  <a:fillRect l="-18391" t="-23529" b="-509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68390448-787C-EEE9-3EB6-57A1E7D6FF87}"/>
                  </a:ext>
                </a:extLst>
              </p:cNvPr>
              <p:cNvSpPr/>
              <p:nvPr/>
            </p:nvSpPr>
            <p:spPr>
              <a:xfrm>
                <a:off x="8081727" y="2484625"/>
                <a:ext cx="456522" cy="307777"/>
              </a:xfrm>
              <a:prstGeom prst="rect">
                <a:avLst/>
              </a:prstGeom>
              <a:solidFill>
                <a:srgbClr val="DDDDDD"/>
              </a:solidFill>
            </p:spPr>
            <p:txBody>
              <a:bodyPr wrap="square" lIns="0" tIns="0" rIns="0" bIns="0" anchor="ctr" anchorCtr="0">
                <a:spAutoFit/>
              </a:bodyPr>
              <a:lstStyle/>
              <a:p>
                <a:pPr/>
                <a14:m>
                  <m:oMathPara xmlns:m="http://schemas.openxmlformats.org/officeDocument/2006/math">
                    <m:oMathParaPr>
                      <m:jc m:val="centerGroup"/>
                    </m:oMathParaPr>
                    <m:oMath xmlns:m="http://schemas.openxmlformats.org/officeDocument/2006/math">
                      <m:r>
                        <a:rPr lang="nl-NL"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𝜎</m:t>
                          </m:r>
                        </m:e>
                        <m:sub/>
                      </m:sSub>
                    </m:oMath>
                  </m:oMathPara>
                </a14:m>
                <a:endParaRPr lang="en-US" sz="2000" dirty="0"/>
              </a:p>
            </p:txBody>
          </p:sp>
        </mc:Choice>
        <mc:Fallback xmlns="">
          <p:sp>
            <p:nvSpPr>
              <p:cNvPr id="14" name="Rectangle 13">
                <a:extLst>
                  <a:ext uri="{FF2B5EF4-FFF2-40B4-BE49-F238E27FC236}">
                    <a16:creationId xmlns:a16="http://schemas.microsoft.com/office/drawing/2014/main" id="{68390448-787C-EEE9-3EB6-57A1E7D6FF87}"/>
                  </a:ext>
                </a:extLst>
              </p:cNvPr>
              <p:cNvSpPr>
                <a:spLocks noRot="1" noChangeAspect="1" noMove="1" noResize="1" noEditPoints="1" noAdjustHandles="1" noChangeArrowheads="1" noChangeShapeType="1" noTextEdit="1"/>
              </p:cNvSpPr>
              <p:nvPr/>
            </p:nvSpPr>
            <p:spPr>
              <a:xfrm>
                <a:off x="8081727" y="2484625"/>
                <a:ext cx="456522" cy="307777"/>
              </a:xfrm>
              <a:prstGeom prst="rect">
                <a:avLst/>
              </a:prstGeom>
              <a:blipFill>
                <a:blip r:embed="rId27"/>
                <a:stretch>
                  <a:fillRect l="-33333" b="-12000"/>
                </a:stretch>
              </a:blipFill>
            </p:spPr>
            <p:txBody>
              <a:bodyPr/>
              <a:lstStyle/>
              <a:p>
                <a:r>
                  <a:rPr lang="en-US">
                    <a:noFill/>
                  </a:rPr>
                  <a:t> </a:t>
                </a:r>
              </a:p>
            </p:txBody>
          </p:sp>
        </mc:Fallback>
      </mc:AlternateContent>
    </p:spTree>
    <p:extLst>
      <p:ext uri="{BB962C8B-B14F-4D97-AF65-F5344CB8AC3E}">
        <p14:creationId xmlns:p14="http://schemas.microsoft.com/office/powerpoint/2010/main" val="309645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6" grpId="0"/>
      <p:bldP spid="18" grpId="0"/>
      <p:bldP spid="19" grpId="0"/>
      <p:bldP spid="20" grpId="0" animBg="1"/>
      <p:bldP spid="13" grpId="0"/>
      <p:bldP spid="21" grpId="0"/>
      <p:bldP spid="23" grpId="0"/>
      <p:bldP spid="26" grpId="0"/>
      <p:bldP spid="28" grpId="0" animBg="1"/>
      <p:bldP spid="9" grpId="0" animBg="1"/>
      <p:bldP spid="30" grpId="0" animBg="1"/>
      <p:bldP spid="25" grpId="0"/>
      <p:bldP spid="32" grpId="0"/>
      <p:bldP spid="34" grpId="0"/>
      <p:bldP spid="35" grpId="0"/>
      <p:bldP spid="36" grpId="0"/>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865271" y="1211598"/>
            <a:ext cx="3547258" cy="3912851"/>
          </a:xfrm>
          <a:prstGeom prst="rect">
            <a:avLst/>
          </a:prstGeom>
        </p:spPr>
      </p:pic>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How the Fields transform:</a:t>
                </a:r>
                <a14:m>
                  <m:oMath xmlns:m="http://schemas.openxmlformats.org/officeDocument/2006/math">
                    <m:sSup>
                      <m:sSupPr>
                        <m:ctrlPr>
                          <a:rPr lang="en-US" b="0" i="1">
                            <a:solidFill>
                              <a:schemeClr val="accent2">
                                <a:lumMod val="50000"/>
                              </a:schemeClr>
                            </a:solidFill>
                            <a:latin typeface="Cambria Math" panose="02040503050406030204" pitchFamily="18" charset="0"/>
                            <a:ea typeface="Cambria Math" panose="02040503050406030204" pitchFamily="18" charset="0"/>
                          </a:rPr>
                        </m:ctrlPr>
                      </m:sSupPr>
                      <m:e>
                        <m:r>
                          <a:rPr lang="ru-RU" b="0" i="1" smtClean="0">
                            <a:solidFill>
                              <a:schemeClr val="accent2">
                                <a:lumMod val="50000"/>
                              </a:schemeClr>
                            </a:solidFill>
                            <a:latin typeface="Cambria Math" panose="02040503050406030204" pitchFamily="18" charset="0"/>
                            <a:ea typeface="Cambria Math" panose="02040503050406030204" pitchFamily="18" charset="0"/>
                          </a:rPr>
                          <m:t> </m:t>
                        </m:r>
                        <m:acc>
                          <m:accPr>
                            <m:chr m:val="⃗"/>
                            <m:ctrlPr>
                              <a:rPr lang="ru-RU" b="0" i="1" smtClean="0">
                                <a:solidFill>
                                  <a:schemeClr val="accent2">
                                    <a:lumMod val="50000"/>
                                  </a:schemeClr>
                                </a:solidFill>
                                <a:latin typeface="Cambria Math" panose="02040503050406030204" pitchFamily="18" charset="0"/>
                                <a:ea typeface="Cambria Math" panose="02040503050406030204" pitchFamily="18" charset="0"/>
                              </a:rPr>
                            </m:ctrlPr>
                          </m:accPr>
                          <m:e>
                            <m:r>
                              <a:rPr lang="en-US" b="1" i="0">
                                <a:solidFill>
                                  <a:schemeClr val="accent2">
                                    <a:lumMod val="50000"/>
                                  </a:schemeClr>
                                </a:solidFill>
                                <a:latin typeface="Cambria Math" panose="02040503050406030204" pitchFamily="18" charset="0"/>
                                <a:ea typeface="Cambria Math" panose="02040503050406030204" pitchFamily="18" charset="0"/>
                              </a:rPr>
                              <m:t>𝐄</m:t>
                            </m:r>
                          </m:e>
                        </m:acc>
                      </m:e>
                      <m:sup>
                        <m:r>
                          <a:rPr lang="en-US" b="0" i="1">
                            <a:solidFill>
                              <a:schemeClr val="accent2">
                                <a:lumMod val="50000"/>
                              </a:schemeClr>
                            </a:solidFill>
                            <a:latin typeface="Cambria Math" panose="02040503050406030204" pitchFamily="18" charset="0"/>
                            <a:ea typeface="Cambria Math" panose="02040503050406030204" pitchFamily="18" charset="0"/>
                          </a:rPr>
                          <m:t>∥</m:t>
                        </m:r>
                      </m:sup>
                    </m:sSup>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4"/>
                <a:stretch>
                  <a:fillRect t="-6000"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5855379" y="5718365"/>
                <a:ext cx="1095556" cy="436979"/>
              </a:xfrm>
              <a:prstGeom prst="rect">
                <a:avLst/>
              </a:prstGeom>
              <a:ln w="19050">
                <a:solidFill>
                  <a:srgbClr val="FF0000"/>
                </a:solidFill>
              </a:ln>
            </p:spPr>
            <p:txBody>
              <a:bodyPr wrap="none">
                <a:spAutoFit/>
              </a:bodyPr>
              <a:lstStyle/>
              <a:p>
                <a:pPr algn="l"/>
                <a14:m>
                  <m:oMathPara xmlns:m="http://schemas.openxmlformats.org/officeDocument/2006/math">
                    <m:oMathParaPr>
                      <m:jc m:val="left"/>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m:rPr>
                              <m:sty m:val="p"/>
                            </m:rPr>
                            <a:rPr lang="en-US" sz="2000" b="0" i="0">
                              <a:latin typeface="Cambria Math" panose="02040503050406030204" pitchFamily="18" charset="0"/>
                              <a:ea typeface="Cambria Math" panose="02040503050406030204" pitchFamily="18" charset="0"/>
                            </a:rPr>
                            <m:t>E</m:t>
                          </m:r>
                        </m:e>
                        <m:sup>
                          <m:r>
                            <a:rPr lang="en-US" sz="2000" b="0" i="1">
                              <a:latin typeface="Cambria Math" panose="02040503050406030204" pitchFamily="18" charset="0"/>
                              <a:ea typeface="Cambria Math" panose="02040503050406030204" pitchFamily="18" charset="0"/>
                            </a:rPr>
                            <m:t>∥</m:t>
                          </m:r>
                        </m:sup>
                      </m:sSup>
                      <m:r>
                        <a:rPr lang="en-US" sz="2000" b="0" i="1">
                          <a:latin typeface="Cambria Math" panose="02040503050406030204" pitchFamily="18" charset="0"/>
                          <a:ea typeface="Cambria Math" panose="02040503050406030204" pitchFamily="18" charset="0"/>
                        </a:rPr>
                        <m:t>=</m:t>
                      </m:r>
                      <m:sSubSup>
                        <m:sSubSupPr>
                          <m:ctrlPr>
                            <a:rPr lang="en-US" sz="2000" b="0" i="1">
                              <a:latin typeface="Cambria Math" panose="02040503050406030204" pitchFamily="18" charset="0"/>
                              <a:ea typeface="Cambria Math" panose="02040503050406030204" pitchFamily="18" charset="0"/>
                            </a:rPr>
                          </m:ctrlPr>
                        </m:sSubSupPr>
                        <m:e>
                          <m:r>
                            <m:rPr>
                              <m:sty m:val="p"/>
                            </m:rPr>
                            <a:rPr lang="en-US" sz="2000" b="0" i="1">
                              <a:latin typeface="Cambria Math" panose="02040503050406030204" pitchFamily="18" charset="0"/>
                              <a:ea typeface="Cambria Math" panose="02040503050406030204" pitchFamily="18" charset="0"/>
                            </a:rPr>
                            <m:t>E</m:t>
                          </m:r>
                        </m:e>
                        <m:sub>
                          <m:r>
                            <a:rPr lang="ru-RU" sz="2000" b="0" i="1">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m:t>
                          </m:r>
                        </m:sup>
                      </m:sSubSup>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5855379" y="5718365"/>
                <a:ext cx="1095556" cy="436979"/>
              </a:xfrm>
              <a:prstGeom prst="rect">
                <a:avLst/>
              </a:prstGeom>
              <a:blipFill>
                <a:blip r:embed="rId5"/>
                <a:stretch>
                  <a:fillRect/>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0" y="732320"/>
                <a:ext cx="12192000" cy="400110"/>
              </a:xfrm>
              <a:prstGeom prst="rect">
                <a:avLst/>
              </a:prstGeom>
            </p:spPr>
            <p:txBody>
              <a:bodyPr wrap="square">
                <a:spAutoFit/>
              </a:bodyPr>
              <a:lstStyle/>
              <a:p>
                <a:r>
                  <a:rPr lang="en-US" sz="2000" b="0" dirty="0">
                    <a:latin typeface="+mj-lt"/>
                  </a:rPr>
                  <a:t>To get the rule for </a:t>
                </a:r>
                <a:r>
                  <a:rPr lang="en-US" sz="2000" b="0" i="1" dirty="0">
                    <a:latin typeface="+mj-lt"/>
                  </a:rPr>
                  <a:t>parallel </a:t>
                </a:r>
                <a:r>
                  <a:rPr lang="en-US" sz="2000" b="0" dirty="0">
                    <a:latin typeface="+mj-lt"/>
                  </a:rPr>
                  <a:t>components, </a:t>
                </a:r>
                <a:r>
                  <a:rPr lang="en-US" sz="2000" b="0" dirty="0">
                    <a:solidFill>
                      <a:srgbClr val="252525"/>
                    </a:solidFill>
                    <a:latin typeface="+mj-lt"/>
                  </a:rPr>
                  <a:t>consider the capacitor lined up with the </a:t>
                </a:r>
                <a14:m>
                  <m:oMath xmlns:m="http://schemas.openxmlformats.org/officeDocument/2006/math">
                    <m:r>
                      <m:rPr>
                        <m:nor/>
                      </m:rPr>
                      <a:rPr lang="en-US" sz="2000" b="0" i="1" dirty="0">
                        <a:solidFill>
                          <a:srgbClr val="252525"/>
                        </a:solidFill>
                        <a:latin typeface="+mj-lt"/>
                      </a:rPr>
                      <m:t>y</m:t>
                    </m:r>
                    <m:r>
                      <m:rPr>
                        <m:nor/>
                      </m:rPr>
                      <a:rPr lang="en-US" sz="2000" b="0" i="1" dirty="0">
                        <a:solidFill>
                          <a:srgbClr val="252525"/>
                        </a:solidFill>
                        <a:latin typeface="+mj-lt"/>
                      </a:rPr>
                      <m:t>−</m:t>
                    </m:r>
                    <m:r>
                      <m:rPr>
                        <m:nor/>
                      </m:rPr>
                      <a:rPr lang="en-US" sz="2000" b="0" i="1" dirty="0">
                        <a:solidFill>
                          <a:srgbClr val="252525"/>
                        </a:solidFill>
                        <a:latin typeface="+mj-lt"/>
                      </a:rPr>
                      <m:t>z</m:t>
                    </m:r>
                    <m:r>
                      <a:rPr lang="en-US" sz="2000" b="0" i="1">
                        <a:latin typeface="Cambria Math" panose="02040503050406030204" pitchFamily="18" charset="0"/>
                        <a:ea typeface="Cambria Math" panose="02040503050406030204" pitchFamily="18" charset="0"/>
                      </a:rPr>
                      <m:t> </m:t>
                    </m:r>
                  </m:oMath>
                </a14:m>
                <a:r>
                  <a:rPr lang="en-US" sz="2000" b="0" dirty="0">
                    <a:solidFill>
                      <a:srgbClr val="252525"/>
                    </a:solidFill>
                    <a:latin typeface="+mj-lt"/>
                  </a:rPr>
                  <a:t>plane</a:t>
                </a:r>
                <a:endParaRPr lang="en-US" sz="2000" dirty="0">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0" y="732320"/>
                <a:ext cx="12192000" cy="400110"/>
              </a:xfrm>
              <a:prstGeom prst="rect">
                <a:avLst/>
              </a:prstGeom>
              <a:blipFill>
                <a:blip r:embed="rId6"/>
                <a:stretch>
                  <a:fillRect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99386" y="4879546"/>
                <a:ext cx="11606864" cy="707886"/>
              </a:xfrm>
              <a:prstGeom prst="rect">
                <a:avLst/>
              </a:prstGeom>
            </p:spPr>
            <p:txBody>
              <a:bodyPr wrap="square">
                <a:spAutoFit/>
              </a:bodyPr>
              <a:lstStyle/>
              <a:p>
                <a:pPr algn="l"/>
                <a:r>
                  <a:rPr lang="en-US" sz="2000" b="0" dirty="0">
                    <a:solidFill>
                      <a:srgbClr val="242424"/>
                    </a:solidFill>
                    <a:latin typeface="+mn-lt"/>
                  </a:rPr>
                  <a:t>The plate separation </a:t>
                </a:r>
                <a:r>
                  <a:rPr lang="en-US" sz="2000" b="0" i="1" dirty="0">
                    <a:solidFill>
                      <a:srgbClr val="242424"/>
                    </a:solidFill>
                    <a:latin typeface="+mn-lt"/>
                  </a:rPr>
                  <a:t>d</a:t>
                </a:r>
                <a:r>
                  <a:rPr lang="en-US" sz="2000" b="0" dirty="0">
                    <a:solidFill>
                      <a:srgbClr val="242424"/>
                    </a:solidFill>
                    <a:latin typeface="+mn-lt"/>
                  </a:rPr>
                  <a:t> is Lorentz-contracted,</a:t>
                </a:r>
                <a:r>
                  <a:rPr lang="ru-RU" sz="2000" b="0" dirty="0">
                    <a:solidFill>
                      <a:srgbClr val="242424"/>
                    </a:solidFill>
                    <a:latin typeface="+mn-lt"/>
                  </a:rPr>
                  <a:t> </a:t>
                </a:r>
                <a:r>
                  <a:rPr lang="en-US" sz="2000" b="0" dirty="0">
                    <a:solidFill>
                      <a:srgbClr val="242424"/>
                    </a:solidFill>
                    <a:latin typeface="+mn-lt"/>
                  </a:rPr>
                  <a:t>whereas </a:t>
                </a:r>
                <a:r>
                  <a:rPr lang="en-US" sz="2000" b="0" i="1" dirty="0">
                    <a:solidFill>
                      <a:srgbClr val="242424"/>
                    </a:solidFill>
                    <a:latin typeface="+mn-lt"/>
                  </a:rPr>
                  <a:t>Q,</a:t>
                </a:r>
                <a:r>
                  <a:rPr lang="en-US" sz="2000" b="0" dirty="0">
                    <a:solidFill>
                      <a:srgbClr val="242424"/>
                    </a:solidFill>
                    <a:latin typeface="+mn-lt"/>
                  </a:rPr>
                  <a:t> </a:t>
                </a:r>
                <a:r>
                  <a:rPr lang="en-US" sz="2000" b="0" i="1" dirty="0">
                    <a:solidFill>
                      <a:srgbClr val="242424"/>
                    </a:solidFill>
                    <a:latin typeface="+mn-lt"/>
                  </a:rPr>
                  <a:t>l </a:t>
                </a:r>
                <a:r>
                  <a:rPr lang="en-US" sz="2000" b="0" dirty="0">
                    <a:solidFill>
                      <a:srgbClr val="242424"/>
                    </a:solidFill>
                    <a:latin typeface="+mn-lt"/>
                  </a:rPr>
                  <a:t>and </a:t>
                </a:r>
                <a:r>
                  <a:rPr lang="en-US" sz="2000" b="0" i="1" dirty="0">
                    <a:solidFill>
                      <a:srgbClr val="242424"/>
                    </a:solidFill>
                    <a:latin typeface="+mn-lt"/>
                  </a:rPr>
                  <a:t>w </a:t>
                </a:r>
                <a:r>
                  <a:rPr lang="en-US" sz="2000" b="0" dirty="0">
                    <a:solidFill>
                      <a:srgbClr val="242424"/>
                    </a:solidFill>
                    <a:latin typeface="+mn-lt"/>
                  </a:rPr>
                  <a:t>(and hence also </a:t>
                </a:r>
                <a14:m>
                  <m:oMath xmlns:m="http://schemas.openxmlformats.org/officeDocument/2006/math">
                    <m:r>
                      <a:rPr lang="en-US" sz="2000" b="0" i="1">
                        <a:latin typeface="Cambria Math" panose="02040503050406030204" pitchFamily="18" charset="0"/>
                        <a:ea typeface="Cambria Math" panose="02040503050406030204" pitchFamily="18" charset="0"/>
                      </a:rPr>
                      <m:t>𝜎</m:t>
                    </m:r>
                  </m:oMath>
                </a14:m>
                <a:r>
                  <a:rPr lang="en-US" sz="2000" b="0" i="1" dirty="0">
                    <a:solidFill>
                      <a:srgbClr val="242424"/>
                    </a:solidFill>
                    <a:latin typeface="+mn-lt"/>
                  </a:rPr>
                  <a:t>) </a:t>
                </a:r>
                <a:r>
                  <a:rPr lang="en-US" sz="2000" b="0" dirty="0">
                    <a:solidFill>
                      <a:srgbClr val="242424"/>
                    </a:solidFill>
                    <a:latin typeface="+mn-lt"/>
                  </a:rPr>
                  <a:t>are the same in both frames</a:t>
                </a:r>
              </a:p>
              <a:p>
                <a:pPr algn="l"/>
                <a:r>
                  <a:rPr lang="en-US" sz="2000" b="0" dirty="0">
                    <a:solidFill>
                      <a:srgbClr val="242424"/>
                    </a:solidFill>
                    <a:latin typeface="+mn-lt"/>
                  </a:rPr>
                  <a:t>Since the field</a:t>
                </a:r>
                <a:r>
                  <a:rPr lang="ru-RU" sz="2000" b="0" dirty="0">
                    <a:solidFill>
                      <a:srgbClr val="242424"/>
                    </a:solidFill>
                    <a:latin typeface="+mn-lt"/>
                  </a:rPr>
                  <a:t> </a:t>
                </a:r>
                <a:r>
                  <a:rPr lang="en-US" sz="2000" b="0" dirty="0">
                    <a:solidFill>
                      <a:srgbClr val="242424"/>
                    </a:solidFill>
                    <a:latin typeface="+mn-lt"/>
                  </a:rPr>
                  <a:t>does not depend on </a:t>
                </a:r>
                <a14:m>
                  <m:oMath xmlns:m="http://schemas.openxmlformats.org/officeDocument/2006/math">
                    <m:r>
                      <a:rPr lang="en-US" sz="2000" b="0" i="1" dirty="0" smtClean="0">
                        <a:solidFill>
                          <a:srgbClr val="242424"/>
                        </a:solidFill>
                        <a:latin typeface="Cambria Math" panose="02040503050406030204" pitchFamily="18" charset="0"/>
                      </a:rPr>
                      <m:t>𝑑</m:t>
                    </m:r>
                  </m:oMath>
                </a14:m>
                <a:r>
                  <a:rPr lang="en-US" sz="2000" b="0" i="1" dirty="0">
                    <a:solidFill>
                      <a:srgbClr val="242424"/>
                    </a:solidFill>
                    <a:latin typeface="+mn-lt"/>
                  </a:rPr>
                  <a:t>, </a:t>
                </a:r>
                <a:r>
                  <a:rPr lang="en-US" sz="2000" b="0" dirty="0">
                    <a:solidFill>
                      <a:srgbClr val="242424"/>
                    </a:solidFill>
                    <a:latin typeface="+mn-lt"/>
                  </a:rPr>
                  <a:t>it follows that</a:t>
                </a:r>
                <a:endParaRPr lang="en-US" sz="2000" dirty="0">
                  <a:latin typeface="+mn-lt"/>
                </a:endParaRPr>
              </a:p>
            </p:txBody>
          </p:sp>
        </mc:Choice>
        <mc:Fallback xmlns="">
          <p:sp>
            <p:nvSpPr>
              <p:cNvPr id="9" name="Rectangle 8"/>
              <p:cNvSpPr>
                <a:spLocks noRot="1" noChangeAspect="1" noMove="1" noResize="1" noEditPoints="1" noAdjustHandles="1" noChangeArrowheads="1" noChangeShapeType="1" noTextEdit="1"/>
              </p:cNvSpPr>
              <p:nvPr/>
            </p:nvSpPr>
            <p:spPr>
              <a:xfrm>
                <a:off x="299386" y="4879546"/>
                <a:ext cx="11606864" cy="707886"/>
              </a:xfrm>
              <a:prstGeom prst="rect">
                <a:avLst/>
              </a:prstGeom>
              <a:blipFill>
                <a:blip r:embed="rId7"/>
                <a:stretch>
                  <a:fillRect l="-525" t="-4274" b="-13675"/>
                </a:stretch>
              </a:blipFill>
            </p:spPr>
            <p:txBody>
              <a:bodyPr/>
              <a:lstStyle/>
              <a:p>
                <a:r>
                  <a:rPr lang="LID4096">
                    <a:noFill/>
                  </a:rPr>
                  <a:t> </a:t>
                </a:r>
              </a:p>
            </p:txBody>
          </p:sp>
        </mc:Fallback>
      </mc:AlternateContent>
      <p:sp>
        <p:nvSpPr>
          <p:cNvPr id="10" name="Rectangle 9">
            <a:extLst>
              <a:ext uri="{FF2B5EF4-FFF2-40B4-BE49-F238E27FC236}">
                <a16:creationId xmlns:a16="http://schemas.microsoft.com/office/drawing/2014/main" id="{4351EFA0-6FDD-481C-9A5C-061078AF89C7}"/>
              </a:ext>
            </a:extLst>
          </p:cNvPr>
          <p:cNvSpPr/>
          <p:nvPr/>
        </p:nvSpPr>
        <p:spPr>
          <a:xfrm>
            <a:off x="1863310" y="6248035"/>
            <a:ext cx="8791126" cy="400110"/>
          </a:xfrm>
          <a:prstGeom prst="rect">
            <a:avLst/>
          </a:prstGeom>
        </p:spPr>
        <p:txBody>
          <a:bodyPr wrap="square">
            <a:spAutoFit/>
          </a:bodyPr>
          <a:lstStyle/>
          <a:p>
            <a:r>
              <a:rPr lang="en-US" sz="2000" b="0" dirty="0">
                <a:solidFill>
                  <a:srgbClr val="242424"/>
                </a:solidFill>
                <a:latin typeface="+mn-lt"/>
              </a:rPr>
              <a:t>Parallel component of the electric field is invariant</a:t>
            </a:r>
            <a:endParaRPr lang="en-US" sz="2000" dirty="0">
              <a:latin typeface="+mn-lt"/>
            </a:endParaRPr>
          </a:p>
        </p:txBody>
      </p:sp>
      <p:cxnSp>
        <p:nvCxnSpPr>
          <p:cNvPr id="19" name="Straight Arrow Connector 18">
            <a:extLst>
              <a:ext uri="{FF2B5EF4-FFF2-40B4-BE49-F238E27FC236}">
                <a16:creationId xmlns:a16="http://schemas.microsoft.com/office/drawing/2014/main" id="{6C1A7224-13CB-4A50-B09C-90DAC0F6A0CF}"/>
              </a:ext>
            </a:extLst>
          </p:cNvPr>
          <p:cNvCxnSpPr/>
          <p:nvPr/>
        </p:nvCxnSpPr>
        <p:spPr bwMode="auto">
          <a:xfrm flipH="1">
            <a:off x="3714750" y="2933700"/>
            <a:ext cx="762000"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957A668B-17A2-4C00-A320-1DBD596057E0}"/>
              </a:ext>
            </a:extLst>
          </p:cNvPr>
          <p:cNvCxnSpPr/>
          <p:nvPr/>
        </p:nvCxnSpPr>
        <p:spPr bwMode="auto">
          <a:xfrm flipH="1">
            <a:off x="3733800" y="3552825"/>
            <a:ext cx="762000"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B3EB13B2-5307-434E-BFA9-A4308EEFFF31}"/>
                  </a:ext>
                </a:extLst>
              </p:cNvPr>
              <p:cNvSpPr/>
              <p:nvPr/>
            </p:nvSpPr>
            <p:spPr>
              <a:xfrm>
                <a:off x="3515997" y="2697748"/>
                <a:ext cx="217804" cy="40011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v</m:t>
                          </m:r>
                        </m:e>
                        <m:sub>
                          <m:r>
                            <a:rPr lang="en-US" sz="2000" b="0" i="1">
                              <a:latin typeface="Cambria Math" panose="02040503050406030204" pitchFamily="18" charset="0"/>
                              <a:ea typeface="Cambria Math" panose="02040503050406030204" pitchFamily="18" charset="0"/>
                            </a:rPr>
                            <m:t>0</m:t>
                          </m:r>
                        </m:sub>
                      </m:sSub>
                    </m:oMath>
                  </m:oMathPara>
                </a14:m>
                <a:endParaRPr lang="en-US" sz="2000" dirty="0"/>
              </a:p>
            </p:txBody>
          </p:sp>
        </mc:Choice>
        <mc:Fallback xmlns="">
          <p:sp>
            <p:nvSpPr>
              <p:cNvPr id="23" name="Rectangle 22">
                <a:extLst>
                  <a:ext uri="{FF2B5EF4-FFF2-40B4-BE49-F238E27FC236}">
                    <a16:creationId xmlns:a16="http://schemas.microsoft.com/office/drawing/2014/main" id="{B3EB13B2-5307-434E-BFA9-A4308EEFFF31}"/>
                  </a:ext>
                </a:extLst>
              </p:cNvPr>
              <p:cNvSpPr>
                <a:spLocks noRot="1" noChangeAspect="1" noMove="1" noResize="1" noEditPoints="1" noAdjustHandles="1" noChangeArrowheads="1" noChangeShapeType="1" noTextEdit="1"/>
              </p:cNvSpPr>
              <p:nvPr/>
            </p:nvSpPr>
            <p:spPr>
              <a:xfrm>
                <a:off x="3515997" y="2697748"/>
                <a:ext cx="217804" cy="400110"/>
              </a:xfrm>
              <a:prstGeom prst="rect">
                <a:avLst/>
              </a:prstGeom>
              <a:blipFill>
                <a:blip r:embed="rId8"/>
                <a:stretch>
                  <a:fillRect l="-52778" r="-13889"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7D0042BC-224F-4A92-B08D-7603B1951708}"/>
                  </a:ext>
                </a:extLst>
              </p:cNvPr>
              <p:cNvSpPr/>
              <p:nvPr/>
            </p:nvSpPr>
            <p:spPr>
              <a:xfrm>
                <a:off x="3535047" y="3316873"/>
                <a:ext cx="217804" cy="40011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v</m:t>
                          </m:r>
                        </m:e>
                        <m:sub>
                          <m:r>
                            <a:rPr lang="en-US" sz="2000" b="0" i="1">
                              <a:latin typeface="Cambria Math" panose="02040503050406030204" pitchFamily="18" charset="0"/>
                              <a:ea typeface="Cambria Math" panose="02040503050406030204" pitchFamily="18" charset="0"/>
                            </a:rPr>
                            <m:t>0</m:t>
                          </m:r>
                        </m:sub>
                      </m:sSub>
                    </m:oMath>
                  </m:oMathPara>
                </a14:m>
                <a:endParaRPr lang="en-US" sz="2000" dirty="0"/>
              </a:p>
            </p:txBody>
          </p:sp>
        </mc:Choice>
        <mc:Fallback xmlns="">
          <p:sp>
            <p:nvSpPr>
              <p:cNvPr id="24" name="Rectangle 23">
                <a:extLst>
                  <a:ext uri="{FF2B5EF4-FFF2-40B4-BE49-F238E27FC236}">
                    <a16:creationId xmlns:a16="http://schemas.microsoft.com/office/drawing/2014/main" id="{7D0042BC-224F-4A92-B08D-7603B1951708}"/>
                  </a:ext>
                </a:extLst>
              </p:cNvPr>
              <p:cNvSpPr>
                <a:spLocks noRot="1" noChangeAspect="1" noMove="1" noResize="1" noEditPoints="1" noAdjustHandles="1" noChangeArrowheads="1" noChangeShapeType="1" noTextEdit="1"/>
              </p:cNvSpPr>
              <p:nvPr/>
            </p:nvSpPr>
            <p:spPr>
              <a:xfrm>
                <a:off x="3535047" y="3316873"/>
                <a:ext cx="217804" cy="400110"/>
              </a:xfrm>
              <a:prstGeom prst="rect">
                <a:avLst/>
              </a:prstGeom>
              <a:blipFill>
                <a:blip r:embed="rId9"/>
                <a:stretch>
                  <a:fillRect l="-52778" r="-13889" b="-3030"/>
                </a:stretch>
              </a:blipFill>
            </p:spPr>
            <p:txBody>
              <a:bodyPr/>
              <a:lstStyle/>
              <a:p>
                <a:r>
                  <a:rPr lang="en-US">
                    <a:noFill/>
                  </a:rPr>
                  <a:t> </a:t>
                </a:r>
              </a:p>
            </p:txBody>
          </p:sp>
        </mc:Fallback>
      </mc:AlternateContent>
      <p:sp>
        <p:nvSpPr>
          <p:cNvPr id="17" name="Content Placeholder 4">
            <a:extLst>
              <a:ext uri="{FF2B5EF4-FFF2-40B4-BE49-F238E27FC236}">
                <a16:creationId xmlns:a16="http://schemas.microsoft.com/office/drawing/2014/main" id="{4CA9C617-FB27-4116-BF74-F93473F25445}"/>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17</a:t>
            </a:fld>
            <a:endParaRPr lang="en-US"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8B1C512B-DAD9-415F-A66D-CC6C16678D43}"/>
                  </a:ext>
                </a:extLst>
              </p:cNvPr>
              <p:cNvSpPr/>
              <p:nvPr/>
            </p:nvSpPr>
            <p:spPr>
              <a:xfrm>
                <a:off x="7272208" y="3839058"/>
                <a:ext cx="3975191" cy="718658"/>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𝑑</m:t>
                          </m:r>
                        </m:e>
                        <m:sub>
                          <m:r>
                            <a:rPr lang="en-US" sz="2000" b="0" i="1">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𝛾</m:t>
                          </m:r>
                        </m:e>
                        <m:sub>
                          <m:r>
                            <a:rPr lang="en-US"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      </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𝛾</m:t>
                          </m:r>
                        </m:e>
                        <m:sub>
                          <m:r>
                            <a:rPr lang="en-US"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m:t>
                      </m:r>
                      <m:f>
                        <m:fPr>
                          <m:type m:val="lin"/>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ad>
                            <m:radPr>
                              <m:degHide m:val="on"/>
                              <m:ctrlPr>
                                <a:rPr lang="en-US" sz="2000" b="0" i="1">
                                  <a:latin typeface="Cambria Math" panose="02040503050406030204" pitchFamily="18" charset="0"/>
                                  <a:ea typeface="Cambria Math" panose="02040503050406030204" pitchFamily="18" charset="0"/>
                                </a:rPr>
                              </m:ctrlPr>
                            </m:radPr>
                            <m:deg/>
                            <m:e>
                              <m:r>
                                <a:rPr lang="en-US" sz="2000" b="0" i="1">
                                  <a:latin typeface="Cambria Math" panose="02040503050406030204" pitchFamily="18" charset="0"/>
                                  <a:ea typeface="Cambria Math" panose="02040503050406030204" pitchFamily="18" charset="0"/>
                                </a:rPr>
                                <m:t>1−</m:t>
                              </m:r>
                              <m:sSubSup>
                                <m:sSubSupPr>
                                  <m:ctrlPr>
                                    <a:rPr lang="en-US" sz="2000" b="0" i="1">
                                      <a:latin typeface="Cambria Math" panose="02040503050406030204" pitchFamily="18" charset="0"/>
                                      <a:ea typeface="Cambria Math" panose="02040503050406030204" pitchFamily="18" charset="0"/>
                                    </a:rPr>
                                  </m:ctrlPr>
                                </m:sSubSupPr>
                                <m:e>
                                  <m:r>
                                    <m:rPr>
                                      <m:sty m:val="p"/>
                                    </m:rPr>
                                    <a:rPr lang="en-US" sz="2000" b="0" i="0">
                                      <a:latin typeface="Cambria Math" panose="02040503050406030204" pitchFamily="18" charset="0"/>
                                      <a:ea typeface="Cambria Math" panose="02040503050406030204" pitchFamily="18" charset="0"/>
                                    </a:rPr>
                                    <m:t>v</m:t>
                                  </m:r>
                                </m:e>
                                <m:sub>
                                  <m:r>
                                    <a:rPr lang="en-US" sz="2000" b="0" i="1">
                                      <a:latin typeface="Cambria Math" panose="02040503050406030204" pitchFamily="18" charset="0"/>
                                      <a:ea typeface="Cambria Math" panose="02040503050406030204" pitchFamily="18" charset="0"/>
                                    </a:rPr>
                                    <m:t>0</m:t>
                                  </m:r>
                                </m:sub>
                                <m:sup>
                                  <m:r>
                                    <a:rPr lang="en-US" sz="2000" b="0" i="1">
                                      <a:latin typeface="Cambria Math" panose="02040503050406030204" pitchFamily="18" charset="0"/>
                                      <a:ea typeface="Cambria Math" panose="02040503050406030204" pitchFamily="18" charset="0"/>
                                    </a:rPr>
                                    <m:t>2</m:t>
                                  </m:r>
                                </m:sup>
                              </m:sSubSup>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𝑐</m:t>
                                  </m:r>
                                </m:e>
                                <m:sup>
                                  <m:r>
                                    <a:rPr lang="en-US" sz="2000" b="0" i="1">
                                      <a:latin typeface="Cambria Math" panose="02040503050406030204" pitchFamily="18" charset="0"/>
                                      <a:ea typeface="Cambria Math" panose="02040503050406030204" pitchFamily="18" charset="0"/>
                                    </a:rPr>
                                    <m:t>2</m:t>
                                  </m:r>
                                </m:sup>
                              </m:sSup>
                            </m:e>
                          </m:rad>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5" name="Rectangle 14">
                <a:extLst>
                  <a:ext uri="{FF2B5EF4-FFF2-40B4-BE49-F238E27FC236}">
                    <a16:creationId xmlns:a16="http://schemas.microsoft.com/office/drawing/2014/main" id="{8B1C512B-DAD9-415F-A66D-CC6C16678D43}"/>
                  </a:ext>
                </a:extLst>
              </p:cNvPr>
              <p:cNvSpPr>
                <a:spLocks noRot="1" noChangeAspect="1" noMove="1" noResize="1" noEditPoints="1" noAdjustHandles="1" noChangeArrowheads="1" noChangeShapeType="1" noTextEdit="1"/>
              </p:cNvSpPr>
              <p:nvPr/>
            </p:nvSpPr>
            <p:spPr>
              <a:xfrm>
                <a:off x="7272208" y="3839058"/>
                <a:ext cx="3975191" cy="718658"/>
              </a:xfrm>
              <a:prstGeom prst="rect">
                <a:avLst/>
              </a:prstGeom>
              <a:blipFill>
                <a:blip r:embed="rId10"/>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81D4FD10-B129-4141-8959-8229CFF6770C}"/>
                  </a:ext>
                </a:extLst>
              </p:cNvPr>
              <p:cNvSpPr/>
              <p:nvPr/>
            </p:nvSpPr>
            <p:spPr>
              <a:xfrm>
                <a:off x="6950935" y="1608971"/>
                <a:ext cx="3426684" cy="707886"/>
              </a:xfrm>
              <a:prstGeom prst="rect">
                <a:avLst/>
              </a:prstGeom>
            </p:spPr>
            <p:txBody>
              <a:bodyPr wrap="square">
                <a:spAutoFit/>
              </a:bodyPr>
              <a:lstStyle/>
              <a:p>
                <a:pPr algn="l"/>
                <a:r>
                  <a:rPr lang="en-US" sz="2000" b="0" dirty="0">
                    <a:solidFill>
                      <a:srgbClr val="252525"/>
                    </a:solidFill>
                    <a:latin typeface="+mj-lt"/>
                  </a:rPr>
                  <a:t>System </a:t>
                </a:r>
                <a14:m>
                  <m:oMath xmlns:m="http://schemas.openxmlformats.org/officeDocument/2006/math">
                    <m:r>
                      <a:rPr lang="en-US" sz="2000" b="0" i="1">
                        <a:latin typeface="Cambria Math"/>
                        <a:ea typeface="Cambria Math" panose="02040503050406030204" pitchFamily="18" charset="0"/>
                      </a:rPr>
                      <m:t>𝒮</m:t>
                    </m:r>
                  </m:oMath>
                </a14:m>
                <a:r>
                  <a:rPr lang="en-US" sz="2000" b="0" dirty="0">
                    <a:solidFill>
                      <a:srgbClr val="252525"/>
                    </a:solidFill>
                    <a:latin typeface="+mj-lt"/>
                  </a:rPr>
                  <a:t> </a:t>
                </a:r>
              </a:p>
              <a:p>
                <a:pPr algn="l"/>
                <a:r>
                  <a:rPr lang="en-US" sz="2000" b="0" dirty="0">
                    <a:solidFill>
                      <a:srgbClr val="252525"/>
                    </a:solidFill>
                    <a:latin typeface="+mj-lt"/>
                  </a:rPr>
                  <a:t>moves to the right at speed </a:t>
                </a:r>
                <a14:m>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𝑣</m:t>
                        </m:r>
                      </m:e>
                      <m:sub>
                        <m:r>
                          <a:rPr lang="en-US" sz="2000" b="0" i="1">
                            <a:latin typeface="Cambria Math" panose="02040503050406030204" pitchFamily="18" charset="0"/>
                            <a:ea typeface="Cambria Math" panose="02040503050406030204" pitchFamily="18" charset="0"/>
                          </a:rPr>
                          <m:t>0</m:t>
                        </m:r>
                      </m:sub>
                    </m:sSub>
                  </m:oMath>
                </a14:m>
                <a:endParaRPr lang="en-US" sz="2000" dirty="0">
                  <a:latin typeface="+mj-lt"/>
                </a:endParaRPr>
              </a:p>
            </p:txBody>
          </p:sp>
        </mc:Choice>
        <mc:Fallback xmlns="">
          <p:sp>
            <p:nvSpPr>
              <p:cNvPr id="16" name="Rectangle 15">
                <a:extLst>
                  <a:ext uri="{FF2B5EF4-FFF2-40B4-BE49-F238E27FC236}">
                    <a16:creationId xmlns:a16="http://schemas.microsoft.com/office/drawing/2014/main" id="{81D4FD10-B129-4141-8959-8229CFF6770C}"/>
                  </a:ext>
                </a:extLst>
              </p:cNvPr>
              <p:cNvSpPr>
                <a:spLocks noRot="1" noChangeAspect="1" noMove="1" noResize="1" noEditPoints="1" noAdjustHandles="1" noChangeArrowheads="1" noChangeShapeType="1" noTextEdit="1"/>
              </p:cNvSpPr>
              <p:nvPr/>
            </p:nvSpPr>
            <p:spPr>
              <a:xfrm>
                <a:off x="6950935" y="1608971"/>
                <a:ext cx="3426684" cy="707886"/>
              </a:xfrm>
              <a:prstGeom prst="rect">
                <a:avLst/>
              </a:prstGeom>
              <a:blipFill>
                <a:blip r:embed="rId12"/>
                <a:stretch>
                  <a:fillRect l="-1779" t="-517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DE864791-5F57-309B-2FA6-8ADDD2592E07}"/>
                  </a:ext>
                </a:extLst>
              </p:cNvPr>
              <p:cNvSpPr/>
              <p:nvPr/>
            </p:nvSpPr>
            <p:spPr>
              <a:xfrm>
                <a:off x="5464032" y="2579514"/>
                <a:ext cx="532574" cy="307777"/>
              </a:xfrm>
              <a:prstGeom prst="rect">
                <a:avLst/>
              </a:prstGeom>
              <a:solidFill>
                <a:srgbClr val="DDDDDD"/>
              </a:solidFill>
            </p:spPr>
            <p:txBody>
              <a:bodyPr wrap="square" lIns="0" tIns="0" rIns="0" bIns="0" anchor="ctr" anchorCtr="0">
                <a:spAutoFit/>
              </a:bodyPr>
              <a:lstStyle/>
              <a:p>
                <a:r>
                  <a:rPr lang="en-US" sz="2000" b="0" dirty="0">
                    <a:ea typeface="Cambria Math" panose="02040503050406030204" pitchFamily="18" charset="0"/>
                  </a:rPr>
                  <a:t>-</a:t>
                </a:r>
                <a14:m>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𝜎</m:t>
                        </m:r>
                      </m:e>
                      <m:sub/>
                    </m:sSub>
                  </m:oMath>
                </a14:m>
                <a:endParaRPr lang="en-US" sz="2000" dirty="0"/>
              </a:p>
            </p:txBody>
          </p:sp>
        </mc:Choice>
        <mc:Fallback xmlns="">
          <p:sp>
            <p:nvSpPr>
              <p:cNvPr id="2" name="Rectangle 1">
                <a:extLst>
                  <a:ext uri="{FF2B5EF4-FFF2-40B4-BE49-F238E27FC236}">
                    <a16:creationId xmlns:a16="http://schemas.microsoft.com/office/drawing/2014/main" id="{DE864791-5F57-309B-2FA6-8ADDD2592E07}"/>
                  </a:ext>
                </a:extLst>
              </p:cNvPr>
              <p:cNvSpPr>
                <a:spLocks noRot="1" noChangeAspect="1" noMove="1" noResize="1" noEditPoints="1" noAdjustHandles="1" noChangeArrowheads="1" noChangeShapeType="1" noTextEdit="1"/>
              </p:cNvSpPr>
              <p:nvPr/>
            </p:nvSpPr>
            <p:spPr>
              <a:xfrm>
                <a:off x="5464032" y="2579514"/>
                <a:ext cx="532574" cy="307777"/>
              </a:xfrm>
              <a:prstGeom prst="rect">
                <a:avLst/>
              </a:prstGeom>
              <a:blipFill>
                <a:blip r:embed="rId13"/>
                <a:stretch>
                  <a:fillRect l="-18182" t="-23529" b="-509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2C4A115-5624-90BC-33D8-3357F0CBF46C}"/>
                  </a:ext>
                </a:extLst>
              </p:cNvPr>
              <p:cNvSpPr/>
              <p:nvPr/>
            </p:nvSpPr>
            <p:spPr>
              <a:xfrm>
                <a:off x="4897304" y="2558249"/>
                <a:ext cx="344546" cy="307777"/>
              </a:xfrm>
              <a:prstGeom prst="rect">
                <a:avLst/>
              </a:prstGeom>
              <a:solidFill>
                <a:srgbClr val="DDDDDD"/>
              </a:solidFill>
            </p:spPr>
            <p:txBody>
              <a:bodyPr wrap="square" lIns="0" tIns="0" rIns="0" bIns="0" anchor="ctr" anchorCtr="0">
                <a:spAutoFit/>
              </a:bodyPr>
              <a:lstStyle/>
              <a:p>
                <a:pPr/>
                <a14:m>
                  <m:oMathPara xmlns:m="http://schemas.openxmlformats.org/officeDocument/2006/math">
                    <m:oMathParaPr>
                      <m:jc m:val="centerGroup"/>
                    </m:oMathParaPr>
                    <m:oMath xmlns:m="http://schemas.openxmlformats.org/officeDocument/2006/math">
                      <m:r>
                        <a:rPr lang="nl-NL" sz="2000" b="0" i="1" smtClean="0">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𝜎</m:t>
                      </m:r>
                    </m:oMath>
                  </m:oMathPara>
                </a14:m>
                <a:endParaRPr lang="en-US" sz="2000" dirty="0"/>
              </a:p>
            </p:txBody>
          </p:sp>
        </mc:Choice>
        <mc:Fallback xmlns="">
          <p:sp>
            <p:nvSpPr>
              <p:cNvPr id="3" name="Rectangle 2">
                <a:extLst>
                  <a:ext uri="{FF2B5EF4-FFF2-40B4-BE49-F238E27FC236}">
                    <a16:creationId xmlns:a16="http://schemas.microsoft.com/office/drawing/2014/main" id="{62C4A115-5624-90BC-33D8-3357F0CBF46C}"/>
                  </a:ext>
                </a:extLst>
              </p:cNvPr>
              <p:cNvSpPr>
                <a:spLocks noRot="1" noChangeAspect="1" noMove="1" noResize="1" noEditPoints="1" noAdjustHandles="1" noChangeArrowheads="1" noChangeShapeType="1" noTextEdit="1"/>
              </p:cNvSpPr>
              <p:nvPr/>
            </p:nvSpPr>
            <p:spPr>
              <a:xfrm>
                <a:off x="4897304" y="2558249"/>
                <a:ext cx="344546" cy="307777"/>
              </a:xfrm>
              <a:prstGeom prst="rect">
                <a:avLst/>
              </a:prstGeom>
              <a:blipFill>
                <a:blip r:embed="rId14"/>
                <a:stretch>
                  <a:fillRect l="-33333" r="-7018" b="-12000"/>
                </a:stretch>
              </a:blipFill>
            </p:spPr>
            <p:txBody>
              <a:bodyPr/>
              <a:lstStyle/>
              <a:p>
                <a:r>
                  <a:rPr lang="en-US">
                    <a:noFill/>
                  </a:rPr>
                  <a:t> </a:t>
                </a:r>
              </a:p>
            </p:txBody>
          </p:sp>
        </mc:Fallback>
      </mc:AlternateContent>
    </p:spTree>
    <p:extLst>
      <p:ext uri="{BB962C8B-B14F-4D97-AF65-F5344CB8AC3E}">
        <p14:creationId xmlns:p14="http://schemas.microsoft.com/office/powerpoint/2010/main" val="307280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build="p"/>
      <p:bldP spid="10"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Electric field of a point charge in uniform motion</a:t>
            </a:r>
            <a:endParaRPr lang="en-US" altLang="en-US" dirty="0">
              <a:solidFill>
                <a:schemeClr val="accent2">
                  <a:lumMod val="50000"/>
                </a:schemeClr>
              </a:solidFill>
            </a:endParaRPr>
          </a:p>
        </p:txBody>
      </p:sp>
      <p:sp>
        <p:nvSpPr>
          <p:cNvPr id="22" name="Content Placeholder 4"/>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18</a:t>
            </a:fld>
            <a:endParaRPr lang="en-US"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CA7B9FE-E880-4ECB-A80A-E24FD84849F4}"/>
                  </a:ext>
                </a:extLst>
              </p:cNvPr>
              <p:cNvSpPr/>
              <p:nvPr/>
            </p:nvSpPr>
            <p:spPr>
              <a:xfrm>
                <a:off x="1608168" y="1747763"/>
                <a:ext cx="1426416" cy="439608"/>
              </a:xfrm>
              <a:prstGeom prst="rect">
                <a:avLst/>
              </a:prstGeom>
              <a:ln w="19050">
                <a:solidFill>
                  <a:srgbClr val="FF0000"/>
                </a:solidFill>
              </a:ln>
            </p:spPr>
            <p:txBody>
              <a:bodyPr wrap="none">
                <a:spAutoFit/>
              </a:bodyPr>
              <a:lstStyle/>
              <a:p>
                <a:pPr algn="l"/>
                <a14:m>
                  <m:oMathPara xmlns:m="http://schemas.openxmlformats.org/officeDocument/2006/math">
                    <m:oMathParaPr>
                      <m:jc m:val="left"/>
                    </m:oMathParaPr>
                    <m:oMath xmlns:m="http://schemas.openxmlformats.org/officeDocument/2006/math">
                      <m:sSup>
                        <m:sSupPr>
                          <m:ctrlPr>
                            <a:rPr lang="en-US" sz="2000" i="1">
                              <a:latin typeface="Cambria Math" panose="02040503050406030204" pitchFamily="18" charset="0"/>
                              <a:ea typeface="Cambria Math" panose="02040503050406030204" pitchFamily="18" charset="0"/>
                            </a:rPr>
                          </m:ctrlPr>
                        </m:sSup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e>
                        <m:sup>
                          <m:r>
                            <a:rPr lang="en-US" sz="2000" i="1">
                              <a:latin typeface="Cambria Math" panose="02040503050406030204" pitchFamily="18" charset="0"/>
                              <a:ea typeface="Cambria Math" panose="02040503050406030204" pitchFamily="18" charset="0"/>
                            </a:rPr>
                            <m:t>⊥</m:t>
                          </m:r>
                        </m:sup>
                      </m:sSup>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𝛾</m:t>
                          </m:r>
                        </m:e>
                        <m:sub>
                          <m:r>
                            <a:rPr lang="en-US" sz="2000" b="0" i="1">
                              <a:latin typeface="Cambria Math" panose="02040503050406030204" pitchFamily="18" charset="0"/>
                              <a:ea typeface="Cambria Math" panose="02040503050406030204" pitchFamily="18" charset="0"/>
                            </a:rPr>
                            <m:t>0</m:t>
                          </m:r>
                        </m:sub>
                      </m:sSub>
                      <m:sSubSup>
                        <m:sSubSupPr>
                          <m:ctrlPr>
                            <a:rPr lang="en-US" sz="2000" b="0" i="1">
                              <a:latin typeface="Cambria Math" panose="02040503050406030204" pitchFamily="18" charset="0"/>
                              <a:ea typeface="Cambria Math" panose="02040503050406030204" pitchFamily="18" charset="0"/>
                            </a:rPr>
                          </m:ctrlPr>
                        </m:sSubSup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e>
                        <m:sub>
                          <m:r>
                            <a:rPr lang="ru-RU" sz="2000" b="0" i="1">
                              <a:latin typeface="Cambria Math" panose="02040503050406030204" pitchFamily="18" charset="0"/>
                              <a:ea typeface="Cambria Math" panose="02040503050406030204" pitchFamily="18" charset="0"/>
                            </a:rPr>
                            <m:t>0</m:t>
                          </m:r>
                        </m:sub>
                        <m:sup>
                          <m:r>
                            <a:rPr lang="en-US" sz="2000" b="0" i="1">
                              <a:latin typeface="Cambria Math" panose="02040503050406030204" pitchFamily="18" charset="0"/>
                              <a:ea typeface="Cambria Math" panose="02040503050406030204" pitchFamily="18" charset="0"/>
                            </a:rPr>
                            <m:t>⊥</m:t>
                          </m:r>
                        </m:sup>
                      </m:sSubSup>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2" name="Rectangle 11">
                <a:extLst>
                  <a:ext uri="{FF2B5EF4-FFF2-40B4-BE49-F238E27FC236}">
                    <a16:creationId xmlns:a16="http://schemas.microsoft.com/office/drawing/2014/main" id="{8CA7B9FE-E880-4ECB-A80A-E24FD84849F4}"/>
                  </a:ext>
                </a:extLst>
              </p:cNvPr>
              <p:cNvSpPr>
                <a:spLocks noRot="1" noChangeAspect="1" noMove="1" noResize="1" noEditPoints="1" noAdjustHandles="1" noChangeArrowheads="1" noChangeShapeType="1" noTextEdit="1"/>
              </p:cNvSpPr>
              <p:nvPr/>
            </p:nvSpPr>
            <p:spPr>
              <a:xfrm>
                <a:off x="1608168" y="1747763"/>
                <a:ext cx="1426416" cy="439608"/>
              </a:xfrm>
              <a:prstGeom prst="rect">
                <a:avLst/>
              </a:prstGeom>
              <a:blipFill>
                <a:blip r:embed="rId4"/>
                <a:stretch>
                  <a:fillRect b="-4000"/>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D5B7023-673A-4EDB-A917-170D6B4F44F6}"/>
                  </a:ext>
                </a:extLst>
              </p:cNvPr>
              <p:cNvSpPr/>
              <p:nvPr/>
            </p:nvSpPr>
            <p:spPr>
              <a:xfrm>
                <a:off x="3597064" y="1747763"/>
                <a:ext cx="1095556" cy="436979"/>
              </a:xfrm>
              <a:prstGeom prst="rect">
                <a:avLst/>
              </a:prstGeom>
              <a:ln w="19050">
                <a:solidFill>
                  <a:srgbClr val="FF0000"/>
                </a:solidFill>
              </a:ln>
            </p:spPr>
            <p:txBody>
              <a:bodyPr wrap="none">
                <a:spAutoFit/>
              </a:bodyPr>
              <a:lstStyle/>
              <a:p>
                <a:pPr algn="l"/>
                <a14:m>
                  <m:oMathPara xmlns:m="http://schemas.openxmlformats.org/officeDocument/2006/math">
                    <m:oMathParaPr>
                      <m:jc m:val="left"/>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m:rPr>
                              <m:sty m:val="p"/>
                            </m:rPr>
                            <a:rPr lang="en-US" sz="2000" b="0" i="1">
                              <a:latin typeface="Cambria Math" panose="02040503050406030204" pitchFamily="18" charset="0"/>
                              <a:ea typeface="Cambria Math" panose="02040503050406030204" pitchFamily="18" charset="0"/>
                            </a:rPr>
                            <m:t>E</m:t>
                          </m:r>
                        </m:e>
                        <m:sup>
                          <m:r>
                            <a:rPr lang="en-US" sz="2000" b="0" i="1">
                              <a:latin typeface="Cambria Math" panose="02040503050406030204" pitchFamily="18" charset="0"/>
                              <a:ea typeface="Cambria Math" panose="02040503050406030204" pitchFamily="18" charset="0"/>
                            </a:rPr>
                            <m:t>∥</m:t>
                          </m:r>
                        </m:sup>
                      </m:sSup>
                      <m:r>
                        <a:rPr lang="en-US" sz="2000" b="0" i="1">
                          <a:latin typeface="Cambria Math" panose="02040503050406030204" pitchFamily="18" charset="0"/>
                          <a:ea typeface="Cambria Math" panose="02040503050406030204" pitchFamily="18" charset="0"/>
                        </a:rPr>
                        <m:t>=</m:t>
                      </m:r>
                      <m:sSubSup>
                        <m:sSubSupPr>
                          <m:ctrlPr>
                            <a:rPr lang="en-US" sz="2000" b="0" i="1">
                              <a:latin typeface="Cambria Math" panose="02040503050406030204" pitchFamily="18" charset="0"/>
                              <a:ea typeface="Cambria Math" panose="02040503050406030204" pitchFamily="18" charset="0"/>
                            </a:rPr>
                          </m:ctrlPr>
                        </m:sSubSupPr>
                        <m:e>
                          <m:r>
                            <m:rPr>
                              <m:sty m:val="p"/>
                            </m:rPr>
                            <a:rPr lang="en-US" sz="2000" b="0" i="1">
                              <a:latin typeface="Cambria Math" panose="02040503050406030204" pitchFamily="18" charset="0"/>
                              <a:ea typeface="Cambria Math" panose="02040503050406030204" pitchFamily="18" charset="0"/>
                            </a:rPr>
                            <m:t>E</m:t>
                          </m:r>
                        </m:e>
                        <m:sub>
                          <m:r>
                            <a:rPr lang="ru-RU" sz="2000" b="0" i="1">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m:t>
                          </m:r>
                        </m:sup>
                      </m:sSubSup>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3" name="Rectangle 12">
                <a:extLst>
                  <a:ext uri="{FF2B5EF4-FFF2-40B4-BE49-F238E27FC236}">
                    <a16:creationId xmlns:a16="http://schemas.microsoft.com/office/drawing/2014/main" id="{7D5B7023-673A-4EDB-A917-170D6B4F44F6}"/>
                  </a:ext>
                </a:extLst>
              </p:cNvPr>
              <p:cNvSpPr>
                <a:spLocks noRot="1" noChangeAspect="1" noMove="1" noResize="1" noEditPoints="1" noAdjustHandles="1" noChangeArrowheads="1" noChangeShapeType="1" noTextEdit="1"/>
              </p:cNvSpPr>
              <p:nvPr/>
            </p:nvSpPr>
            <p:spPr>
              <a:xfrm>
                <a:off x="3597064" y="1747763"/>
                <a:ext cx="1095556" cy="436979"/>
              </a:xfrm>
              <a:prstGeom prst="rect">
                <a:avLst/>
              </a:prstGeom>
              <a:blipFill>
                <a:blip r:embed="rId5"/>
                <a:stretch>
                  <a:fillRect b="-1351"/>
                </a:stretch>
              </a:blipFill>
              <a:ln w="19050">
                <a:solidFill>
                  <a:srgbClr val="FF0000"/>
                </a:solidFill>
              </a:ln>
            </p:spPr>
            <p:txBody>
              <a:bodyPr/>
              <a:lstStyle/>
              <a:p>
                <a:r>
                  <a:rPr lang="en-US">
                    <a:noFill/>
                  </a:rPr>
                  <a:t> </a:t>
                </a:r>
              </a:p>
            </p:txBody>
          </p:sp>
        </mc:Fallback>
      </mc:AlternateContent>
      <p:sp>
        <p:nvSpPr>
          <p:cNvPr id="11" name="Rectangle 10">
            <a:extLst>
              <a:ext uri="{FF2B5EF4-FFF2-40B4-BE49-F238E27FC236}">
                <a16:creationId xmlns:a16="http://schemas.microsoft.com/office/drawing/2014/main" id="{4351EFA0-6FDD-481C-9A5C-061078AF89C7}"/>
              </a:ext>
            </a:extLst>
          </p:cNvPr>
          <p:cNvSpPr/>
          <p:nvPr/>
        </p:nvSpPr>
        <p:spPr>
          <a:xfrm>
            <a:off x="9508788" y="6452561"/>
            <a:ext cx="2693445" cy="400110"/>
          </a:xfrm>
          <a:prstGeom prst="rect">
            <a:avLst/>
          </a:prstGeom>
        </p:spPr>
        <p:txBody>
          <a:bodyPr wrap="square">
            <a:spAutoFit/>
          </a:bodyPr>
          <a:lstStyle/>
          <a:p>
            <a:r>
              <a:rPr lang="en-US" sz="2000" b="0" dirty="0">
                <a:solidFill>
                  <a:srgbClr val="242424"/>
                </a:solidFill>
                <a:latin typeface="+mn-lt"/>
              </a:rPr>
              <a:t>Example 12.14; tutorials</a:t>
            </a:r>
            <a:endParaRPr lang="en-US" sz="2000" dirty="0">
              <a:latin typeface="+mn-lt"/>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C0BF9F4-7DA4-4EFC-9F36-92F3C3605957}"/>
                  </a:ext>
                </a:extLst>
              </p:cNvPr>
              <p:cNvSpPr/>
              <p:nvPr/>
            </p:nvSpPr>
            <p:spPr>
              <a:xfrm>
                <a:off x="333374" y="698867"/>
                <a:ext cx="7106485" cy="1015663"/>
              </a:xfrm>
              <a:prstGeom prst="rect">
                <a:avLst/>
              </a:prstGeom>
            </p:spPr>
            <p:txBody>
              <a:bodyPr wrap="square">
                <a:spAutoFit/>
              </a:bodyPr>
              <a:lstStyle/>
              <a:p>
                <a:pPr algn="l"/>
                <a:r>
                  <a:rPr lang="en-US" sz="2000" b="0" dirty="0">
                    <a:solidFill>
                      <a:srgbClr val="242424"/>
                    </a:solidFill>
                    <a:latin typeface="+mj-lt"/>
                  </a:rPr>
                  <a:t>A point charge </a:t>
                </a:r>
                <a:r>
                  <a:rPr lang="en-US" sz="2000" b="0" i="1" dirty="0">
                    <a:solidFill>
                      <a:srgbClr val="242424"/>
                    </a:solidFill>
                    <a:latin typeface="+mj-lt"/>
                  </a:rPr>
                  <a:t>q </a:t>
                </a:r>
                <a:r>
                  <a:rPr lang="en-US" sz="2000" b="0" dirty="0">
                    <a:solidFill>
                      <a:srgbClr val="242424"/>
                    </a:solidFill>
                    <a:latin typeface="+mj-lt"/>
                  </a:rPr>
                  <a:t>is at rest at the origin in system </a:t>
                </a:r>
                <a14:m>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a:ea typeface="Cambria Math" panose="02040503050406030204" pitchFamily="18" charset="0"/>
                          </a:rPr>
                          <m:t>𝒮</m:t>
                        </m:r>
                      </m:e>
                      <m:sub>
                        <m:r>
                          <a:rPr lang="en-US" sz="2000" b="0" i="1">
                            <a:latin typeface="Cambria Math" panose="02040503050406030204" pitchFamily="18" charset="0"/>
                            <a:ea typeface="Cambria Math" panose="02040503050406030204" pitchFamily="18" charset="0"/>
                          </a:rPr>
                          <m:t>0</m:t>
                        </m:r>
                      </m:sub>
                    </m:sSub>
                  </m:oMath>
                </a14:m>
                <a:endParaRPr lang="en-US" sz="2000" b="0" i="1" dirty="0">
                  <a:solidFill>
                    <a:srgbClr val="242424"/>
                  </a:solidFill>
                  <a:latin typeface="+mj-lt"/>
                </a:endParaRPr>
              </a:p>
              <a:p>
                <a:pPr algn="l"/>
                <a:r>
                  <a:rPr lang="en-US" sz="2000" b="0" i="1" dirty="0">
                    <a:solidFill>
                      <a:srgbClr val="242424"/>
                    </a:solidFill>
                    <a:latin typeface="+mj-lt"/>
                  </a:rPr>
                  <a:t>Question: </a:t>
                </a:r>
                <a:r>
                  <a:rPr lang="en-US" sz="2000" b="0" dirty="0">
                    <a:solidFill>
                      <a:srgbClr val="242424"/>
                    </a:solidFill>
                    <a:latin typeface="+mj-lt"/>
                  </a:rPr>
                  <a:t>What is the electric field of this same charge in system </a:t>
                </a:r>
                <a14:m>
                  <m:oMath xmlns:m="http://schemas.openxmlformats.org/officeDocument/2006/math">
                    <m:r>
                      <a:rPr lang="en-US" sz="2000" b="0" i="1">
                        <a:latin typeface="Cambria Math"/>
                        <a:ea typeface="Cambria Math" panose="02040503050406030204" pitchFamily="18" charset="0"/>
                      </a:rPr>
                      <m:t>𝒮</m:t>
                    </m:r>
                  </m:oMath>
                </a14:m>
                <a:r>
                  <a:rPr lang="en-US" sz="2000" b="0" i="1" dirty="0">
                    <a:solidFill>
                      <a:srgbClr val="242424"/>
                    </a:solidFill>
                    <a:latin typeface="+mj-lt"/>
                  </a:rPr>
                  <a:t>, </a:t>
                </a:r>
                <a:r>
                  <a:rPr lang="en-US" sz="2000" b="0" dirty="0">
                    <a:solidFill>
                      <a:srgbClr val="242424"/>
                    </a:solidFill>
                    <a:latin typeface="+mj-lt"/>
                  </a:rPr>
                  <a:t>which moves to the right at speed</a:t>
                </a:r>
                <a14:m>
                  <m:oMath xmlns:m="http://schemas.openxmlformats.org/officeDocument/2006/math">
                    <m:r>
                      <a:rPr lang="en-US" sz="2000" b="0" i="0" smtClean="0">
                        <a:latin typeface="Cambria Math" panose="02040503050406030204" pitchFamily="18" charset="0"/>
                        <a:ea typeface="Cambria Math" panose="02040503050406030204" pitchFamily="18" charset="0"/>
                      </a:rPr>
                      <m:t> </m:t>
                    </m:r>
                    <m:sSub>
                      <m:sSubPr>
                        <m:ctrlPr>
                          <a:rPr lang="en-US" sz="2000" b="0" i="1">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v</m:t>
                        </m:r>
                      </m:e>
                      <m:sub>
                        <m:r>
                          <a:rPr lang="en-US" sz="2000" b="0" i="1">
                            <a:latin typeface="Cambria Math" panose="02040503050406030204" pitchFamily="18" charset="0"/>
                            <a:ea typeface="Cambria Math" panose="02040503050406030204" pitchFamily="18" charset="0"/>
                          </a:rPr>
                          <m:t>0</m:t>
                        </m:r>
                      </m:sub>
                    </m:sSub>
                  </m:oMath>
                </a14:m>
                <a:r>
                  <a:rPr lang="en-US" sz="2000" b="0" dirty="0">
                    <a:solidFill>
                      <a:srgbClr val="242424"/>
                    </a:solidFill>
                    <a:latin typeface="+mj-lt"/>
                  </a:rPr>
                  <a:t> relative to </a:t>
                </a:r>
                <a14:m>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a:ea typeface="Cambria Math" panose="02040503050406030204" pitchFamily="18" charset="0"/>
                          </a:rPr>
                          <m:t>𝒮</m:t>
                        </m:r>
                      </m:e>
                      <m:sub>
                        <m:r>
                          <a:rPr lang="en-US" sz="2000" b="0" i="1">
                            <a:latin typeface="Cambria Math" panose="02040503050406030204" pitchFamily="18" charset="0"/>
                            <a:ea typeface="Cambria Math" panose="02040503050406030204" pitchFamily="18" charset="0"/>
                          </a:rPr>
                          <m:t>0</m:t>
                        </m:r>
                      </m:sub>
                    </m:sSub>
                  </m:oMath>
                </a14:m>
                <a:r>
                  <a:rPr lang="en-US" sz="2000" b="0" i="1" dirty="0">
                    <a:solidFill>
                      <a:srgbClr val="242424"/>
                    </a:solidFill>
                    <a:latin typeface="+mj-lt"/>
                  </a:rPr>
                  <a:t>?</a:t>
                </a:r>
                <a:endParaRPr lang="en-US" sz="2000" dirty="0">
                  <a:latin typeface="+mj-lt"/>
                </a:endParaRPr>
              </a:p>
            </p:txBody>
          </p:sp>
        </mc:Choice>
        <mc:Fallback xmlns="">
          <p:sp>
            <p:nvSpPr>
              <p:cNvPr id="3" name="Rectangle 2">
                <a:extLst>
                  <a:ext uri="{FF2B5EF4-FFF2-40B4-BE49-F238E27FC236}">
                    <a16:creationId xmlns:a16="http://schemas.microsoft.com/office/drawing/2014/main" id="{EC0BF9F4-7DA4-4EFC-9F36-92F3C3605957}"/>
                  </a:ext>
                </a:extLst>
              </p:cNvPr>
              <p:cNvSpPr>
                <a:spLocks noRot="1" noChangeAspect="1" noMove="1" noResize="1" noEditPoints="1" noAdjustHandles="1" noChangeArrowheads="1" noChangeShapeType="1" noTextEdit="1"/>
              </p:cNvSpPr>
              <p:nvPr/>
            </p:nvSpPr>
            <p:spPr>
              <a:xfrm>
                <a:off x="333374" y="698867"/>
                <a:ext cx="7106485" cy="1015663"/>
              </a:xfrm>
              <a:prstGeom prst="rect">
                <a:avLst/>
              </a:prstGeom>
              <a:blipFill>
                <a:blip r:embed="rId6"/>
                <a:stretch>
                  <a:fillRect l="-944" t="-3614" r="-1288" b="-1024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109C4150-C4D2-4F6D-9970-6312E83B0303}"/>
              </a:ext>
            </a:extLst>
          </p:cNvPr>
          <p:cNvPicPr>
            <a:picLocks noChangeAspect="1"/>
          </p:cNvPicPr>
          <p:nvPr/>
        </p:nvPicPr>
        <p:blipFill>
          <a:blip r:embed="rId7"/>
          <a:stretch>
            <a:fillRect/>
          </a:stretch>
        </p:blipFill>
        <p:spPr>
          <a:xfrm>
            <a:off x="903515" y="3559395"/>
            <a:ext cx="4720733" cy="2721429"/>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D5B7023-673A-4EDB-A917-170D6B4F44F6}"/>
                  </a:ext>
                </a:extLst>
              </p:cNvPr>
              <p:cNvSpPr/>
              <p:nvPr/>
            </p:nvSpPr>
            <p:spPr>
              <a:xfrm>
                <a:off x="890376" y="2691137"/>
                <a:ext cx="4638129" cy="942456"/>
              </a:xfrm>
              <a:prstGeom prst="rect">
                <a:avLst/>
              </a:prstGeom>
              <a:ln w="19050">
                <a:solidFill>
                  <a:srgbClr val="FF0000"/>
                </a:solidFill>
              </a:ln>
            </p:spPr>
            <p:txBody>
              <a:bodyPr wrap="none">
                <a:noAutofit/>
              </a:bodyPr>
              <a:lstStyle/>
              <a:p>
                <a:pPr algn="l"/>
                <a14:m>
                  <m:oMathPara xmlns:m="http://schemas.openxmlformats.org/officeDocument/2006/math">
                    <m:oMathParaPr>
                      <m:jc m:val="left"/>
                    </m:oMathParaPr>
                    <m:oMath xmlns:m="http://schemas.openxmlformats.org/officeDocument/2006/math">
                      <m:acc>
                        <m:accPr>
                          <m:chr m:val="⃗"/>
                          <m:ctrlPr>
                            <a:rPr lang="en-US" sz="2000" i="1" smtClean="0">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𝐄</m:t>
                          </m:r>
                        </m:e>
                      </m:acc>
                      <m:d>
                        <m:dPr>
                          <m:ctrlPr>
                            <a:rPr lang="en-US" sz="2000" b="0" i="1">
                              <a:latin typeface="Cambria Math" panose="02040503050406030204" pitchFamily="18" charset="0"/>
                              <a:ea typeface="Cambria Math" panose="02040503050406030204" pitchFamily="18" charset="0"/>
                            </a:rPr>
                          </m:ctrlPr>
                        </m:dPr>
                        <m:e>
                          <m:acc>
                            <m:accPr>
                              <m:chr m:val="⃗"/>
                              <m:ctrlPr>
                                <a:rPr lang="en-US" sz="2000" b="0" i="1" smtClean="0">
                                  <a:latin typeface="Cambria Math" panose="02040503050406030204" pitchFamily="18" charset="0"/>
                                  <a:ea typeface="Cambria Math" panose="02040503050406030204" pitchFamily="18" charset="0"/>
                                </a:rPr>
                              </m:ctrlPr>
                            </m:accPr>
                            <m:e>
                              <m:r>
                                <a:rPr lang="nl-NL" sz="2000" b="1" i="0" smtClean="0">
                                  <a:latin typeface="Cambria Math" panose="02040503050406030204" pitchFamily="18" charset="0"/>
                                  <a:ea typeface="Cambria Math" panose="02040503050406030204" pitchFamily="18" charset="0"/>
                                </a:rPr>
                                <m:t>𝐑</m:t>
                              </m:r>
                            </m:e>
                          </m:acc>
                          <m:r>
                            <a:rPr lang="en-US" sz="2000" b="0" i="1">
                              <a:latin typeface="Cambria Math"/>
                              <a:ea typeface="Cambria Math" panose="02040503050406030204" pitchFamily="18" charset="0"/>
                            </a:rPr>
                            <m:t>,</m:t>
                          </m:r>
                          <m:r>
                            <a:rPr lang="en-US" sz="2000" b="0" i="1">
                              <a:latin typeface="Cambria Math"/>
                              <a:ea typeface="Cambria Math" panose="02040503050406030204" pitchFamily="18" charset="0"/>
                            </a:rPr>
                            <m:t>𝑡</m:t>
                          </m:r>
                        </m:e>
                      </m:d>
                      <m:r>
                        <a:rPr lang="en-US" sz="2000" b="0" i="1">
                          <a:latin typeface="Cambria Math"/>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a:ea typeface="Cambria Math" panose="02040503050406030204" pitchFamily="18" charset="0"/>
                            </a:rPr>
                            <m:t>𝑞</m:t>
                          </m:r>
                        </m:num>
                        <m:den>
                          <m:r>
                            <a:rPr lang="en-US" sz="2000" b="0" i="1">
                              <a:latin typeface="Cambria Math"/>
                              <a:ea typeface="Cambria Math" panose="02040503050406030204" pitchFamily="18" charset="0"/>
                            </a:rPr>
                            <m:t>4</m:t>
                          </m:r>
                          <m:r>
                            <a:rPr lang="en-US" sz="2000" b="0" i="1">
                              <a:latin typeface="Cambria Math"/>
                              <a:ea typeface="Cambria Math"/>
                            </a:rPr>
                            <m:t>𝜋</m:t>
                          </m:r>
                          <m:sSub>
                            <m:sSubPr>
                              <m:ctrlPr>
                                <a:rPr lang="en-US" sz="2000" b="0" i="1">
                                  <a:latin typeface="Cambria Math" panose="02040503050406030204" pitchFamily="18" charset="0"/>
                                  <a:ea typeface="Cambria Math"/>
                                </a:rPr>
                              </m:ctrlPr>
                            </m:sSubPr>
                            <m:e>
                              <m:r>
                                <a:rPr lang="en-US" sz="2000" b="0" i="1">
                                  <a:latin typeface="Cambria Math"/>
                                  <a:ea typeface="Cambria Math"/>
                                </a:rPr>
                                <m:t>𝜖</m:t>
                              </m:r>
                            </m:e>
                            <m:sub>
                              <m:r>
                                <a:rPr lang="en-US" sz="2000" b="0" i="1">
                                  <a:latin typeface="Cambria Math"/>
                                  <a:ea typeface="Cambria Math"/>
                                </a:rPr>
                                <m:t>0</m:t>
                              </m:r>
                            </m:sub>
                          </m:sSub>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a:ea typeface="Cambria Math" panose="02040503050406030204" pitchFamily="18" charset="0"/>
                            </a:rPr>
                            <m:t>1−</m:t>
                          </m:r>
                          <m:f>
                            <m:fPr>
                              <m:type m:val="lin"/>
                              <m:ctrlPr>
                                <a:rPr lang="en-US" sz="2000" b="0" i="1">
                                  <a:latin typeface="Cambria Math" panose="02040503050406030204" pitchFamily="18" charset="0"/>
                                  <a:ea typeface="Cambria Math" panose="02040503050406030204" pitchFamily="18" charset="0"/>
                                </a:rPr>
                              </m:ctrlPr>
                            </m:fPr>
                            <m:num>
                              <m:sSubSup>
                                <m:sSubSupPr>
                                  <m:ctrlPr>
                                    <a:rPr lang="en-US" sz="2000" b="0" i="1" smtClean="0">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v</m:t>
                                  </m:r>
                                </m:e>
                                <m:sub>
                                  <m:r>
                                    <a:rPr lang="en-US" sz="2000" b="0" i="1" smtClean="0">
                                      <a:latin typeface="Cambria Math" panose="02040503050406030204" pitchFamily="18" charset="0"/>
                                      <a:ea typeface="Cambria Math" panose="02040503050406030204" pitchFamily="18" charset="0"/>
                                    </a:rPr>
                                    <m:t>0</m:t>
                                  </m:r>
                                </m:sub>
                                <m:sup>
                                  <m:r>
                                    <a:rPr lang="en-US" sz="2000" b="0" i="1" smtClean="0">
                                      <a:latin typeface="Cambria Math" panose="02040503050406030204" pitchFamily="18" charset="0"/>
                                      <a:ea typeface="Cambria Math" panose="02040503050406030204" pitchFamily="18" charset="0"/>
                                    </a:rPr>
                                    <m:t>2</m:t>
                                  </m:r>
                                </m:sup>
                              </m:sSubSup>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𝑐</m:t>
                                  </m:r>
                                </m:e>
                                <m:sup>
                                  <m:r>
                                    <a:rPr lang="en-US" sz="2000" b="0" i="1">
                                      <a:latin typeface="Cambria Math"/>
                                      <a:ea typeface="Cambria Math" panose="02040503050406030204" pitchFamily="18" charset="0"/>
                                    </a:rPr>
                                    <m:t>2</m:t>
                                  </m:r>
                                </m:sup>
                              </m:sSup>
                            </m:den>
                          </m:f>
                        </m:num>
                        <m:den>
                          <m:sSup>
                            <m:sSupPr>
                              <m:ctrlPr>
                                <a:rPr lang="en-US" sz="2000" b="0" i="1">
                                  <a:latin typeface="Cambria Math" panose="02040503050406030204" pitchFamily="18" charset="0"/>
                                  <a:ea typeface="Cambria Math" panose="02040503050406030204" pitchFamily="18" charset="0"/>
                                </a:rPr>
                              </m:ctrlPr>
                            </m:sSupPr>
                            <m:e>
                              <m:d>
                                <m:dPr>
                                  <m:begChr m:val="["/>
                                  <m:endChr m:val="]"/>
                                  <m:ctrlPr>
                                    <a:rPr lang="en-US" sz="2000" b="0" i="1">
                                      <a:latin typeface="Cambria Math" panose="02040503050406030204" pitchFamily="18" charset="0"/>
                                      <a:ea typeface="Cambria Math" panose="02040503050406030204" pitchFamily="18" charset="0"/>
                                    </a:rPr>
                                  </m:ctrlPr>
                                </m:dPr>
                                <m:e>
                                  <m:r>
                                    <a:rPr lang="en-US" sz="2000" b="0" i="1">
                                      <a:latin typeface="Cambria Math"/>
                                      <a:ea typeface="Cambria Math" panose="02040503050406030204" pitchFamily="18" charset="0"/>
                                    </a:rPr>
                                    <m:t>1−</m:t>
                                  </m:r>
                                  <m:d>
                                    <m:dPr>
                                      <m:ctrlPr>
                                        <a:rPr lang="en-US" sz="2000" b="0" i="1">
                                          <a:latin typeface="Cambria Math" panose="02040503050406030204" pitchFamily="18" charset="0"/>
                                          <a:ea typeface="Cambria Math" panose="02040503050406030204" pitchFamily="18" charset="0"/>
                                        </a:rPr>
                                      </m:ctrlPr>
                                    </m:dPr>
                                    <m:e>
                                      <m:f>
                                        <m:fPr>
                                          <m:type m:val="lin"/>
                                          <m:ctrlPr>
                                            <a:rPr lang="en-US" sz="2000" b="0" i="1">
                                              <a:latin typeface="Cambria Math" panose="02040503050406030204" pitchFamily="18" charset="0"/>
                                              <a:ea typeface="Cambria Math" panose="02040503050406030204" pitchFamily="18" charset="0"/>
                                            </a:rPr>
                                          </m:ctrlPr>
                                        </m:fPr>
                                        <m:num>
                                          <m:sSubSup>
                                            <m:sSubSupPr>
                                              <m:ctrlPr>
                                                <a:rPr lang="en-US" sz="2000" b="0" i="1">
                                                  <a:latin typeface="Cambria Math" panose="02040503050406030204" pitchFamily="18" charset="0"/>
                                                  <a:ea typeface="Cambria Math" panose="02040503050406030204" pitchFamily="18" charset="0"/>
                                                </a:rPr>
                                              </m:ctrlPr>
                                            </m:sSubSupPr>
                                            <m:e>
                                              <m:r>
                                                <m:rPr>
                                                  <m:sty m:val="p"/>
                                                </m:rPr>
                                                <a:rPr lang="en-US" sz="2000" b="0" i="0">
                                                  <a:latin typeface="Cambria Math" panose="02040503050406030204" pitchFamily="18" charset="0"/>
                                                  <a:ea typeface="Cambria Math" panose="02040503050406030204" pitchFamily="18" charset="0"/>
                                                </a:rPr>
                                                <m:t>v</m:t>
                                              </m:r>
                                            </m:e>
                                            <m:sub>
                                              <m:r>
                                                <a:rPr lang="en-US" sz="2000" b="0" i="1">
                                                  <a:latin typeface="Cambria Math" panose="02040503050406030204" pitchFamily="18" charset="0"/>
                                                  <a:ea typeface="Cambria Math" panose="02040503050406030204" pitchFamily="18" charset="0"/>
                                                </a:rPr>
                                                <m:t>0</m:t>
                                              </m:r>
                                            </m:sub>
                                            <m:sup>
                                              <m:r>
                                                <a:rPr lang="en-US" sz="2000" b="0" i="1">
                                                  <a:latin typeface="Cambria Math" panose="02040503050406030204" pitchFamily="18" charset="0"/>
                                                  <a:ea typeface="Cambria Math" panose="02040503050406030204" pitchFamily="18" charset="0"/>
                                                </a:rPr>
                                                <m:t>2</m:t>
                                              </m:r>
                                            </m:sup>
                                          </m:sSubSup>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𝑐</m:t>
                                              </m:r>
                                            </m:e>
                                            <m:sup>
                                              <m:r>
                                                <a:rPr lang="en-US" sz="2000" b="0" i="1">
                                                  <a:latin typeface="Cambria Math"/>
                                                  <a:ea typeface="Cambria Math" panose="02040503050406030204" pitchFamily="18" charset="0"/>
                                                </a:rPr>
                                                <m:t>2</m:t>
                                              </m:r>
                                            </m:sup>
                                          </m:sSup>
                                        </m:den>
                                      </m:f>
                                    </m:e>
                                  </m:d>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𝑠𝑖𝑛</m:t>
                                      </m:r>
                                    </m:e>
                                    <m:sup>
                                      <m:r>
                                        <a:rPr lang="en-US" sz="2000" b="0" i="1">
                                          <a:latin typeface="Cambria Math"/>
                                          <a:ea typeface="Cambria Math" panose="02040503050406030204" pitchFamily="18" charset="0"/>
                                        </a:rPr>
                                        <m:t>2</m:t>
                                      </m:r>
                                    </m:sup>
                                  </m:sSup>
                                  <m:r>
                                    <a:rPr lang="en-US" sz="2000" b="0" i="1">
                                      <a:latin typeface="Cambria Math"/>
                                      <a:ea typeface="Cambria Math"/>
                                    </a:rPr>
                                    <m:t>𝜃</m:t>
                                  </m:r>
                                </m:e>
                              </m:d>
                            </m:e>
                            <m:sup>
                              <m:r>
                                <a:rPr lang="en-US" sz="2000" b="0" i="1">
                                  <a:latin typeface="Cambria Math" panose="02040503050406030204" pitchFamily="18" charset="0"/>
                                  <a:ea typeface="Cambria Math" panose="02040503050406030204" pitchFamily="18" charset="0"/>
                                </a:rPr>
                                <m:t>3/2</m:t>
                              </m:r>
                            </m:sup>
                          </m:sSup>
                        </m:den>
                      </m:f>
                      <m:f>
                        <m:fPr>
                          <m:ctrlPr>
                            <a:rPr lang="en-US" sz="2000" b="0" i="1">
                              <a:latin typeface="Cambria Math" panose="02040503050406030204" pitchFamily="18" charset="0"/>
                              <a:ea typeface="Cambria Math" panose="02040503050406030204" pitchFamily="18" charset="0"/>
                            </a:rPr>
                          </m:ctrlPr>
                        </m:fPr>
                        <m:num>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𝐑</m:t>
                              </m:r>
                            </m:e>
                          </m:acc>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𝑅</m:t>
                              </m:r>
                            </m:e>
                            <m:sup>
                              <m:r>
                                <a:rPr lang="en-US" sz="2000" b="0" i="1">
                                  <a:latin typeface="Cambria Math"/>
                                  <a:ea typeface="Cambria Math" panose="02040503050406030204" pitchFamily="18" charset="0"/>
                                </a:rPr>
                                <m:t>2</m:t>
                              </m:r>
                            </m:sup>
                          </m:sSup>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9" name="Rectangle 8">
                <a:extLst>
                  <a:ext uri="{FF2B5EF4-FFF2-40B4-BE49-F238E27FC236}">
                    <a16:creationId xmlns:a16="http://schemas.microsoft.com/office/drawing/2014/main" id="{7D5B7023-673A-4EDB-A917-170D6B4F44F6}"/>
                  </a:ext>
                </a:extLst>
              </p:cNvPr>
              <p:cNvSpPr>
                <a:spLocks noRot="1" noChangeAspect="1" noMove="1" noResize="1" noEditPoints="1" noAdjustHandles="1" noChangeArrowheads="1" noChangeShapeType="1" noTextEdit="1"/>
              </p:cNvSpPr>
              <p:nvPr/>
            </p:nvSpPr>
            <p:spPr>
              <a:xfrm>
                <a:off x="890376" y="2691137"/>
                <a:ext cx="4638129" cy="942456"/>
              </a:xfrm>
              <a:prstGeom prst="rect">
                <a:avLst/>
              </a:prstGeom>
              <a:blipFill>
                <a:blip r:embed="rId8"/>
                <a:stretch>
                  <a:fillRect/>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56A5ACE0-0C42-4C76-BFB4-C83738EB7055}"/>
                  </a:ext>
                </a:extLst>
              </p:cNvPr>
              <p:cNvSpPr/>
              <p:nvPr/>
            </p:nvSpPr>
            <p:spPr>
              <a:xfrm>
                <a:off x="3597064" y="3856627"/>
                <a:ext cx="260813" cy="506421"/>
              </a:xfrm>
              <a:prstGeom prst="rect">
                <a:avLst/>
              </a:prstGeom>
              <a:solidFill>
                <a:schemeClr val="bg1"/>
              </a:solidFill>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400" b="1" i="1" smtClean="0">
                              <a:latin typeface="Cambria Math" panose="02040503050406030204" pitchFamily="18" charset="0"/>
                              <a:ea typeface="Cambria Math" panose="02040503050406030204" pitchFamily="18" charset="0"/>
                            </a:rPr>
                          </m:ctrlPr>
                        </m:accPr>
                        <m:e>
                          <m:r>
                            <a:rPr lang="en-US" sz="2400">
                              <a:latin typeface="Cambria Math" panose="02040503050406030204" pitchFamily="18" charset="0"/>
                              <a:ea typeface="Cambria Math" panose="02040503050406030204" pitchFamily="18" charset="0"/>
                            </a:rPr>
                            <m:t>𝐑</m:t>
                          </m:r>
                        </m:e>
                      </m:acc>
                    </m:oMath>
                  </m:oMathPara>
                </a14:m>
                <a:endParaRPr lang="en-US" sz="2400" dirty="0">
                  <a:ea typeface="Cambria Math" panose="02040503050406030204" pitchFamily="18" charset="0"/>
                </a:endParaRPr>
              </a:p>
            </p:txBody>
          </p:sp>
        </mc:Choice>
        <mc:Fallback xmlns="">
          <p:sp>
            <p:nvSpPr>
              <p:cNvPr id="32" name="Rectangle 31">
                <a:extLst>
                  <a:ext uri="{FF2B5EF4-FFF2-40B4-BE49-F238E27FC236}">
                    <a16:creationId xmlns:a16="http://schemas.microsoft.com/office/drawing/2014/main" id="{56A5ACE0-0C42-4C76-BFB4-C83738EB7055}"/>
                  </a:ext>
                </a:extLst>
              </p:cNvPr>
              <p:cNvSpPr>
                <a:spLocks noRot="1" noChangeAspect="1" noMove="1" noResize="1" noEditPoints="1" noAdjustHandles="1" noChangeArrowheads="1" noChangeShapeType="1" noTextEdit="1"/>
              </p:cNvSpPr>
              <p:nvPr/>
            </p:nvSpPr>
            <p:spPr>
              <a:xfrm>
                <a:off x="3597064" y="3856627"/>
                <a:ext cx="260813" cy="506421"/>
              </a:xfrm>
              <a:prstGeom prst="rect">
                <a:avLst/>
              </a:prstGeom>
              <a:blipFill>
                <a:blip r:embed="rId15"/>
                <a:stretch>
                  <a:fillRect r="-16279"/>
                </a:stretch>
              </a:blipFill>
              <a:ln w="19050">
                <a:noFill/>
              </a:ln>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3070B9F0-3026-4C43-AEC8-EA3E0EBFF062}"/>
              </a:ext>
            </a:extLst>
          </p:cNvPr>
          <p:cNvCxnSpPr>
            <a:endCxn id="38" idx="3"/>
          </p:cNvCxnSpPr>
          <p:nvPr/>
        </p:nvCxnSpPr>
        <p:spPr bwMode="auto">
          <a:xfrm flipV="1">
            <a:off x="2101174" y="3888758"/>
            <a:ext cx="2787659" cy="1334996"/>
          </a:xfrm>
          <a:prstGeom prst="straightConnector1">
            <a:avLst/>
          </a:prstGeom>
          <a:noFill/>
          <a:ln w="5715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A008EFB1-2318-4254-B385-A9D31CED0272}"/>
                  </a:ext>
                </a:extLst>
              </p:cNvPr>
              <p:cNvSpPr/>
              <p:nvPr/>
            </p:nvSpPr>
            <p:spPr>
              <a:xfrm>
                <a:off x="4959759" y="3779151"/>
                <a:ext cx="331338" cy="461665"/>
              </a:xfrm>
              <a:prstGeom prst="rect">
                <a:avLst/>
              </a:prstGeom>
              <a:solidFill>
                <a:schemeClr val="bg1"/>
              </a:solidFill>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𝑃</m:t>
                      </m:r>
                    </m:oMath>
                  </m:oMathPara>
                </a14:m>
                <a:endParaRPr lang="en-US" sz="2400" b="0" i="1" dirty="0">
                  <a:ea typeface="Cambria Math" panose="02040503050406030204" pitchFamily="18" charset="0"/>
                </a:endParaRPr>
              </a:p>
            </p:txBody>
          </p:sp>
        </mc:Choice>
        <mc:Fallback xmlns="">
          <p:sp>
            <p:nvSpPr>
              <p:cNvPr id="36" name="Rectangle 35">
                <a:extLst>
                  <a:ext uri="{FF2B5EF4-FFF2-40B4-BE49-F238E27FC236}">
                    <a16:creationId xmlns:a16="http://schemas.microsoft.com/office/drawing/2014/main" id="{A008EFB1-2318-4254-B385-A9D31CED0272}"/>
                  </a:ext>
                </a:extLst>
              </p:cNvPr>
              <p:cNvSpPr>
                <a:spLocks noRot="1" noChangeAspect="1" noMove="1" noResize="1" noEditPoints="1" noAdjustHandles="1" noChangeArrowheads="1" noChangeShapeType="1" noTextEdit="1"/>
              </p:cNvSpPr>
              <p:nvPr/>
            </p:nvSpPr>
            <p:spPr>
              <a:xfrm>
                <a:off x="4959759" y="3779151"/>
                <a:ext cx="331338" cy="461665"/>
              </a:xfrm>
              <a:prstGeom prst="rect">
                <a:avLst/>
              </a:prstGeom>
              <a:blipFill>
                <a:blip r:embed="rId16"/>
                <a:stretch>
                  <a:fillRect l="-5556" r="-16667"/>
                </a:stretch>
              </a:blipFill>
              <a:ln w="19050">
                <a:noFill/>
              </a:ln>
            </p:spPr>
            <p:txBody>
              <a:bodyPr/>
              <a:lstStyle/>
              <a:p>
                <a:r>
                  <a:rPr lang="en-US">
                    <a:noFill/>
                  </a:rPr>
                  <a:t> </a:t>
                </a:r>
              </a:p>
            </p:txBody>
          </p:sp>
        </mc:Fallback>
      </mc:AlternateContent>
      <p:sp>
        <p:nvSpPr>
          <p:cNvPr id="38" name="Oval 37">
            <a:extLst>
              <a:ext uri="{FF2B5EF4-FFF2-40B4-BE49-F238E27FC236}">
                <a16:creationId xmlns:a16="http://schemas.microsoft.com/office/drawing/2014/main" id="{B573B73F-1647-4CA7-8380-F340E7A5A60E}"/>
              </a:ext>
            </a:extLst>
          </p:cNvPr>
          <p:cNvSpPr/>
          <p:nvPr/>
        </p:nvSpPr>
        <p:spPr bwMode="auto">
          <a:xfrm>
            <a:off x="4870314" y="3780818"/>
            <a:ext cx="126459" cy="126459"/>
          </a:xfrm>
          <a:prstGeom prst="ellipse">
            <a:avLst/>
          </a:prstGeom>
          <a:solidFill>
            <a:schemeClr val="tx1"/>
          </a:solidFill>
          <a:ln w="28575"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AB5F783-913F-4C6D-9ED2-7EBCF65BEBAD}"/>
                  </a:ext>
                </a:extLst>
              </p:cNvPr>
              <p:cNvSpPr/>
              <p:nvPr/>
            </p:nvSpPr>
            <p:spPr>
              <a:xfrm>
                <a:off x="693693" y="6130057"/>
                <a:ext cx="10874827" cy="437492"/>
              </a:xfrm>
              <a:prstGeom prst="rect">
                <a:avLst/>
              </a:prstGeom>
            </p:spPr>
            <p:txBody>
              <a:bodyPr wrap="square">
                <a:spAutoFit/>
              </a:bodyPr>
              <a:lstStyle/>
              <a:p>
                <a:pPr algn="l"/>
                <a:r>
                  <a:rPr lang="en-US" sz="2000" b="0" dirty="0">
                    <a:solidFill>
                      <a:srgbClr val="252525"/>
                    </a:solidFill>
                    <a:latin typeface="Times New Roman" panose="02020603050405020304" pitchFamily="18" charset="0"/>
                  </a:rPr>
                  <a:t>The </a:t>
                </a:r>
                <a14:m>
                  <m:oMath xmlns:m="http://schemas.openxmlformats.org/officeDocument/2006/math">
                    <m:acc>
                      <m:accPr>
                        <m:chr m:val="⃗"/>
                        <m:ctrlPr>
                          <a:rPr lang="en-US" sz="2000" i="1">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𝐄</m:t>
                        </m:r>
                      </m:e>
                    </m:acc>
                    <m:r>
                      <a:rPr lang="en-US" sz="2000" i="1">
                        <a:latin typeface="Cambria Math" panose="02040503050406030204" pitchFamily="18" charset="0"/>
                        <a:ea typeface="Cambria Math" panose="02040503050406030204" pitchFamily="18" charset="0"/>
                      </a:rPr>
                      <m:t> </m:t>
                    </m:r>
                  </m:oMath>
                </a14:m>
                <a:r>
                  <a:rPr lang="en-US" sz="2000" b="0" dirty="0">
                    <a:solidFill>
                      <a:srgbClr val="252525"/>
                    </a:solidFill>
                    <a:latin typeface="Times New Roman" panose="02020603050405020304" pitchFamily="18" charset="0"/>
                  </a:rPr>
                  <a:t>field points away from the </a:t>
                </a:r>
                <a:r>
                  <a:rPr lang="en-US" sz="2000" dirty="0">
                    <a:solidFill>
                      <a:srgbClr val="252525"/>
                    </a:solidFill>
                    <a:latin typeface="Times New Roman" panose="02020603050405020304" pitchFamily="18" charset="0"/>
                  </a:rPr>
                  <a:t>instantaneous</a:t>
                </a:r>
                <a:r>
                  <a:rPr lang="en-US" sz="2000" b="0" dirty="0">
                    <a:solidFill>
                      <a:srgbClr val="252525"/>
                    </a:solidFill>
                    <a:latin typeface="Times New Roman" panose="02020603050405020304" pitchFamily="18" charset="0"/>
                  </a:rPr>
                  <a:t> (as opposed to the </a:t>
                </a:r>
                <a:r>
                  <a:rPr lang="en-US" sz="2000" b="0" i="1" dirty="0">
                    <a:solidFill>
                      <a:srgbClr val="252525"/>
                    </a:solidFill>
                    <a:latin typeface="Times New Roman" panose="02020603050405020304" pitchFamily="18" charset="0"/>
                  </a:rPr>
                  <a:t>retarded</a:t>
                </a:r>
                <a:r>
                  <a:rPr lang="en-US" sz="2000" b="0" dirty="0">
                    <a:solidFill>
                      <a:srgbClr val="252525"/>
                    </a:solidFill>
                    <a:latin typeface="Times New Roman" panose="02020603050405020304" pitchFamily="18" charset="0"/>
                  </a:rPr>
                  <a:t>) position of the charge!</a:t>
                </a:r>
              </a:p>
            </p:txBody>
          </p:sp>
        </mc:Choice>
        <mc:Fallback xmlns="">
          <p:sp>
            <p:nvSpPr>
              <p:cNvPr id="5" name="Rectangle 4">
                <a:extLst>
                  <a:ext uri="{FF2B5EF4-FFF2-40B4-BE49-F238E27FC236}">
                    <a16:creationId xmlns:a16="http://schemas.microsoft.com/office/drawing/2014/main" id="{5AB5F783-913F-4C6D-9ED2-7EBCF65BEBAD}"/>
                  </a:ext>
                </a:extLst>
              </p:cNvPr>
              <p:cNvSpPr>
                <a:spLocks noRot="1" noChangeAspect="1" noMove="1" noResize="1" noEditPoints="1" noAdjustHandles="1" noChangeArrowheads="1" noChangeShapeType="1" noTextEdit="1"/>
              </p:cNvSpPr>
              <p:nvPr/>
            </p:nvSpPr>
            <p:spPr>
              <a:xfrm>
                <a:off x="693693" y="6130057"/>
                <a:ext cx="10874827" cy="437492"/>
              </a:xfrm>
              <a:prstGeom prst="rect">
                <a:avLst/>
              </a:prstGeom>
              <a:blipFill>
                <a:blip r:embed="rId17"/>
                <a:stretch>
                  <a:fillRect l="-617" b="-25352"/>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90B93AED-566C-474D-AD2E-38DE30D0F55F}"/>
                  </a:ext>
                </a:extLst>
              </p:cNvPr>
              <p:cNvSpPr/>
              <p:nvPr/>
            </p:nvSpPr>
            <p:spPr>
              <a:xfrm>
                <a:off x="388499" y="2213140"/>
                <a:ext cx="5671834" cy="400110"/>
              </a:xfrm>
              <a:prstGeom prst="rect">
                <a:avLst/>
              </a:prstGeom>
            </p:spPr>
            <p:txBody>
              <a:bodyPr wrap="square">
                <a:spAutoFit/>
              </a:bodyPr>
              <a:lstStyle/>
              <a:p>
                <a:pPr algn="l"/>
                <a:r>
                  <a:rPr lang="en-US" sz="2000" b="0" dirty="0">
                    <a:solidFill>
                      <a:srgbClr val="242424"/>
                    </a:solidFill>
                    <a:latin typeface="+mj-lt"/>
                  </a:rPr>
                  <a:t>In terms of the </a:t>
                </a:r>
                <a14:m>
                  <m:oMath xmlns:m="http://schemas.openxmlformats.org/officeDocument/2006/math">
                    <m:r>
                      <a:rPr lang="en-US" sz="2000" b="0" i="1">
                        <a:latin typeface="Cambria Math"/>
                        <a:ea typeface="Cambria Math" panose="02040503050406030204" pitchFamily="18" charset="0"/>
                      </a:rPr>
                      <m:t>𝒮</m:t>
                    </m:r>
                  </m:oMath>
                </a14:m>
                <a:r>
                  <a:rPr lang="en-US" sz="2000" b="0" i="1" dirty="0">
                    <a:solidFill>
                      <a:srgbClr val="242424"/>
                    </a:solidFill>
                    <a:latin typeface="+mj-lt"/>
                  </a:rPr>
                  <a:t> </a:t>
                </a:r>
                <a:r>
                  <a:rPr lang="en-US" sz="2000" b="0" dirty="0">
                    <a:solidFill>
                      <a:srgbClr val="242424"/>
                    </a:solidFill>
                    <a:latin typeface="+mj-lt"/>
                  </a:rPr>
                  <a:t>coordinates of observation point P</a:t>
                </a:r>
                <a:endParaRPr lang="en-US" sz="2000" dirty="0">
                  <a:latin typeface="+mj-lt"/>
                </a:endParaRPr>
              </a:p>
            </p:txBody>
          </p:sp>
        </mc:Choice>
        <mc:Fallback xmlns="">
          <p:sp>
            <p:nvSpPr>
              <p:cNvPr id="31" name="Rectangle 30">
                <a:extLst>
                  <a:ext uri="{FF2B5EF4-FFF2-40B4-BE49-F238E27FC236}">
                    <a16:creationId xmlns:a16="http://schemas.microsoft.com/office/drawing/2014/main" id="{90B93AED-566C-474D-AD2E-38DE30D0F55F}"/>
                  </a:ext>
                </a:extLst>
              </p:cNvPr>
              <p:cNvSpPr>
                <a:spLocks noRot="1" noChangeAspect="1" noMove="1" noResize="1" noEditPoints="1" noAdjustHandles="1" noChangeArrowheads="1" noChangeShapeType="1" noTextEdit="1"/>
              </p:cNvSpPr>
              <p:nvPr/>
            </p:nvSpPr>
            <p:spPr>
              <a:xfrm>
                <a:off x="388499" y="2213140"/>
                <a:ext cx="5671834" cy="400110"/>
              </a:xfrm>
              <a:prstGeom prst="rect">
                <a:avLst/>
              </a:prstGeom>
              <a:blipFill>
                <a:blip r:embed="rId19"/>
                <a:stretch>
                  <a:fillRect l="-1183"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F5F77597-0507-4120-BDB2-28A1F771B11C}"/>
                  </a:ext>
                </a:extLst>
              </p:cNvPr>
              <p:cNvSpPr/>
              <p:nvPr/>
            </p:nvSpPr>
            <p:spPr>
              <a:xfrm>
                <a:off x="4176568" y="4270455"/>
                <a:ext cx="3305527" cy="745269"/>
              </a:xfrm>
              <a:prstGeom prst="rect">
                <a:avLst/>
              </a:prstGeom>
              <a:noFill/>
              <a:ln w="19050">
                <a:noFill/>
              </a:ln>
            </p:spPr>
            <p:txBody>
              <a:bodyPr wrap="square">
                <a:spAutoFit/>
              </a:bodyPr>
              <a:lstStyle/>
              <a:p>
                <a:pPr algn="l"/>
                <a14:m>
                  <m:oMath xmlns:m="http://schemas.openxmlformats.org/officeDocument/2006/math">
                    <m:sSub>
                      <m:sSubPr>
                        <m:ctrlPr>
                          <a:rPr lang="en-US" sz="2000" b="1" i="1" smtClean="0">
                            <a:latin typeface="Cambria Math" panose="02040503050406030204" pitchFamily="18" charset="0"/>
                            <a:ea typeface="Cambria Math" panose="02040503050406030204" pitchFamily="18" charset="0"/>
                          </a:rPr>
                        </m:ctrlPr>
                      </m:sSubPr>
                      <m:e>
                        <m:acc>
                          <m:accPr>
                            <m:chr m:val="⃗"/>
                            <m:ctrlPr>
                              <a:rPr lang="en-US" sz="200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𝐑</m:t>
                            </m:r>
                          </m:e>
                        </m:acc>
                      </m:e>
                      <m:sub>
                        <m:r>
                          <a:rPr lang="en-US" sz="2000" b="0" i="1" smtClean="0">
                            <a:latin typeface="Cambria Math" panose="02040503050406030204" pitchFamily="18" charset="0"/>
                            <a:ea typeface="Cambria Math" panose="02040503050406030204" pitchFamily="18" charset="0"/>
                          </a:rPr>
                          <m:t>𝑥</m:t>
                        </m:r>
                      </m:sub>
                    </m:sSub>
                  </m:oMath>
                </a14:m>
                <a:r>
                  <a:rPr lang="en-US" sz="2000" dirty="0">
                    <a:latin typeface="+mj-lt"/>
                    <a:ea typeface="Cambria Math" panose="02040503050406030204" pitchFamily="18" charset="0"/>
                  </a:rPr>
                  <a:t> </a:t>
                </a:r>
                <a:r>
                  <a:rPr lang="en-US" sz="2000" b="0" dirty="0">
                    <a:latin typeface="+mj-lt"/>
                    <a:ea typeface="Cambria Math" panose="02040503050406030204" pitchFamily="18" charset="0"/>
                  </a:rPr>
                  <a:t>gets </a:t>
                </a:r>
                <a14:m>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𝛾</m:t>
                        </m:r>
                      </m:e>
                      <m:sub>
                        <m:r>
                          <a:rPr lang="en-US" sz="2000" b="0" i="1">
                            <a:latin typeface="Cambria Math" panose="02040503050406030204" pitchFamily="18" charset="0"/>
                            <a:ea typeface="Cambria Math" panose="02040503050406030204" pitchFamily="18" charset="0"/>
                          </a:rPr>
                          <m:t>0</m:t>
                        </m:r>
                      </m:sub>
                    </m:sSub>
                  </m:oMath>
                </a14:m>
                <a:r>
                  <a:rPr lang="en-US" sz="2000" b="0" dirty="0">
                    <a:latin typeface="+mj-lt"/>
                    <a:ea typeface="Cambria Math" panose="02040503050406030204" pitchFamily="18" charset="0"/>
                  </a:rPr>
                  <a:t> from Lorentz transformation of coordinates</a:t>
                </a:r>
              </a:p>
            </p:txBody>
          </p:sp>
        </mc:Choice>
        <mc:Fallback xmlns="">
          <p:sp>
            <p:nvSpPr>
              <p:cNvPr id="34" name="Rectangle 33">
                <a:extLst>
                  <a:ext uri="{FF2B5EF4-FFF2-40B4-BE49-F238E27FC236}">
                    <a16:creationId xmlns:a16="http://schemas.microsoft.com/office/drawing/2014/main" id="{F5F77597-0507-4120-BDB2-28A1F771B11C}"/>
                  </a:ext>
                </a:extLst>
              </p:cNvPr>
              <p:cNvSpPr>
                <a:spLocks noRot="1" noChangeAspect="1" noMove="1" noResize="1" noEditPoints="1" noAdjustHandles="1" noChangeArrowheads="1" noChangeShapeType="1" noTextEdit="1"/>
              </p:cNvSpPr>
              <p:nvPr/>
            </p:nvSpPr>
            <p:spPr>
              <a:xfrm>
                <a:off x="4176568" y="4270455"/>
                <a:ext cx="3305527" cy="745269"/>
              </a:xfrm>
              <a:prstGeom prst="rect">
                <a:avLst/>
              </a:prstGeom>
              <a:blipFill>
                <a:blip r:embed="rId20"/>
                <a:stretch>
                  <a:fillRect l="-1845" b="-13934"/>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5D129E0F-F5AC-4A7B-9ED7-05E3FF1EB305}"/>
                  </a:ext>
                </a:extLst>
              </p:cNvPr>
              <p:cNvSpPr/>
              <p:nvPr/>
            </p:nvSpPr>
            <p:spPr>
              <a:xfrm>
                <a:off x="4163658" y="5352616"/>
                <a:ext cx="3305527" cy="782650"/>
              </a:xfrm>
              <a:prstGeom prst="rect">
                <a:avLst/>
              </a:prstGeom>
              <a:noFill/>
              <a:ln w="19050">
                <a:noFill/>
              </a:ln>
            </p:spPr>
            <p:txBody>
              <a:bodyPr wrap="square">
                <a:spAutoFit/>
              </a:bodyPr>
              <a:lstStyle/>
              <a:p>
                <a:pPr algn="l"/>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oMath>
                </a14:m>
                <a:r>
                  <a:rPr lang="en-US" sz="2000" b="0" dirty="0">
                    <a:latin typeface="+mj-lt"/>
                    <a:ea typeface="Cambria Math" panose="02040503050406030204" pitchFamily="18" charset="0"/>
                  </a:rPr>
                  <a:t> gets </a:t>
                </a:r>
                <a14:m>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𝛾</m:t>
                        </m:r>
                      </m:e>
                      <m:sub>
                        <m:r>
                          <a:rPr lang="en-US" sz="2000" b="0" i="1">
                            <a:latin typeface="Cambria Math" panose="02040503050406030204" pitchFamily="18" charset="0"/>
                            <a:ea typeface="Cambria Math" panose="02040503050406030204" pitchFamily="18" charset="0"/>
                          </a:rPr>
                          <m:t>0</m:t>
                        </m:r>
                      </m:sub>
                    </m:sSub>
                  </m:oMath>
                </a14:m>
                <a:r>
                  <a:rPr lang="en-US" sz="2000" b="0" dirty="0">
                    <a:latin typeface="+mj-lt"/>
                    <a:ea typeface="Cambria Math" panose="02040503050406030204" pitchFamily="18" charset="0"/>
                  </a:rPr>
                  <a:t> from field transformation of </a:t>
                </a:r>
                <a14:m>
                  <m:oMath xmlns:m="http://schemas.openxmlformats.org/officeDocument/2006/math">
                    <m:sSup>
                      <m:sSupPr>
                        <m:ctrlPr>
                          <a:rPr lang="en-US" sz="2000" i="1">
                            <a:latin typeface="Cambria Math" panose="02040503050406030204" pitchFamily="18" charset="0"/>
                            <a:ea typeface="Cambria Math" panose="02040503050406030204" pitchFamily="18" charset="0"/>
                          </a:rPr>
                        </m:ctrlPr>
                      </m:sSup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e>
                      <m:sup>
                        <m:r>
                          <a:rPr lang="en-US" sz="2000" i="1">
                            <a:latin typeface="Cambria Math" panose="02040503050406030204" pitchFamily="18" charset="0"/>
                            <a:ea typeface="Cambria Math" panose="02040503050406030204" pitchFamily="18" charset="0"/>
                          </a:rPr>
                          <m:t>⊥</m:t>
                        </m:r>
                      </m:sup>
                    </m:sSup>
                  </m:oMath>
                </a14:m>
                <a:endParaRPr lang="en-US" sz="2000" b="0" dirty="0">
                  <a:latin typeface="+mj-lt"/>
                  <a:ea typeface="Cambria Math" panose="02040503050406030204" pitchFamily="18" charset="0"/>
                </a:endParaRPr>
              </a:p>
            </p:txBody>
          </p:sp>
        </mc:Choice>
        <mc:Fallback xmlns="">
          <p:sp>
            <p:nvSpPr>
              <p:cNvPr id="40" name="Rectangle 39">
                <a:extLst>
                  <a:ext uri="{FF2B5EF4-FFF2-40B4-BE49-F238E27FC236}">
                    <a16:creationId xmlns:a16="http://schemas.microsoft.com/office/drawing/2014/main" id="{5D129E0F-F5AC-4A7B-9ED7-05E3FF1EB305}"/>
                  </a:ext>
                </a:extLst>
              </p:cNvPr>
              <p:cNvSpPr>
                <a:spLocks noRot="1" noChangeAspect="1" noMove="1" noResize="1" noEditPoints="1" noAdjustHandles="1" noChangeArrowheads="1" noChangeShapeType="1" noTextEdit="1"/>
              </p:cNvSpPr>
              <p:nvPr/>
            </p:nvSpPr>
            <p:spPr>
              <a:xfrm>
                <a:off x="4163658" y="5352616"/>
                <a:ext cx="3305527" cy="782650"/>
              </a:xfrm>
              <a:prstGeom prst="rect">
                <a:avLst/>
              </a:prstGeom>
              <a:blipFill>
                <a:blip r:embed="rId21"/>
                <a:stretch>
                  <a:fillRect l="-1845" b="-13281"/>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5DA9C177-9E17-45D4-B400-E55B6938E315}"/>
                  </a:ext>
                </a:extLst>
              </p:cNvPr>
              <p:cNvSpPr/>
              <p:nvPr/>
            </p:nvSpPr>
            <p:spPr>
              <a:xfrm>
                <a:off x="10402919" y="3029094"/>
                <a:ext cx="341003"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panose="02040503050406030204" pitchFamily="18" charset="0"/>
                          <a:ea typeface="Cambria Math" panose="02040503050406030204" pitchFamily="18" charset="0"/>
                        </a:rPr>
                        <m:t>𝜃</m:t>
                      </m:r>
                    </m:oMath>
                  </m:oMathPara>
                </a14:m>
                <a:endParaRPr lang="en-US" sz="2400" b="0" dirty="0">
                  <a:ea typeface="Cambria Math" panose="02040503050406030204" pitchFamily="18" charset="0"/>
                </a:endParaRPr>
              </a:p>
            </p:txBody>
          </p:sp>
        </mc:Choice>
        <mc:Fallback xmlns="">
          <p:sp>
            <p:nvSpPr>
              <p:cNvPr id="42" name="Rectangle 41">
                <a:extLst>
                  <a:ext uri="{FF2B5EF4-FFF2-40B4-BE49-F238E27FC236}">
                    <a16:creationId xmlns:a16="http://schemas.microsoft.com/office/drawing/2014/main" id="{5DA9C177-9E17-45D4-B400-E55B6938E315}"/>
                  </a:ext>
                </a:extLst>
              </p:cNvPr>
              <p:cNvSpPr>
                <a:spLocks noRot="1" noChangeAspect="1" noMove="1" noResize="1" noEditPoints="1" noAdjustHandles="1" noChangeArrowheads="1" noChangeShapeType="1" noTextEdit="1"/>
              </p:cNvSpPr>
              <p:nvPr/>
            </p:nvSpPr>
            <p:spPr>
              <a:xfrm>
                <a:off x="10402919" y="3029094"/>
                <a:ext cx="341003" cy="461665"/>
              </a:xfrm>
              <a:prstGeom prst="rect">
                <a:avLst/>
              </a:prstGeom>
              <a:blipFill>
                <a:blip r:embed="rId22"/>
                <a:stretch>
                  <a:fillRect l="-5455" r="-9091"/>
                </a:stretch>
              </a:blipFill>
              <a:ln w="19050">
                <a:noFill/>
              </a:ln>
            </p:spPr>
            <p:txBody>
              <a:bodyPr/>
              <a:lstStyle/>
              <a:p>
                <a:r>
                  <a:rPr lang="en-US">
                    <a:noFill/>
                  </a:rPr>
                  <a:t> </a:t>
                </a:r>
              </a:p>
            </p:txBody>
          </p:sp>
        </mc:Fallback>
      </mc:AlternateContent>
      <p:sp>
        <p:nvSpPr>
          <p:cNvPr id="43" name="Freeform 14">
            <a:extLst>
              <a:ext uri="{FF2B5EF4-FFF2-40B4-BE49-F238E27FC236}">
                <a16:creationId xmlns:a16="http://schemas.microsoft.com/office/drawing/2014/main" id="{4BBF7597-6647-4055-83BE-59713BCBF2F3}"/>
              </a:ext>
            </a:extLst>
          </p:cNvPr>
          <p:cNvSpPr/>
          <p:nvPr/>
        </p:nvSpPr>
        <p:spPr bwMode="auto">
          <a:xfrm rot="2236231">
            <a:off x="10127851" y="3176513"/>
            <a:ext cx="381000" cy="219075"/>
          </a:xfrm>
          <a:custGeom>
            <a:avLst/>
            <a:gdLst>
              <a:gd name="connsiteX0" fmla="*/ 0 w 381000"/>
              <a:gd name="connsiteY0" fmla="*/ 0 h 219075"/>
              <a:gd name="connsiteX1" fmla="*/ 238125 w 381000"/>
              <a:gd name="connsiteY1" fmla="*/ 57150 h 219075"/>
              <a:gd name="connsiteX2" fmla="*/ 381000 w 381000"/>
              <a:gd name="connsiteY2" fmla="*/ 219075 h 219075"/>
            </a:gdLst>
            <a:ahLst/>
            <a:cxnLst>
              <a:cxn ang="0">
                <a:pos x="connsiteX0" y="connsiteY0"/>
              </a:cxn>
              <a:cxn ang="0">
                <a:pos x="connsiteX1" y="connsiteY1"/>
              </a:cxn>
              <a:cxn ang="0">
                <a:pos x="connsiteX2" y="connsiteY2"/>
              </a:cxn>
            </a:cxnLst>
            <a:rect l="l" t="t" r="r" b="b"/>
            <a:pathLst>
              <a:path w="381000" h="219075">
                <a:moveTo>
                  <a:pt x="0" y="0"/>
                </a:moveTo>
                <a:cubicBezTo>
                  <a:pt x="87312" y="10319"/>
                  <a:pt x="174625" y="20638"/>
                  <a:pt x="238125" y="57150"/>
                </a:cubicBezTo>
                <a:cubicBezTo>
                  <a:pt x="301625" y="93662"/>
                  <a:pt x="341312" y="156368"/>
                  <a:pt x="381000" y="219075"/>
                </a:cubicBezTo>
              </a:path>
            </a:pathLst>
          </a:cu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CAA1B937-9967-4539-8902-139080A5FA36}"/>
                  </a:ext>
                </a:extLst>
              </p:cNvPr>
              <p:cNvSpPr/>
              <p:nvPr/>
            </p:nvSpPr>
            <p:spPr>
              <a:xfrm>
                <a:off x="10587922" y="2528872"/>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1" i="0" smtClean="0">
                          <a:latin typeface="Cambria Math" panose="02040503050406030204" pitchFamily="18" charset="0"/>
                          <a:ea typeface="Cambria Math" panose="02040503050406030204" pitchFamily="18" charset="0"/>
                        </a:rPr>
                        <m:t>𝐑</m:t>
                      </m:r>
                    </m:oMath>
                  </m:oMathPara>
                </a14:m>
                <a:endParaRPr lang="en-US" sz="2400" dirty="0">
                  <a:ea typeface="Cambria Math" panose="02040503050406030204" pitchFamily="18" charset="0"/>
                </a:endParaRPr>
              </a:p>
            </p:txBody>
          </p:sp>
        </mc:Choice>
        <mc:Fallback xmlns="">
          <p:sp>
            <p:nvSpPr>
              <p:cNvPr id="44" name="Rectangle 43">
                <a:extLst>
                  <a:ext uri="{FF2B5EF4-FFF2-40B4-BE49-F238E27FC236}">
                    <a16:creationId xmlns:a16="http://schemas.microsoft.com/office/drawing/2014/main" id="{CAA1B937-9967-4539-8902-139080A5FA36}"/>
                  </a:ext>
                </a:extLst>
              </p:cNvPr>
              <p:cNvSpPr>
                <a:spLocks noRot="1" noChangeAspect="1" noMove="1" noResize="1" noEditPoints="1" noAdjustHandles="1" noChangeArrowheads="1" noChangeShapeType="1" noTextEdit="1"/>
              </p:cNvSpPr>
              <p:nvPr/>
            </p:nvSpPr>
            <p:spPr>
              <a:xfrm>
                <a:off x="10587922" y="2528872"/>
                <a:ext cx="464828" cy="461665"/>
              </a:xfrm>
              <a:prstGeom prst="rect">
                <a:avLst/>
              </a:prstGeom>
              <a:blipFill>
                <a:blip r:embed="rId23"/>
                <a:stretch>
                  <a:fillRect l="-3947"/>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ED8B23D1-71D2-4291-9D7A-030B5D7A91C3}"/>
                  </a:ext>
                </a:extLst>
              </p:cNvPr>
              <p:cNvSpPr/>
              <p:nvPr/>
            </p:nvSpPr>
            <p:spPr>
              <a:xfrm>
                <a:off x="10469182" y="1099442"/>
                <a:ext cx="452367" cy="50642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latin typeface="Cambria Math" panose="02040503050406030204" pitchFamily="18" charset="0"/>
                              <a:ea typeface="Cambria Math" panose="02040503050406030204" pitchFamily="18" charset="0"/>
                            </a:rPr>
                          </m:ctrlPr>
                        </m:accPr>
                        <m:e>
                          <m:r>
                            <a:rPr lang="en-US" sz="2400">
                              <a:latin typeface="Cambria Math"/>
                              <a:ea typeface="Cambria Math" panose="02040503050406030204" pitchFamily="18" charset="0"/>
                            </a:rPr>
                            <m:t>𝐄</m:t>
                          </m:r>
                        </m:e>
                      </m:acc>
                    </m:oMath>
                  </m:oMathPara>
                </a14:m>
                <a:endParaRPr lang="en-US" sz="2400" dirty="0"/>
              </a:p>
            </p:txBody>
          </p:sp>
        </mc:Choice>
        <mc:Fallback xmlns="">
          <p:sp>
            <p:nvSpPr>
              <p:cNvPr id="46" name="Rectangle 45">
                <a:extLst>
                  <a:ext uri="{FF2B5EF4-FFF2-40B4-BE49-F238E27FC236}">
                    <a16:creationId xmlns:a16="http://schemas.microsoft.com/office/drawing/2014/main" id="{ED8B23D1-71D2-4291-9D7A-030B5D7A91C3}"/>
                  </a:ext>
                </a:extLst>
              </p:cNvPr>
              <p:cNvSpPr>
                <a:spLocks noRot="1" noChangeAspect="1" noMove="1" noResize="1" noEditPoints="1" noAdjustHandles="1" noChangeArrowheads="1" noChangeShapeType="1" noTextEdit="1"/>
              </p:cNvSpPr>
              <p:nvPr/>
            </p:nvSpPr>
            <p:spPr>
              <a:xfrm>
                <a:off x="10469182" y="1099442"/>
                <a:ext cx="452367" cy="506421"/>
              </a:xfrm>
              <a:prstGeom prst="rect">
                <a:avLst/>
              </a:prstGeom>
              <a:blipFill>
                <a:blip r:embed="rId24"/>
                <a:stretch>
                  <a:fillRect/>
                </a:stretch>
              </a:blipFill>
            </p:spPr>
            <p:txBody>
              <a:bodyPr/>
              <a:lstStyle/>
              <a:p>
                <a:r>
                  <a:rPr lang="en-US">
                    <a:noFill/>
                  </a:rPr>
                  <a:t> </a:t>
                </a:r>
              </a:p>
            </p:txBody>
          </p:sp>
        </mc:Fallback>
      </mc:AlternateContent>
      <p:sp>
        <p:nvSpPr>
          <p:cNvPr id="47" name="Rectangle 46">
            <a:extLst>
              <a:ext uri="{FF2B5EF4-FFF2-40B4-BE49-F238E27FC236}">
                <a16:creationId xmlns:a16="http://schemas.microsoft.com/office/drawing/2014/main" id="{0AC8C983-B7B8-41DA-B86D-7D16E8A72B89}"/>
              </a:ext>
            </a:extLst>
          </p:cNvPr>
          <p:cNvSpPr/>
          <p:nvPr/>
        </p:nvSpPr>
        <p:spPr bwMode="auto">
          <a:xfrm>
            <a:off x="10727952" y="2991210"/>
            <a:ext cx="1488332" cy="797668"/>
          </a:xfrm>
          <a:prstGeom prst="rect">
            <a:avLst/>
          </a:prstGeom>
          <a:solidFill>
            <a:schemeClr val="bg1"/>
          </a:solidFill>
          <a:ln w="28575"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cxnSp>
        <p:nvCxnSpPr>
          <p:cNvPr id="48" name="Straight Connector 47">
            <a:extLst>
              <a:ext uri="{FF2B5EF4-FFF2-40B4-BE49-F238E27FC236}">
                <a16:creationId xmlns:a16="http://schemas.microsoft.com/office/drawing/2014/main" id="{107242E3-79F1-42DA-9906-EAA1F64AE5F3}"/>
              </a:ext>
            </a:extLst>
          </p:cNvPr>
          <p:cNvCxnSpPr/>
          <p:nvPr/>
        </p:nvCxnSpPr>
        <p:spPr bwMode="auto">
          <a:xfrm>
            <a:off x="8143167" y="3451805"/>
            <a:ext cx="3866702" cy="4175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FFEA60DC-B0D3-4FC0-858E-551A71D71FD7}"/>
              </a:ext>
            </a:extLst>
          </p:cNvPr>
          <p:cNvCxnSpPr/>
          <p:nvPr/>
        </p:nvCxnSpPr>
        <p:spPr bwMode="auto">
          <a:xfrm>
            <a:off x="9833008" y="3487322"/>
            <a:ext cx="1624517" cy="0"/>
          </a:xfrm>
          <a:prstGeom prst="straightConnector1">
            <a:avLst/>
          </a:prstGeom>
          <a:noFill/>
          <a:ln w="57150"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F299EE2F-BA43-4537-8D4E-B5089A428F7C}"/>
                  </a:ext>
                </a:extLst>
              </p:cNvPr>
              <p:cNvSpPr/>
              <p:nvPr/>
            </p:nvSpPr>
            <p:spPr>
              <a:xfrm>
                <a:off x="11157192" y="2842515"/>
                <a:ext cx="307281" cy="461665"/>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ea typeface="Cambria Math" panose="02040503050406030204" pitchFamily="18" charset="0"/>
                            </a:rPr>
                          </m:ctrlPr>
                        </m:sSubPr>
                        <m:e>
                          <m:acc>
                            <m:accPr>
                              <m:chr m:val="⃗"/>
                              <m:ctrlPr>
                                <a:rPr lang="en-US" sz="2400" b="1" i="1" smtClean="0">
                                  <a:latin typeface="Cambria Math" panose="02040503050406030204" pitchFamily="18" charset="0"/>
                                  <a:ea typeface="Cambria Math" panose="02040503050406030204" pitchFamily="18" charset="0"/>
                                </a:rPr>
                              </m:ctrlPr>
                            </m:accPr>
                            <m:e>
                              <m:r>
                                <m:rPr>
                                  <m:sty m:val="p"/>
                                </m:rPr>
                                <a:rPr lang="en-US" sz="2400" i="0">
                                  <a:latin typeface="Cambria Math" panose="02040503050406030204" pitchFamily="18" charset="0"/>
                                  <a:ea typeface="Cambria Math" panose="02040503050406030204" pitchFamily="18" charset="0"/>
                                </a:rPr>
                                <m:t>v</m:t>
                              </m:r>
                            </m:e>
                          </m:acc>
                        </m:e>
                        <m:sub>
                          <m:r>
                            <a:rPr lang="en-US" sz="2400" b="0" i="1" smtClean="0">
                              <a:latin typeface="Cambria Math" panose="02040503050406030204" pitchFamily="18" charset="0"/>
                              <a:ea typeface="Cambria Math" panose="02040503050406030204" pitchFamily="18" charset="0"/>
                            </a:rPr>
                            <m:t>0</m:t>
                          </m:r>
                        </m:sub>
                      </m:sSub>
                    </m:oMath>
                  </m:oMathPara>
                </a14:m>
                <a:endParaRPr lang="en-US" sz="2400" dirty="0"/>
              </a:p>
            </p:txBody>
          </p:sp>
        </mc:Choice>
        <mc:Fallback xmlns="">
          <p:sp>
            <p:nvSpPr>
              <p:cNvPr id="50" name="Rectangle 49">
                <a:extLst>
                  <a:ext uri="{FF2B5EF4-FFF2-40B4-BE49-F238E27FC236}">
                    <a16:creationId xmlns:a16="http://schemas.microsoft.com/office/drawing/2014/main" id="{F299EE2F-BA43-4537-8D4E-B5089A428F7C}"/>
                  </a:ext>
                </a:extLst>
              </p:cNvPr>
              <p:cNvSpPr>
                <a:spLocks noRot="1" noChangeAspect="1" noMove="1" noResize="1" noEditPoints="1" noAdjustHandles="1" noChangeArrowheads="1" noChangeShapeType="1" noTextEdit="1"/>
              </p:cNvSpPr>
              <p:nvPr/>
            </p:nvSpPr>
            <p:spPr>
              <a:xfrm>
                <a:off x="11157192" y="2842515"/>
                <a:ext cx="307281" cy="461665"/>
              </a:xfrm>
              <a:prstGeom prst="rect">
                <a:avLst/>
              </a:prstGeom>
              <a:blipFill>
                <a:blip r:embed="rId25"/>
                <a:stretch>
                  <a:fillRect l="-35294" r="-1961"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AFBE27F8-1573-409A-90EE-E83F7CEB329C}"/>
                  </a:ext>
                </a:extLst>
              </p:cNvPr>
              <p:cNvSpPr/>
              <p:nvPr/>
            </p:nvSpPr>
            <p:spPr>
              <a:xfrm>
                <a:off x="9143657" y="2990140"/>
                <a:ext cx="4440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a:latin typeface="Cambria Math"/>
                          <a:ea typeface="Cambria Math" panose="02040503050406030204" pitchFamily="18" charset="0"/>
                        </a:rPr>
                        <m:t>𝑞</m:t>
                      </m:r>
                    </m:oMath>
                  </m:oMathPara>
                </a14:m>
                <a:endParaRPr lang="en-US" sz="2400" dirty="0"/>
              </a:p>
            </p:txBody>
          </p:sp>
        </mc:Choice>
        <mc:Fallback xmlns="">
          <p:sp>
            <p:nvSpPr>
              <p:cNvPr id="53" name="Rectangle 52">
                <a:extLst>
                  <a:ext uri="{FF2B5EF4-FFF2-40B4-BE49-F238E27FC236}">
                    <a16:creationId xmlns:a16="http://schemas.microsoft.com/office/drawing/2014/main" id="{AFBE27F8-1573-409A-90EE-E83F7CEB329C}"/>
                  </a:ext>
                </a:extLst>
              </p:cNvPr>
              <p:cNvSpPr>
                <a:spLocks noRot="1" noChangeAspect="1" noMove="1" noResize="1" noEditPoints="1" noAdjustHandles="1" noChangeArrowheads="1" noChangeShapeType="1" noTextEdit="1"/>
              </p:cNvSpPr>
              <p:nvPr/>
            </p:nvSpPr>
            <p:spPr>
              <a:xfrm>
                <a:off x="9143657" y="2990140"/>
                <a:ext cx="444031" cy="461665"/>
              </a:xfrm>
              <a:prstGeom prst="rect">
                <a:avLst/>
              </a:prstGeom>
              <a:blipFill>
                <a:blip r:embed="rId27"/>
                <a:stretch>
                  <a:fillRect l="-4110"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CD489A46-C910-42C8-9DFE-029D09265D5A}"/>
                  </a:ext>
                </a:extLst>
              </p:cNvPr>
              <p:cNvSpPr/>
              <p:nvPr/>
            </p:nvSpPr>
            <p:spPr>
              <a:xfrm>
                <a:off x="10633019" y="2556663"/>
                <a:ext cx="260813" cy="506421"/>
              </a:xfrm>
              <a:prstGeom prst="rect">
                <a:avLst/>
              </a:prstGeom>
              <a:solidFill>
                <a:schemeClr val="bg1"/>
              </a:solidFill>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400" b="1" i="1" smtClean="0">
                              <a:latin typeface="Cambria Math" panose="02040503050406030204" pitchFamily="18" charset="0"/>
                              <a:ea typeface="Cambria Math" panose="02040503050406030204" pitchFamily="18" charset="0"/>
                            </a:rPr>
                          </m:ctrlPr>
                        </m:accPr>
                        <m:e>
                          <m:r>
                            <a:rPr lang="en-US" sz="2400">
                              <a:latin typeface="Cambria Math" panose="02040503050406030204" pitchFamily="18" charset="0"/>
                              <a:ea typeface="Cambria Math" panose="02040503050406030204" pitchFamily="18" charset="0"/>
                            </a:rPr>
                            <m:t>𝐑</m:t>
                          </m:r>
                        </m:e>
                      </m:acc>
                    </m:oMath>
                  </m:oMathPara>
                </a14:m>
                <a:endParaRPr lang="en-US" sz="2400" dirty="0">
                  <a:ea typeface="Cambria Math" panose="02040503050406030204" pitchFamily="18" charset="0"/>
                </a:endParaRPr>
              </a:p>
            </p:txBody>
          </p:sp>
        </mc:Choice>
        <mc:Fallback xmlns="">
          <p:sp>
            <p:nvSpPr>
              <p:cNvPr id="54" name="Rectangle 53">
                <a:extLst>
                  <a:ext uri="{FF2B5EF4-FFF2-40B4-BE49-F238E27FC236}">
                    <a16:creationId xmlns:a16="http://schemas.microsoft.com/office/drawing/2014/main" id="{CD489A46-C910-42C8-9DFE-029D09265D5A}"/>
                  </a:ext>
                </a:extLst>
              </p:cNvPr>
              <p:cNvSpPr>
                <a:spLocks noRot="1" noChangeAspect="1" noMove="1" noResize="1" noEditPoints="1" noAdjustHandles="1" noChangeArrowheads="1" noChangeShapeType="1" noTextEdit="1"/>
              </p:cNvSpPr>
              <p:nvPr/>
            </p:nvSpPr>
            <p:spPr>
              <a:xfrm>
                <a:off x="10633019" y="2556663"/>
                <a:ext cx="260813" cy="506421"/>
              </a:xfrm>
              <a:prstGeom prst="rect">
                <a:avLst/>
              </a:prstGeom>
              <a:blipFill>
                <a:blip r:embed="rId28"/>
                <a:stretch>
                  <a:fillRect r="-16279"/>
                </a:stretch>
              </a:blipFill>
              <a:ln w="19050">
                <a:noFill/>
              </a:ln>
            </p:spPr>
            <p:txBody>
              <a:bodyPr/>
              <a:lstStyle/>
              <a:p>
                <a:r>
                  <a:rPr lang="LID4096">
                    <a:noFill/>
                  </a:rPr>
                  <a:t> </a:t>
                </a:r>
              </a:p>
            </p:txBody>
          </p:sp>
        </mc:Fallback>
      </mc:AlternateContent>
      <p:cxnSp>
        <p:nvCxnSpPr>
          <p:cNvPr id="55" name="Straight Arrow Connector 54">
            <a:extLst>
              <a:ext uri="{FF2B5EF4-FFF2-40B4-BE49-F238E27FC236}">
                <a16:creationId xmlns:a16="http://schemas.microsoft.com/office/drawing/2014/main" id="{901F383F-8701-4596-BA7A-D4E509985C6C}"/>
              </a:ext>
            </a:extLst>
          </p:cNvPr>
          <p:cNvCxnSpPr/>
          <p:nvPr/>
        </p:nvCxnSpPr>
        <p:spPr bwMode="auto">
          <a:xfrm flipV="1">
            <a:off x="9108477" y="1648263"/>
            <a:ext cx="1433483" cy="3679596"/>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F82B20F1-7064-4E47-9BA6-8D456F9E90B0}"/>
              </a:ext>
            </a:extLst>
          </p:cNvPr>
          <p:cNvCxnSpPr/>
          <p:nvPr/>
        </p:nvCxnSpPr>
        <p:spPr bwMode="auto">
          <a:xfrm flipV="1">
            <a:off x="9522334" y="1512418"/>
            <a:ext cx="621079" cy="4009679"/>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Arrow Connector 56">
            <a:extLst>
              <a:ext uri="{FF2B5EF4-FFF2-40B4-BE49-F238E27FC236}">
                <a16:creationId xmlns:a16="http://schemas.microsoft.com/office/drawing/2014/main" id="{97FF2C5A-4196-462F-8DDA-E1BEB84C7AF0}"/>
              </a:ext>
            </a:extLst>
          </p:cNvPr>
          <p:cNvCxnSpPr/>
          <p:nvPr/>
        </p:nvCxnSpPr>
        <p:spPr bwMode="auto">
          <a:xfrm flipV="1">
            <a:off x="9818211" y="1462939"/>
            <a:ext cx="29326" cy="4020087"/>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a:extLst>
              <a:ext uri="{FF2B5EF4-FFF2-40B4-BE49-F238E27FC236}">
                <a16:creationId xmlns:a16="http://schemas.microsoft.com/office/drawing/2014/main" id="{7959E9F9-0262-4ED1-ABFE-4C95A2A0B38A}"/>
              </a:ext>
            </a:extLst>
          </p:cNvPr>
          <p:cNvCxnSpPr/>
          <p:nvPr/>
        </p:nvCxnSpPr>
        <p:spPr bwMode="auto">
          <a:xfrm flipH="1" flipV="1">
            <a:off x="9583229" y="1473347"/>
            <a:ext cx="491094" cy="4009679"/>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a:extLst>
              <a:ext uri="{FF2B5EF4-FFF2-40B4-BE49-F238E27FC236}">
                <a16:creationId xmlns:a16="http://schemas.microsoft.com/office/drawing/2014/main" id="{FF586CC1-5CD1-4464-B619-4880C5B11C7D}"/>
              </a:ext>
            </a:extLst>
          </p:cNvPr>
          <p:cNvCxnSpPr/>
          <p:nvPr/>
        </p:nvCxnSpPr>
        <p:spPr bwMode="auto">
          <a:xfrm flipH="1" flipV="1">
            <a:off x="9150613" y="1539280"/>
            <a:ext cx="1343533" cy="3867405"/>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a:extLst>
              <a:ext uri="{FF2B5EF4-FFF2-40B4-BE49-F238E27FC236}">
                <a16:creationId xmlns:a16="http://schemas.microsoft.com/office/drawing/2014/main" id="{EAC3A9E9-AD45-45D0-8109-36153F5076CE}"/>
              </a:ext>
            </a:extLst>
          </p:cNvPr>
          <p:cNvCxnSpPr/>
          <p:nvPr/>
        </p:nvCxnSpPr>
        <p:spPr bwMode="auto">
          <a:xfrm flipH="1" flipV="1">
            <a:off x="8452426" y="1953318"/>
            <a:ext cx="2734428" cy="2981425"/>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18D997A2-CC7B-F386-32D8-B8FD9FF2E341}"/>
                  </a:ext>
                </a:extLst>
              </p:cNvPr>
              <p:cNvSpPr/>
              <p:nvPr/>
            </p:nvSpPr>
            <p:spPr>
              <a:xfrm>
                <a:off x="5639735" y="3086959"/>
                <a:ext cx="2317440" cy="400110"/>
              </a:xfrm>
              <a:prstGeom prst="rect">
                <a:avLst/>
              </a:prstGeom>
            </p:spPr>
            <p:txBody>
              <a:bodyPr wrap="square">
                <a:spAutoFit/>
              </a:bodyPr>
              <a:lstStyle/>
              <a:p>
                <a:pPr algn="l"/>
                <a:r>
                  <a:rPr lang="en-US" sz="2000" b="0" dirty="0">
                    <a:solidFill>
                      <a:srgbClr val="242424"/>
                    </a:solidFill>
                    <a:latin typeface="+mj-lt"/>
                  </a:rPr>
                  <a:t>Vector from </a:t>
                </a:r>
                <a14:m>
                  <m:oMath xmlns:m="http://schemas.openxmlformats.org/officeDocument/2006/math">
                    <m:r>
                      <a:rPr lang="en-US" sz="2000" b="0" i="1">
                        <a:latin typeface="Cambria Math"/>
                        <a:ea typeface="Cambria Math" panose="02040503050406030204" pitchFamily="18" charset="0"/>
                      </a:rPr>
                      <m:t>𝑞</m:t>
                    </m:r>
                  </m:oMath>
                </a14:m>
                <a:r>
                  <a:rPr lang="en-US" sz="2000" b="0" dirty="0">
                    <a:solidFill>
                      <a:srgbClr val="242424"/>
                    </a:solidFill>
                    <a:latin typeface="+mj-lt"/>
                  </a:rPr>
                  <a:t> to </a:t>
                </a:r>
                <a14:m>
                  <m:oMath xmlns:m="http://schemas.openxmlformats.org/officeDocument/2006/math">
                    <m:r>
                      <a:rPr lang="en-US" sz="2000" b="0" i="1" dirty="0" smtClean="0">
                        <a:solidFill>
                          <a:srgbClr val="242424"/>
                        </a:solidFill>
                        <a:latin typeface="Cambria Math" panose="02040503050406030204" pitchFamily="18" charset="0"/>
                      </a:rPr>
                      <m:t>𝑃</m:t>
                    </m:r>
                  </m:oMath>
                </a14:m>
                <a:endParaRPr lang="en-US" sz="2000" dirty="0">
                  <a:latin typeface="+mj-lt"/>
                </a:endParaRPr>
              </a:p>
            </p:txBody>
          </p:sp>
        </mc:Choice>
        <mc:Fallback xmlns="">
          <p:sp>
            <p:nvSpPr>
              <p:cNvPr id="15" name="Rectangle 14">
                <a:extLst>
                  <a:ext uri="{FF2B5EF4-FFF2-40B4-BE49-F238E27FC236}">
                    <a16:creationId xmlns:a16="http://schemas.microsoft.com/office/drawing/2014/main" id="{18D997A2-CC7B-F386-32D8-B8FD9FF2E341}"/>
                  </a:ext>
                </a:extLst>
              </p:cNvPr>
              <p:cNvSpPr>
                <a:spLocks noRot="1" noChangeAspect="1" noMove="1" noResize="1" noEditPoints="1" noAdjustHandles="1" noChangeArrowheads="1" noChangeShapeType="1" noTextEdit="1"/>
              </p:cNvSpPr>
              <p:nvPr/>
            </p:nvSpPr>
            <p:spPr>
              <a:xfrm>
                <a:off x="5639735" y="3086959"/>
                <a:ext cx="2317440" cy="400110"/>
              </a:xfrm>
              <a:prstGeom prst="rect">
                <a:avLst/>
              </a:prstGeom>
              <a:blipFill>
                <a:blip r:embed="rId29"/>
                <a:stretch>
                  <a:fillRect l="-2632" t="-7576" b="-25758"/>
                </a:stretch>
              </a:blipFill>
            </p:spPr>
            <p:txBody>
              <a:bodyPr/>
              <a:lstStyle/>
              <a:p>
                <a:r>
                  <a:rPr lang="LID4096">
                    <a:noFill/>
                  </a:rPr>
                  <a:t> </a:t>
                </a:r>
              </a:p>
            </p:txBody>
          </p:sp>
        </mc:Fallback>
      </mc:AlternateContent>
      <p:cxnSp>
        <p:nvCxnSpPr>
          <p:cNvPr id="17" name="Straight Arrow Connector 16">
            <a:extLst>
              <a:ext uri="{FF2B5EF4-FFF2-40B4-BE49-F238E27FC236}">
                <a16:creationId xmlns:a16="http://schemas.microsoft.com/office/drawing/2014/main" id="{5E7332C1-519F-4AAF-D30F-6152EFA11A3C}"/>
              </a:ext>
            </a:extLst>
          </p:cNvPr>
          <p:cNvCxnSpPr/>
          <p:nvPr/>
        </p:nvCxnSpPr>
        <p:spPr bwMode="auto">
          <a:xfrm flipH="1" flipV="1">
            <a:off x="5393803" y="2945757"/>
            <a:ext cx="314816" cy="327121"/>
          </a:xfrm>
          <a:prstGeom prst="straightConnector1">
            <a:avLst/>
          </a:prstGeom>
          <a:noFill/>
          <a:ln w="28575"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Arrow Connector 44">
            <a:extLst>
              <a:ext uri="{FF2B5EF4-FFF2-40B4-BE49-F238E27FC236}">
                <a16:creationId xmlns:a16="http://schemas.microsoft.com/office/drawing/2014/main" id="{133FEE56-CBA7-420C-B116-DFC32DD6E8C8}"/>
              </a:ext>
            </a:extLst>
          </p:cNvPr>
          <p:cNvCxnSpPr/>
          <p:nvPr/>
        </p:nvCxnSpPr>
        <p:spPr bwMode="auto">
          <a:xfrm flipV="1">
            <a:off x="8518816" y="1882256"/>
            <a:ext cx="2783067" cy="3056638"/>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Oval 60">
            <a:extLst>
              <a:ext uri="{FF2B5EF4-FFF2-40B4-BE49-F238E27FC236}">
                <a16:creationId xmlns:a16="http://schemas.microsoft.com/office/drawing/2014/main" id="{25D33EDC-39D0-494B-9D73-9AB51F7D8A24}"/>
              </a:ext>
            </a:extLst>
          </p:cNvPr>
          <p:cNvSpPr/>
          <p:nvPr/>
        </p:nvSpPr>
        <p:spPr bwMode="auto">
          <a:xfrm>
            <a:off x="9683037" y="3307360"/>
            <a:ext cx="273186" cy="290207"/>
          </a:xfrm>
          <a:prstGeom prst="ellipse">
            <a:avLst/>
          </a:prstGeom>
          <a:solidFill>
            <a:schemeClr val="tx1"/>
          </a:solidFill>
          <a:ln w="28575"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2216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9" grpId="0" animBg="1"/>
      <p:bldP spid="32" grpId="0" animBg="1"/>
      <p:bldP spid="36" grpId="0" animBg="1"/>
      <p:bldP spid="38" grpId="0" animBg="1"/>
      <p:bldP spid="5" grpId="0"/>
      <p:bldP spid="31" grpId="0"/>
      <p:bldP spid="34" grpId="0"/>
      <p:bldP spid="40" grpId="0"/>
      <p:bldP spid="42" grpId="0"/>
      <p:bldP spid="43" grpId="0" animBg="1"/>
      <p:bldP spid="44" grpId="0"/>
      <p:bldP spid="46" grpId="0" animBg="1"/>
      <p:bldP spid="47" grpId="0" animBg="1"/>
      <p:bldP spid="50" grpId="0" animBg="1"/>
      <p:bldP spid="53" grpId="0"/>
      <p:bldP spid="54" grpId="0" animBg="1"/>
      <p:bldP spid="15" grpId="0"/>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Electric field of a point charge in uniform motion</a:t>
            </a:r>
            <a:endParaRPr lang="en-US" altLang="en-US" dirty="0">
              <a:solidFill>
                <a:schemeClr val="accent2">
                  <a:lumMod val="50000"/>
                </a:schemeClr>
              </a:solidFill>
            </a:endParaRPr>
          </a:p>
        </p:txBody>
      </p:sp>
      <p:sp>
        <p:nvSpPr>
          <p:cNvPr id="22" name="Content Placeholder 4"/>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19</a:t>
            </a:fld>
            <a:endParaRPr lang="en-US" dirty="0"/>
          </a:p>
        </p:txBody>
      </p:sp>
      <p:sp>
        <p:nvSpPr>
          <p:cNvPr id="40" name="Rectangle 39">
            <a:extLst>
              <a:ext uri="{FF2B5EF4-FFF2-40B4-BE49-F238E27FC236}">
                <a16:creationId xmlns:a16="http://schemas.microsoft.com/office/drawing/2014/main" id="{4509FE89-F261-4E04-95C6-07E767025DE2}"/>
              </a:ext>
            </a:extLst>
          </p:cNvPr>
          <p:cNvSpPr/>
          <p:nvPr/>
        </p:nvSpPr>
        <p:spPr bwMode="auto">
          <a:xfrm>
            <a:off x="-39238" y="3819296"/>
            <a:ext cx="1001949" cy="262647"/>
          </a:xfrm>
          <a:prstGeom prst="rect">
            <a:avLst/>
          </a:prstGeom>
          <a:solidFill>
            <a:schemeClr val="bg1"/>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graphicFrame>
        <p:nvGraphicFramePr>
          <p:cNvPr id="41" name="Object 40">
            <a:extLst>
              <a:ext uri="{FF2B5EF4-FFF2-40B4-BE49-F238E27FC236}">
                <a16:creationId xmlns:a16="http://schemas.microsoft.com/office/drawing/2014/main" id="{BED11047-632A-4D51-B15F-FAC61F14FE2C}"/>
              </a:ext>
            </a:extLst>
          </p:cNvPr>
          <p:cNvGraphicFramePr>
            <a:graphicFrameLocks noChangeAspect="1"/>
          </p:cNvGraphicFramePr>
          <p:nvPr/>
        </p:nvGraphicFramePr>
        <p:xfrm>
          <a:off x="540255" y="1530238"/>
          <a:ext cx="5168719" cy="3960932"/>
        </p:xfrm>
        <a:graphic>
          <a:graphicData uri="http://schemas.openxmlformats.org/presentationml/2006/ole">
            <mc:AlternateContent xmlns:mc="http://schemas.openxmlformats.org/markup-compatibility/2006">
              <mc:Choice xmlns:v="urn:schemas-microsoft-com:vml" Requires="v">
                <p:oleObj name="Graph" r:id="rId3" imgW="3157560" imgH="2419920" progId="Origin50.Graph">
                  <p:embed/>
                </p:oleObj>
              </mc:Choice>
              <mc:Fallback>
                <p:oleObj name="Graph" r:id="rId3" imgW="3157560" imgH="2419920" progId="Origin50.Graph">
                  <p:embed/>
                  <p:pic>
                    <p:nvPicPr>
                      <p:cNvPr id="41" name="Object 40">
                        <a:extLst>
                          <a:ext uri="{FF2B5EF4-FFF2-40B4-BE49-F238E27FC236}">
                            <a16:creationId xmlns:a16="http://schemas.microsoft.com/office/drawing/2014/main" id="{BED11047-632A-4D51-B15F-FAC61F14FE2C}"/>
                          </a:ext>
                        </a:extLst>
                      </p:cNvPr>
                      <p:cNvPicPr/>
                      <p:nvPr/>
                    </p:nvPicPr>
                    <p:blipFill>
                      <a:blip r:embed="rId4"/>
                      <a:stretch>
                        <a:fillRect/>
                      </a:stretch>
                    </p:blipFill>
                    <p:spPr>
                      <a:xfrm>
                        <a:off x="540255" y="1530238"/>
                        <a:ext cx="5168719" cy="3960932"/>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727CFEC3-3741-4980-9E56-25A6E5AF7FFA}"/>
                  </a:ext>
                </a:extLst>
              </p:cNvPr>
              <p:cNvSpPr/>
              <p:nvPr/>
            </p:nvSpPr>
            <p:spPr>
              <a:xfrm>
                <a:off x="1060982" y="1797109"/>
                <a:ext cx="2380011" cy="1381147"/>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a:latin typeface="Cambria Math"/>
                              <a:ea typeface="Cambria Math" panose="02040503050406030204" pitchFamily="18" charset="0"/>
                            </a:rPr>
                            <m:t>1−</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𝛽</m:t>
                              </m:r>
                            </m:e>
                            <m:sup>
                              <m:r>
                                <a:rPr lang="en-US" sz="2000" b="0" i="1">
                                  <a:latin typeface="Cambria Math"/>
                                  <a:ea typeface="Cambria Math" panose="02040503050406030204" pitchFamily="18" charset="0"/>
                                </a:rPr>
                                <m:t>2</m:t>
                              </m:r>
                            </m:sup>
                          </m:sSup>
                        </m:num>
                        <m:den>
                          <m:sSup>
                            <m:sSupPr>
                              <m:ctrlPr>
                                <a:rPr lang="en-US" sz="2000" b="0" i="1">
                                  <a:latin typeface="Cambria Math" panose="02040503050406030204" pitchFamily="18" charset="0"/>
                                  <a:ea typeface="Cambria Math" panose="02040503050406030204" pitchFamily="18" charset="0"/>
                                </a:rPr>
                              </m:ctrlPr>
                            </m:sSupPr>
                            <m:e>
                              <m:d>
                                <m:dPr>
                                  <m:ctrlPr>
                                    <a:rPr lang="en-US" sz="2000" b="0" i="1">
                                      <a:latin typeface="Cambria Math" panose="02040503050406030204" pitchFamily="18" charset="0"/>
                                      <a:ea typeface="Cambria Math" panose="02040503050406030204" pitchFamily="18" charset="0"/>
                                    </a:rPr>
                                  </m:ctrlPr>
                                </m:dPr>
                                <m:e>
                                  <m:r>
                                    <a:rPr lang="en-US" sz="2000" b="0" i="1">
                                      <a:latin typeface="Cambria Math"/>
                                      <a:ea typeface="Cambria Math" panose="02040503050406030204" pitchFamily="18" charset="0"/>
                                    </a:rPr>
                                    <m:t>1−</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𝛽</m:t>
                                      </m:r>
                                    </m:e>
                                    <m:sup>
                                      <m:r>
                                        <a:rPr lang="en-US" sz="2000" b="0" i="1">
                                          <a:latin typeface="Cambria Math"/>
                                          <a:ea typeface="Cambria Math" panose="02040503050406030204" pitchFamily="18" charset="0"/>
                                        </a:rPr>
                                        <m:t>2</m:t>
                                      </m:r>
                                    </m:sup>
                                  </m:sSup>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𝑠𝑖𝑛</m:t>
                                      </m:r>
                                    </m:e>
                                    <m:sup>
                                      <m:r>
                                        <a:rPr lang="en-US" sz="2000" b="0" i="1">
                                          <a:latin typeface="Cambria Math"/>
                                          <a:ea typeface="Cambria Math" panose="02040503050406030204" pitchFamily="18" charset="0"/>
                                        </a:rPr>
                                        <m:t>2</m:t>
                                      </m:r>
                                    </m:sup>
                                  </m:sSup>
                                  <m:r>
                                    <a:rPr lang="en-US" sz="2000" b="0" i="1">
                                      <a:latin typeface="Cambria Math"/>
                                      <a:ea typeface="Cambria Math"/>
                                    </a:rPr>
                                    <m:t>𝜃</m:t>
                                  </m:r>
                                </m:e>
                              </m:d>
                            </m:e>
                            <m:sup>
                              <m:r>
                                <a:rPr lang="en-US" sz="2000" b="0" i="1">
                                  <a:latin typeface="Cambria Math"/>
                                  <a:ea typeface="Cambria Math" panose="02040503050406030204" pitchFamily="18" charset="0"/>
                                </a:rPr>
                                <m:t>3/2</m:t>
                              </m:r>
                            </m:sup>
                          </m:sSup>
                        </m:den>
                      </m:f>
                    </m:oMath>
                  </m:oMathPara>
                </a14:m>
                <a:endParaRPr lang="en-US" sz="2000" b="0" i="1" dirty="0">
                  <a:latin typeface="Cambria Math" panose="02040503050406030204" pitchFamily="18" charset="0"/>
                  <a:ea typeface="Cambria Math" panose="02040503050406030204" pitchFamily="18" charset="0"/>
                </a:endParaRPr>
              </a:p>
              <a:p>
                <a:pPr algn="l"/>
                <a:endParaRPr lang="en-US" sz="2000" b="0" i="1" dirty="0">
                  <a:latin typeface="Cambria Math" panose="02040503050406030204" pitchFamily="18" charset="0"/>
                  <a:ea typeface="Cambria Math" panose="02040503050406030204" pitchFamily="18" charset="0"/>
                </a:endParaRPr>
              </a:p>
              <a:p>
                <a:pPr algn="l"/>
                <a14:m>
                  <m:oMathPara xmlns:m="http://schemas.openxmlformats.org/officeDocument/2006/math">
                    <m:oMathParaPr>
                      <m:jc m:val="left"/>
                    </m:oMathParaPr>
                    <m:oMath xmlns:m="http://schemas.openxmlformats.org/officeDocument/2006/math">
                      <m:r>
                        <a:rPr lang="nl-NL" sz="2000" b="0" i="1" smtClean="0">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𝛽</m:t>
                      </m:r>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m:rPr>
                              <m:sty m:val="p"/>
                            </m:rPr>
                            <a:rPr lang="nl-NL" sz="2000" b="0" i="0" smtClean="0">
                              <a:latin typeface="Cambria Math" panose="02040503050406030204" pitchFamily="18" charset="0"/>
                              <a:ea typeface="Cambria Math" panose="02040503050406030204" pitchFamily="18" charset="0"/>
                            </a:rPr>
                            <m:t>v</m:t>
                          </m:r>
                        </m:e>
                        <m:sub>
                          <m:r>
                            <a:rPr lang="nl-NL" sz="2000" b="0" i="1" smtClean="0">
                              <a:latin typeface="Cambria Math" panose="02040503050406030204" pitchFamily="18" charset="0"/>
                              <a:ea typeface="Cambria Math" panose="02040503050406030204" pitchFamily="18" charset="0"/>
                            </a:rPr>
                            <m:t>𝑜</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𝑐</m:t>
                      </m:r>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42" name="Rectangle 41">
                <a:extLst>
                  <a:ext uri="{FF2B5EF4-FFF2-40B4-BE49-F238E27FC236}">
                    <a16:creationId xmlns:a16="http://schemas.microsoft.com/office/drawing/2014/main" id="{727CFEC3-3741-4980-9E56-25A6E5AF7FFA}"/>
                  </a:ext>
                </a:extLst>
              </p:cNvPr>
              <p:cNvSpPr>
                <a:spLocks noRot="1" noChangeAspect="1" noMove="1" noResize="1" noEditPoints="1" noAdjustHandles="1" noChangeArrowheads="1" noChangeShapeType="1" noTextEdit="1"/>
              </p:cNvSpPr>
              <p:nvPr/>
            </p:nvSpPr>
            <p:spPr>
              <a:xfrm>
                <a:off x="1060982" y="1797109"/>
                <a:ext cx="2380011" cy="1381147"/>
              </a:xfrm>
              <a:prstGeom prst="rect">
                <a:avLst/>
              </a:prstGeom>
              <a:blipFill>
                <a:blip r:embed="rId5"/>
                <a:stretch>
                  <a:fillRect b="-4425"/>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405D296D-CA53-4B0C-92C5-A4F1A639360C}"/>
                  </a:ext>
                </a:extLst>
              </p:cNvPr>
              <p:cNvSpPr/>
              <p:nvPr/>
            </p:nvSpPr>
            <p:spPr>
              <a:xfrm>
                <a:off x="859870" y="5490894"/>
                <a:ext cx="5162247" cy="1367106"/>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smtClean="0">
                          <a:latin typeface="Cambria Math"/>
                          <a:ea typeface="Cambria Math"/>
                        </a:rPr>
                        <m:t>𝜃</m:t>
                      </m:r>
                      <m:r>
                        <a:rPr lang="en-US" sz="2000" b="0" i="1">
                          <a:latin typeface="Cambria Math"/>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0°:</m:t>
                      </m:r>
                      <m:r>
                        <m:rPr>
                          <m:sty m:val="p"/>
                        </m:rPr>
                        <a:rPr lang="en-US" sz="2000" b="0" i="0" smtClean="0">
                          <a:latin typeface="Cambria Math" panose="02040503050406030204" pitchFamily="18" charset="0"/>
                          <a:ea typeface="Cambria Math" panose="02040503050406030204" pitchFamily="18" charset="0"/>
                        </a:rPr>
                        <m:t>suppressed</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by</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a</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factor</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of</m:t>
                      </m:r>
                      <m:r>
                        <a:rPr lang="en-US" sz="2000" b="0" i="0" smtClean="0">
                          <a:latin typeface="Cambria Math" panose="02040503050406030204" pitchFamily="18" charset="0"/>
                          <a:ea typeface="Cambria Math" panose="02040503050406030204" pitchFamily="18" charset="0"/>
                        </a:rPr>
                        <m:t> </m:t>
                      </m:r>
                      <m:r>
                        <a:rPr lang="en-US" sz="2000" b="0" i="1">
                          <a:latin typeface="Cambria Math"/>
                          <a:ea typeface="Cambria Math" panose="02040503050406030204" pitchFamily="18" charset="0"/>
                        </a:rPr>
                        <m:t>1−</m:t>
                      </m:r>
                      <m:f>
                        <m:fPr>
                          <m:type m:val="lin"/>
                          <m:ctrlPr>
                            <a:rPr lang="en-US" sz="2000" b="0" i="1">
                              <a:latin typeface="Cambria Math" panose="02040503050406030204" pitchFamily="18" charset="0"/>
                              <a:ea typeface="Cambria Math" panose="02040503050406030204" pitchFamily="18" charset="0"/>
                            </a:rPr>
                          </m:ctrlPr>
                        </m:fPr>
                        <m:num>
                          <m:sSubSup>
                            <m:sSubSupPr>
                              <m:ctrlPr>
                                <a:rPr lang="en-US" sz="2000" b="0" i="1">
                                  <a:latin typeface="Cambria Math" panose="02040503050406030204" pitchFamily="18" charset="0"/>
                                  <a:ea typeface="Cambria Math" panose="02040503050406030204" pitchFamily="18" charset="0"/>
                                </a:rPr>
                              </m:ctrlPr>
                            </m:sSubSupPr>
                            <m:e>
                              <m:r>
                                <m:rPr>
                                  <m:sty m:val="p"/>
                                </m:rPr>
                                <a:rPr lang="nl-NL" sz="2000" b="0" i="0">
                                  <a:latin typeface="Cambria Math" panose="02040503050406030204" pitchFamily="18" charset="0"/>
                                  <a:ea typeface="Cambria Math" panose="02040503050406030204" pitchFamily="18" charset="0"/>
                                </a:rPr>
                                <m:t>v</m:t>
                              </m:r>
                            </m:e>
                            <m:sub>
                              <m:r>
                                <a:rPr lang="nl-NL" sz="2000" b="0" i="1">
                                  <a:latin typeface="Cambria Math" panose="02040503050406030204" pitchFamily="18" charset="0"/>
                                  <a:ea typeface="Cambria Math" panose="02040503050406030204" pitchFamily="18" charset="0"/>
                                </a:rPr>
                                <m:t>0</m:t>
                              </m:r>
                            </m:sub>
                            <m:sup>
                              <m:r>
                                <a:rPr lang="nl-NL" sz="2000" b="0" i="1">
                                  <a:latin typeface="Cambria Math" panose="02040503050406030204" pitchFamily="18" charset="0"/>
                                  <a:ea typeface="Cambria Math" panose="02040503050406030204" pitchFamily="18" charset="0"/>
                                </a:rPr>
                                <m:t>2</m:t>
                              </m:r>
                            </m:sup>
                          </m:sSubSup>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𝑐</m:t>
                              </m:r>
                            </m:e>
                            <m:sup>
                              <m:r>
                                <a:rPr lang="en-US" sz="2000" b="0" i="1">
                                  <a:latin typeface="Cambria Math"/>
                                  <a:ea typeface="Cambria Math" panose="02040503050406030204" pitchFamily="18" charset="0"/>
                                </a:rPr>
                                <m:t>2</m:t>
                              </m:r>
                            </m:sup>
                          </m:sSup>
                        </m:den>
                      </m:f>
                    </m:oMath>
                  </m:oMathPara>
                </a14:m>
                <a:endParaRPr lang="en-US" sz="2000" b="0" i="1" dirty="0">
                  <a:latin typeface="Cambria Math" panose="02040503050406030204" pitchFamily="18" charset="0"/>
                  <a:ea typeface="Cambria Math" panose="02040503050406030204" pitchFamily="18" charset="0"/>
                </a:endParaRPr>
              </a:p>
              <a:p>
                <a:pPr algn="l"/>
                <a14:m>
                  <m:oMathPara xmlns:m="http://schemas.openxmlformats.org/officeDocument/2006/math">
                    <m:oMathParaPr>
                      <m:jc m:val="left"/>
                    </m:oMathParaPr>
                    <m:oMath xmlns:m="http://schemas.openxmlformats.org/officeDocument/2006/math">
                      <m:r>
                        <a:rPr lang="en-US" sz="2000" b="0" i="1">
                          <a:latin typeface="Cambria Math"/>
                          <a:ea typeface="Cambria Math"/>
                        </a:rPr>
                        <m:t>𝜃</m:t>
                      </m:r>
                      <m:r>
                        <a:rPr lang="en-US" sz="2000" b="0" i="1">
                          <a:latin typeface="Cambria Math"/>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9</m:t>
                      </m:r>
                      <m:r>
                        <a:rPr lang="en-US" sz="2000" b="0" i="1">
                          <a:latin typeface="Cambria Math" panose="02040503050406030204" pitchFamily="18" charset="0"/>
                          <a:ea typeface="Cambria Math" panose="02040503050406030204" pitchFamily="18" charset="0"/>
                        </a:rPr>
                        <m:t>0</m:t>
                      </m:r>
                      <m:r>
                        <a:rPr lang="en-US" sz="2000" b="0" i="1" smtClean="0">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enhanced</m:t>
                      </m:r>
                      <m:r>
                        <a:rPr lang="en-US" sz="2000" b="0" i="0">
                          <a:latin typeface="Cambria Math" panose="02040503050406030204" pitchFamily="18" charset="0"/>
                          <a:ea typeface="Cambria Math" panose="02040503050406030204" pitchFamily="18" charset="0"/>
                        </a:rPr>
                        <m:t> </m:t>
                      </m:r>
                      <m:r>
                        <m:rPr>
                          <m:sty m:val="p"/>
                        </m:rPr>
                        <a:rPr lang="en-US" sz="2000" b="0" i="0">
                          <a:latin typeface="Cambria Math" panose="02040503050406030204" pitchFamily="18" charset="0"/>
                          <a:ea typeface="Cambria Math" panose="02040503050406030204" pitchFamily="18" charset="0"/>
                        </a:rPr>
                        <m:t>by</m:t>
                      </m:r>
                      <m:r>
                        <a:rPr lang="en-US" sz="2000" b="0" i="0">
                          <a:latin typeface="Cambria Math" panose="02040503050406030204" pitchFamily="18" charset="0"/>
                          <a:ea typeface="Cambria Math" panose="02040503050406030204" pitchFamily="18" charset="0"/>
                        </a:rPr>
                        <m:t> </m:t>
                      </m:r>
                      <m:r>
                        <m:rPr>
                          <m:sty m:val="p"/>
                        </m:rPr>
                        <a:rPr lang="en-US" sz="2000" b="0" i="0">
                          <a:latin typeface="Cambria Math" panose="02040503050406030204" pitchFamily="18" charset="0"/>
                          <a:ea typeface="Cambria Math" panose="02040503050406030204" pitchFamily="18" charset="0"/>
                        </a:rPr>
                        <m:t>a</m:t>
                      </m:r>
                      <m:r>
                        <a:rPr lang="en-US" sz="2000" b="0" i="0">
                          <a:latin typeface="Cambria Math" panose="02040503050406030204" pitchFamily="18" charset="0"/>
                          <a:ea typeface="Cambria Math" panose="02040503050406030204" pitchFamily="18" charset="0"/>
                        </a:rPr>
                        <m:t> </m:t>
                      </m:r>
                      <m:r>
                        <m:rPr>
                          <m:sty m:val="p"/>
                        </m:rPr>
                        <a:rPr lang="en-US" sz="2000" b="0" i="0">
                          <a:latin typeface="Cambria Math" panose="02040503050406030204" pitchFamily="18" charset="0"/>
                          <a:ea typeface="Cambria Math" panose="02040503050406030204" pitchFamily="18" charset="0"/>
                        </a:rPr>
                        <m:t>factor</m:t>
                      </m:r>
                      <m:r>
                        <a:rPr lang="en-US" sz="2000" b="0" i="0">
                          <a:latin typeface="Cambria Math" panose="02040503050406030204" pitchFamily="18" charset="0"/>
                          <a:ea typeface="Cambria Math" panose="02040503050406030204" pitchFamily="18" charset="0"/>
                        </a:rPr>
                        <m:t> </m:t>
                      </m:r>
                      <m:r>
                        <m:rPr>
                          <m:sty m:val="p"/>
                        </m:rPr>
                        <a:rPr lang="en-US" sz="2000" b="0" i="0">
                          <a:latin typeface="Cambria Math" panose="02040503050406030204" pitchFamily="18" charset="0"/>
                          <a:ea typeface="Cambria Math" panose="02040503050406030204" pitchFamily="18" charset="0"/>
                        </a:rPr>
                        <m:t>of</m:t>
                      </m:r>
                      <m:r>
                        <a:rPr lang="en-US" sz="2000" b="0" i="0" smtClean="0">
                          <a:latin typeface="Cambria Math" panose="02040503050406030204" pitchFamily="18" charset="0"/>
                          <a:ea typeface="Cambria Math" panose="02040503050406030204" pitchFamily="18" charset="0"/>
                        </a:rPr>
                        <m:t> </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ad>
                            <m:radPr>
                              <m:degHide m:val="on"/>
                              <m:ctrlPr>
                                <a:rPr lang="en-US" sz="2000" b="0" i="1" smtClean="0">
                                  <a:latin typeface="Cambria Math" panose="02040503050406030204" pitchFamily="18" charset="0"/>
                                  <a:ea typeface="Cambria Math" panose="02040503050406030204" pitchFamily="18" charset="0"/>
                                </a:rPr>
                              </m:ctrlPr>
                            </m:radPr>
                            <m:deg/>
                            <m:e>
                              <m:r>
                                <a:rPr lang="en-US" sz="2000" b="0" i="1">
                                  <a:latin typeface="Cambria Math"/>
                                  <a:ea typeface="Cambria Math" panose="02040503050406030204" pitchFamily="18" charset="0"/>
                                </a:rPr>
                                <m:t>1−</m:t>
                              </m:r>
                              <m:f>
                                <m:fPr>
                                  <m:type m:val="lin"/>
                                  <m:ctrlPr>
                                    <a:rPr lang="en-US" sz="2000" b="0" i="1">
                                      <a:latin typeface="Cambria Math" panose="02040503050406030204" pitchFamily="18" charset="0"/>
                                      <a:ea typeface="Cambria Math" panose="02040503050406030204" pitchFamily="18" charset="0"/>
                                    </a:rPr>
                                  </m:ctrlPr>
                                </m:fPr>
                                <m:num>
                                  <m:sSubSup>
                                    <m:sSubSupPr>
                                      <m:ctrlPr>
                                        <a:rPr lang="en-US" sz="2000" b="0" i="1">
                                          <a:latin typeface="Cambria Math" panose="02040503050406030204" pitchFamily="18" charset="0"/>
                                          <a:ea typeface="Cambria Math" panose="02040503050406030204" pitchFamily="18" charset="0"/>
                                        </a:rPr>
                                      </m:ctrlPr>
                                    </m:sSubSupPr>
                                    <m:e>
                                      <m:r>
                                        <m:rPr>
                                          <m:sty m:val="p"/>
                                        </m:rPr>
                                        <a:rPr lang="nl-NL" sz="2000" b="0" i="0">
                                          <a:latin typeface="Cambria Math" panose="02040503050406030204" pitchFamily="18" charset="0"/>
                                          <a:ea typeface="Cambria Math" panose="02040503050406030204" pitchFamily="18" charset="0"/>
                                        </a:rPr>
                                        <m:t>v</m:t>
                                      </m:r>
                                    </m:e>
                                    <m:sub>
                                      <m:r>
                                        <a:rPr lang="nl-NL" sz="2000" b="0" i="1">
                                          <a:latin typeface="Cambria Math" panose="02040503050406030204" pitchFamily="18" charset="0"/>
                                          <a:ea typeface="Cambria Math" panose="02040503050406030204" pitchFamily="18" charset="0"/>
                                        </a:rPr>
                                        <m:t>0</m:t>
                                      </m:r>
                                    </m:sub>
                                    <m:sup>
                                      <m:r>
                                        <a:rPr lang="nl-NL" sz="2000" b="0" i="1">
                                          <a:latin typeface="Cambria Math" panose="02040503050406030204" pitchFamily="18" charset="0"/>
                                          <a:ea typeface="Cambria Math" panose="02040503050406030204" pitchFamily="18" charset="0"/>
                                        </a:rPr>
                                        <m:t>2</m:t>
                                      </m:r>
                                    </m:sup>
                                  </m:sSubSup>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𝑐</m:t>
                                      </m:r>
                                    </m:e>
                                    <m:sup>
                                      <m:r>
                                        <a:rPr lang="en-US" sz="2000" b="0" i="1">
                                          <a:latin typeface="Cambria Math"/>
                                          <a:ea typeface="Cambria Math" panose="02040503050406030204" pitchFamily="18" charset="0"/>
                                        </a:rPr>
                                        <m:t>2</m:t>
                                      </m:r>
                                    </m:sup>
                                  </m:sSup>
                                </m:den>
                              </m:f>
                            </m:e>
                          </m:rad>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43" name="Rectangle 42">
                <a:extLst>
                  <a:ext uri="{FF2B5EF4-FFF2-40B4-BE49-F238E27FC236}">
                    <a16:creationId xmlns:a16="http://schemas.microsoft.com/office/drawing/2014/main" id="{405D296D-CA53-4B0C-92C5-A4F1A639360C}"/>
                  </a:ext>
                </a:extLst>
              </p:cNvPr>
              <p:cNvSpPr>
                <a:spLocks noRot="1" noChangeAspect="1" noMove="1" noResize="1" noEditPoints="1" noAdjustHandles="1" noChangeArrowheads="1" noChangeShapeType="1" noTextEdit="1"/>
              </p:cNvSpPr>
              <p:nvPr/>
            </p:nvSpPr>
            <p:spPr>
              <a:xfrm>
                <a:off x="859870" y="5490894"/>
                <a:ext cx="5162247" cy="1367106"/>
              </a:xfrm>
              <a:prstGeom prst="rect">
                <a:avLst/>
              </a:prstGeom>
              <a:blipFill>
                <a:blip r:embed="rId15"/>
                <a:stretch>
                  <a:fillRect t="-33482" r="-5313"/>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69E9FC78-4C20-4D9D-82C3-B6321DA1A346}"/>
                  </a:ext>
                </a:extLst>
              </p:cNvPr>
              <p:cNvSpPr/>
              <p:nvPr/>
            </p:nvSpPr>
            <p:spPr>
              <a:xfrm>
                <a:off x="6945549" y="5712617"/>
                <a:ext cx="4638129" cy="920273"/>
              </a:xfrm>
              <a:prstGeom prst="rect">
                <a:avLst/>
              </a:prstGeom>
              <a:ln w="19050">
                <a:solidFill>
                  <a:srgbClr val="FF0000"/>
                </a:solidFill>
              </a:ln>
            </p:spPr>
            <p:txBody>
              <a:bodyPr wrap="none">
                <a:noAutofit/>
              </a:bodyPr>
              <a:lstStyle/>
              <a:p>
                <a:pPr algn="l"/>
                <a14:m>
                  <m:oMathPara xmlns:m="http://schemas.openxmlformats.org/officeDocument/2006/math">
                    <m:oMathParaPr>
                      <m:jc m:val="left"/>
                    </m:oMathParaPr>
                    <m:oMath xmlns:m="http://schemas.openxmlformats.org/officeDocument/2006/math">
                      <m:acc>
                        <m:accPr>
                          <m:chr m:val="⃗"/>
                          <m:ctrlPr>
                            <a:rPr lang="en-US" sz="2000" i="1">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𝐄</m:t>
                          </m:r>
                        </m:e>
                      </m:acc>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nl-NL" sz="2000">
                                  <a:latin typeface="Cambria Math" panose="02040503050406030204" pitchFamily="18" charset="0"/>
                                  <a:ea typeface="Cambria Math" panose="02040503050406030204" pitchFamily="18" charset="0"/>
                                </a:rPr>
                                <m:t>𝐑</m:t>
                              </m:r>
                            </m:e>
                          </m:acc>
                          <m:r>
                            <a:rPr lang="en-US" sz="2000" b="0" i="1">
                              <a:latin typeface="Cambria Math"/>
                              <a:ea typeface="Cambria Math" panose="02040503050406030204" pitchFamily="18" charset="0"/>
                            </a:rPr>
                            <m:t>,</m:t>
                          </m:r>
                          <m:r>
                            <a:rPr lang="en-US" sz="2000" b="0" i="1">
                              <a:latin typeface="Cambria Math"/>
                              <a:ea typeface="Cambria Math" panose="02040503050406030204" pitchFamily="18" charset="0"/>
                            </a:rPr>
                            <m:t>𝑡</m:t>
                          </m:r>
                        </m:e>
                      </m:d>
                      <m:r>
                        <a:rPr lang="en-US" sz="2000" b="0" i="1">
                          <a:latin typeface="Cambria Math"/>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a:ea typeface="Cambria Math" panose="02040503050406030204" pitchFamily="18" charset="0"/>
                            </a:rPr>
                            <m:t>𝑞</m:t>
                          </m:r>
                        </m:num>
                        <m:den>
                          <m:r>
                            <a:rPr lang="en-US" sz="2000" b="0" i="1">
                              <a:latin typeface="Cambria Math"/>
                              <a:ea typeface="Cambria Math" panose="02040503050406030204" pitchFamily="18" charset="0"/>
                            </a:rPr>
                            <m:t>4</m:t>
                          </m:r>
                          <m:r>
                            <a:rPr lang="en-US" sz="2000" b="0" i="1">
                              <a:latin typeface="Cambria Math"/>
                              <a:ea typeface="Cambria Math"/>
                            </a:rPr>
                            <m:t>𝜋</m:t>
                          </m:r>
                          <m:sSub>
                            <m:sSubPr>
                              <m:ctrlPr>
                                <a:rPr lang="en-US" sz="2000" b="0" i="1">
                                  <a:latin typeface="Cambria Math" panose="02040503050406030204" pitchFamily="18" charset="0"/>
                                  <a:ea typeface="Cambria Math"/>
                                </a:rPr>
                              </m:ctrlPr>
                            </m:sSubPr>
                            <m:e>
                              <m:r>
                                <a:rPr lang="en-US" sz="2000" b="0" i="1">
                                  <a:latin typeface="Cambria Math"/>
                                  <a:ea typeface="Cambria Math"/>
                                </a:rPr>
                                <m:t>𝜖</m:t>
                              </m:r>
                            </m:e>
                            <m:sub>
                              <m:r>
                                <a:rPr lang="en-US" sz="2000" b="0" i="1">
                                  <a:latin typeface="Cambria Math"/>
                                  <a:ea typeface="Cambria Math"/>
                                </a:rPr>
                                <m:t>0</m:t>
                              </m:r>
                            </m:sub>
                          </m:sSub>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a:ea typeface="Cambria Math" panose="02040503050406030204" pitchFamily="18" charset="0"/>
                            </a:rPr>
                            <m:t>1−</m:t>
                          </m:r>
                          <m:f>
                            <m:fPr>
                              <m:type m:val="lin"/>
                              <m:ctrlPr>
                                <a:rPr lang="en-US" sz="2000" b="0" i="1">
                                  <a:latin typeface="Cambria Math" panose="02040503050406030204" pitchFamily="18" charset="0"/>
                                  <a:ea typeface="Cambria Math" panose="02040503050406030204" pitchFamily="18" charset="0"/>
                                </a:rPr>
                              </m:ctrlPr>
                            </m:fPr>
                            <m:num>
                              <m:sSubSup>
                                <m:sSubSupPr>
                                  <m:ctrlPr>
                                    <a:rPr lang="en-US" sz="2000" b="0" i="1" smtClean="0">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v</m:t>
                                  </m:r>
                                </m:e>
                                <m:sub>
                                  <m:r>
                                    <a:rPr lang="en-US" sz="2000" b="0" i="1" smtClean="0">
                                      <a:latin typeface="Cambria Math" panose="02040503050406030204" pitchFamily="18" charset="0"/>
                                      <a:ea typeface="Cambria Math" panose="02040503050406030204" pitchFamily="18" charset="0"/>
                                    </a:rPr>
                                    <m:t>0</m:t>
                                  </m:r>
                                </m:sub>
                                <m:sup>
                                  <m:r>
                                    <a:rPr lang="en-US" sz="2000" b="0" i="1" smtClean="0">
                                      <a:latin typeface="Cambria Math" panose="02040503050406030204" pitchFamily="18" charset="0"/>
                                      <a:ea typeface="Cambria Math" panose="02040503050406030204" pitchFamily="18" charset="0"/>
                                    </a:rPr>
                                    <m:t>2</m:t>
                                  </m:r>
                                </m:sup>
                              </m:sSubSup>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𝑐</m:t>
                                  </m:r>
                                </m:e>
                                <m:sup>
                                  <m:r>
                                    <a:rPr lang="en-US" sz="2000" b="0" i="1">
                                      <a:latin typeface="Cambria Math"/>
                                      <a:ea typeface="Cambria Math" panose="02040503050406030204" pitchFamily="18" charset="0"/>
                                    </a:rPr>
                                    <m:t>2</m:t>
                                  </m:r>
                                </m:sup>
                              </m:sSup>
                            </m:den>
                          </m:f>
                        </m:num>
                        <m:den>
                          <m:sSup>
                            <m:sSupPr>
                              <m:ctrlPr>
                                <a:rPr lang="en-US" sz="2000" b="0" i="1">
                                  <a:latin typeface="Cambria Math" panose="02040503050406030204" pitchFamily="18" charset="0"/>
                                  <a:ea typeface="Cambria Math" panose="02040503050406030204" pitchFamily="18" charset="0"/>
                                </a:rPr>
                              </m:ctrlPr>
                            </m:sSupPr>
                            <m:e>
                              <m:d>
                                <m:dPr>
                                  <m:begChr m:val="["/>
                                  <m:endChr m:val="]"/>
                                  <m:ctrlPr>
                                    <a:rPr lang="en-US" sz="2000" b="0" i="1">
                                      <a:latin typeface="Cambria Math" panose="02040503050406030204" pitchFamily="18" charset="0"/>
                                      <a:ea typeface="Cambria Math" panose="02040503050406030204" pitchFamily="18" charset="0"/>
                                    </a:rPr>
                                  </m:ctrlPr>
                                </m:dPr>
                                <m:e>
                                  <m:r>
                                    <a:rPr lang="en-US" sz="2000" b="0" i="1">
                                      <a:latin typeface="Cambria Math"/>
                                      <a:ea typeface="Cambria Math" panose="02040503050406030204" pitchFamily="18" charset="0"/>
                                    </a:rPr>
                                    <m:t>1−</m:t>
                                  </m:r>
                                  <m:d>
                                    <m:dPr>
                                      <m:ctrlPr>
                                        <a:rPr lang="en-US" sz="2000" b="0" i="1">
                                          <a:latin typeface="Cambria Math" panose="02040503050406030204" pitchFamily="18" charset="0"/>
                                          <a:ea typeface="Cambria Math" panose="02040503050406030204" pitchFamily="18" charset="0"/>
                                        </a:rPr>
                                      </m:ctrlPr>
                                    </m:dPr>
                                    <m:e>
                                      <m:f>
                                        <m:fPr>
                                          <m:type m:val="lin"/>
                                          <m:ctrlPr>
                                            <a:rPr lang="en-US" sz="2000" b="0" i="1">
                                              <a:latin typeface="Cambria Math" panose="02040503050406030204" pitchFamily="18" charset="0"/>
                                              <a:ea typeface="Cambria Math" panose="02040503050406030204" pitchFamily="18" charset="0"/>
                                            </a:rPr>
                                          </m:ctrlPr>
                                        </m:fPr>
                                        <m:num>
                                          <m:sSubSup>
                                            <m:sSubSupPr>
                                              <m:ctrlPr>
                                                <a:rPr lang="en-US" sz="2000" b="0" i="1">
                                                  <a:latin typeface="Cambria Math" panose="02040503050406030204" pitchFamily="18" charset="0"/>
                                                  <a:ea typeface="Cambria Math" panose="02040503050406030204" pitchFamily="18" charset="0"/>
                                                </a:rPr>
                                              </m:ctrlPr>
                                            </m:sSubSupPr>
                                            <m:e>
                                              <m:r>
                                                <m:rPr>
                                                  <m:sty m:val="p"/>
                                                </m:rPr>
                                                <a:rPr lang="en-US" sz="2000" b="0" i="0">
                                                  <a:latin typeface="Cambria Math" panose="02040503050406030204" pitchFamily="18" charset="0"/>
                                                  <a:ea typeface="Cambria Math" panose="02040503050406030204" pitchFamily="18" charset="0"/>
                                                </a:rPr>
                                                <m:t>v</m:t>
                                              </m:r>
                                            </m:e>
                                            <m:sub>
                                              <m:r>
                                                <a:rPr lang="en-US" sz="2000" b="0" i="1">
                                                  <a:latin typeface="Cambria Math" panose="02040503050406030204" pitchFamily="18" charset="0"/>
                                                  <a:ea typeface="Cambria Math" panose="02040503050406030204" pitchFamily="18" charset="0"/>
                                                </a:rPr>
                                                <m:t>0</m:t>
                                              </m:r>
                                            </m:sub>
                                            <m:sup>
                                              <m:r>
                                                <a:rPr lang="en-US" sz="2000" b="0" i="1">
                                                  <a:latin typeface="Cambria Math" panose="02040503050406030204" pitchFamily="18" charset="0"/>
                                                  <a:ea typeface="Cambria Math" panose="02040503050406030204" pitchFamily="18" charset="0"/>
                                                </a:rPr>
                                                <m:t>2</m:t>
                                              </m:r>
                                            </m:sup>
                                          </m:sSubSup>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𝑐</m:t>
                                              </m:r>
                                            </m:e>
                                            <m:sup>
                                              <m:r>
                                                <a:rPr lang="en-US" sz="2000" b="0" i="1">
                                                  <a:latin typeface="Cambria Math"/>
                                                  <a:ea typeface="Cambria Math" panose="02040503050406030204" pitchFamily="18" charset="0"/>
                                                </a:rPr>
                                                <m:t>2</m:t>
                                              </m:r>
                                            </m:sup>
                                          </m:sSup>
                                        </m:den>
                                      </m:f>
                                    </m:e>
                                  </m:d>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𝑠𝑖𝑛</m:t>
                                      </m:r>
                                    </m:e>
                                    <m:sup>
                                      <m:r>
                                        <a:rPr lang="en-US" sz="2000" b="0" i="1">
                                          <a:latin typeface="Cambria Math"/>
                                          <a:ea typeface="Cambria Math" panose="02040503050406030204" pitchFamily="18" charset="0"/>
                                        </a:rPr>
                                        <m:t>2</m:t>
                                      </m:r>
                                    </m:sup>
                                  </m:sSup>
                                  <m:r>
                                    <a:rPr lang="en-US" sz="2000" b="0" i="1">
                                      <a:latin typeface="Cambria Math"/>
                                      <a:ea typeface="Cambria Math"/>
                                    </a:rPr>
                                    <m:t>𝜃</m:t>
                                  </m:r>
                                </m:e>
                              </m:d>
                            </m:e>
                            <m:sup>
                              <m:r>
                                <a:rPr lang="en-US" sz="2000" b="0" i="1">
                                  <a:latin typeface="Cambria Math" panose="02040503050406030204" pitchFamily="18" charset="0"/>
                                  <a:ea typeface="Cambria Math" panose="02040503050406030204" pitchFamily="18" charset="0"/>
                                </a:rPr>
                                <m:t>3/2</m:t>
                              </m:r>
                            </m:sup>
                          </m:sSup>
                        </m:den>
                      </m:f>
                      <m:f>
                        <m:fPr>
                          <m:ctrlPr>
                            <a:rPr lang="en-US" sz="2000" b="0" i="1">
                              <a:latin typeface="Cambria Math" panose="02040503050406030204" pitchFamily="18" charset="0"/>
                              <a:ea typeface="Cambria Math" panose="02040503050406030204" pitchFamily="18" charset="0"/>
                            </a:rPr>
                          </m:ctrlPr>
                        </m:fPr>
                        <m:num>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𝐑</m:t>
                              </m:r>
                            </m:e>
                          </m:acc>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𝑅</m:t>
                              </m:r>
                            </m:e>
                            <m:sup>
                              <m:r>
                                <a:rPr lang="en-US" sz="2000" b="0" i="1">
                                  <a:latin typeface="Cambria Math"/>
                                  <a:ea typeface="Cambria Math" panose="02040503050406030204" pitchFamily="18" charset="0"/>
                                </a:rPr>
                                <m:t>2</m:t>
                              </m:r>
                            </m:sup>
                          </m:sSup>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44" name="Rectangle 43">
                <a:extLst>
                  <a:ext uri="{FF2B5EF4-FFF2-40B4-BE49-F238E27FC236}">
                    <a16:creationId xmlns:a16="http://schemas.microsoft.com/office/drawing/2014/main" id="{69E9FC78-4C20-4D9D-82C3-B6321DA1A346}"/>
                  </a:ext>
                </a:extLst>
              </p:cNvPr>
              <p:cNvSpPr>
                <a:spLocks noRot="1" noChangeAspect="1" noMove="1" noResize="1" noEditPoints="1" noAdjustHandles="1" noChangeArrowheads="1" noChangeShapeType="1" noTextEdit="1"/>
              </p:cNvSpPr>
              <p:nvPr/>
            </p:nvSpPr>
            <p:spPr>
              <a:xfrm>
                <a:off x="6945549" y="5712617"/>
                <a:ext cx="4638129" cy="920273"/>
              </a:xfrm>
              <a:prstGeom prst="rect">
                <a:avLst/>
              </a:prstGeom>
              <a:blipFill>
                <a:blip r:embed="rId16"/>
                <a:stretch>
                  <a:fillRect/>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84CD16B7-B034-4B08-BF13-CCD51337E1AD}"/>
                  </a:ext>
                </a:extLst>
              </p:cNvPr>
              <p:cNvSpPr/>
              <p:nvPr/>
            </p:nvSpPr>
            <p:spPr>
              <a:xfrm>
                <a:off x="0" y="726842"/>
                <a:ext cx="12216619" cy="400110"/>
              </a:xfrm>
              <a:prstGeom prst="rect">
                <a:avLst/>
              </a:prstGeom>
            </p:spPr>
            <p:txBody>
              <a:bodyPr wrap="square">
                <a:spAutoFit/>
              </a:bodyPr>
              <a:lstStyle/>
              <a:p>
                <a:pPr algn="l"/>
                <a:r>
                  <a:rPr lang="en-US" sz="2000" b="0" dirty="0">
                    <a:latin typeface="+mj-lt"/>
                  </a:rPr>
                  <a:t>How does the electric field of a charge moving with the speed of </a:t>
                </a:r>
                <a14:m>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m:rPr>
                            <m:sty m:val="p"/>
                          </m:rPr>
                          <a:rPr lang="nl-NL" sz="2000" b="0" i="0" smtClean="0">
                            <a:latin typeface="Cambria Math" panose="02040503050406030204" pitchFamily="18" charset="0"/>
                            <a:ea typeface="Cambria Math" panose="02040503050406030204" pitchFamily="18" charset="0"/>
                          </a:rPr>
                          <m:t>v</m:t>
                        </m:r>
                      </m:e>
                      <m:sub>
                        <m:r>
                          <a:rPr lang="nl-NL" sz="2000" b="0" i="0" smtClean="0">
                            <a:latin typeface="Cambria Math" panose="02040503050406030204" pitchFamily="18" charset="0"/>
                            <a:ea typeface="Cambria Math" panose="02040503050406030204" pitchFamily="18" charset="0"/>
                          </a:rPr>
                          <m:t>0</m:t>
                        </m:r>
                      </m:sub>
                    </m:sSub>
                  </m:oMath>
                </a14:m>
                <a:r>
                  <a:rPr lang="en-US" sz="2000" b="0" i="1" dirty="0">
                    <a:latin typeface="+mj-lt"/>
                  </a:rPr>
                  <a:t> = </a:t>
                </a:r>
                <a:r>
                  <a:rPr lang="en-US" sz="2000" b="0" dirty="0">
                    <a:latin typeface="+mj-lt"/>
                  </a:rPr>
                  <a:t>0.9</a:t>
                </a:r>
                <a:r>
                  <a:rPr lang="ru-RU" sz="2000" b="0" dirty="0">
                    <a:latin typeface="+mj-lt"/>
                  </a:rPr>
                  <a:t>9</a:t>
                </a:r>
                <a:r>
                  <a:rPr lang="en-US" sz="2000" b="0" i="1" dirty="0">
                    <a:latin typeface="+mj-lt"/>
                  </a:rPr>
                  <a:t>c</a:t>
                </a:r>
                <a:r>
                  <a:rPr lang="en-US" sz="2000" b="0" dirty="0">
                    <a:latin typeface="+mj-lt"/>
                  </a:rPr>
                  <a:t>, looks like for a ground system observer?</a:t>
                </a:r>
              </a:p>
            </p:txBody>
          </p:sp>
        </mc:Choice>
        <mc:Fallback xmlns="">
          <p:sp>
            <p:nvSpPr>
              <p:cNvPr id="25" name="Rectangle 24">
                <a:extLst>
                  <a:ext uri="{FF2B5EF4-FFF2-40B4-BE49-F238E27FC236}">
                    <a16:creationId xmlns:a16="http://schemas.microsoft.com/office/drawing/2014/main" id="{84CD16B7-B034-4B08-BF13-CCD51337E1AD}"/>
                  </a:ext>
                </a:extLst>
              </p:cNvPr>
              <p:cNvSpPr>
                <a:spLocks noRot="1" noChangeAspect="1" noMove="1" noResize="1" noEditPoints="1" noAdjustHandles="1" noChangeArrowheads="1" noChangeShapeType="1" noTextEdit="1"/>
              </p:cNvSpPr>
              <p:nvPr/>
            </p:nvSpPr>
            <p:spPr>
              <a:xfrm>
                <a:off x="0" y="726842"/>
                <a:ext cx="12216619" cy="400110"/>
              </a:xfrm>
              <a:prstGeom prst="rect">
                <a:avLst/>
              </a:prstGeom>
              <a:blipFill>
                <a:blip r:embed="rId17"/>
                <a:stretch>
                  <a:fillRect l="-499"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D604F909-5AF9-B864-6E08-43E9197F2AF8}"/>
                  </a:ext>
                </a:extLst>
              </p:cNvPr>
              <p:cNvSpPr/>
              <p:nvPr/>
            </p:nvSpPr>
            <p:spPr>
              <a:xfrm>
                <a:off x="10402919" y="3029094"/>
                <a:ext cx="341003"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panose="02040503050406030204" pitchFamily="18" charset="0"/>
                          <a:ea typeface="Cambria Math" panose="02040503050406030204" pitchFamily="18" charset="0"/>
                        </a:rPr>
                        <m:t>𝜃</m:t>
                      </m:r>
                    </m:oMath>
                  </m:oMathPara>
                </a14:m>
                <a:endParaRPr lang="en-US" sz="2400" b="0" dirty="0">
                  <a:ea typeface="Cambria Math" panose="02040503050406030204" pitchFamily="18" charset="0"/>
                </a:endParaRPr>
              </a:p>
            </p:txBody>
          </p:sp>
        </mc:Choice>
        <mc:Fallback xmlns="">
          <p:sp>
            <p:nvSpPr>
              <p:cNvPr id="2" name="Rectangle 1">
                <a:extLst>
                  <a:ext uri="{FF2B5EF4-FFF2-40B4-BE49-F238E27FC236}">
                    <a16:creationId xmlns:a16="http://schemas.microsoft.com/office/drawing/2014/main" id="{D604F909-5AF9-B864-6E08-43E9197F2AF8}"/>
                  </a:ext>
                </a:extLst>
              </p:cNvPr>
              <p:cNvSpPr>
                <a:spLocks noRot="1" noChangeAspect="1" noMove="1" noResize="1" noEditPoints="1" noAdjustHandles="1" noChangeArrowheads="1" noChangeShapeType="1" noTextEdit="1"/>
              </p:cNvSpPr>
              <p:nvPr/>
            </p:nvSpPr>
            <p:spPr>
              <a:xfrm>
                <a:off x="10402919" y="3029094"/>
                <a:ext cx="341003" cy="461665"/>
              </a:xfrm>
              <a:prstGeom prst="rect">
                <a:avLst/>
              </a:prstGeom>
              <a:blipFill>
                <a:blip r:embed="rId18"/>
                <a:stretch>
                  <a:fillRect l="-5455" r="-9091"/>
                </a:stretch>
              </a:blipFill>
              <a:ln w="19050">
                <a:noFill/>
              </a:ln>
            </p:spPr>
            <p:txBody>
              <a:bodyPr/>
              <a:lstStyle/>
              <a:p>
                <a:r>
                  <a:rPr lang="LID4096">
                    <a:noFill/>
                  </a:rPr>
                  <a:t> </a:t>
                </a:r>
              </a:p>
            </p:txBody>
          </p:sp>
        </mc:Fallback>
      </mc:AlternateContent>
      <p:sp>
        <p:nvSpPr>
          <p:cNvPr id="3" name="Freeform 14">
            <a:extLst>
              <a:ext uri="{FF2B5EF4-FFF2-40B4-BE49-F238E27FC236}">
                <a16:creationId xmlns:a16="http://schemas.microsoft.com/office/drawing/2014/main" id="{AD47A4A2-8568-AE7E-A14A-298F2C6624A7}"/>
              </a:ext>
            </a:extLst>
          </p:cNvPr>
          <p:cNvSpPr/>
          <p:nvPr/>
        </p:nvSpPr>
        <p:spPr bwMode="auto">
          <a:xfrm rot="2236231">
            <a:off x="10127851" y="3176513"/>
            <a:ext cx="381000" cy="219075"/>
          </a:xfrm>
          <a:custGeom>
            <a:avLst/>
            <a:gdLst>
              <a:gd name="connsiteX0" fmla="*/ 0 w 381000"/>
              <a:gd name="connsiteY0" fmla="*/ 0 h 219075"/>
              <a:gd name="connsiteX1" fmla="*/ 238125 w 381000"/>
              <a:gd name="connsiteY1" fmla="*/ 57150 h 219075"/>
              <a:gd name="connsiteX2" fmla="*/ 381000 w 381000"/>
              <a:gd name="connsiteY2" fmla="*/ 219075 h 219075"/>
            </a:gdLst>
            <a:ahLst/>
            <a:cxnLst>
              <a:cxn ang="0">
                <a:pos x="connsiteX0" y="connsiteY0"/>
              </a:cxn>
              <a:cxn ang="0">
                <a:pos x="connsiteX1" y="connsiteY1"/>
              </a:cxn>
              <a:cxn ang="0">
                <a:pos x="connsiteX2" y="connsiteY2"/>
              </a:cxn>
            </a:cxnLst>
            <a:rect l="l" t="t" r="r" b="b"/>
            <a:pathLst>
              <a:path w="381000" h="219075">
                <a:moveTo>
                  <a:pt x="0" y="0"/>
                </a:moveTo>
                <a:cubicBezTo>
                  <a:pt x="87312" y="10319"/>
                  <a:pt x="174625" y="20638"/>
                  <a:pt x="238125" y="57150"/>
                </a:cubicBezTo>
                <a:cubicBezTo>
                  <a:pt x="301625" y="93662"/>
                  <a:pt x="341312" y="156368"/>
                  <a:pt x="381000" y="219075"/>
                </a:cubicBezTo>
              </a:path>
            </a:pathLst>
          </a:cu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18DDF79-51D4-6D5F-19E4-D29DDBA94EF7}"/>
                  </a:ext>
                </a:extLst>
              </p:cNvPr>
              <p:cNvSpPr/>
              <p:nvPr/>
            </p:nvSpPr>
            <p:spPr>
              <a:xfrm>
                <a:off x="10587922" y="2528872"/>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1" i="0" smtClean="0">
                          <a:latin typeface="Cambria Math" panose="02040503050406030204" pitchFamily="18" charset="0"/>
                          <a:ea typeface="Cambria Math" panose="02040503050406030204" pitchFamily="18" charset="0"/>
                        </a:rPr>
                        <m:t>𝐑</m:t>
                      </m:r>
                    </m:oMath>
                  </m:oMathPara>
                </a14:m>
                <a:endParaRPr lang="en-US" sz="2400" dirty="0">
                  <a:ea typeface="Cambria Math" panose="02040503050406030204" pitchFamily="18" charset="0"/>
                </a:endParaRPr>
              </a:p>
            </p:txBody>
          </p:sp>
        </mc:Choice>
        <mc:Fallback xmlns="">
          <p:sp>
            <p:nvSpPr>
              <p:cNvPr id="4" name="Rectangle 3">
                <a:extLst>
                  <a:ext uri="{FF2B5EF4-FFF2-40B4-BE49-F238E27FC236}">
                    <a16:creationId xmlns:a16="http://schemas.microsoft.com/office/drawing/2014/main" id="{118DDF79-51D4-6D5F-19E4-D29DDBA94EF7}"/>
                  </a:ext>
                </a:extLst>
              </p:cNvPr>
              <p:cNvSpPr>
                <a:spLocks noRot="1" noChangeAspect="1" noMove="1" noResize="1" noEditPoints="1" noAdjustHandles="1" noChangeArrowheads="1" noChangeShapeType="1" noTextEdit="1"/>
              </p:cNvSpPr>
              <p:nvPr/>
            </p:nvSpPr>
            <p:spPr>
              <a:xfrm>
                <a:off x="10587922" y="2528872"/>
                <a:ext cx="464828" cy="461665"/>
              </a:xfrm>
              <a:prstGeom prst="rect">
                <a:avLst/>
              </a:prstGeom>
              <a:blipFill>
                <a:blip r:embed="rId19"/>
                <a:stretch>
                  <a:fillRect l="-3947"/>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B7E9D51-2013-9F7D-6C58-D654F110CB5B}"/>
                  </a:ext>
                </a:extLst>
              </p:cNvPr>
              <p:cNvSpPr/>
              <p:nvPr/>
            </p:nvSpPr>
            <p:spPr>
              <a:xfrm>
                <a:off x="10469182" y="1099442"/>
                <a:ext cx="452367" cy="50642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latin typeface="Cambria Math" panose="02040503050406030204" pitchFamily="18" charset="0"/>
                              <a:ea typeface="Cambria Math" panose="02040503050406030204" pitchFamily="18" charset="0"/>
                            </a:rPr>
                          </m:ctrlPr>
                        </m:accPr>
                        <m:e>
                          <m:r>
                            <a:rPr lang="en-US" sz="2400">
                              <a:latin typeface="Cambria Math"/>
                              <a:ea typeface="Cambria Math" panose="02040503050406030204" pitchFamily="18" charset="0"/>
                            </a:rPr>
                            <m:t>𝐄</m:t>
                          </m:r>
                        </m:e>
                      </m:acc>
                    </m:oMath>
                  </m:oMathPara>
                </a14:m>
                <a:endParaRPr lang="en-US" sz="2400" dirty="0"/>
              </a:p>
            </p:txBody>
          </p:sp>
        </mc:Choice>
        <mc:Fallback xmlns="">
          <p:sp>
            <p:nvSpPr>
              <p:cNvPr id="5" name="Rectangle 4">
                <a:extLst>
                  <a:ext uri="{FF2B5EF4-FFF2-40B4-BE49-F238E27FC236}">
                    <a16:creationId xmlns:a16="http://schemas.microsoft.com/office/drawing/2014/main" id="{0B7E9D51-2013-9F7D-6C58-D654F110CB5B}"/>
                  </a:ext>
                </a:extLst>
              </p:cNvPr>
              <p:cNvSpPr>
                <a:spLocks noRot="1" noChangeAspect="1" noMove="1" noResize="1" noEditPoints="1" noAdjustHandles="1" noChangeArrowheads="1" noChangeShapeType="1" noTextEdit="1"/>
              </p:cNvSpPr>
              <p:nvPr/>
            </p:nvSpPr>
            <p:spPr>
              <a:xfrm>
                <a:off x="10469182" y="1099442"/>
                <a:ext cx="452367" cy="506421"/>
              </a:xfrm>
              <a:prstGeom prst="rect">
                <a:avLst/>
              </a:prstGeom>
              <a:blipFill>
                <a:blip r:embed="rId20"/>
                <a:stretch>
                  <a:fillRect/>
                </a:stretch>
              </a:blipFill>
            </p:spPr>
            <p:txBody>
              <a:bodyPr/>
              <a:lstStyle/>
              <a:p>
                <a:r>
                  <a:rPr lang="LID4096">
                    <a:noFill/>
                  </a:rPr>
                  <a:t> </a:t>
                </a:r>
              </a:p>
            </p:txBody>
          </p:sp>
        </mc:Fallback>
      </mc:AlternateContent>
      <p:sp>
        <p:nvSpPr>
          <p:cNvPr id="6" name="Rectangle 5">
            <a:extLst>
              <a:ext uri="{FF2B5EF4-FFF2-40B4-BE49-F238E27FC236}">
                <a16:creationId xmlns:a16="http://schemas.microsoft.com/office/drawing/2014/main" id="{448495E5-8DCE-263F-1C74-31B7C72D39BA}"/>
              </a:ext>
            </a:extLst>
          </p:cNvPr>
          <p:cNvSpPr/>
          <p:nvPr/>
        </p:nvSpPr>
        <p:spPr bwMode="auto">
          <a:xfrm>
            <a:off x="10727952" y="2991210"/>
            <a:ext cx="1488332" cy="797668"/>
          </a:xfrm>
          <a:prstGeom prst="rect">
            <a:avLst/>
          </a:prstGeom>
          <a:solidFill>
            <a:schemeClr val="bg1"/>
          </a:solidFill>
          <a:ln w="28575"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cxnSp>
        <p:nvCxnSpPr>
          <p:cNvPr id="7" name="Straight Connector 6">
            <a:extLst>
              <a:ext uri="{FF2B5EF4-FFF2-40B4-BE49-F238E27FC236}">
                <a16:creationId xmlns:a16="http://schemas.microsoft.com/office/drawing/2014/main" id="{B23C0D33-43D7-699C-063A-BBDC95920DCF}"/>
              </a:ext>
            </a:extLst>
          </p:cNvPr>
          <p:cNvCxnSpPr/>
          <p:nvPr/>
        </p:nvCxnSpPr>
        <p:spPr bwMode="auto">
          <a:xfrm>
            <a:off x="8143167" y="3451805"/>
            <a:ext cx="3866702" cy="4175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6ABDA533-5351-2E63-F58A-14BF1BF0E0B0}"/>
              </a:ext>
            </a:extLst>
          </p:cNvPr>
          <p:cNvCxnSpPr/>
          <p:nvPr/>
        </p:nvCxnSpPr>
        <p:spPr bwMode="auto">
          <a:xfrm>
            <a:off x="9833008" y="3487322"/>
            <a:ext cx="1624517" cy="0"/>
          </a:xfrm>
          <a:prstGeom prst="straightConnector1">
            <a:avLst/>
          </a:prstGeom>
          <a:noFill/>
          <a:ln w="57150"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4A339A4-D8D0-A695-03C8-24DC65BBEF20}"/>
                  </a:ext>
                </a:extLst>
              </p:cNvPr>
              <p:cNvSpPr/>
              <p:nvPr/>
            </p:nvSpPr>
            <p:spPr>
              <a:xfrm>
                <a:off x="11157192" y="2842515"/>
                <a:ext cx="307281" cy="461665"/>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ea typeface="Cambria Math" panose="02040503050406030204" pitchFamily="18" charset="0"/>
                            </a:rPr>
                          </m:ctrlPr>
                        </m:sSubPr>
                        <m:e>
                          <m:acc>
                            <m:accPr>
                              <m:chr m:val="⃗"/>
                              <m:ctrlPr>
                                <a:rPr lang="en-US" sz="2400" b="1" i="1" smtClean="0">
                                  <a:latin typeface="Cambria Math" panose="02040503050406030204" pitchFamily="18" charset="0"/>
                                  <a:ea typeface="Cambria Math" panose="02040503050406030204" pitchFamily="18" charset="0"/>
                                </a:rPr>
                              </m:ctrlPr>
                            </m:accPr>
                            <m:e>
                              <m:r>
                                <m:rPr>
                                  <m:sty m:val="p"/>
                                </m:rPr>
                                <a:rPr lang="en-US" sz="2400" i="0">
                                  <a:latin typeface="Cambria Math" panose="02040503050406030204" pitchFamily="18" charset="0"/>
                                  <a:ea typeface="Cambria Math" panose="02040503050406030204" pitchFamily="18" charset="0"/>
                                </a:rPr>
                                <m:t>v</m:t>
                              </m:r>
                            </m:e>
                          </m:acc>
                        </m:e>
                        <m:sub>
                          <m:r>
                            <a:rPr lang="en-US" sz="2400" b="0" i="1" smtClean="0">
                              <a:latin typeface="Cambria Math" panose="02040503050406030204" pitchFamily="18" charset="0"/>
                              <a:ea typeface="Cambria Math" panose="02040503050406030204" pitchFamily="18" charset="0"/>
                            </a:rPr>
                            <m:t>0</m:t>
                          </m:r>
                        </m:sub>
                      </m:sSub>
                    </m:oMath>
                  </m:oMathPara>
                </a14:m>
                <a:endParaRPr lang="en-US" sz="2400" dirty="0"/>
              </a:p>
            </p:txBody>
          </p:sp>
        </mc:Choice>
        <mc:Fallback xmlns="">
          <p:sp>
            <p:nvSpPr>
              <p:cNvPr id="9" name="Rectangle 8">
                <a:extLst>
                  <a:ext uri="{FF2B5EF4-FFF2-40B4-BE49-F238E27FC236}">
                    <a16:creationId xmlns:a16="http://schemas.microsoft.com/office/drawing/2014/main" id="{B4A339A4-D8D0-A695-03C8-24DC65BBEF20}"/>
                  </a:ext>
                </a:extLst>
              </p:cNvPr>
              <p:cNvSpPr>
                <a:spLocks noRot="1" noChangeAspect="1" noMove="1" noResize="1" noEditPoints="1" noAdjustHandles="1" noChangeArrowheads="1" noChangeShapeType="1" noTextEdit="1"/>
              </p:cNvSpPr>
              <p:nvPr/>
            </p:nvSpPr>
            <p:spPr>
              <a:xfrm>
                <a:off x="11157192" y="2842515"/>
                <a:ext cx="307281" cy="461665"/>
              </a:xfrm>
              <a:prstGeom prst="rect">
                <a:avLst/>
              </a:prstGeom>
              <a:blipFill>
                <a:blip r:embed="rId21"/>
                <a:stretch>
                  <a:fillRect l="-35294" r="-1961" b="-3947"/>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F6517ECE-FD71-C41A-8D2C-C56C98AF92BB}"/>
                  </a:ext>
                </a:extLst>
              </p:cNvPr>
              <p:cNvSpPr/>
              <p:nvPr/>
            </p:nvSpPr>
            <p:spPr>
              <a:xfrm>
                <a:off x="9143657" y="2990140"/>
                <a:ext cx="4440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a:latin typeface="Cambria Math"/>
                          <a:ea typeface="Cambria Math" panose="02040503050406030204" pitchFamily="18" charset="0"/>
                        </a:rPr>
                        <m:t>𝑞</m:t>
                      </m:r>
                    </m:oMath>
                  </m:oMathPara>
                </a14:m>
                <a:endParaRPr lang="en-US" sz="2400" dirty="0"/>
              </a:p>
            </p:txBody>
          </p:sp>
        </mc:Choice>
        <mc:Fallback xmlns="">
          <p:sp>
            <p:nvSpPr>
              <p:cNvPr id="10" name="Rectangle 9">
                <a:extLst>
                  <a:ext uri="{FF2B5EF4-FFF2-40B4-BE49-F238E27FC236}">
                    <a16:creationId xmlns:a16="http://schemas.microsoft.com/office/drawing/2014/main" id="{F6517ECE-FD71-C41A-8D2C-C56C98AF92BB}"/>
                  </a:ext>
                </a:extLst>
              </p:cNvPr>
              <p:cNvSpPr>
                <a:spLocks noRot="1" noChangeAspect="1" noMove="1" noResize="1" noEditPoints="1" noAdjustHandles="1" noChangeArrowheads="1" noChangeShapeType="1" noTextEdit="1"/>
              </p:cNvSpPr>
              <p:nvPr/>
            </p:nvSpPr>
            <p:spPr>
              <a:xfrm>
                <a:off x="9143657" y="2990140"/>
                <a:ext cx="444031" cy="461665"/>
              </a:xfrm>
              <a:prstGeom prst="rect">
                <a:avLst/>
              </a:prstGeom>
              <a:blipFill>
                <a:blip r:embed="rId22"/>
                <a:stretch>
                  <a:fillRect l="-4110" b="-1333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34CD239-1B89-BD30-AFB0-CDEF4D297E2D}"/>
                  </a:ext>
                </a:extLst>
              </p:cNvPr>
              <p:cNvSpPr/>
              <p:nvPr/>
            </p:nvSpPr>
            <p:spPr>
              <a:xfrm>
                <a:off x="10633019" y="2556663"/>
                <a:ext cx="260813" cy="506421"/>
              </a:xfrm>
              <a:prstGeom prst="rect">
                <a:avLst/>
              </a:prstGeom>
              <a:solidFill>
                <a:schemeClr val="bg1"/>
              </a:solidFill>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400" b="1" i="1" smtClean="0">
                              <a:latin typeface="Cambria Math" panose="02040503050406030204" pitchFamily="18" charset="0"/>
                              <a:ea typeface="Cambria Math" panose="02040503050406030204" pitchFamily="18" charset="0"/>
                            </a:rPr>
                          </m:ctrlPr>
                        </m:accPr>
                        <m:e>
                          <m:r>
                            <a:rPr lang="en-US" sz="2400">
                              <a:latin typeface="Cambria Math" panose="02040503050406030204" pitchFamily="18" charset="0"/>
                              <a:ea typeface="Cambria Math" panose="02040503050406030204" pitchFamily="18" charset="0"/>
                            </a:rPr>
                            <m:t>𝐑</m:t>
                          </m:r>
                        </m:e>
                      </m:acc>
                    </m:oMath>
                  </m:oMathPara>
                </a14:m>
                <a:endParaRPr lang="en-US" sz="2400" dirty="0">
                  <a:ea typeface="Cambria Math" panose="02040503050406030204" pitchFamily="18" charset="0"/>
                </a:endParaRPr>
              </a:p>
            </p:txBody>
          </p:sp>
        </mc:Choice>
        <mc:Fallback xmlns="">
          <p:sp>
            <p:nvSpPr>
              <p:cNvPr id="11" name="Rectangle 10">
                <a:extLst>
                  <a:ext uri="{FF2B5EF4-FFF2-40B4-BE49-F238E27FC236}">
                    <a16:creationId xmlns:a16="http://schemas.microsoft.com/office/drawing/2014/main" id="{234CD239-1B89-BD30-AFB0-CDEF4D297E2D}"/>
                  </a:ext>
                </a:extLst>
              </p:cNvPr>
              <p:cNvSpPr>
                <a:spLocks noRot="1" noChangeAspect="1" noMove="1" noResize="1" noEditPoints="1" noAdjustHandles="1" noChangeArrowheads="1" noChangeShapeType="1" noTextEdit="1"/>
              </p:cNvSpPr>
              <p:nvPr/>
            </p:nvSpPr>
            <p:spPr>
              <a:xfrm>
                <a:off x="10633019" y="2556663"/>
                <a:ext cx="260813" cy="506421"/>
              </a:xfrm>
              <a:prstGeom prst="rect">
                <a:avLst/>
              </a:prstGeom>
              <a:blipFill>
                <a:blip r:embed="rId23"/>
                <a:stretch>
                  <a:fillRect r="-16279"/>
                </a:stretch>
              </a:blipFill>
              <a:ln w="19050">
                <a:noFill/>
              </a:ln>
            </p:spPr>
            <p:txBody>
              <a:bodyPr/>
              <a:lstStyle/>
              <a:p>
                <a:r>
                  <a:rPr lang="LID4096">
                    <a:noFill/>
                  </a:rPr>
                  <a:t> </a:t>
                </a:r>
              </a:p>
            </p:txBody>
          </p:sp>
        </mc:Fallback>
      </mc:AlternateContent>
      <p:cxnSp>
        <p:nvCxnSpPr>
          <p:cNvPr id="12" name="Straight Arrow Connector 11">
            <a:extLst>
              <a:ext uri="{FF2B5EF4-FFF2-40B4-BE49-F238E27FC236}">
                <a16:creationId xmlns:a16="http://schemas.microsoft.com/office/drawing/2014/main" id="{AF49D8C4-F926-30DB-0956-555558C0C135}"/>
              </a:ext>
            </a:extLst>
          </p:cNvPr>
          <p:cNvCxnSpPr/>
          <p:nvPr/>
        </p:nvCxnSpPr>
        <p:spPr bwMode="auto">
          <a:xfrm flipV="1">
            <a:off x="9108477" y="1648263"/>
            <a:ext cx="1433483" cy="3679596"/>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CA50E08E-238B-89B2-B0F5-FEB15D2EC826}"/>
              </a:ext>
            </a:extLst>
          </p:cNvPr>
          <p:cNvCxnSpPr/>
          <p:nvPr/>
        </p:nvCxnSpPr>
        <p:spPr bwMode="auto">
          <a:xfrm flipV="1">
            <a:off x="9522334" y="1512418"/>
            <a:ext cx="621079" cy="4009679"/>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a:extLst>
              <a:ext uri="{FF2B5EF4-FFF2-40B4-BE49-F238E27FC236}">
                <a16:creationId xmlns:a16="http://schemas.microsoft.com/office/drawing/2014/main" id="{CED5F880-F26E-85EC-1147-D27EBDBFE9AA}"/>
              </a:ext>
            </a:extLst>
          </p:cNvPr>
          <p:cNvCxnSpPr/>
          <p:nvPr/>
        </p:nvCxnSpPr>
        <p:spPr bwMode="auto">
          <a:xfrm flipV="1">
            <a:off x="9818211" y="1462939"/>
            <a:ext cx="29326" cy="4020087"/>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a:extLst>
              <a:ext uri="{FF2B5EF4-FFF2-40B4-BE49-F238E27FC236}">
                <a16:creationId xmlns:a16="http://schemas.microsoft.com/office/drawing/2014/main" id="{142281E6-6DBB-2032-AEA8-2DFF1BEF0340}"/>
              </a:ext>
            </a:extLst>
          </p:cNvPr>
          <p:cNvCxnSpPr/>
          <p:nvPr/>
        </p:nvCxnSpPr>
        <p:spPr bwMode="auto">
          <a:xfrm flipH="1" flipV="1">
            <a:off x="9583229" y="1473347"/>
            <a:ext cx="491094" cy="4009679"/>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a:extLst>
              <a:ext uri="{FF2B5EF4-FFF2-40B4-BE49-F238E27FC236}">
                <a16:creationId xmlns:a16="http://schemas.microsoft.com/office/drawing/2014/main" id="{0BB84B06-0D56-9BE8-A1EA-068DC3C8C9CF}"/>
              </a:ext>
            </a:extLst>
          </p:cNvPr>
          <p:cNvCxnSpPr/>
          <p:nvPr/>
        </p:nvCxnSpPr>
        <p:spPr bwMode="auto">
          <a:xfrm flipH="1" flipV="1">
            <a:off x="9150613" y="1539280"/>
            <a:ext cx="1343533" cy="3867405"/>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95A95063-B319-8E74-40B5-C462B2523464}"/>
              </a:ext>
            </a:extLst>
          </p:cNvPr>
          <p:cNvCxnSpPr/>
          <p:nvPr/>
        </p:nvCxnSpPr>
        <p:spPr bwMode="auto">
          <a:xfrm flipH="1" flipV="1">
            <a:off x="8452426" y="1953318"/>
            <a:ext cx="2734428" cy="2981425"/>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29ADA707-F838-AAAC-0FE5-8C6FAD4C9A16}"/>
              </a:ext>
            </a:extLst>
          </p:cNvPr>
          <p:cNvCxnSpPr/>
          <p:nvPr/>
        </p:nvCxnSpPr>
        <p:spPr bwMode="auto">
          <a:xfrm flipV="1">
            <a:off x="8518816" y="1882256"/>
            <a:ext cx="2783067" cy="3056638"/>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Oval 18">
            <a:extLst>
              <a:ext uri="{FF2B5EF4-FFF2-40B4-BE49-F238E27FC236}">
                <a16:creationId xmlns:a16="http://schemas.microsoft.com/office/drawing/2014/main" id="{5EAFCAFC-804C-B95E-5A14-FD061BDE6902}"/>
              </a:ext>
            </a:extLst>
          </p:cNvPr>
          <p:cNvSpPr/>
          <p:nvPr/>
        </p:nvSpPr>
        <p:spPr bwMode="auto">
          <a:xfrm>
            <a:off x="9683037" y="3307360"/>
            <a:ext cx="273186" cy="290207"/>
          </a:xfrm>
          <a:prstGeom prst="ellipse">
            <a:avLst/>
          </a:prstGeom>
          <a:solidFill>
            <a:schemeClr val="tx1"/>
          </a:solidFill>
          <a:ln w="28575"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8841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build="p"/>
      <p:bldP spid="2" grpId="0"/>
      <p:bldP spid="3" grpId="0" animBg="1"/>
      <p:bldP spid="4" grpId="0"/>
      <p:bldP spid="5" grpId="0" animBg="1"/>
      <p:bldP spid="6" grpId="0" animBg="1"/>
      <p:bldP spid="9" grpId="0" animBg="1"/>
      <p:bldP spid="10" grpId="0"/>
      <p:bldP spid="11"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Question 1:</a:t>
            </a:r>
            <a:r>
              <a:rPr lang="en-US" dirty="0">
                <a:solidFill>
                  <a:schemeClr val="accent2">
                    <a:lumMod val="50000"/>
                  </a:schemeClr>
                </a:solidFill>
              </a:rPr>
              <a:t> PollEv.com/2023mp</a:t>
            </a:r>
            <a:endParaRPr lang="en-US" altLang="en-US" dirty="0">
              <a:solidFill>
                <a:srgbClr val="000066"/>
              </a:solidFill>
            </a:endParaRPr>
          </a:p>
        </p:txBody>
      </p:sp>
      <p:sp>
        <p:nvSpPr>
          <p:cNvPr id="3" name="Rectangle 2"/>
          <p:cNvSpPr/>
          <p:nvPr/>
        </p:nvSpPr>
        <p:spPr>
          <a:xfrm>
            <a:off x="524647" y="2100059"/>
            <a:ext cx="10288243" cy="193899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mj-lt"/>
                <a:ea typeface="+mn-ea"/>
                <a:cs typeface="+mn-cs"/>
              </a:rPr>
              <a:t>Answer</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33CC33"/>
                </a:solidFill>
                <a:effectLst/>
                <a:uLnTx/>
                <a:uFillTx/>
                <a:latin typeface="+mj-lt"/>
                <a:ea typeface="+mn-ea"/>
                <a:cs typeface="+mn-cs"/>
              </a:rPr>
              <a:t>A</a:t>
            </a:r>
            <a:r>
              <a:rPr kumimoji="0" lang="en-US" sz="2000" b="0" i="0" u="none" strike="noStrike" kern="1200" cap="none" spc="0" normalizeH="0" baseline="0" noProof="0" dirty="0">
                <a:ln>
                  <a:noFill/>
                </a:ln>
                <a:solidFill>
                  <a:srgbClr val="000000"/>
                </a:solidFill>
                <a:effectLst/>
                <a:uLnTx/>
                <a:uFillTx/>
                <a:latin typeface="+mj-lt"/>
                <a:ea typeface="+mn-ea"/>
                <a:cs typeface="+mn-cs"/>
              </a:rPr>
              <a:t>. </a:t>
            </a:r>
            <a:r>
              <a:rPr lang="en-GB" sz="2000" b="0" i="0" dirty="0">
                <a:solidFill>
                  <a:srgbClr val="374151"/>
                </a:solidFill>
                <a:effectLst/>
                <a:latin typeface="+mj-lt"/>
              </a:rPr>
              <a:t>Eclectic Twilights</a:t>
            </a:r>
            <a:endParaRPr kumimoji="0" lang="en-US" sz="20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33CC33"/>
                </a:solidFill>
                <a:effectLst/>
                <a:uLnTx/>
                <a:uFillTx/>
                <a:latin typeface="+mj-lt"/>
                <a:ea typeface="+mn-ea"/>
                <a:cs typeface="+mn-cs"/>
              </a:rPr>
              <a:t>B. </a:t>
            </a:r>
            <a:r>
              <a:rPr kumimoji="0" lang="en-US" sz="2000" b="0" i="0" u="none" strike="noStrike" kern="1200" cap="none" spc="0" normalizeH="0" baseline="0" noProof="0" dirty="0">
                <a:ln>
                  <a:noFill/>
                </a:ln>
                <a:solidFill>
                  <a:srgbClr val="000000"/>
                </a:solidFill>
                <a:effectLst/>
                <a:uLnTx/>
                <a:uFillTx/>
                <a:latin typeface="+mj-lt"/>
                <a:ea typeface="+mn-ea"/>
                <a:cs typeface="+mn-cs"/>
              </a:rPr>
              <a:t>Flying with the Harp in Toscana</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33CC33"/>
                </a:solidFill>
                <a:effectLst/>
                <a:uLnTx/>
                <a:uFillTx/>
                <a:latin typeface="+mj-lt"/>
                <a:ea typeface="+mn-ea"/>
                <a:cs typeface="+mn-cs"/>
              </a:rPr>
              <a:t>C. </a:t>
            </a:r>
            <a:r>
              <a:rPr kumimoji="0" lang="en-US" sz="2000" b="0" i="0" u="none" strike="noStrike" kern="1200" cap="none" spc="0" normalizeH="0" baseline="0" noProof="0" dirty="0">
                <a:ln>
                  <a:noFill/>
                </a:ln>
                <a:effectLst/>
                <a:uLnTx/>
                <a:uFillTx/>
                <a:latin typeface="+mj-lt"/>
                <a:ea typeface="+mn-ea"/>
                <a:cs typeface="+mn-cs"/>
              </a:rPr>
              <a:t>Electromagnetic </a:t>
            </a:r>
            <a:r>
              <a:rPr lang="en-US" sz="2000" b="0" dirty="0">
                <a:latin typeface="+mj-lt"/>
              </a:rPr>
              <a:t>W</a:t>
            </a:r>
            <a:r>
              <a:rPr kumimoji="0" lang="en-US" sz="2000" b="0" i="0" u="none" strike="noStrike" kern="1200" cap="none" spc="0" normalizeH="0" baseline="0" noProof="0" dirty="0" err="1">
                <a:ln>
                  <a:noFill/>
                </a:ln>
                <a:effectLst/>
                <a:uLnTx/>
                <a:uFillTx/>
                <a:latin typeface="+mj-lt"/>
                <a:ea typeface="+mn-ea"/>
                <a:cs typeface="+mn-cs"/>
              </a:rPr>
              <a:t>aves</a:t>
            </a:r>
            <a:endParaRPr kumimoji="0" lang="en-US" sz="20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33CC33"/>
                </a:solidFill>
                <a:effectLst/>
                <a:uLnTx/>
                <a:uFillTx/>
                <a:latin typeface="+mj-lt"/>
                <a:ea typeface="+mn-ea"/>
                <a:cs typeface="+mn-cs"/>
              </a:rPr>
              <a:t>D. </a:t>
            </a:r>
            <a:r>
              <a:rPr kumimoji="0" lang="en-US" sz="2000" b="0" i="0" u="none" strike="noStrike" kern="1200" cap="none" spc="0" normalizeH="0" baseline="0" noProof="0" dirty="0">
                <a:ln>
                  <a:noFill/>
                </a:ln>
                <a:solidFill>
                  <a:srgbClr val="000000"/>
                </a:solidFill>
                <a:effectLst/>
                <a:uLnTx/>
                <a:uFillTx/>
                <a:latin typeface="+mj-lt"/>
                <a:ea typeface="+mn-ea"/>
                <a:cs typeface="+mn-cs"/>
              </a:rPr>
              <a:t>Witches Going to Their Sabbath</a:t>
            </a:r>
          </a:p>
        </p:txBody>
      </p:sp>
      <p:sp>
        <p:nvSpPr>
          <p:cNvPr id="13" name="Content Placeholder 4">
            <a:extLst>
              <a:ext uri="{FF2B5EF4-FFF2-40B4-BE49-F238E27FC236}">
                <a16:creationId xmlns:a16="http://schemas.microsoft.com/office/drawing/2014/main" id="{8C7A1C57-A4FA-42E6-84D6-96FB527A7FB3}"/>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29" name="Rectangle 28">
            <a:extLst>
              <a:ext uri="{FF2B5EF4-FFF2-40B4-BE49-F238E27FC236}">
                <a16:creationId xmlns:a16="http://schemas.microsoft.com/office/drawing/2014/main" id="{63793480-196F-4EEE-80AF-40A736FEDAD7}"/>
              </a:ext>
            </a:extLst>
          </p:cNvPr>
          <p:cNvSpPr/>
          <p:nvPr/>
        </p:nvSpPr>
        <p:spPr>
          <a:xfrm>
            <a:off x="9124122" y="6449590"/>
            <a:ext cx="3011142" cy="307777"/>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j-lt"/>
                <a:ea typeface="+mn-ea"/>
                <a:cs typeface="+mn-cs"/>
              </a:rPr>
              <a:t>PollEv.com/2023mp, Lecture 32</a:t>
            </a:r>
          </a:p>
        </p:txBody>
      </p:sp>
      <p:pic>
        <p:nvPicPr>
          <p:cNvPr id="5" name="Picture 4">
            <a:extLst>
              <a:ext uri="{FF2B5EF4-FFF2-40B4-BE49-F238E27FC236}">
                <a16:creationId xmlns:a16="http://schemas.microsoft.com/office/drawing/2014/main" id="{EC82E329-9994-A460-3993-E20F54704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4465" y="662165"/>
            <a:ext cx="3966972" cy="5823078"/>
          </a:xfrm>
          <a:prstGeom prst="rect">
            <a:avLst/>
          </a:prstGeom>
        </p:spPr>
      </p:pic>
      <p:sp>
        <p:nvSpPr>
          <p:cNvPr id="6" name="Rectangle 5">
            <a:extLst>
              <a:ext uri="{FF2B5EF4-FFF2-40B4-BE49-F238E27FC236}">
                <a16:creationId xmlns:a16="http://schemas.microsoft.com/office/drawing/2014/main" id="{FC512018-FCDA-2973-B44C-91F903E1DA56}"/>
              </a:ext>
            </a:extLst>
          </p:cNvPr>
          <p:cNvSpPr/>
          <p:nvPr/>
        </p:nvSpPr>
        <p:spPr>
          <a:xfrm>
            <a:off x="559645" y="5373891"/>
            <a:ext cx="6549815" cy="101566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00B050"/>
                </a:solidFill>
                <a:effectLst/>
                <a:uLnTx/>
                <a:uFillTx/>
                <a:latin typeface="+mj-lt"/>
                <a:ea typeface="+mn-ea"/>
                <a:cs typeface="+mn-cs"/>
              </a:rPr>
              <a:t>Answer 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mj-lt"/>
                <a:ea typeface="+mn-ea"/>
                <a:cs typeface="+mn-cs"/>
              </a:rPr>
              <a:t>“Allegory of Electromagnetic </a:t>
            </a:r>
            <a:r>
              <a:rPr lang="en-US" sz="2000" b="0" dirty="0">
                <a:latin typeface="+mj-lt"/>
              </a:rPr>
              <a:t>W</a:t>
            </a:r>
            <a:r>
              <a:rPr kumimoji="0" lang="en-US" sz="2000" b="0" i="0" u="none" strike="noStrike" kern="1200" cap="none" spc="0" normalizeH="0" baseline="0" noProof="0" dirty="0" err="1">
                <a:ln>
                  <a:noFill/>
                </a:ln>
                <a:effectLst/>
                <a:uLnTx/>
                <a:uFillTx/>
                <a:latin typeface="+mj-lt"/>
                <a:ea typeface="+mn-ea"/>
                <a:cs typeface="+mn-cs"/>
              </a:rPr>
              <a:t>aves</a:t>
            </a:r>
            <a:r>
              <a:rPr lang="en-US" sz="2000" b="0" dirty="0">
                <a:latin typeface="+mj-lt"/>
              </a:rPr>
              <a:t>”</a:t>
            </a:r>
            <a:r>
              <a:rPr kumimoji="0" lang="en-US" sz="2000" b="0" i="0" u="none" strike="noStrike" kern="1200" cap="none" spc="0" normalizeH="0" baseline="0" noProof="0" dirty="0">
                <a:ln>
                  <a:noFill/>
                </a:ln>
                <a:effectLst/>
                <a:uLnTx/>
                <a:uFillTx/>
                <a:latin typeface="+mj-lt"/>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mj-lt"/>
                <a:ea typeface="+mn-ea"/>
                <a:cs typeface="+mn-cs"/>
              </a:rPr>
              <a:t>attributed to Vittorio Matteo </a:t>
            </a:r>
            <a:r>
              <a:rPr kumimoji="0" lang="en-US" sz="2000" b="0" i="0" u="none" strike="noStrike" kern="1200" cap="none" spc="0" normalizeH="0" baseline="0" noProof="0" dirty="0" err="1">
                <a:ln>
                  <a:noFill/>
                </a:ln>
                <a:effectLst/>
                <a:uLnTx/>
                <a:uFillTx/>
                <a:latin typeface="+mj-lt"/>
                <a:ea typeface="+mn-ea"/>
                <a:cs typeface="+mn-cs"/>
              </a:rPr>
              <a:t>Corcos</a:t>
            </a:r>
            <a:r>
              <a:rPr kumimoji="0" lang="en-US" sz="2000" b="0" i="0" u="none" strike="noStrike" kern="1200" cap="none" spc="0" normalizeH="0" baseline="0" noProof="0" dirty="0">
                <a:ln>
                  <a:noFill/>
                </a:ln>
                <a:effectLst/>
                <a:uLnTx/>
                <a:uFillTx/>
                <a:latin typeface="+mj-lt"/>
                <a:ea typeface="+mn-ea"/>
                <a:cs typeface="+mn-cs"/>
              </a:rPr>
              <a:t> (</a:t>
            </a:r>
            <a:r>
              <a:rPr lang="en-GB" sz="2000" b="0" i="0" dirty="0">
                <a:effectLst/>
                <a:latin typeface="+mj-lt"/>
              </a:rPr>
              <a:t>1859-1933</a:t>
            </a:r>
            <a:r>
              <a:rPr kumimoji="0" lang="en-US" sz="2000" b="0" i="0" u="none" strike="noStrike" kern="1200" cap="none" spc="0" normalizeH="0" baseline="0" noProof="0" dirty="0">
                <a:ln>
                  <a:noFill/>
                </a:ln>
                <a:effectLst/>
                <a:uLnTx/>
                <a:uFillTx/>
                <a:latin typeface="+mj-lt"/>
                <a:ea typeface="+mn-ea"/>
                <a:cs typeface="+mn-cs"/>
              </a:rPr>
              <a:t>)</a:t>
            </a:r>
          </a:p>
        </p:txBody>
      </p:sp>
      <p:sp>
        <p:nvSpPr>
          <p:cNvPr id="4" name="Rectangle 3">
            <a:extLst>
              <a:ext uri="{FF2B5EF4-FFF2-40B4-BE49-F238E27FC236}">
                <a16:creationId xmlns:a16="http://schemas.microsoft.com/office/drawing/2014/main" id="{4E12A818-F02A-8BF4-D03E-E60185F0913F}"/>
              </a:ext>
            </a:extLst>
          </p:cNvPr>
          <p:cNvSpPr/>
          <p:nvPr/>
        </p:nvSpPr>
        <p:spPr>
          <a:xfrm>
            <a:off x="524647" y="823183"/>
            <a:ext cx="6340687" cy="400110"/>
          </a:xfrm>
          <a:prstGeom prst="rect">
            <a:avLst/>
          </a:prstGeom>
        </p:spPr>
        <p:txBody>
          <a:bodyPr wrap="square">
            <a:spAutoFit/>
          </a:bodyPr>
          <a:lstStyle/>
          <a:p>
            <a:pPr lvl="0" algn="l" eaLnBrk="0" fontAlgn="base" hangingPunct="0">
              <a:spcBef>
                <a:spcPct val="0"/>
              </a:spcBef>
              <a:spcAft>
                <a:spcPct val="0"/>
              </a:spcAft>
              <a:defRPr/>
            </a:pPr>
            <a:r>
              <a:rPr lang="en-US" sz="2000" b="0" i="0" dirty="0">
                <a:solidFill>
                  <a:srgbClr val="050505"/>
                </a:solidFill>
                <a:effectLst/>
                <a:latin typeface="+mj-lt"/>
              </a:rPr>
              <a:t>What in your opinion is depicted on this painting?</a:t>
            </a:r>
            <a:endParaRPr kumimoji="0" lang="en-US" sz="2000" b="0" i="0" u="none" strike="noStrike" kern="1200" cap="none" spc="0" normalizeH="0" baseline="0" noProof="0" dirty="0">
              <a:ln>
                <a:noFill/>
              </a:ln>
              <a:solidFill>
                <a:srgbClr val="000000"/>
              </a:solidFill>
              <a:effectLst/>
              <a:uLnTx/>
              <a:uFillTx/>
              <a:latin typeface="+mj-lt"/>
              <a:ea typeface="+mn-ea"/>
              <a:cs typeface="+mn-cs"/>
            </a:endParaRPr>
          </a:p>
        </p:txBody>
      </p:sp>
      <p:pic>
        <p:nvPicPr>
          <p:cNvPr id="8" name="Picture 7">
            <a:extLst>
              <a:ext uri="{FF2B5EF4-FFF2-40B4-BE49-F238E27FC236}">
                <a16:creationId xmlns:a16="http://schemas.microsoft.com/office/drawing/2014/main" id="{B0F14C73-DEA3-F0C7-D38A-F0C7352E8B8E}"/>
              </a:ext>
            </a:extLst>
          </p:cNvPr>
          <p:cNvPicPr>
            <a:picLocks noChangeAspect="1"/>
          </p:cNvPicPr>
          <p:nvPr/>
        </p:nvPicPr>
        <p:blipFill>
          <a:blip r:embed="rId4"/>
          <a:stretch>
            <a:fillRect/>
          </a:stretch>
        </p:blipFill>
        <p:spPr>
          <a:xfrm>
            <a:off x="4398749" y="2100059"/>
            <a:ext cx="3885716" cy="2483811"/>
          </a:xfrm>
          <a:prstGeom prst="rect">
            <a:avLst/>
          </a:prstGeom>
        </p:spPr>
      </p:pic>
    </p:spTree>
    <p:extLst>
      <p:ext uri="{BB962C8B-B14F-4D97-AF65-F5344CB8AC3E}">
        <p14:creationId xmlns:p14="http://schemas.microsoft.com/office/powerpoint/2010/main" val="179750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1909"/>
          <a:stretch/>
        </p:blipFill>
        <p:spPr>
          <a:xfrm>
            <a:off x="2047402" y="1203594"/>
            <a:ext cx="4035669" cy="3074245"/>
          </a:xfrm>
          <a:prstGeom prst="rect">
            <a:avLst/>
          </a:prstGeom>
        </p:spPr>
      </p:pic>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How the Fields transform: </a:t>
                </a:r>
                <a14:m>
                  <m:oMath xmlns:m="http://schemas.openxmlformats.org/officeDocument/2006/math">
                    <m:sSub>
                      <m:sSubPr>
                        <m:ctrlPr>
                          <a:rPr lang="en-US" b="0" i="1">
                            <a:solidFill>
                              <a:schemeClr val="accent2">
                                <a:lumMod val="50000"/>
                              </a:schemeClr>
                            </a:solidFill>
                            <a:latin typeface="Cambria Math" panose="02040503050406030204" pitchFamily="18" charset="0"/>
                            <a:ea typeface="Cambria Math" panose="02040503050406030204" pitchFamily="18" charset="0"/>
                          </a:rPr>
                        </m:ctrlPr>
                      </m:sSub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b="0" i="1">
                                <a:solidFill>
                                  <a:schemeClr val="accent2">
                                    <a:lumMod val="50000"/>
                                  </a:schemeClr>
                                </a:solidFill>
                                <a:latin typeface="Cambria Math" panose="02040503050406030204" pitchFamily="18" charset="0"/>
                                <a:ea typeface="Cambria Math" panose="02040503050406030204" pitchFamily="18" charset="0"/>
                              </a:rPr>
                              <m:t>𝐸</m:t>
                            </m:r>
                          </m:e>
                        </m:acc>
                      </m:e>
                      <m:sub>
                        <m:r>
                          <a:rPr lang="en-US" b="0" i="1">
                            <a:solidFill>
                              <a:schemeClr val="accent2">
                                <a:lumMod val="50000"/>
                              </a:schemeClr>
                            </a:solidFill>
                            <a:latin typeface="Cambria Math" panose="02040503050406030204" pitchFamily="18" charset="0"/>
                            <a:ea typeface="Cambria Math" panose="02040503050406030204" pitchFamily="18" charset="0"/>
                          </a:rPr>
                          <m:t>𝑦</m:t>
                        </m:r>
                      </m:sub>
                    </m:sSub>
                  </m:oMath>
                </a14:m>
                <a:r>
                  <a:rPr lang="en-US" altLang="en-US" dirty="0">
                    <a:solidFill>
                      <a:schemeClr val="accent2">
                        <a:lumMod val="50000"/>
                      </a:schemeClr>
                    </a:solidFill>
                  </a:rPr>
                  <a:t> and </a:t>
                </a:r>
                <a14:m>
                  <m:oMath xmlns:m="http://schemas.openxmlformats.org/officeDocument/2006/math">
                    <m:sSub>
                      <m:sSubPr>
                        <m:ctrlPr>
                          <a:rPr lang="en-US" b="0" i="1">
                            <a:solidFill>
                              <a:schemeClr val="accent2">
                                <a:lumMod val="50000"/>
                              </a:schemeClr>
                            </a:solidFill>
                            <a:latin typeface="Cambria Math" panose="02040503050406030204" pitchFamily="18" charset="0"/>
                            <a:ea typeface="Cambria Math" panose="02040503050406030204" pitchFamily="18" charset="0"/>
                          </a:rPr>
                        </m:ctrlPr>
                      </m:sSub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b="0" i="1">
                                <a:solidFill>
                                  <a:schemeClr val="accent2">
                                    <a:lumMod val="50000"/>
                                  </a:schemeClr>
                                </a:solidFill>
                                <a:latin typeface="Cambria Math" panose="02040503050406030204" pitchFamily="18" charset="0"/>
                                <a:ea typeface="Cambria Math" panose="02040503050406030204" pitchFamily="18" charset="0"/>
                              </a:rPr>
                              <m:t>𝐵</m:t>
                            </m:r>
                          </m:e>
                        </m:acc>
                      </m:e>
                      <m:sub>
                        <m:r>
                          <a:rPr lang="en-US" b="0" i="1">
                            <a:solidFill>
                              <a:schemeClr val="accent2">
                                <a:lumMod val="50000"/>
                              </a:schemeClr>
                            </a:solidFill>
                            <a:latin typeface="Cambria Math" panose="02040503050406030204" pitchFamily="18" charset="0"/>
                            <a:ea typeface="Cambria Math" panose="02040503050406030204" pitchFamily="18" charset="0"/>
                          </a:rPr>
                          <m:t>𝑧</m:t>
                        </m:r>
                      </m:sub>
                    </m:sSub>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4"/>
                <a:stretch>
                  <a:fillRect t="-14000" b="-2700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33464" y="664142"/>
                <a:ext cx="9911134" cy="707886"/>
              </a:xfrm>
              <a:prstGeom prst="rect">
                <a:avLst/>
              </a:prstGeom>
            </p:spPr>
            <p:txBody>
              <a:bodyPr wrap="square">
                <a:spAutoFit/>
              </a:bodyPr>
              <a:lstStyle/>
              <a:p>
                <a:pPr algn="l"/>
                <a:r>
                  <a:rPr lang="en-US" sz="2000" b="0" dirty="0">
                    <a:solidFill>
                      <a:srgbClr val="252525"/>
                    </a:solidFill>
                    <a:latin typeface="Times New Roman" panose="02020603050405020304" pitchFamily="18" charset="0"/>
                  </a:rPr>
                  <a:t>To derive the </a:t>
                </a:r>
                <a:r>
                  <a:rPr lang="en-US" sz="2000" b="0" i="1" dirty="0">
                    <a:solidFill>
                      <a:srgbClr val="252525"/>
                    </a:solidFill>
                    <a:latin typeface="Times New Roman" panose="02020603050405020304" pitchFamily="18" charset="0"/>
                  </a:rPr>
                  <a:t>general </a:t>
                </a:r>
                <a:r>
                  <a:rPr lang="en-US" sz="2000" b="0" dirty="0">
                    <a:solidFill>
                      <a:srgbClr val="252525"/>
                    </a:solidFill>
                    <a:latin typeface="Times New Roman" panose="02020603050405020304" pitchFamily="18" charset="0"/>
                  </a:rPr>
                  <a:t>rule, we must start out in a</a:t>
                </a:r>
                <a:r>
                  <a:rPr lang="ru-RU" sz="2000" b="0" dirty="0">
                    <a:solidFill>
                      <a:srgbClr val="252525"/>
                    </a:solidFill>
                    <a:latin typeface="Times New Roman" panose="02020603050405020304" pitchFamily="18" charset="0"/>
                  </a:rPr>
                  <a:t> </a:t>
                </a:r>
                <a:r>
                  <a:rPr lang="en-US" sz="2000" b="0" dirty="0">
                    <a:solidFill>
                      <a:srgbClr val="252525"/>
                    </a:solidFill>
                    <a:latin typeface="Times New Roman" panose="02020603050405020304" pitchFamily="18" charset="0"/>
                  </a:rPr>
                  <a:t>system with both electric and magnetic fields For this purpose, </a:t>
                </a:r>
                <a14:m>
                  <m:oMath xmlns:m="http://schemas.openxmlformats.org/officeDocument/2006/math">
                    <m:r>
                      <a:rPr lang="en-US" sz="2000" b="0" i="1">
                        <a:latin typeface="Cambria Math" panose="02040503050406030204" pitchFamily="18" charset="0"/>
                        <a:ea typeface="Cambria Math" panose="02040503050406030204" pitchFamily="18" charset="0"/>
                      </a:rPr>
                      <m:t>𝒮</m:t>
                    </m:r>
                  </m:oMath>
                </a14:m>
                <a:r>
                  <a:rPr lang="en-US" sz="2000" b="0" dirty="0">
                    <a:solidFill>
                      <a:srgbClr val="252525"/>
                    </a:solidFill>
                    <a:latin typeface="Times New Roman" panose="02020603050405020304" pitchFamily="18" charset="0"/>
                  </a:rPr>
                  <a:t> itself will serve nicely!</a:t>
                </a:r>
                <a:endParaRPr lang="en-US" sz="2000" dirty="0"/>
              </a:p>
            </p:txBody>
          </p:sp>
        </mc:Choice>
        <mc:Fallback xmlns="">
          <p:sp>
            <p:nvSpPr>
              <p:cNvPr id="2" name="Rectangle 1"/>
              <p:cNvSpPr>
                <a:spLocks noRot="1" noChangeAspect="1" noMove="1" noResize="1" noEditPoints="1" noAdjustHandles="1" noChangeArrowheads="1" noChangeShapeType="1" noTextEdit="1"/>
              </p:cNvSpPr>
              <p:nvPr/>
            </p:nvSpPr>
            <p:spPr>
              <a:xfrm>
                <a:off x="233464" y="664142"/>
                <a:ext cx="9911134" cy="707886"/>
              </a:xfrm>
              <a:prstGeom prst="rect">
                <a:avLst/>
              </a:prstGeom>
              <a:blipFill>
                <a:blip r:embed="rId5"/>
                <a:stretch>
                  <a:fillRect l="-615" t="-517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1B733093-966F-455A-9F00-253D837265FD}"/>
                  </a:ext>
                </a:extLst>
              </p:cNvPr>
              <p:cNvSpPr/>
              <p:nvPr/>
            </p:nvSpPr>
            <p:spPr>
              <a:xfrm>
                <a:off x="4011418" y="3669973"/>
                <a:ext cx="1651029" cy="400110"/>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sSub>
                        <m:sSubPr>
                          <m:ctrlPr>
                            <a:rPr lang="en-US" sz="2000" b="0" i="1">
                              <a:solidFill>
                                <a:srgbClr val="000099"/>
                              </a:solidFill>
                              <a:latin typeface="Cambria Math" panose="02040503050406030204" pitchFamily="18" charset="0"/>
                              <a:ea typeface="Cambria Math" panose="02040503050406030204" pitchFamily="18" charset="0"/>
                            </a:rPr>
                          </m:ctrlPr>
                        </m:sSubPr>
                        <m:e>
                          <m:r>
                            <a:rPr lang="en-US" sz="2000">
                              <a:solidFill>
                                <a:srgbClr val="000099"/>
                              </a:solidFill>
                              <a:latin typeface="Cambria Math" panose="02040503050406030204" pitchFamily="18" charset="0"/>
                              <a:ea typeface="Cambria Math" panose="02040503050406030204" pitchFamily="18" charset="0"/>
                            </a:rPr>
                            <m:t>𝐊</m:t>
                          </m:r>
                        </m:e>
                        <m:sub>
                          <m:r>
                            <a:rPr lang="en-US" sz="2000" b="0" i="1">
                              <a:solidFill>
                                <a:srgbClr val="000099"/>
                              </a:solidFill>
                              <a:latin typeface="Cambria Math" panose="02040503050406030204" pitchFamily="18" charset="0"/>
                              <a:ea typeface="Cambria Math" panose="02040503050406030204" pitchFamily="18" charset="0"/>
                            </a:rPr>
                            <m:t>+</m:t>
                          </m:r>
                        </m:sub>
                      </m:sSub>
                      <m:r>
                        <a:rPr lang="en-US" sz="2000" b="0" i="1">
                          <a:solidFill>
                            <a:srgbClr val="000099"/>
                          </a:solidFill>
                          <a:latin typeface="Cambria Math" panose="02040503050406030204" pitchFamily="18" charset="0"/>
                          <a:ea typeface="Cambria Math" panose="02040503050406030204" pitchFamily="18" charset="0"/>
                        </a:rPr>
                        <m:t>=−</m:t>
                      </m:r>
                      <m:r>
                        <a:rPr lang="en-US" sz="2000" b="0" i="1">
                          <a:solidFill>
                            <a:srgbClr val="000099"/>
                          </a:solidFill>
                          <a:latin typeface="Cambria Math" panose="02040503050406030204" pitchFamily="18" charset="0"/>
                          <a:ea typeface="Cambria Math" panose="02040503050406030204" pitchFamily="18" charset="0"/>
                        </a:rPr>
                        <m:t>𝜎</m:t>
                      </m:r>
                      <m:sSub>
                        <m:sSubPr>
                          <m:ctrlPr>
                            <a:rPr lang="en-US" sz="2000" b="0" i="1">
                              <a:solidFill>
                                <a:srgbClr val="000099"/>
                              </a:solidFill>
                              <a:latin typeface="Cambria Math" panose="02040503050406030204" pitchFamily="18" charset="0"/>
                              <a:ea typeface="Cambria Math" panose="02040503050406030204" pitchFamily="18" charset="0"/>
                            </a:rPr>
                          </m:ctrlPr>
                        </m:sSubPr>
                        <m:e>
                          <m:r>
                            <m:rPr>
                              <m:sty m:val="p"/>
                            </m:rPr>
                            <a:rPr lang="en-US" sz="2000" b="0" i="0">
                              <a:solidFill>
                                <a:srgbClr val="000099"/>
                              </a:solidFill>
                              <a:latin typeface="Cambria Math" panose="02040503050406030204" pitchFamily="18" charset="0"/>
                              <a:ea typeface="Cambria Math" panose="02040503050406030204" pitchFamily="18" charset="0"/>
                            </a:rPr>
                            <m:t>v</m:t>
                          </m:r>
                        </m:e>
                        <m:sub>
                          <m:r>
                            <a:rPr lang="en-US" sz="2000" b="0" i="1">
                              <a:solidFill>
                                <a:srgbClr val="000099"/>
                              </a:solidFill>
                              <a:latin typeface="Cambria Math" panose="02040503050406030204" pitchFamily="18" charset="0"/>
                              <a:ea typeface="Cambria Math" panose="02040503050406030204" pitchFamily="18" charset="0"/>
                            </a:rPr>
                            <m:t>0</m:t>
                          </m:r>
                        </m:sub>
                      </m:sSub>
                      <m:acc>
                        <m:accPr>
                          <m:chr m:val="̂"/>
                          <m:ctrlPr>
                            <a:rPr lang="en-US" sz="2000" b="0" i="1">
                              <a:solidFill>
                                <a:srgbClr val="000099"/>
                              </a:solidFill>
                              <a:latin typeface="Cambria Math" panose="02040503050406030204" pitchFamily="18" charset="0"/>
                              <a:ea typeface="Cambria Math" panose="02040503050406030204" pitchFamily="18" charset="0"/>
                            </a:rPr>
                          </m:ctrlPr>
                        </m:accPr>
                        <m:e>
                          <m:r>
                            <a:rPr lang="en-US" sz="2000">
                              <a:solidFill>
                                <a:srgbClr val="000099"/>
                              </a:solidFill>
                              <a:latin typeface="Cambria Math" panose="02040503050406030204" pitchFamily="18" charset="0"/>
                              <a:ea typeface="Cambria Math" panose="02040503050406030204" pitchFamily="18" charset="0"/>
                            </a:rPr>
                            <m:t>𝐱</m:t>
                          </m:r>
                        </m:e>
                      </m:acc>
                    </m:oMath>
                  </m:oMathPara>
                </a14:m>
                <a:endParaRPr lang="en-US" sz="2000" b="0" i="1" dirty="0">
                  <a:solidFill>
                    <a:srgbClr val="000099"/>
                  </a:solidFill>
                  <a:latin typeface="Cambria Math" panose="02040503050406030204" pitchFamily="18" charset="0"/>
                  <a:ea typeface="Cambria Math" panose="02040503050406030204" pitchFamily="18" charset="0"/>
                </a:endParaRPr>
              </a:p>
            </p:txBody>
          </p:sp>
        </mc:Choice>
        <mc:Fallback xmlns="">
          <p:sp>
            <p:nvSpPr>
              <p:cNvPr id="20" name="Rectangle 19">
                <a:extLst>
                  <a:ext uri="{FF2B5EF4-FFF2-40B4-BE49-F238E27FC236}">
                    <a16:creationId xmlns:a16="http://schemas.microsoft.com/office/drawing/2014/main" id="{1B733093-966F-455A-9F00-253D837265FD}"/>
                  </a:ext>
                </a:extLst>
              </p:cNvPr>
              <p:cNvSpPr>
                <a:spLocks noRot="1" noChangeAspect="1" noMove="1" noResize="1" noEditPoints="1" noAdjustHandles="1" noChangeArrowheads="1" noChangeShapeType="1" noTextEdit="1"/>
              </p:cNvSpPr>
              <p:nvPr/>
            </p:nvSpPr>
            <p:spPr>
              <a:xfrm>
                <a:off x="4011418" y="3669973"/>
                <a:ext cx="1651029" cy="400110"/>
              </a:xfrm>
              <a:prstGeom prst="rect">
                <a:avLst/>
              </a:prstGeom>
              <a:blipFill>
                <a:blip r:embed="rId6"/>
                <a:stretch>
                  <a:fillRect t="-4545" r="-14760" b="-3030"/>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6BECC11B-0FB5-4F1C-AC4C-A058725F7CA8}"/>
                  </a:ext>
                </a:extLst>
              </p:cNvPr>
              <p:cNvSpPr/>
              <p:nvPr/>
            </p:nvSpPr>
            <p:spPr>
              <a:xfrm>
                <a:off x="3822072" y="1971940"/>
                <a:ext cx="1651029" cy="400110"/>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sSub>
                        <m:sSubPr>
                          <m:ctrlPr>
                            <a:rPr lang="en-US" sz="2000" b="0" i="1">
                              <a:solidFill>
                                <a:srgbClr val="000099"/>
                              </a:solidFill>
                              <a:latin typeface="Cambria Math" panose="02040503050406030204" pitchFamily="18" charset="0"/>
                              <a:ea typeface="Cambria Math" panose="02040503050406030204" pitchFamily="18" charset="0"/>
                            </a:rPr>
                          </m:ctrlPr>
                        </m:sSubPr>
                        <m:e>
                          <m:r>
                            <a:rPr lang="en-US" sz="2000">
                              <a:solidFill>
                                <a:srgbClr val="000099"/>
                              </a:solidFill>
                              <a:latin typeface="Cambria Math" panose="02040503050406030204" pitchFamily="18" charset="0"/>
                              <a:ea typeface="Cambria Math" panose="02040503050406030204" pitchFamily="18" charset="0"/>
                            </a:rPr>
                            <m:t>𝐊</m:t>
                          </m:r>
                        </m:e>
                        <m:sub>
                          <m:r>
                            <a:rPr lang="en-US" sz="2000" b="0" i="1">
                              <a:solidFill>
                                <a:srgbClr val="000099"/>
                              </a:solidFill>
                              <a:latin typeface="Cambria Math" panose="02040503050406030204" pitchFamily="18" charset="0"/>
                              <a:ea typeface="Cambria Math" panose="02040503050406030204" pitchFamily="18" charset="0"/>
                            </a:rPr>
                            <m:t>−</m:t>
                          </m:r>
                        </m:sub>
                      </m:sSub>
                      <m:r>
                        <a:rPr lang="en-US" sz="2000" b="0" i="1">
                          <a:solidFill>
                            <a:srgbClr val="000099"/>
                          </a:solidFill>
                          <a:latin typeface="Cambria Math" panose="02040503050406030204" pitchFamily="18" charset="0"/>
                          <a:ea typeface="Cambria Math" panose="02040503050406030204" pitchFamily="18" charset="0"/>
                        </a:rPr>
                        <m:t>=+</m:t>
                      </m:r>
                      <m:r>
                        <a:rPr lang="en-US" sz="2000" b="0" i="1">
                          <a:solidFill>
                            <a:srgbClr val="000099"/>
                          </a:solidFill>
                          <a:latin typeface="Cambria Math" panose="02040503050406030204" pitchFamily="18" charset="0"/>
                          <a:ea typeface="Cambria Math" panose="02040503050406030204" pitchFamily="18" charset="0"/>
                        </a:rPr>
                        <m:t>𝜎</m:t>
                      </m:r>
                      <m:sSub>
                        <m:sSubPr>
                          <m:ctrlPr>
                            <a:rPr lang="en-US" sz="2000" b="0" i="1">
                              <a:solidFill>
                                <a:srgbClr val="000099"/>
                              </a:solidFill>
                              <a:latin typeface="Cambria Math" panose="02040503050406030204" pitchFamily="18" charset="0"/>
                              <a:ea typeface="Cambria Math" panose="02040503050406030204" pitchFamily="18" charset="0"/>
                            </a:rPr>
                          </m:ctrlPr>
                        </m:sSubPr>
                        <m:e>
                          <m:r>
                            <m:rPr>
                              <m:sty m:val="p"/>
                            </m:rPr>
                            <a:rPr lang="en-US" sz="2000" b="0" i="0">
                              <a:solidFill>
                                <a:srgbClr val="000099"/>
                              </a:solidFill>
                              <a:latin typeface="Cambria Math" panose="02040503050406030204" pitchFamily="18" charset="0"/>
                              <a:ea typeface="Cambria Math" panose="02040503050406030204" pitchFamily="18" charset="0"/>
                            </a:rPr>
                            <m:t>v</m:t>
                          </m:r>
                        </m:e>
                        <m:sub>
                          <m:r>
                            <a:rPr lang="en-US" sz="2000" b="0" i="1">
                              <a:solidFill>
                                <a:srgbClr val="000099"/>
                              </a:solidFill>
                              <a:latin typeface="Cambria Math" panose="02040503050406030204" pitchFamily="18" charset="0"/>
                              <a:ea typeface="Cambria Math" panose="02040503050406030204" pitchFamily="18" charset="0"/>
                            </a:rPr>
                            <m:t>0</m:t>
                          </m:r>
                        </m:sub>
                      </m:sSub>
                      <m:acc>
                        <m:accPr>
                          <m:chr m:val="̂"/>
                          <m:ctrlPr>
                            <a:rPr lang="en-US" sz="2000" b="0" i="1">
                              <a:solidFill>
                                <a:srgbClr val="000099"/>
                              </a:solidFill>
                              <a:latin typeface="Cambria Math" panose="02040503050406030204" pitchFamily="18" charset="0"/>
                              <a:ea typeface="Cambria Math" panose="02040503050406030204" pitchFamily="18" charset="0"/>
                            </a:rPr>
                          </m:ctrlPr>
                        </m:accPr>
                        <m:e>
                          <m:r>
                            <a:rPr lang="en-US" sz="2000">
                              <a:solidFill>
                                <a:srgbClr val="000099"/>
                              </a:solidFill>
                              <a:latin typeface="Cambria Math" panose="02040503050406030204" pitchFamily="18" charset="0"/>
                              <a:ea typeface="Cambria Math" panose="02040503050406030204" pitchFamily="18" charset="0"/>
                            </a:rPr>
                            <m:t>𝐱</m:t>
                          </m:r>
                        </m:e>
                      </m:acc>
                    </m:oMath>
                  </m:oMathPara>
                </a14:m>
                <a:endParaRPr lang="en-US" sz="2000" b="0" i="1" dirty="0">
                  <a:solidFill>
                    <a:srgbClr val="000099"/>
                  </a:solidFill>
                  <a:latin typeface="Cambria Math" panose="02040503050406030204" pitchFamily="18" charset="0"/>
                  <a:ea typeface="Cambria Math" panose="02040503050406030204" pitchFamily="18" charset="0"/>
                </a:endParaRPr>
              </a:p>
            </p:txBody>
          </p:sp>
        </mc:Choice>
        <mc:Fallback xmlns="">
          <p:sp>
            <p:nvSpPr>
              <p:cNvPr id="21" name="Rectangle 20">
                <a:extLst>
                  <a:ext uri="{FF2B5EF4-FFF2-40B4-BE49-F238E27FC236}">
                    <a16:creationId xmlns:a16="http://schemas.microsoft.com/office/drawing/2014/main" id="{6BECC11B-0FB5-4F1C-AC4C-A058725F7CA8}"/>
                  </a:ext>
                </a:extLst>
              </p:cNvPr>
              <p:cNvSpPr>
                <a:spLocks noRot="1" noChangeAspect="1" noMove="1" noResize="1" noEditPoints="1" noAdjustHandles="1" noChangeArrowheads="1" noChangeShapeType="1" noTextEdit="1"/>
              </p:cNvSpPr>
              <p:nvPr/>
            </p:nvSpPr>
            <p:spPr>
              <a:xfrm>
                <a:off x="3822072" y="1971940"/>
                <a:ext cx="1651029" cy="400110"/>
              </a:xfrm>
              <a:prstGeom prst="rect">
                <a:avLst/>
              </a:prstGeom>
              <a:blipFill>
                <a:blip r:embed="rId7"/>
                <a:stretch>
                  <a:fillRect t="-4545" r="-14391" b="-3030"/>
                </a:stretch>
              </a:blipFill>
              <a:ln w="19050">
                <a:noFill/>
              </a:ln>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D2292D1B-9F96-4AFE-8AF2-5040FAB124CC}"/>
              </a:ext>
            </a:extLst>
          </p:cNvPr>
          <p:cNvCxnSpPr/>
          <p:nvPr/>
        </p:nvCxnSpPr>
        <p:spPr bwMode="auto">
          <a:xfrm>
            <a:off x="4127793" y="2387881"/>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F45C992D-9AD2-4F90-B865-F61B9E27E301}"/>
              </a:ext>
            </a:extLst>
          </p:cNvPr>
          <p:cNvCxnSpPr/>
          <p:nvPr/>
        </p:nvCxnSpPr>
        <p:spPr bwMode="auto">
          <a:xfrm>
            <a:off x="3938447" y="2503336"/>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842311D9-5A05-4309-84E5-180649544965}"/>
              </a:ext>
            </a:extLst>
          </p:cNvPr>
          <p:cNvCxnSpPr/>
          <p:nvPr/>
        </p:nvCxnSpPr>
        <p:spPr bwMode="auto">
          <a:xfrm>
            <a:off x="3749101" y="2618791"/>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a:extLst>
              <a:ext uri="{FF2B5EF4-FFF2-40B4-BE49-F238E27FC236}">
                <a16:creationId xmlns:a16="http://schemas.microsoft.com/office/drawing/2014/main" id="{FED8AD6F-D9B8-4374-AE38-C3DEAFA7C457}"/>
              </a:ext>
            </a:extLst>
          </p:cNvPr>
          <p:cNvCxnSpPr/>
          <p:nvPr/>
        </p:nvCxnSpPr>
        <p:spPr bwMode="auto">
          <a:xfrm>
            <a:off x="4063137" y="3500863"/>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a:extLst>
              <a:ext uri="{FF2B5EF4-FFF2-40B4-BE49-F238E27FC236}">
                <a16:creationId xmlns:a16="http://schemas.microsoft.com/office/drawing/2014/main" id="{1311EFC6-492F-4D80-8DD9-39DF9F3834E7}"/>
              </a:ext>
            </a:extLst>
          </p:cNvPr>
          <p:cNvCxnSpPr/>
          <p:nvPr/>
        </p:nvCxnSpPr>
        <p:spPr bwMode="auto">
          <a:xfrm>
            <a:off x="4205437" y="3357698"/>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Arrow Connector 34">
            <a:extLst>
              <a:ext uri="{FF2B5EF4-FFF2-40B4-BE49-F238E27FC236}">
                <a16:creationId xmlns:a16="http://schemas.microsoft.com/office/drawing/2014/main" id="{CF764C81-4FE6-4EF0-A243-B4D69C4D009F}"/>
              </a:ext>
            </a:extLst>
          </p:cNvPr>
          <p:cNvCxnSpPr/>
          <p:nvPr/>
        </p:nvCxnSpPr>
        <p:spPr bwMode="auto">
          <a:xfrm>
            <a:off x="4347737" y="3214533"/>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74B01A75-FF50-481D-A5F9-7AB1546A4F90}"/>
                  </a:ext>
                </a:extLst>
              </p:cNvPr>
              <p:cNvSpPr/>
              <p:nvPr/>
            </p:nvSpPr>
            <p:spPr>
              <a:xfrm>
                <a:off x="3579138" y="1329243"/>
                <a:ext cx="3078471" cy="707886"/>
              </a:xfrm>
              <a:prstGeom prst="rect">
                <a:avLst/>
              </a:prstGeom>
            </p:spPr>
            <p:txBody>
              <a:bodyPr wrap="none">
                <a:spAutoFit/>
              </a:bodyPr>
              <a:lstStyle/>
              <a:p>
                <a:pPr algn="l"/>
                <a:r>
                  <a:rPr lang="en-US" sz="2000" b="0" dirty="0">
                    <a:solidFill>
                      <a:srgbClr val="252525"/>
                    </a:solidFill>
                    <a:latin typeface="+mj-lt"/>
                  </a:rPr>
                  <a:t>System </a:t>
                </a:r>
                <a14:m>
                  <m:oMath xmlns:m="http://schemas.openxmlformats.org/officeDocument/2006/math">
                    <m:r>
                      <a:rPr lang="en-US" sz="2000" b="0" i="1">
                        <a:latin typeface="Cambria Math" panose="02040503050406030204" pitchFamily="18" charset="0"/>
                        <a:ea typeface="Cambria Math" panose="02040503050406030204" pitchFamily="18" charset="0"/>
                      </a:rPr>
                      <m:t>𝒮</m:t>
                    </m:r>
                  </m:oMath>
                </a14:m>
                <a:r>
                  <a:rPr lang="en-US" sz="2000" b="0" dirty="0">
                    <a:solidFill>
                      <a:srgbClr val="252525"/>
                    </a:solidFill>
                    <a:latin typeface="+mj-lt"/>
                  </a:rPr>
                  <a:t> moves to the right</a:t>
                </a:r>
                <a:endParaRPr lang="ru-RU" sz="2000" b="0" dirty="0">
                  <a:solidFill>
                    <a:srgbClr val="252525"/>
                  </a:solidFill>
                  <a:latin typeface="+mj-lt"/>
                </a:endParaRPr>
              </a:p>
              <a:p>
                <a:pPr algn="l"/>
                <a:r>
                  <a:rPr lang="en-US" sz="2000" b="0" dirty="0">
                    <a:solidFill>
                      <a:srgbClr val="252525"/>
                    </a:solidFill>
                    <a:latin typeface="+mj-lt"/>
                  </a:rPr>
                  <a:t>with speed</a:t>
                </a:r>
                <a:r>
                  <a:rPr lang="ru-RU" sz="2000" b="0" dirty="0">
                    <a:solidFill>
                      <a:srgbClr val="252525"/>
                    </a:solidFill>
                    <a:latin typeface="+mj-lt"/>
                  </a:rPr>
                  <a:t> </a:t>
                </a:r>
                <a14:m>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m:rPr>
                            <m:sty m:val="p"/>
                          </m:rPr>
                          <a:rPr lang="en-US" sz="2000" b="0" i="0">
                            <a:latin typeface="Cambria Math" panose="02040503050406030204" pitchFamily="18" charset="0"/>
                            <a:ea typeface="Cambria Math" panose="02040503050406030204" pitchFamily="18" charset="0"/>
                          </a:rPr>
                          <m:t>v</m:t>
                        </m:r>
                      </m:e>
                      <m:sub>
                        <m:r>
                          <a:rPr lang="en-US" sz="2000" b="0" i="1">
                            <a:latin typeface="Cambria Math" panose="02040503050406030204" pitchFamily="18" charset="0"/>
                            <a:ea typeface="Cambria Math" panose="02040503050406030204" pitchFamily="18" charset="0"/>
                          </a:rPr>
                          <m:t>0</m:t>
                        </m:r>
                      </m:sub>
                    </m:sSub>
                  </m:oMath>
                </a14:m>
                <a:endParaRPr lang="en-US" sz="2000" dirty="0">
                  <a:latin typeface="+mj-lt"/>
                </a:endParaRPr>
              </a:p>
            </p:txBody>
          </p:sp>
        </mc:Choice>
        <mc:Fallback xmlns="">
          <p:sp>
            <p:nvSpPr>
              <p:cNvPr id="28" name="Rectangle 27">
                <a:extLst>
                  <a:ext uri="{FF2B5EF4-FFF2-40B4-BE49-F238E27FC236}">
                    <a16:creationId xmlns:a16="http://schemas.microsoft.com/office/drawing/2014/main" id="{74B01A75-FF50-481D-A5F9-7AB1546A4F90}"/>
                  </a:ext>
                </a:extLst>
              </p:cNvPr>
              <p:cNvSpPr>
                <a:spLocks noRot="1" noChangeAspect="1" noMove="1" noResize="1" noEditPoints="1" noAdjustHandles="1" noChangeArrowheads="1" noChangeShapeType="1" noTextEdit="1"/>
              </p:cNvSpPr>
              <p:nvPr/>
            </p:nvSpPr>
            <p:spPr>
              <a:xfrm>
                <a:off x="3579138" y="1329243"/>
                <a:ext cx="3078471" cy="707886"/>
              </a:xfrm>
              <a:prstGeom prst="rect">
                <a:avLst/>
              </a:prstGeom>
              <a:blipFill>
                <a:blip r:embed="rId8"/>
                <a:stretch>
                  <a:fillRect l="-1980" t="-4310" r="-1980" b="-14655"/>
                </a:stretch>
              </a:blipFill>
            </p:spPr>
            <p:txBody>
              <a:bodyPr/>
              <a:lstStyle/>
              <a:p>
                <a:r>
                  <a:rPr lang="en-US">
                    <a:noFill/>
                  </a:rPr>
                  <a:t> </a:t>
                </a:r>
              </a:p>
            </p:txBody>
          </p:sp>
        </mc:Fallback>
      </mc:AlternateContent>
      <p:sp>
        <p:nvSpPr>
          <p:cNvPr id="36" name="Arrow: Right 2">
            <a:extLst>
              <a:ext uri="{FF2B5EF4-FFF2-40B4-BE49-F238E27FC236}">
                <a16:creationId xmlns:a16="http://schemas.microsoft.com/office/drawing/2014/main" id="{6D0810B8-90BD-4ED6-A8EE-7254BD75973D}"/>
              </a:ext>
            </a:extLst>
          </p:cNvPr>
          <p:cNvSpPr/>
          <p:nvPr/>
        </p:nvSpPr>
        <p:spPr bwMode="auto">
          <a:xfrm rot="16200000">
            <a:off x="3379807" y="3235155"/>
            <a:ext cx="542438" cy="168799"/>
          </a:xfrm>
          <a:prstGeom prst="rightArrow">
            <a:avLst/>
          </a:prstGeom>
          <a:solidFill>
            <a:srgbClr val="92D050"/>
          </a:solidFill>
          <a:ln w="190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endParaRPr lang="en-US"/>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577E425B-9CDA-429D-9ED5-387CE2770872}"/>
                  </a:ext>
                </a:extLst>
              </p:cNvPr>
              <p:cNvSpPr/>
              <p:nvPr/>
            </p:nvSpPr>
            <p:spPr>
              <a:xfrm>
                <a:off x="3191138" y="3101374"/>
                <a:ext cx="388000" cy="424283"/>
              </a:xfrm>
              <a:prstGeom prst="rect">
                <a:avLst/>
              </a:prstGeom>
              <a:ln w="19050">
                <a:noFill/>
              </a:ln>
            </p:spPr>
            <p:txBody>
              <a:bodyPr wrap="square">
                <a:spAutoFit/>
              </a:bodyPr>
              <a:lstStyle/>
              <a:p>
                <a:pPr algn="l"/>
                <a14:m>
                  <m:oMathPara xmlns:m="http://schemas.openxmlformats.org/officeDocument/2006/math">
                    <m:oMathParaPr>
                      <m:jc m:val="left"/>
                    </m:oMathParaPr>
                    <m:oMath xmlns:m="http://schemas.openxmlformats.org/officeDocument/2006/math">
                      <m:sSub>
                        <m:sSubPr>
                          <m:ctrlPr>
                            <a:rPr lang="en-US" sz="2000" b="0" i="1">
                              <a:solidFill>
                                <a:schemeClr val="accent1">
                                  <a:lumMod val="75000"/>
                                </a:schemeClr>
                              </a:solidFill>
                              <a:latin typeface="Cambria Math" panose="02040503050406030204" pitchFamily="18" charset="0"/>
                              <a:ea typeface="Cambria Math" panose="02040503050406030204" pitchFamily="18" charset="0"/>
                            </a:rPr>
                          </m:ctrlPr>
                        </m:sSubPr>
                        <m:e>
                          <m:r>
                            <a:rPr lang="en-US" sz="2000" b="0" i="1">
                              <a:solidFill>
                                <a:schemeClr val="accent1">
                                  <a:lumMod val="75000"/>
                                </a:schemeClr>
                              </a:solidFill>
                              <a:latin typeface="Cambria Math"/>
                              <a:ea typeface="Cambria Math" panose="02040503050406030204" pitchFamily="18" charset="0"/>
                            </a:rPr>
                            <m:t>𝐸</m:t>
                          </m:r>
                        </m:e>
                        <m:sub>
                          <m:r>
                            <a:rPr lang="en-US" sz="2000" b="0" i="1">
                              <a:solidFill>
                                <a:schemeClr val="accent1">
                                  <a:lumMod val="75000"/>
                                </a:schemeClr>
                              </a:solidFill>
                              <a:latin typeface="Cambria Math"/>
                              <a:ea typeface="Cambria Math" panose="02040503050406030204" pitchFamily="18" charset="0"/>
                            </a:rPr>
                            <m:t>𝑦</m:t>
                          </m:r>
                        </m:sub>
                      </m:sSub>
                    </m:oMath>
                  </m:oMathPara>
                </a14:m>
                <a:endParaRPr lang="en-US" sz="2000" b="0" i="1" dirty="0">
                  <a:solidFill>
                    <a:schemeClr val="accent1">
                      <a:lumMod val="75000"/>
                    </a:schemeClr>
                  </a:solidFill>
                  <a:latin typeface="Cambria Math" panose="02040503050406030204" pitchFamily="18" charset="0"/>
                  <a:ea typeface="Cambria Math" panose="02040503050406030204" pitchFamily="18" charset="0"/>
                </a:endParaRPr>
              </a:p>
            </p:txBody>
          </p:sp>
        </mc:Choice>
        <mc:Fallback xmlns="">
          <p:sp>
            <p:nvSpPr>
              <p:cNvPr id="37" name="Rectangle 36">
                <a:extLst>
                  <a:ext uri="{FF2B5EF4-FFF2-40B4-BE49-F238E27FC236}">
                    <a16:creationId xmlns:a16="http://schemas.microsoft.com/office/drawing/2014/main" id="{577E425B-9CDA-429D-9ED5-387CE2770872}"/>
                  </a:ext>
                </a:extLst>
              </p:cNvPr>
              <p:cNvSpPr>
                <a:spLocks noRot="1" noChangeAspect="1" noMove="1" noResize="1" noEditPoints="1" noAdjustHandles="1" noChangeArrowheads="1" noChangeShapeType="1" noTextEdit="1"/>
              </p:cNvSpPr>
              <p:nvPr/>
            </p:nvSpPr>
            <p:spPr>
              <a:xfrm>
                <a:off x="3191138" y="3101374"/>
                <a:ext cx="388000" cy="424283"/>
              </a:xfrm>
              <a:prstGeom prst="rect">
                <a:avLst/>
              </a:prstGeom>
              <a:blipFill>
                <a:blip r:embed="rId19"/>
                <a:stretch>
                  <a:fillRect r="-9375" b="-5797"/>
                </a:stretch>
              </a:blipFill>
              <a:ln w="19050">
                <a:noFill/>
              </a:ln>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C90E6A1A-F75A-449A-A319-23A47F52334C}"/>
              </a:ext>
            </a:extLst>
          </p:cNvPr>
          <p:cNvCxnSpPr/>
          <p:nvPr/>
        </p:nvCxnSpPr>
        <p:spPr bwMode="auto">
          <a:xfrm flipH="1">
            <a:off x="2323695" y="2525139"/>
            <a:ext cx="762000"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a:extLst>
              <a:ext uri="{FF2B5EF4-FFF2-40B4-BE49-F238E27FC236}">
                <a16:creationId xmlns:a16="http://schemas.microsoft.com/office/drawing/2014/main" id="{C2B5ABBC-861B-4CDD-BDC1-0C82C66E8227}"/>
              </a:ext>
            </a:extLst>
          </p:cNvPr>
          <p:cNvCxnSpPr/>
          <p:nvPr/>
        </p:nvCxnSpPr>
        <p:spPr bwMode="auto">
          <a:xfrm flipH="1">
            <a:off x="2342745" y="3153992"/>
            <a:ext cx="762000"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67737B88-0982-4BF2-A907-259ED6764237}"/>
                  </a:ext>
                </a:extLst>
              </p:cNvPr>
              <p:cNvSpPr/>
              <p:nvPr/>
            </p:nvSpPr>
            <p:spPr>
              <a:xfrm>
                <a:off x="2136516" y="2269731"/>
                <a:ext cx="217804" cy="40011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v</m:t>
                          </m:r>
                        </m:e>
                        <m:sub>
                          <m:r>
                            <a:rPr lang="en-US" sz="2000" b="0" i="1">
                              <a:latin typeface="Cambria Math" panose="02040503050406030204" pitchFamily="18" charset="0"/>
                              <a:ea typeface="Cambria Math" panose="02040503050406030204" pitchFamily="18" charset="0"/>
                            </a:rPr>
                            <m:t>0</m:t>
                          </m:r>
                        </m:sub>
                      </m:sSub>
                    </m:oMath>
                  </m:oMathPara>
                </a14:m>
                <a:endParaRPr lang="en-US" sz="2000" dirty="0"/>
              </a:p>
            </p:txBody>
          </p:sp>
        </mc:Choice>
        <mc:Fallback xmlns="">
          <p:sp>
            <p:nvSpPr>
              <p:cNvPr id="43" name="Rectangle 42">
                <a:extLst>
                  <a:ext uri="{FF2B5EF4-FFF2-40B4-BE49-F238E27FC236}">
                    <a16:creationId xmlns:a16="http://schemas.microsoft.com/office/drawing/2014/main" id="{67737B88-0982-4BF2-A907-259ED6764237}"/>
                  </a:ext>
                </a:extLst>
              </p:cNvPr>
              <p:cNvSpPr>
                <a:spLocks noRot="1" noChangeAspect="1" noMove="1" noResize="1" noEditPoints="1" noAdjustHandles="1" noChangeArrowheads="1" noChangeShapeType="1" noTextEdit="1"/>
              </p:cNvSpPr>
              <p:nvPr/>
            </p:nvSpPr>
            <p:spPr>
              <a:xfrm>
                <a:off x="2136516" y="2269731"/>
                <a:ext cx="217804" cy="400110"/>
              </a:xfrm>
              <a:prstGeom prst="rect">
                <a:avLst/>
              </a:prstGeom>
              <a:blipFill>
                <a:blip r:embed="rId20"/>
                <a:stretch>
                  <a:fillRect l="-50000" r="-16667" b="-303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62890F24-C1C0-4CB6-912F-441C38833E6A}"/>
                  </a:ext>
                </a:extLst>
              </p:cNvPr>
              <p:cNvSpPr/>
              <p:nvPr/>
            </p:nvSpPr>
            <p:spPr>
              <a:xfrm>
                <a:off x="2143992" y="2888856"/>
                <a:ext cx="217804" cy="40011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v</m:t>
                          </m:r>
                        </m:e>
                        <m:sub>
                          <m:r>
                            <a:rPr lang="en-US" sz="2000" b="0" i="1">
                              <a:latin typeface="Cambria Math" panose="02040503050406030204" pitchFamily="18" charset="0"/>
                              <a:ea typeface="Cambria Math" panose="02040503050406030204" pitchFamily="18" charset="0"/>
                            </a:rPr>
                            <m:t>0</m:t>
                          </m:r>
                        </m:sub>
                      </m:sSub>
                    </m:oMath>
                  </m:oMathPara>
                </a14:m>
                <a:endParaRPr lang="en-US" sz="2000" dirty="0"/>
              </a:p>
            </p:txBody>
          </p:sp>
        </mc:Choice>
        <mc:Fallback xmlns="">
          <p:sp>
            <p:nvSpPr>
              <p:cNvPr id="44" name="Rectangle 43">
                <a:extLst>
                  <a:ext uri="{FF2B5EF4-FFF2-40B4-BE49-F238E27FC236}">
                    <a16:creationId xmlns:a16="http://schemas.microsoft.com/office/drawing/2014/main" id="{62890F24-C1C0-4CB6-912F-441C38833E6A}"/>
                  </a:ext>
                </a:extLst>
              </p:cNvPr>
              <p:cNvSpPr>
                <a:spLocks noRot="1" noChangeAspect="1" noMove="1" noResize="1" noEditPoints="1" noAdjustHandles="1" noChangeArrowheads="1" noChangeShapeType="1" noTextEdit="1"/>
              </p:cNvSpPr>
              <p:nvPr/>
            </p:nvSpPr>
            <p:spPr>
              <a:xfrm>
                <a:off x="2143992" y="2888856"/>
                <a:ext cx="217804" cy="400110"/>
              </a:xfrm>
              <a:prstGeom prst="rect">
                <a:avLst/>
              </a:prstGeom>
              <a:blipFill>
                <a:blip r:embed="rId21"/>
                <a:stretch>
                  <a:fillRect l="-54286" r="-17143" b="-3030"/>
                </a:stretch>
              </a:blipFill>
            </p:spPr>
            <p:txBody>
              <a:bodyPr/>
              <a:lstStyle/>
              <a:p>
                <a:r>
                  <a:rPr lang="en-US">
                    <a:noFill/>
                  </a:rPr>
                  <a:t> </a:t>
                </a:r>
              </a:p>
            </p:txBody>
          </p:sp>
        </mc:Fallback>
      </mc:AlternateContent>
      <p:sp>
        <p:nvSpPr>
          <p:cNvPr id="26" name="Content Placeholder 4">
            <a:extLst>
              <a:ext uri="{FF2B5EF4-FFF2-40B4-BE49-F238E27FC236}">
                <a16:creationId xmlns:a16="http://schemas.microsoft.com/office/drawing/2014/main" id="{BF9BDD7F-EBED-47B2-A03F-3C9FDF930194}"/>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20</a:t>
            </a:fld>
            <a:endParaRPr lang="en-US" dirty="0"/>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8B10398F-A17A-4917-97B5-6177D8C213A6}"/>
                  </a:ext>
                </a:extLst>
              </p:cNvPr>
              <p:cNvSpPr/>
              <p:nvPr/>
            </p:nvSpPr>
            <p:spPr>
              <a:xfrm>
                <a:off x="143229" y="4248395"/>
                <a:ext cx="5771187" cy="707886"/>
              </a:xfrm>
              <a:prstGeom prst="rect">
                <a:avLst/>
              </a:prstGeom>
            </p:spPr>
            <p:txBody>
              <a:bodyPr wrap="square">
                <a:spAutoFit/>
              </a:bodyPr>
              <a:lstStyle/>
              <a:p>
                <a:pPr algn="l"/>
                <a:r>
                  <a:rPr lang="en-US" sz="2000" b="0" dirty="0">
                    <a:solidFill>
                      <a:srgbClr val="252525"/>
                    </a:solidFill>
                    <a:latin typeface="+mn-lt"/>
                  </a:rPr>
                  <a:t>From the point of view in</a:t>
                </a:r>
                <a14:m>
                  <m:oMath xmlns:m="http://schemas.openxmlformats.org/officeDocument/2006/math">
                    <m:r>
                      <a:rPr lang="en-US" sz="2000" b="0">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𝒮</m:t>
                    </m:r>
                  </m:oMath>
                </a14:m>
                <a:r>
                  <a:rPr lang="en-US" sz="2000" b="0" dirty="0">
                    <a:latin typeface="+mn-lt"/>
                  </a:rPr>
                  <a:t>, there is the surface charge </a:t>
                </a:r>
                <a14:m>
                  <m:oMath xmlns:m="http://schemas.openxmlformats.org/officeDocument/2006/math">
                    <m:r>
                      <a:rPr lang="en-US" sz="2000" b="0" i="1">
                        <a:latin typeface="Cambria Math" panose="02040503050406030204" pitchFamily="18" charset="0"/>
                        <a:ea typeface="Cambria Math" panose="02040503050406030204" pitchFamily="18" charset="0"/>
                      </a:rPr>
                      <m:t>𝜎</m:t>
                    </m:r>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𝛾</m:t>
                        </m:r>
                      </m:e>
                      <m:sub>
                        <m:r>
                          <a:rPr lang="en-US" sz="2000" b="0" i="1">
                            <a:latin typeface="Cambria Math" panose="02040503050406030204" pitchFamily="18" charset="0"/>
                            <a:ea typeface="Cambria Math" panose="02040503050406030204" pitchFamily="18" charset="0"/>
                          </a:rPr>
                          <m:t>0</m:t>
                        </m:r>
                      </m:sub>
                    </m:sSub>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𝜎</m:t>
                        </m:r>
                      </m:e>
                      <m:sub>
                        <m:r>
                          <a:rPr lang="en-US" sz="2000" b="0" i="1">
                            <a:latin typeface="Cambria Math" panose="02040503050406030204" pitchFamily="18" charset="0"/>
                            <a:ea typeface="Cambria Math" panose="02040503050406030204" pitchFamily="18" charset="0"/>
                          </a:rPr>
                          <m:t>0</m:t>
                        </m:r>
                      </m:sub>
                    </m:sSub>
                  </m:oMath>
                </a14:m>
                <a:r>
                  <a:rPr lang="en-US" sz="2000" b="0" i="1" dirty="0">
                    <a:latin typeface="Cambria Math" panose="02040503050406030204" pitchFamily="18" charset="0"/>
                    <a:ea typeface="Cambria Math" panose="02040503050406030204" pitchFamily="18" charset="0"/>
                  </a:rPr>
                  <a:t> </a:t>
                </a:r>
                <a:r>
                  <a:rPr lang="en-US" sz="2000" b="0" dirty="0">
                    <a:latin typeface="Cambria Math" panose="02040503050406030204" pitchFamily="18" charset="0"/>
                    <a:ea typeface="Cambria Math" panose="02040503050406030204" pitchFamily="18" charset="0"/>
                  </a:rPr>
                  <a:t>which produces the electric field</a:t>
                </a:r>
              </a:p>
            </p:txBody>
          </p:sp>
        </mc:Choice>
        <mc:Fallback xmlns="">
          <p:sp>
            <p:nvSpPr>
              <p:cNvPr id="24" name="Rectangle 23">
                <a:extLst>
                  <a:ext uri="{FF2B5EF4-FFF2-40B4-BE49-F238E27FC236}">
                    <a16:creationId xmlns:a16="http://schemas.microsoft.com/office/drawing/2014/main" id="{8B10398F-A17A-4917-97B5-6177D8C213A6}"/>
                  </a:ext>
                </a:extLst>
              </p:cNvPr>
              <p:cNvSpPr>
                <a:spLocks noRot="1" noChangeAspect="1" noMove="1" noResize="1" noEditPoints="1" noAdjustHandles="1" noChangeArrowheads="1" noChangeShapeType="1" noTextEdit="1"/>
              </p:cNvSpPr>
              <p:nvPr/>
            </p:nvSpPr>
            <p:spPr>
              <a:xfrm>
                <a:off x="143229" y="4248395"/>
                <a:ext cx="5771187" cy="707886"/>
              </a:xfrm>
              <a:prstGeom prst="rect">
                <a:avLst/>
              </a:prstGeom>
              <a:blipFill>
                <a:blip r:embed="rId22"/>
                <a:stretch>
                  <a:fillRect l="-1056" t="-5172" r="-211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CB605CE2-B19C-4A37-83E0-8FADDDFEF668}"/>
                  </a:ext>
                </a:extLst>
              </p:cNvPr>
              <p:cNvSpPr/>
              <p:nvPr/>
            </p:nvSpPr>
            <p:spPr>
              <a:xfrm>
                <a:off x="170464" y="4909981"/>
                <a:ext cx="1475532" cy="669542"/>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𝛾</m:t>
                          </m:r>
                        </m:e>
                        <m:sub>
                          <m:r>
                            <a:rPr lang="en-US" sz="2000" b="0" i="1">
                              <a:latin typeface="Cambria Math" panose="02040503050406030204" pitchFamily="18" charset="0"/>
                              <a:ea typeface="Cambria Math" panose="02040503050406030204" pitchFamily="18" charset="0"/>
                            </a:rPr>
                            <m:t>0</m:t>
                          </m:r>
                        </m:sub>
                      </m:sSub>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𝜎</m:t>
                              </m:r>
                            </m:e>
                            <m:sub>
                              <m:r>
                                <a:rPr lang="en-US" sz="2000" b="0" i="1">
                                  <a:latin typeface="Cambria Math" panose="02040503050406030204" pitchFamily="18" charset="0"/>
                                  <a:ea typeface="Cambria Math" panose="02040503050406030204" pitchFamily="18" charset="0"/>
                                </a:rPr>
                                <m:t>0</m:t>
                              </m:r>
                            </m:sub>
                          </m:sSub>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en-US" sz="2000" b="0" i="1">
                                  <a:latin typeface="Cambria Math" panose="02040503050406030204" pitchFamily="18" charset="0"/>
                                  <a:ea typeface="Cambria Math" panose="02040503050406030204" pitchFamily="18" charset="0"/>
                                </a:rPr>
                                <m:t>0</m:t>
                              </m:r>
                            </m:sub>
                          </m:sSub>
                        </m:den>
                      </m:f>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𝐲</m:t>
                          </m:r>
                        </m:e>
                      </m:acc>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27" name="Rectangle 26">
                <a:extLst>
                  <a:ext uri="{FF2B5EF4-FFF2-40B4-BE49-F238E27FC236}">
                    <a16:creationId xmlns:a16="http://schemas.microsoft.com/office/drawing/2014/main" id="{CB605CE2-B19C-4A37-83E0-8FADDDFEF668}"/>
                  </a:ext>
                </a:extLst>
              </p:cNvPr>
              <p:cNvSpPr>
                <a:spLocks noRot="1" noChangeAspect="1" noMove="1" noResize="1" noEditPoints="1" noAdjustHandles="1" noChangeArrowheads="1" noChangeShapeType="1" noTextEdit="1"/>
              </p:cNvSpPr>
              <p:nvPr/>
            </p:nvSpPr>
            <p:spPr>
              <a:xfrm>
                <a:off x="170464" y="4909981"/>
                <a:ext cx="1475532" cy="669542"/>
              </a:xfrm>
              <a:prstGeom prst="rect">
                <a:avLst/>
              </a:prstGeom>
              <a:blipFill>
                <a:blip r:embed="rId23"/>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5E2B5EFE-DF0C-4675-8921-B82BBEEFDF29}"/>
                  </a:ext>
                </a:extLst>
              </p:cNvPr>
              <p:cNvSpPr/>
              <p:nvPr/>
            </p:nvSpPr>
            <p:spPr>
              <a:xfrm>
                <a:off x="145626" y="5435699"/>
                <a:ext cx="5771187" cy="759182"/>
              </a:xfrm>
              <a:prstGeom prst="rect">
                <a:avLst/>
              </a:prstGeom>
            </p:spPr>
            <p:txBody>
              <a:bodyPr wrap="square">
                <a:spAutoFit/>
              </a:bodyPr>
              <a:lstStyle/>
              <a:p>
                <a:pPr algn="l"/>
                <a:r>
                  <a:rPr lang="en-US" sz="2000" b="0" dirty="0">
                    <a:latin typeface="Cambria Math" panose="02040503050406030204" pitchFamily="18" charset="0"/>
                    <a:ea typeface="Cambria Math" panose="02040503050406030204" pitchFamily="18" charset="0"/>
                  </a:rPr>
                  <a:t>But there are </a:t>
                </a:r>
                <a:r>
                  <a:rPr lang="en-US" sz="2000" b="0" dirty="0">
                    <a:solidFill>
                      <a:srgbClr val="252525"/>
                    </a:solidFill>
                    <a:latin typeface="Times New Roman" panose="02020603050405020304" pitchFamily="18" charset="0"/>
                  </a:rPr>
                  <a:t>surface currents </a:t>
                </a:r>
                <a14:m>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𝐊</m:t>
                            </m:r>
                          </m:e>
                        </m:acc>
                      </m:e>
                      <m:sub>
                        <m:r>
                          <a:rPr lang="en-US" sz="2000" b="0" i="1">
                            <a:latin typeface="Cambria Math" panose="02040503050406030204" pitchFamily="18" charset="0"/>
                            <a:ea typeface="Cambria Math" panose="02040503050406030204" pitchFamily="18" charset="0"/>
                          </a:rPr>
                          <m:t>±</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𝜎</m:t>
                    </m:r>
                    <m:sSub>
                      <m:sSubPr>
                        <m:ctrlPr>
                          <a:rPr lang="en-US" sz="2000" b="0" i="1">
                            <a:latin typeface="Cambria Math" panose="02040503050406030204" pitchFamily="18" charset="0"/>
                            <a:ea typeface="Cambria Math" panose="02040503050406030204" pitchFamily="18" charset="0"/>
                          </a:rPr>
                        </m:ctrlPr>
                      </m:sSubPr>
                      <m:e>
                        <m:r>
                          <m:rPr>
                            <m:sty m:val="p"/>
                          </m:rPr>
                          <a:rPr lang="en-US" sz="2000" b="0" i="0">
                            <a:latin typeface="Cambria Math" panose="02040503050406030204" pitchFamily="18" charset="0"/>
                            <a:ea typeface="Cambria Math" panose="02040503050406030204" pitchFamily="18" charset="0"/>
                          </a:rPr>
                          <m:t>v</m:t>
                        </m:r>
                      </m:e>
                      <m:sub>
                        <m:r>
                          <a:rPr lang="en-US" sz="2000" b="0" i="1">
                            <a:latin typeface="Cambria Math" panose="02040503050406030204" pitchFamily="18" charset="0"/>
                            <a:ea typeface="Cambria Math" panose="02040503050406030204" pitchFamily="18" charset="0"/>
                          </a:rPr>
                          <m:t>0</m:t>
                        </m:r>
                      </m:sub>
                    </m:sSub>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𝐱</m:t>
                        </m:r>
                      </m:e>
                    </m:acc>
                  </m:oMath>
                </a14:m>
                <a:r>
                  <a:rPr lang="en-US" sz="2000" b="0" dirty="0">
                    <a:latin typeface="+mn-lt"/>
                  </a:rPr>
                  <a:t> </a:t>
                </a:r>
              </a:p>
              <a:p>
                <a:pPr algn="l"/>
                <a:r>
                  <a:rPr lang="en-US" sz="2000" b="0" dirty="0">
                    <a:latin typeface="+mn-lt"/>
                  </a:rPr>
                  <a:t>which produce the magnetic field </a:t>
                </a:r>
              </a:p>
            </p:txBody>
          </p:sp>
        </mc:Choice>
        <mc:Fallback xmlns="">
          <p:sp>
            <p:nvSpPr>
              <p:cNvPr id="38" name="Rectangle 37">
                <a:extLst>
                  <a:ext uri="{FF2B5EF4-FFF2-40B4-BE49-F238E27FC236}">
                    <a16:creationId xmlns:a16="http://schemas.microsoft.com/office/drawing/2014/main" id="{5E2B5EFE-DF0C-4675-8921-B82BBEEFDF29}"/>
                  </a:ext>
                </a:extLst>
              </p:cNvPr>
              <p:cNvSpPr>
                <a:spLocks noRot="1" noChangeAspect="1" noMove="1" noResize="1" noEditPoints="1" noAdjustHandles="1" noChangeArrowheads="1" noChangeShapeType="1" noTextEdit="1"/>
              </p:cNvSpPr>
              <p:nvPr/>
            </p:nvSpPr>
            <p:spPr>
              <a:xfrm>
                <a:off x="145626" y="5435699"/>
                <a:ext cx="5771187" cy="759182"/>
              </a:xfrm>
              <a:prstGeom prst="rect">
                <a:avLst/>
              </a:prstGeom>
              <a:blipFill>
                <a:blip r:embed="rId24"/>
                <a:stretch>
                  <a:fillRect l="-1162" b="-14516"/>
                </a:stretch>
              </a:blipFill>
            </p:spPr>
            <p:txBody>
              <a:bodyPr/>
              <a:lstStyle/>
              <a:p>
                <a:r>
                  <a:rPr lang="en-US">
                    <a:noFill/>
                  </a:rPr>
                  <a:t> </a:t>
                </a:r>
              </a:p>
            </p:txBody>
          </p:sp>
        </mc:Fallback>
      </mc:AlternateContent>
    </p:spTree>
    <p:extLst>
      <p:ext uri="{BB962C8B-B14F-4D97-AF65-F5344CB8AC3E}">
        <p14:creationId xmlns:p14="http://schemas.microsoft.com/office/powerpoint/2010/main" val="225143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7" grpId="0"/>
      <p:bldP spid="3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Intermezzo: Magnetic filed of infinite plane</a:t>
            </a:r>
            <a:endParaRPr lang="en-US" altLang="en-US" dirty="0">
              <a:solidFill>
                <a:schemeClr val="accent2">
                  <a:lumMod val="50000"/>
                </a:schemeClr>
              </a:solidFill>
            </a:endParaRPr>
          </a:p>
        </p:txBody>
      </p:sp>
      <p:pic>
        <p:nvPicPr>
          <p:cNvPr id="4" name="Picture 3">
            <a:extLst>
              <a:ext uri="{FF2B5EF4-FFF2-40B4-BE49-F238E27FC236}">
                <a16:creationId xmlns:a16="http://schemas.microsoft.com/office/drawing/2014/main" id="{D8EBEEAD-B598-45EF-B5C2-EC462169B9C6}"/>
              </a:ext>
            </a:extLst>
          </p:cNvPr>
          <p:cNvPicPr>
            <a:picLocks noChangeAspect="1"/>
          </p:cNvPicPr>
          <p:nvPr/>
        </p:nvPicPr>
        <p:blipFill rotWithShape="1">
          <a:blip r:embed="rId3"/>
          <a:srcRect l="2335" t="17232" r="65911" b="16824"/>
          <a:stretch/>
        </p:blipFill>
        <p:spPr>
          <a:xfrm>
            <a:off x="1605065" y="972766"/>
            <a:ext cx="3307404" cy="2986392"/>
          </a:xfrm>
          <a:prstGeom prst="rect">
            <a:avLst/>
          </a:prstGeom>
        </p:spPr>
      </p:pic>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B24A99B2-FDEC-4218-8B2D-D0CBD66F21FF}"/>
                  </a:ext>
                </a:extLst>
              </p:cNvPr>
              <p:cNvSpPr/>
              <p:nvPr/>
            </p:nvSpPr>
            <p:spPr>
              <a:xfrm>
                <a:off x="5665515" y="5069604"/>
                <a:ext cx="6085286" cy="707886"/>
              </a:xfrm>
              <a:prstGeom prst="rect">
                <a:avLst/>
              </a:prstGeom>
            </p:spPr>
            <p:txBody>
              <a:bodyPr wrap="square">
                <a:spAutoFit/>
              </a:bodyPr>
              <a:lstStyle/>
              <a:p>
                <a:pPr algn="l"/>
                <a:r>
                  <a:rPr lang="en-US" sz="2000" b="0" dirty="0">
                    <a:solidFill>
                      <a:srgbClr val="252525"/>
                    </a:solidFill>
                    <a:latin typeface="+mn-lt"/>
                  </a:rPr>
                  <a:t>The fields in the gap will be doubled by the currents from the two plates</a:t>
                </a:r>
                <a:r>
                  <a:rPr lang="ru-RU" sz="2000" b="0" dirty="0">
                    <a:solidFill>
                      <a:srgbClr val="252525"/>
                    </a:solidFill>
                    <a:latin typeface="+mn-lt"/>
                  </a:rPr>
                  <a:t> </a:t>
                </a:r>
                <a14:m>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𝐾</m:t>
                    </m:r>
                  </m:oMath>
                </a14:m>
                <a:endParaRPr lang="en-US" sz="2000" b="0" dirty="0">
                  <a:latin typeface="+mn-lt"/>
                </a:endParaRPr>
              </a:p>
            </p:txBody>
          </p:sp>
        </mc:Choice>
        <mc:Fallback xmlns="">
          <p:sp>
            <p:nvSpPr>
              <p:cNvPr id="36" name="Rectangle 35">
                <a:extLst>
                  <a:ext uri="{FF2B5EF4-FFF2-40B4-BE49-F238E27FC236}">
                    <a16:creationId xmlns:a16="http://schemas.microsoft.com/office/drawing/2014/main" id="{B24A99B2-FDEC-4218-8B2D-D0CBD66F21FF}"/>
                  </a:ext>
                </a:extLst>
              </p:cNvPr>
              <p:cNvSpPr>
                <a:spLocks noRot="1" noChangeAspect="1" noMove="1" noResize="1" noEditPoints="1" noAdjustHandles="1" noChangeArrowheads="1" noChangeShapeType="1" noTextEdit="1"/>
              </p:cNvSpPr>
              <p:nvPr/>
            </p:nvSpPr>
            <p:spPr>
              <a:xfrm>
                <a:off x="5665515" y="5069604"/>
                <a:ext cx="6085286" cy="707886"/>
              </a:xfrm>
              <a:prstGeom prst="rect">
                <a:avLst/>
              </a:prstGeom>
              <a:blipFill>
                <a:blip r:embed="rId4"/>
                <a:stretch>
                  <a:fillRect l="-1001" t="-5172" r="-1201" b="-14655"/>
                </a:stretch>
              </a:blipFill>
            </p:spPr>
            <p:txBody>
              <a:bodyPr/>
              <a:lstStyle/>
              <a:p>
                <a:r>
                  <a:rPr lang="en-US">
                    <a:noFill/>
                  </a:rPr>
                  <a:t> </a:t>
                </a:r>
              </a:p>
            </p:txBody>
          </p:sp>
        </mc:Fallback>
      </mc:AlternateContent>
      <p:sp>
        <p:nvSpPr>
          <p:cNvPr id="37" name="Rectangle 36">
            <a:extLst>
              <a:ext uri="{FF2B5EF4-FFF2-40B4-BE49-F238E27FC236}">
                <a16:creationId xmlns:a16="http://schemas.microsoft.com/office/drawing/2014/main" id="{7484C82B-36E0-4871-B206-75930E3DD607}"/>
              </a:ext>
            </a:extLst>
          </p:cNvPr>
          <p:cNvSpPr/>
          <p:nvPr/>
        </p:nvSpPr>
        <p:spPr>
          <a:xfrm>
            <a:off x="5747279" y="5983530"/>
            <a:ext cx="5964611" cy="707886"/>
          </a:xfrm>
          <a:prstGeom prst="rect">
            <a:avLst/>
          </a:prstGeom>
        </p:spPr>
        <p:txBody>
          <a:bodyPr wrap="square">
            <a:spAutoFit/>
          </a:bodyPr>
          <a:lstStyle/>
          <a:p>
            <a:pPr algn="l"/>
            <a:r>
              <a:rPr lang="en-US" sz="2000" b="0" dirty="0">
                <a:solidFill>
                  <a:srgbClr val="252525"/>
                </a:solidFill>
                <a:latin typeface="+mn-lt"/>
              </a:rPr>
              <a:t>The fields below the capacitor will be cancelled by the currents from the two plates</a:t>
            </a:r>
            <a:endParaRPr lang="en-US" sz="2000" b="0" dirty="0">
              <a:latin typeface="+mn-lt"/>
            </a:endParaRPr>
          </a:p>
        </p:txBody>
      </p:sp>
      <p:sp>
        <p:nvSpPr>
          <p:cNvPr id="38" name="Rectangle 37">
            <a:extLst>
              <a:ext uri="{FF2B5EF4-FFF2-40B4-BE49-F238E27FC236}">
                <a16:creationId xmlns:a16="http://schemas.microsoft.com/office/drawing/2014/main" id="{C8AE03B9-C06C-4537-BAE0-D1416B8FE5FA}"/>
              </a:ext>
            </a:extLst>
          </p:cNvPr>
          <p:cNvSpPr/>
          <p:nvPr/>
        </p:nvSpPr>
        <p:spPr>
          <a:xfrm>
            <a:off x="5634928" y="4250203"/>
            <a:ext cx="5785344" cy="707886"/>
          </a:xfrm>
          <a:prstGeom prst="rect">
            <a:avLst/>
          </a:prstGeom>
        </p:spPr>
        <p:txBody>
          <a:bodyPr wrap="square">
            <a:spAutoFit/>
          </a:bodyPr>
          <a:lstStyle/>
          <a:p>
            <a:pPr algn="l"/>
            <a:r>
              <a:rPr lang="en-US" sz="2000" b="0" dirty="0">
                <a:solidFill>
                  <a:srgbClr val="252525"/>
                </a:solidFill>
                <a:latin typeface="+mn-lt"/>
              </a:rPr>
              <a:t>The fields above the capacitor will be cancelled by the currents from the two plates</a:t>
            </a:r>
            <a:endParaRPr lang="en-US" sz="2000" b="0" dirty="0">
              <a:latin typeface="+mn-lt"/>
            </a:endParaRPr>
          </a:p>
        </p:txBody>
      </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7DF291AA-C1DC-43B9-8EAB-1C617F07861E}"/>
                  </a:ext>
                </a:extLst>
              </p:cNvPr>
              <p:cNvSpPr/>
              <p:nvPr/>
            </p:nvSpPr>
            <p:spPr>
              <a:xfrm>
                <a:off x="1346995" y="4988102"/>
                <a:ext cx="1604285" cy="666529"/>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a:ea typeface="Cambria Math" panose="02040503050406030204" pitchFamily="18" charset="0"/>
                        </a:rPr>
                        <m:t>2</m:t>
                      </m:r>
                      <m:r>
                        <a:rPr lang="en-US" sz="2000" b="0" i="1">
                          <a:latin typeface="Cambria Math"/>
                          <a:ea typeface="Cambria Math"/>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𝐾</m:t>
                          </m:r>
                        </m:num>
                        <m:den>
                          <m:r>
                            <a:rPr lang="en-US" sz="2000" b="0" i="1">
                              <a:latin typeface="Cambria Math"/>
                              <a:ea typeface="Cambria Math" panose="02040503050406030204" pitchFamily="18" charset="0"/>
                            </a:rPr>
                            <m:t>2</m:t>
                          </m:r>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39" name="Rectangle 38">
                <a:extLst>
                  <a:ext uri="{FF2B5EF4-FFF2-40B4-BE49-F238E27FC236}">
                    <a16:creationId xmlns:a16="http://schemas.microsoft.com/office/drawing/2014/main" id="{7DF291AA-C1DC-43B9-8EAB-1C617F07861E}"/>
                  </a:ext>
                </a:extLst>
              </p:cNvPr>
              <p:cNvSpPr>
                <a:spLocks noRot="1" noChangeAspect="1" noMove="1" noResize="1" noEditPoints="1" noAdjustHandles="1" noChangeArrowheads="1" noChangeShapeType="1" noTextEdit="1"/>
              </p:cNvSpPr>
              <p:nvPr/>
            </p:nvSpPr>
            <p:spPr>
              <a:xfrm>
                <a:off x="1346995" y="4988102"/>
                <a:ext cx="1604285" cy="666529"/>
              </a:xfrm>
              <a:prstGeom prst="rect">
                <a:avLst/>
              </a:prstGeom>
              <a:blipFill>
                <a:blip r:embed="rId5"/>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17ADCD7A-1336-4495-8DC1-A25F7CEE1996}"/>
                  </a:ext>
                </a:extLst>
              </p:cNvPr>
              <p:cNvSpPr/>
              <p:nvPr/>
            </p:nvSpPr>
            <p:spPr>
              <a:xfrm>
                <a:off x="2016578" y="6120526"/>
                <a:ext cx="893450" cy="400110"/>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𝐵</m:t>
                      </m:r>
                      <m:r>
                        <a:rPr lang="en-US" sz="2000" b="0" i="1">
                          <a:latin typeface="Cambria Math" panose="02040503050406030204" pitchFamily="18" charset="0"/>
                          <a:ea typeface="Cambria Math" panose="02040503050406030204" pitchFamily="18" charset="0"/>
                        </a:rPr>
                        <m:t>=</m:t>
                      </m:r>
                      <m:r>
                        <a:rPr lang="en-US" sz="2000" b="0">
                          <a:latin typeface="Cambria Math" panose="02040503050406030204" pitchFamily="18" charset="0"/>
                          <a:ea typeface="Cambria Math" panose="02040503050406030204" pitchFamily="18" charset="0"/>
                        </a:rPr>
                        <m:t>0</m:t>
                      </m:r>
                    </m:oMath>
                  </m:oMathPara>
                </a14:m>
                <a:endParaRPr lang="en-US" sz="2000" b="0" dirty="0">
                  <a:latin typeface="Cambria Math" panose="02040503050406030204" pitchFamily="18" charset="0"/>
                  <a:ea typeface="Cambria Math" panose="02040503050406030204" pitchFamily="18" charset="0"/>
                </a:endParaRPr>
              </a:p>
            </p:txBody>
          </p:sp>
        </mc:Choice>
        <mc:Fallback xmlns="">
          <p:sp>
            <p:nvSpPr>
              <p:cNvPr id="40" name="Rectangle 39">
                <a:extLst>
                  <a:ext uri="{FF2B5EF4-FFF2-40B4-BE49-F238E27FC236}">
                    <a16:creationId xmlns:a16="http://schemas.microsoft.com/office/drawing/2014/main" id="{17ADCD7A-1336-4495-8DC1-A25F7CEE1996}"/>
                  </a:ext>
                </a:extLst>
              </p:cNvPr>
              <p:cNvSpPr>
                <a:spLocks noRot="1" noChangeAspect="1" noMove="1" noResize="1" noEditPoints="1" noAdjustHandles="1" noChangeArrowheads="1" noChangeShapeType="1" noTextEdit="1"/>
              </p:cNvSpPr>
              <p:nvPr/>
            </p:nvSpPr>
            <p:spPr>
              <a:xfrm>
                <a:off x="2016578" y="6120526"/>
                <a:ext cx="893450" cy="400110"/>
              </a:xfrm>
              <a:prstGeom prst="rect">
                <a:avLst/>
              </a:prstGeom>
              <a:blipFill>
                <a:blip r:embed="rId6"/>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88C82FB6-2D94-4746-BE00-C6DA7B6C8A7C}"/>
                  </a:ext>
                </a:extLst>
              </p:cNvPr>
              <p:cNvSpPr/>
              <p:nvPr/>
            </p:nvSpPr>
            <p:spPr>
              <a:xfrm>
                <a:off x="2025293" y="4337536"/>
                <a:ext cx="893450" cy="400110"/>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𝐵</m:t>
                      </m:r>
                      <m:r>
                        <a:rPr lang="en-US" sz="2000" b="0" i="1">
                          <a:latin typeface="Cambria Math" panose="02040503050406030204" pitchFamily="18" charset="0"/>
                          <a:ea typeface="Cambria Math" panose="02040503050406030204" pitchFamily="18" charset="0"/>
                        </a:rPr>
                        <m:t>=</m:t>
                      </m:r>
                      <m:r>
                        <a:rPr lang="en-US" sz="2000" b="0">
                          <a:latin typeface="Cambria Math" panose="02040503050406030204" pitchFamily="18" charset="0"/>
                          <a:ea typeface="Cambria Math" panose="02040503050406030204" pitchFamily="18" charset="0"/>
                        </a:rPr>
                        <m:t>0</m:t>
                      </m:r>
                    </m:oMath>
                  </m:oMathPara>
                </a14:m>
                <a:endParaRPr lang="en-US" sz="2000" b="0" dirty="0">
                  <a:latin typeface="Cambria Math" panose="02040503050406030204" pitchFamily="18" charset="0"/>
                  <a:ea typeface="Cambria Math" panose="02040503050406030204" pitchFamily="18" charset="0"/>
                </a:endParaRPr>
              </a:p>
            </p:txBody>
          </p:sp>
        </mc:Choice>
        <mc:Fallback xmlns="">
          <p:sp>
            <p:nvSpPr>
              <p:cNvPr id="41" name="Rectangle 40">
                <a:extLst>
                  <a:ext uri="{FF2B5EF4-FFF2-40B4-BE49-F238E27FC236}">
                    <a16:creationId xmlns:a16="http://schemas.microsoft.com/office/drawing/2014/main" id="{88C82FB6-2D94-4746-BE00-C6DA7B6C8A7C}"/>
                  </a:ext>
                </a:extLst>
              </p:cNvPr>
              <p:cNvSpPr>
                <a:spLocks noRot="1" noChangeAspect="1" noMove="1" noResize="1" noEditPoints="1" noAdjustHandles="1" noChangeArrowheads="1" noChangeShapeType="1" noTextEdit="1"/>
              </p:cNvSpPr>
              <p:nvPr/>
            </p:nvSpPr>
            <p:spPr>
              <a:xfrm>
                <a:off x="2025293" y="4337536"/>
                <a:ext cx="893450" cy="400110"/>
              </a:xfrm>
              <a:prstGeom prst="rect">
                <a:avLst/>
              </a:prstGeom>
              <a:blipFill>
                <a:blip r:embed="rId7"/>
                <a:stretch>
                  <a:fillRect/>
                </a:stretch>
              </a:blipFill>
              <a:ln w="19050">
                <a:noFill/>
              </a:ln>
            </p:spPr>
            <p:txBody>
              <a:bodyPr/>
              <a:lstStyle/>
              <a:p>
                <a:r>
                  <a:rPr lang="en-US">
                    <a:noFill/>
                  </a:rPr>
                  <a:t> </a:t>
                </a:r>
              </a:p>
            </p:txBody>
          </p:sp>
        </mc:Fallback>
      </mc:AlternateContent>
      <p:sp>
        <p:nvSpPr>
          <p:cNvPr id="42" name="Rectangle 41">
            <a:extLst>
              <a:ext uri="{FF2B5EF4-FFF2-40B4-BE49-F238E27FC236}">
                <a16:creationId xmlns:a16="http://schemas.microsoft.com/office/drawing/2014/main" id="{36901D23-BF44-4569-A286-6BE4DA011FD0}"/>
              </a:ext>
            </a:extLst>
          </p:cNvPr>
          <p:cNvSpPr/>
          <p:nvPr/>
        </p:nvSpPr>
        <p:spPr>
          <a:xfrm>
            <a:off x="205647" y="1154359"/>
            <a:ext cx="1953040" cy="400110"/>
          </a:xfrm>
          <a:prstGeom prst="rect">
            <a:avLst/>
          </a:prstGeom>
        </p:spPr>
        <p:txBody>
          <a:bodyPr wrap="square">
            <a:spAutoFit/>
          </a:bodyPr>
          <a:lstStyle/>
          <a:p>
            <a:pPr algn="l"/>
            <a:r>
              <a:rPr lang="en-US" sz="2000" b="0" u="sng" dirty="0">
                <a:solidFill>
                  <a:srgbClr val="252525"/>
                </a:solidFill>
                <a:latin typeface="+mn-lt"/>
              </a:rPr>
              <a:t>The lower plate</a:t>
            </a:r>
            <a:endParaRPr lang="en-US" sz="2000" b="0" u="sng" dirty="0">
              <a:latin typeface="+mn-lt"/>
            </a:endParaRPr>
          </a:p>
        </p:txBody>
      </p:sp>
      <p:sp>
        <p:nvSpPr>
          <p:cNvPr id="43" name="Rectangle 42">
            <a:extLst>
              <a:ext uri="{FF2B5EF4-FFF2-40B4-BE49-F238E27FC236}">
                <a16:creationId xmlns:a16="http://schemas.microsoft.com/office/drawing/2014/main" id="{125E0069-28C3-40F7-901D-69037BBA149F}"/>
              </a:ext>
            </a:extLst>
          </p:cNvPr>
          <p:cNvSpPr/>
          <p:nvPr/>
        </p:nvSpPr>
        <p:spPr>
          <a:xfrm>
            <a:off x="225103" y="3932384"/>
            <a:ext cx="1572311" cy="707886"/>
          </a:xfrm>
          <a:prstGeom prst="rect">
            <a:avLst/>
          </a:prstGeom>
        </p:spPr>
        <p:txBody>
          <a:bodyPr wrap="square">
            <a:spAutoFit/>
          </a:bodyPr>
          <a:lstStyle/>
          <a:p>
            <a:pPr algn="l"/>
            <a:r>
              <a:rPr lang="en-US" sz="2000" b="0" u="sng" dirty="0">
                <a:solidFill>
                  <a:srgbClr val="252525"/>
                </a:solidFill>
                <a:latin typeface="+mn-lt"/>
              </a:rPr>
              <a:t>Both plates </a:t>
            </a:r>
            <a:r>
              <a:rPr lang="en-US" sz="2000" b="0" dirty="0">
                <a:solidFill>
                  <a:srgbClr val="252525"/>
                </a:solidFill>
                <a:latin typeface="+mn-lt"/>
              </a:rPr>
              <a:t>(side view)</a:t>
            </a:r>
            <a:endParaRPr lang="en-US" sz="2000" b="0" dirty="0">
              <a:latin typeface="+mn-lt"/>
            </a:endParaRPr>
          </a:p>
        </p:txBody>
      </p: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BBFB65C3-4F78-40EF-8AFA-3DA5249E9902}"/>
                  </a:ext>
                </a:extLst>
              </p:cNvPr>
              <p:cNvSpPr/>
              <p:nvPr/>
            </p:nvSpPr>
            <p:spPr>
              <a:xfrm>
                <a:off x="5496127" y="810967"/>
                <a:ext cx="5680953" cy="400110"/>
              </a:xfrm>
              <a:prstGeom prst="rect">
                <a:avLst/>
              </a:prstGeom>
              <a:solidFill>
                <a:schemeClr val="bg1"/>
              </a:solidFill>
            </p:spPr>
            <p:txBody>
              <a:bodyPr wrap="square">
                <a:spAutoFit/>
              </a:bodyPr>
              <a:lstStyle/>
              <a:p>
                <a:pPr algn="l"/>
                <a:r>
                  <a:rPr lang="en-US" sz="2000" b="0" dirty="0">
                    <a:solidFill>
                      <a:srgbClr val="252525"/>
                    </a:solidFill>
                    <a:latin typeface="+mn-lt"/>
                  </a:rPr>
                  <a:t>The surface current </a:t>
                </a:r>
                <a14:m>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a:ea typeface="Cambria Math" panose="02040503050406030204" pitchFamily="18" charset="0"/>
                          </a:rPr>
                          <m:t>𝐾</m:t>
                        </m:r>
                      </m:e>
                      <m:sub>
                        <m:r>
                          <a:rPr lang="en-US" sz="2000" b="0" i="1">
                            <a:latin typeface="Cambria Math"/>
                            <a:ea typeface="Cambria Math" panose="02040503050406030204" pitchFamily="18" charset="0"/>
                          </a:rPr>
                          <m:t>+</m:t>
                        </m:r>
                      </m:sub>
                    </m:sSub>
                  </m:oMath>
                </a14:m>
                <a:r>
                  <a:rPr lang="en-US" sz="2000" b="0" dirty="0">
                    <a:solidFill>
                      <a:srgbClr val="252525"/>
                    </a:solidFill>
                    <a:latin typeface="+mn-lt"/>
                  </a:rPr>
                  <a:t> induces a magnetic field</a:t>
                </a:r>
                <a:r>
                  <a:rPr lang="ru-RU" sz="2000" b="0" dirty="0">
                    <a:solidFill>
                      <a:srgbClr val="252525"/>
                    </a:solidFill>
                    <a:latin typeface="+mn-lt"/>
                  </a:rPr>
                  <a:t> </a:t>
                </a:r>
                <a14:m>
                  <m:oMath xmlns:m="http://schemas.openxmlformats.org/officeDocument/2006/math">
                    <m:sSub>
                      <m:sSubPr>
                        <m:ctrlPr>
                          <a:rPr lang="en-US" sz="2000" b="0" i="1">
                            <a:solidFill>
                              <a:srgbClr val="FF0000"/>
                            </a:solidFill>
                            <a:latin typeface="Cambria Math" panose="02040503050406030204" pitchFamily="18" charset="0"/>
                            <a:ea typeface="Cambria Math" panose="02040503050406030204" pitchFamily="18" charset="0"/>
                          </a:rPr>
                        </m:ctrlPr>
                      </m:sSubPr>
                      <m:e>
                        <m:r>
                          <a:rPr lang="en-US" sz="2000" b="0" i="1">
                            <a:solidFill>
                              <a:srgbClr val="FF0000"/>
                            </a:solidFill>
                            <a:latin typeface="Cambria Math" panose="02040503050406030204" pitchFamily="18" charset="0"/>
                            <a:ea typeface="Cambria Math" panose="02040503050406030204" pitchFamily="18" charset="0"/>
                          </a:rPr>
                          <m:t>𝐵</m:t>
                        </m:r>
                      </m:e>
                      <m:sub>
                        <m:r>
                          <a:rPr lang="en-US" sz="2000" b="0" i="1">
                            <a:solidFill>
                              <a:srgbClr val="FF0000"/>
                            </a:solidFill>
                            <a:latin typeface="Cambria Math" panose="02040503050406030204" pitchFamily="18" charset="0"/>
                            <a:ea typeface="Cambria Math" panose="02040503050406030204" pitchFamily="18" charset="0"/>
                          </a:rPr>
                          <m:t>𝑧</m:t>
                        </m:r>
                      </m:sub>
                    </m:sSub>
                  </m:oMath>
                </a14:m>
                <a:endParaRPr lang="en-US" sz="2000" b="0" dirty="0">
                  <a:solidFill>
                    <a:srgbClr val="252525"/>
                  </a:solidFill>
                  <a:latin typeface="+mn-lt"/>
                </a:endParaRPr>
              </a:p>
            </p:txBody>
          </p:sp>
        </mc:Choice>
        <mc:Fallback xmlns="">
          <p:sp>
            <p:nvSpPr>
              <p:cNvPr id="44" name="Rectangle 43">
                <a:extLst>
                  <a:ext uri="{FF2B5EF4-FFF2-40B4-BE49-F238E27FC236}">
                    <a16:creationId xmlns:a16="http://schemas.microsoft.com/office/drawing/2014/main" id="{BBFB65C3-4F78-40EF-8AFA-3DA5249E9902}"/>
                  </a:ext>
                </a:extLst>
              </p:cNvPr>
              <p:cNvSpPr>
                <a:spLocks noRot="1" noChangeAspect="1" noMove="1" noResize="1" noEditPoints="1" noAdjustHandles="1" noChangeArrowheads="1" noChangeShapeType="1" noTextEdit="1"/>
              </p:cNvSpPr>
              <p:nvPr/>
            </p:nvSpPr>
            <p:spPr>
              <a:xfrm>
                <a:off x="5496127" y="810967"/>
                <a:ext cx="5680953" cy="400110"/>
              </a:xfrm>
              <a:prstGeom prst="rect">
                <a:avLst/>
              </a:prstGeom>
              <a:blipFill>
                <a:blip r:embed="rId8"/>
                <a:stretch>
                  <a:fillRect l="-1180" t="-7576" b="-25758"/>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53515" y="3313680"/>
                <a:ext cx="1283493" cy="666529"/>
              </a:xfrm>
              <a:prstGeom prst="rect">
                <a:avLst/>
              </a:prstGeom>
              <a:ln w="19050">
                <a:solidFill>
                  <a:srgbClr val="FF0000"/>
                </a:solidFill>
              </a:ln>
            </p:spPr>
            <p:txBody>
              <a:bodyPr wrap="none">
                <a:spAutoFit/>
              </a:bodyPr>
              <a:lstStyle/>
              <a:p>
                <a:pPr algn="l"/>
                <a14:m>
                  <m:oMathPara xmlns:m="http://schemas.openxmlformats.org/officeDocument/2006/math">
                    <m:oMathParaPr>
                      <m:jc m:val="left"/>
                    </m:oMathParaPr>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𝐾</m:t>
                          </m:r>
                        </m:num>
                        <m:den>
                          <m:r>
                            <a:rPr lang="en-US" sz="2000" b="0" i="1">
                              <a:latin typeface="Cambria Math"/>
                              <a:ea typeface="Cambria Math" panose="02040503050406030204" pitchFamily="18" charset="0"/>
                            </a:rPr>
                            <m:t>2</m:t>
                          </m:r>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5653515" y="3313680"/>
                <a:ext cx="1283493" cy="666529"/>
              </a:xfrm>
              <a:prstGeom prst="rect">
                <a:avLst/>
              </a:prstGeom>
              <a:blipFill>
                <a:blip r:embed="rId9"/>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5566864" y="1565300"/>
                <a:ext cx="2295950" cy="811761"/>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nary>
                        <m:naryPr>
                          <m:chr m:val="∮"/>
                          <m:ctrlPr>
                            <a:rPr lang="en-US" sz="2000" b="0" i="1">
                              <a:latin typeface="Cambria Math" panose="02040503050406030204" pitchFamily="18" charset="0"/>
                              <a:ea typeface="Cambria Math" panose="02040503050406030204" pitchFamily="18" charset="0"/>
                            </a:rPr>
                          </m:ctrlPr>
                        </m:naryPr>
                        <m:sub>
                          <m:r>
                            <m:rPr>
                              <m:brk m:alnAt="23"/>
                            </m:rPr>
                            <a:rPr lang="en-US" sz="2000" b="0" i="1">
                              <a:latin typeface="Cambria Math"/>
                              <a:ea typeface="Cambria Math" panose="02040503050406030204" pitchFamily="18" charset="0"/>
                            </a:rPr>
                            <m:t>𝐶</m:t>
                          </m:r>
                        </m:sub>
                        <m:sup/>
                        <m:e>
                          <m:acc>
                            <m:accPr>
                              <m:chr m:val="⃗"/>
                              <m:ctrlPr>
                                <a:rPr lang="en-US" sz="2000" b="0" i="1" smtClean="0">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𝐁</m:t>
                              </m:r>
                            </m:e>
                          </m:acc>
                          <m:r>
                            <a:rPr lang="en-US" sz="2000" b="0" i="1">
                              <a:latin typeface="Cambria Math"/>
                              <a:ea typeface="Cambria Math"/>
                            </a:rPr>
                            <m:t>∙</m:t>
                          </m:r>
                          <m:r>
                            <a:rPr lang="en-US" sz="2000" b="0" i="1">
                              <a:latin typeface="Cambria Math"/>
                              <a:ea typeface="Cambria Math"/>
                            </a:rPr>
                            <m:t>𝑑</m:t>
                          </m:r>
                          <m:acc>
                            <m:accPr>
                              <m:chr m:val="⃗"/>
                              <m:ctrlPr>
                                <a:rPr lang="en-US" sz="2000" b="0" i="1" smtClean="0">
                                  <a:latin typeface="Cambria Math" panose="02040503050406030204" pitchFamily="18" charset="0"/>
                                  <a:ea typeface="Cambria Math"/>
                                </a:rPr>
                              </m:ctrlPr>
                            </m:accPr>
                            <m:e>
                              <m:r>
                                <a:rPr lang="en-US" sz="2000">
                                  <a:latin typeface="Cambria Math"/>
                                  <a:ea typeface="Cambria Math"/>
                                </a:rPr>
                                <m:t>𝐥</m:t>
                              </m:r>
                            </m:e>
                          </m:acc>
                        </m:e>
                      </m:nary>
                      <m:r>
                        <a:rPr lang="en-US" sz="2000" b="0" i="1">
                          <a:latin typeface="Cambria Math"/>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a:ea typeface="Cambria Math"/>
                            </a:rPr>
                            <m:t>𝜇</m:t>
                          </m:r>
                        </m:e>
                        <m:sub>
                          <m:r>
                            <a:rPr lang="en-US" sz="2000" b="0" i="1">
                              <a:latin typeface="Cambria Math"/>
                              <a:ea typeface="Cambria Math" panose="02040503050406030204" pitchFamily="18" charset="0"/>
                            </a:rPr>
                            <m:t>0</m:t>
                          </m:r>
                        </m:sub>
                      </m:sSub>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a:ea typeface="Cambria Math" panose="02040503050406030204" pitchFamily="18" charset="0"/>
                            </a:rPr>
                            <m:t>𝐼</m:t>
                          </m:r>
                        </m:e>
                        <m:sub>
                          <m:r>
                            <a:rPr lang="en-US" sz="2000" b="0" i="1">
                              <a:latin typeface="Cambria Math"/>
                              <a:ea typeface="Cambria Math"/>
                            </a:rPr>
                            <m:t>𝑒𝑛𝑐𝑙</m:t>
                          </m:r>
                        </m:sub>
                      </m:sSub>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5566864" y="1565300"/>
                <a:ext cx="2295950" cy="811761"/>
              </a:xfrm>
              <a:prstGeom prst="rect">
                <a:avLst/>
              </a:prstGeom>
              <a:blipFill>
                <a:blip r:embed="rId10"/>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551677" y="2414444"/>
                <a:ext cx="3559629" cy="811761"/>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nary>
                        <m:naryPr>
                          <m:chr m:val="∮"/>
                          <m:ctrlPr>
                            <a:rPr lang="en-US" sz="2000" b="0" i="1">
                              <a:latin typeface="Cambria Math" panose="02040503050406030204" pitchFamily="18" charset="0"/>
                              <a:ea typeface="Cambria Math" panose="02040503050406030204" pitchFamily="18" charset="0"/>
                            </a:rPr>
                          </m:ctrlPr>
                        </m:naryPr>
                        <m:sub>
                          <m:r>
                            <m:rPr>
                              <m:brk m:alnAt="23"/>
                            </m:rPr>
                            <a:rPr lang="en-US" sz="2000" b="0" i="1">
                              <a:latin typeface="Cambria Math"/>
                              <a:ea typeface="Cambria Math" panose="02040503050406030204" pitchFamily="18" charset="0"/>
                            </a:rPr>
                            <m:t>𝐶</m:t>
                          </m:r>
                        </m:sub>
                        <m:sup/>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𝐁</m:t>
                              </m:r>
                            </m:e>
                          </m:acc>
                          <m:r>
                            <a:rPr lang="en-US" sz="2000" b="0" i="1">
                              <a:latin typeface="Cambria Math"/>
                              <a:ea typeface="Cambria Math"/>
                            </a:rPr>
                            <m:t>∙</m:t>
                          </m:r>
                          <m:r>
                            <a:rPr lang="en-US" sz="2000" b="0" i="1">
                              <a:latin typeface="Cambria Math"/>
                              <a:ea typeface="Cambria Math"/>
                            </a:rPr>
                            <m:t>𝑑</m:t>
                          </m:r>
                          <m:acc>
                            <m:accPr>
                              <m:chr m:val="⃗"/>
                              <m:ctrlPr>
                                <a:rPr lang="en-US" sz="2000" b="0" i="1">
                                  <a:latin typeface="Cambria Math" panose="02040503050406030204" pitchFamily="18" charset="0"/>
                                  <a:ea typeface="Cambria Math"/>
                                </a:rPr>
                              </m:ctrlPr>
                            </m:accPr>
                            <m:e>
                              <m:r>
                                <a:rPr lang="en-US" sz="2000">
                                  <a:latin typeface="Cambria Math"/>
                                  <a:ea typeface="Cambria Math"/>
                                </a:rPr>
                                <m:t>𝐥</m:t>
                              </m:r>
                            </m:e>
                          </m:acc>
                        </m:e>
                      </m:nary>
                      <m:r>
                        <a:rPr lang="en-US" sz="2000" b="0" i="1">
                          <a:latin typeface="Cambria Math"/>
                          <a:ea typeface="Cambria Math" panose="02040503050406030204" pitchFamily="18" charset="0"/>
                        </a:rPr>
                        <m:t>=2</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a:ea typeface="Cambria Math" panose="02040503050406030204" pitchFamily="18" charset="0"/>
                        </a:rPr>
                        <m:t>𝑤</m:t>
                      </m:r>
                      <m:r>
                        <a:rPr lang="en-US" sz="2000" b="0" i="1">
                          <a:latin typeface="Cambria Math"/>
                          <a:ea typeface="Cambria Math" panose="02040503050406030204" pitchFamily="18" charset="0"/>
                        </a:rPr>
                        <m:t>;  </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a:ea typeface="Cambria Math" panose="02040503050406030204" pitchFamily="18" charset="0"/>
                            </a:rPr>
                            <m:t>𝐼</m:t>
                          </m:r>
                        </m:e>
                        <m:sub>
                          <m:r>
                            <a:rPr lang="en-US" sz="2000" b="0" i="1">
                              <a:latin typeface="Cambria Math"/>
                              <a:ea typeface="Cambria Math"/>
                            </a:rPr>
                            <m:t>𝑒𝑛𝑐𝑙</m:t>
                          </m:r>
                        </m:sub>
                      </m:sSub>
                      <m:r>
                        <a:rPr lang="en-US" sz="2000" b="0" i="1">
                          <a:latin typeface="Cambria Math"/>
                          <a:ea typeface="Cambria Math" panose="02040503050406030204" pitchFamily="18" charset="0"/>
                        </a:rPr>
                        <m:t>=</m:t>
                      </m:r>
                      <m:r>
                        <a:rPr lang="en-US" sz="2000" b="0" i="1">
                          <a:latin typeface="Cambria Math"/>
                          <a:ea typeface="Cambria Math" panose="02040503050406030204" pitchFamily="18" charset="0"/>
                        </a:rPr>
                        <m:t>𝐾𝑤</m:t>
                      </m:r>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551677" y="2414444"/>
                <a:ext cx="3559629" cy="811761"/>
              </a:xfrm>
              <a:prstGeom prst="rect">
                <a:avLst/>
              </a:prstGeom>
              <a:blipFill>
                <a:blip r:embed="rId11"/>
                <a:stretch>
                  <a:fillRect/>
                </a:stretch>
              </a:blipFill>
              <a:ln w="19050">
                <a:noFill/>
              </a:ln>
            </p:spPr>
            <p:txBody>
              <a:bodyPr/>
              <a:lstStyle/>
              <a:p>
                <a:r>
                  <a:rPr lang="en-US">
                    <a:noFill/>
                  </a:rPr>
                  <a:t> </a:t>
                </a:r>
              </a:p>
            </p:txBody>
          </p:sp>
        </mc:Fallback>
      </mc:AlternateContent>
      <p:sp>
        <p:nvSpPr>
          <p:cNvPr id="18" name="Rectangle 17"/>
          <p:cNvSpPr/>
          <p:nvPr/>
        </p:nvSpPr>
        <p:spPr>
          <a:xfrm>
            <a:off x="0" y="697815"/>
            <a:ext cx="2361544" cy="400110"/>
          </a:xfrm>
          <a:prstGeom prst="rect">
            <a:avLst/>
          </a:prstGeom>
        </p:spPr>
        <p:txBody>
          <a:bodyPr wrap="none">
            <a:spAutoFit/>
          </a:bodyPr>
          <a:lstStyle/>
          <a:p>
            <a:r>
              <a:rPr lang="en-US" sz="2000" b="0" dirty="0">
                <a:solidFill>
                  <a:srgbClr val="252525"/>
                </a:solidFill>
                <a:latin typeface="Times New Roman" panose="02020603050405020304" pitchFamily="18" charset="0"/>
              </a:rPr>
              <a:t>Example 5.8 (p.235):</a:t>
            </a:r>
            <a:endParaRPr lang="en-US" sz="2000" dirty="0"/>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5826316E-31E0-4CC7-B67F-5A2AD412DDBC}"/>
                  </a:ext>
                </a:extLst>
              </p:cNvPr>
              <p:cNvSpPr/>
              <p:nvPr/>
            </p:nvSpPr>
            <p:spPr>
              <a:xfrm>
                <a:off x="3787682" y="1627164"/>
                <a:ext cx="575607" cy="437492"/>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sSub>
                        <m:sSubPr>
                          <m:ctrlPr>
                            <a:rPr lang="en-US" sz="2000" b="0" i="1">
                              <a:solidFill>
                                <a:srgbClr val="000099"/>
                              </a:solidFill>
                              <a:latin typeface="Cambria Math" panose="02040503050406030204" pitchFamily="18" charset="0"/>
                              <a:ea typeface="Cambria Math" panose="02040503050406030204" pitchFamily="18" charset="0"/>
                            </a:rPr>
                          </m:ctrlPr>
                        </m:sSubPr>
                        <m:e>
                          <m:acc>
                            <m:accPr>
                              <m:chr m:val="⃗"/>
                              <m:ctrlPr>
                                <a:rPr lang="en-US" sz="2000" b="0" i="1" smtClean="0">
                                  <a:solidFill>
                                    <a:srgbClr val="000099"/>
                                  </a:solidFill>
                                  <a:latin typeface="Cambria Math" panose="02040503050406030204" pitchFamily="18" charset="0"/>
                                  <a:ea typeface="Cambria Math" panose="02040503050406030204" pitchFamily="18" charset="0"/>
                                </a:rPr>
                              </m:ctrlPr>
                            </m:accPr>
                            <m:e>
                              <m:r>
                                <a:rPr lang="en-US" sz="2000">
                                  <a:solidFill>
                                    <a:srgbClr val="000099"/>
                                  </a:solidFill>
                                  <a:latin typeface="Cambria Math" panose="02040503050406030204" pitchFamily="18" charset="0"/>
                                  <a:ea typeface="Cambria Math" panose="02040503050406030204" pitchFamily="18" charset="0"/>
                                </a:rPr>
                                <m:t>𝐊</m:t>
                              </m:r>
                            </m:e>
                          </m:acc>
                        </m:e>
                        <m:sub>
                          <m:r>
                            <a:rPr lang="en-US" sz="2000" b="0" i="1">
                              <a:solidFill>
                                <a:srgbClr val="000099"/>
                              </a:solidFill>
                              <a:latin typeface="Cambria Math" panose="02040503050406030204" pitchFamily="18" charset="0"/>
                              <a:ea typeface="Cambria Math" panose="02040503050406030204" pitchFamily="18" charset="0"/>
                            </a:rPr>
                            <m:t>+</m:t>
                          </m:r>
                        </m:sub>
                      </m:sSub>
                    </m:oMath>
                  </m:oMathPara>
                </a14:m>
                <a:endParaRPr lang="en-US" sz="2000" b="0" i="1" dirty="0">
                  <a:solidFill>
                    <a:srgbClr val="000099"/>
                  </a:solidFill>
                  <a:latin typeface="Cambria Math" panose="02040503050406030204" pitchFamily="18" charset="0"/>
                  <a:ea typeface="Cambria Math" panose="02040503050406030204" pitchFamily="18" charset="0"/>
                </a:endParaRPr>
              </a:p>
            </p:txBody>
          </p:sp>
        </mc:Choice>
        <mc:Fallback xmlns="">
          <p:sp>
            <p:nvSpPr>
              <p:cNvPr id="21" name="Rectangle 20">
                <a:extLst>
                  <a:ext uri="{FF2B5EF4-FFF2-40B4-BE49-F238E27FC236}">
                    <a16:creationId xmlns:a16="http://schemas.microsoft.com/office/drawing/2014/main" id="{5826316E-31E0-4CC7-B67F-5A2AD412DDBC}"/>
                  </a:ext>
                </a:extLst>
              </p:cNvPr>
              <p:cNvSpPr>
                <a:spLocks noRot="1" noChangeAspect="1" noMove="1" noResize="1" noEditPoints="1" noAdjustHandles="1" noChangeArrowheads="1" noChangeShapeType="1" noTextEdit="1"/>
              </p:cNvSpPr>
              <p:nvPr/>
            </p:nvSpPr>
            <p:spPr>
              <a:xfrm>
                <a:off x="3787682" y="1627164"/>
                <a:ext cx="575607" cy="437492"/>
              </a:xfrm>
              <a:prstGeom prst="rect">
                <a:avLst/>
              </a:prstGeom>
              <a:blipFill>
                <a:blip r:embed="rId12"/>
                <a:stretch>
                  <a:fillRect b="-1389"/>
                </a:stretch>
              </a:blipFill>
              <a:ln w="19050">
                <a:noFill/>
              </a:ln>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E8644E80-3919-4A8B-A017-EED61E58DE13}"/>
              </a:ext>
            </a:extLst>
          </p:cNvPr>
          <p:cNvCxnSpPr/>
          <p:nvPr/>
        </p:nvCxnSpPr>
        <p:spPr bwMode="auto">
          <a:xfrm>
            <a:off x="3421111" y="2537824"/>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01C9F378-9912-425F-AAC4-5A3C4B5EBFE3}"/>
              </a:ext>
            </a:extLst>
          </p:cNvPr>
          <p:cNvCxnSpPr/>
          <p:nvPr/>
        </p:nvCxnSpPr>
        <p:spPr bwMode="auto">
          <a:xfrm>
            <a:off x="3524500" y="2297384"/>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C038371F-3D09-40AB-BD2A-CF9F38343159}"/>
              </a:ext>
            </a:extLst>
          </p:cNvPr>
          <p:cNvCxnSpPr/>
          <p:nvPr/>
        </p:nvCxnSpPr>
        <p:spPr bwMode="auto">
          <a:xfrm>
            <a:off x="3569524" y="2066668"/>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Arrow: Right 2">
            <a:extLst>
              <a:ext uri="{FF2B5EF4-FFF2-40B4-BE49-F238E27FC236}">
                <a16:creationId xmlns:a16="http://schemas.microsoft.com/office/drawing/2014/main" id="{719C449E-779E-41BD-AE1B-8E0ABC42F6B6}"/>
              </a:ext>
            </a:extLst>
          </p:cNvPr>
          <p:cNvSpPr/>
          <p:nvPr/>
        </p:nvSpPr>
        <p:spPr bwMode="auto">
          <a:xfrm rot="17472330">
            <a:off x="2468741" y="2027163"/>
            <a:ext cx="2078870" cy="118134"/>
          </a:xfrm>
          <a:prstGeom prst="rightArrow">
            <a:avLst/>
          </a:prstGeom>
          <a:solidFill>
            <a:srgbClr val="FF66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endParaRPr lang="en-US"/>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3C06202F-1154-42FD-850E-A7D2B6131F5F}"/>
                  </a:ext>
                </a:extLst>
              </p:cNvPr>
              <p:cNvSpPr/>
              <p:nvPr/>
            </p:nvSpPr>
            <p:spPr>
              <a:xfrm>
                <a:off x="3934740" y="885456"/>
                <a:ext cx="563231" cy="461665"/>
              </a:xfrm>
              <a:prstGeom prst="rect">
                <a:avLst/>
              </a:prstGeom>
              <a:solidFill>
                <a:schemeClr val="bg1"/>
              </a:solidFill>
              <a:ln w="19050">
                <a:noFill/>
              </a:ln>
            </p:spPr>
            <p:txBody>
              <a:bodyPr wrap="none">
                <a:spAutoFit/>
              </a:bodyPr>
              <a:lstStyle/>
              <a:p>
                <a:pPr algn="l"/>
                <a14:m>
                  <m:oMathPara xmlns:m="http://schemas.openxmlformats.org/officeDocument/2006/math">
                    <m:oMathParaPr>
                      <m:jc m:val="left"/>
                    </m:oMathParaPr>
                    <m:oMath xmlns:m="http://schemas.openxmlformats.org/officeDocument/2006/math">
                      <m:sSub>
                        <m:sSubPr>
                          <m:ctrlPr>
                            <a:rPr lang="en-US" sz="2400" b="0" i="1">
                              <a:solidFill>
                                <a:srgbClr val="FF0000"/>
                              </a:solidFill>
                              <a:latin typeface="Cambria Math" panose="02040503050406030204" pitchFamily="18" charset="0"/>
                              <a:ea typeface="Cambria Math" panose="02040503050406030204" pitchFamily="18" charset="0"/>
                            </a:rPr>
                          </m:ctrlPr>
                        </m:sSubPr>
                        <m:e>
                          <m:r>
                            <a:rPr lang="en-US" sz="2400" b="0" i="1">
                              <a:solidFill>
                                <a:srgbClr val="FF0000"/>
                              </a:solidFill>
                              <a:latin typeface="Cambria Math" panose="02040503050406030204" pitchFamily="18" charset="0"/>
                              <a:ea typeface="Cambria Math" panose="02040503050406030204" pitchFamily="18" charset="0"/>
                            </a:rPr>
                            <m:t>𝐵</m:t>
                          </m:r>
                        </m:e>
                        <m:sub>
                          <m:r>
                            <a:rPr lang="en-US" sz="2400" b="0" i="1">
                              <a:solidFill>
                                <a:srgbClr val="FF0000"/>
                              </a:solidFill>
                              <a:latin typeface="Cambria Math" panose="02040503050406030204" pitchFamily="18" charset="0"/>
                              <a:ea typeface="Cambria Math" panose="02040503050406030204" pitchFamily="18" charset="0"/>
                            </a:rPr>
                            <m:t>𝑧</m:t>
                          </m:r>
                        </m:sub>
                      </m:sSub>
                    </m:oMath>
                  </m:oMathPara>
                </a14:m>
                <a:endParaRPr lang="en-US" sz="2400" b="0" i="1" dirty="0">
                  <a:solidFill>
                    <a:srgbClr val="FF0000"/>
                  </a:solidFill>
                  <a:latin typeface="Cambria Math" panose="02040503050406030204" pitchFamily="18" charset="0"/>
                  <a:ea typeface="Cambria Math" panose="02040503050406030204" pitchFamily="18" charset="0"/>
                </a:endParaRPr>
              </a:p>
            </p:txBody>
          </p:sp>
        </mc:Choice>
        <mc:Fallback xmlns="">
          <p:sp>
            <p:nvSpPr>
              <p:cNvPr id="27" name="Rectangle 26">
                <a:extLst>
                  <a:ext uri="{FF2B5EF4-FFF2-40B4-BE49-F238E27FC236}">
                    <a16:creationId xmlns:a16="http://schemas.microsoft.com/office/drawing/2014/main" id="{3C06202F-1154-42FD-850E-A7D2B6131F5F}"/>
                  </a:ext>
                </a:extLst>
              </p:cNvPr>
              <p:cNvSpPr>
                <a:spLocks noRot="1" noChangeAspect="1" noMove="1" noResize="1" noEditPoints="1" noAdjustHandles="1" noChangeArrowheads="1" noChangeShapeType="1" noTextEdit="1"/>
              </p:cNvSpPr>
              <p:nvPr/>
            </p:nvSpPr>
            <p:spPr>
              <a:xfrm>
                <a:off x="3934740" y="885456"/>
                <a:ext cx="563231" cy="461665"/>
              </a:xfrm>
              <a:prstGeom prst="rect">
                <a:avLst/>
              </a:prstGeom>
              <a:blipFill>
                <a:blip r:embed="rId13"/>
                <a:stretch>
                  <a:fillRect l="-2151"/>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70CCDCAC-9A70-43A8-9E54-E09A1A4CCFFE}"/>
                  </a:ext>
                </a:extLst>
              </p:cNvPr>
              <p:cNvSpPr/>
              <p:nvPr/>
            </p:nvSpPr>
            <p:spPr>
              <a:xfrm>
                <a:off x="4984018" y="5621952"/>
                <a:ext cx="447092" cy="437492"/>
              </a:xfrm>
              <a:prstGeom prst="rect">
                <a:avLst/>
              </a:prstGeom>
              <a:solidFill>
                <a:schemeClr val="bg1"/>
              </a:solidFill>
              <a:ln w="19050">
                <a:noFill/>
              </a:ln>
            </p:spPr>
            <p:txBody>
              <a:bodyPr wrap="square">
                <a:spAutoFit/>
              </a:bodyPr>
              <a:lstStyle/>
              <a:p>
                <a:pPr algn="l"/>
                <a14:m>
                  <m:oMathPara xmlns:m="http://schemas.openxmlformats.org/officeDocument/2006/math">
                    <m:oMathParaPr>
                      <m:jc m:val="left"/>
                    </m:oMathParaPr>
                    <m:oMath xmlns:m="http://schemas.openxmlformats.org/officeDocument/2006/math">
                      <m:sSub>
                        <m:sSubPr>
                          <m:ctrlPr>
                            <a:rPr lang="en-US" sz="2000" b="0" i="1">
                              <a:solidFill>
                                <a:srgbClr val="000099"/>
                              </a:solidFill>
                              <a:latin typeface="Cambria Math" panose="02040503050406030204" pitchFamily="18" charset="0"/>
                              <a:ea typeface="Cambria Math" panose="02040503050406030204" pitchFamily="18" charset="0"/>
                            </a:rPr>
                          </m:ctrlPr>
                        </m:sSubPr>
                        <m:e>
                          <m:acc>
                            <m:accPr>
                              <m:chr m:val="⃗"/>
                              <m:ctrlPr>
                                <a:rPr lang="en-US" sz="2000" b="0" i="1">
                                  <a:solidFill>
                                    <a:srgbClr val="000099"/>
                                  </a:solidFill>
                                  <a:latin typeface="Cambria Math" panose="02040503050406030204" pitchFamily="18" charset="0"/>
                                  <a:ea typeface="Cambria Math" panose="02040503050406030204" pitchFamily="18" charset="0"/>
                                </a:rPr>
                              </m:ctrlPr>
                            </m:accPr>
                            <m:e>
                              <m:r>
                                <a:rPr lang="en-US" sz="2000">
                                  <a:solidFill>
                                    <a:srgbClr val="000099"/>
                                  </a:solidFill>
                                  <a:latin typeface="Cambria Math" panose="02040503050406030204" pitchFamily="18" charset="0"/>
                                  <a:ea typeface="Cambria Math" panose="02040503050406030204" pitchFamily="18" charset="0"/>
                                </a:rPr>
                                <m:t>𝐊</m:t>
                              </m:r>
                            </m:e>
                          </m:acc>
                        </m:e>
                        <m:sub>
                          <m:r>
                            <a:rPr lang="en-US" sz="2000" b="0" i="1">
                              <a:solidFill>
                                <a:srgbClr val="000099"/>
                              </a:solidFill>
                              <a:latin typeface="Cambria Math" panose="02040503050406030204" pitchFamily="18" charset="0"/>
                              <a:ea typeface="Cambria Math" panose="02040503050406030204" pitchFamily="18" charset="0"/>
                            </a:rPr>
                            <m:t>+</m:t>
                          </m:r>
                        </m:sub>
                      </m:sSub>
                    </m:oMath>
                  </m:oMathPara>
                </a14:m>
                <a:endParaRPr lang="en-US" sz="2000" b="0" i="1" dirty="0">
                  <a:solidFill>
                    <a:srgbClr val="000099"/>
                  </a:solidFill>
                  <a:latin typeface="Cambria Math" panose="02040503050406030204" pitchFamily="18" charset="0"/>
                  <a:ea typeface="Cambria Math" panose="02040503050406030204" pitchFamily="18" charset="0"/>
                </a:endParaRPr>
              </a:p>
            </p:txBody>
          </p:sp>
        </mc:Choice>
        <mc:Fallback xmlns="">
          <p:sp>
            <p:nvSpPr>
              <p:cNvPr id="28" name="Rectangle 27">
                <a:extLst>
                  <a:ext uri="{FF2B5EF4-FFF2-40B4-BE49-F238E27FC236}">
                    <a16:creationId xmlns:a16="http://schemas.microsoft.com/office/drawing/2014/main" id="{70CCDCAC-9A70-43A8-9E54-E09A1A4CCFFE}"/>
                  </a:ext>
                </a:extLst>
              </p:cNvPr>
              <p:cNvSpPr>
                <a:spLocks noRot="1" noChangeAspect="1" noMove="1" noResize="1" noEditPoints="1" noAdjustHandles="1" noChangeArrowheads="1" noChangeShapeType="1" noTextEdit="1"/>
              </p:cNvSpPr>
              <p:nvPr/>
            </p:nvSpPr>
            <p:spPr>
              <a:xfrm>
                <a:off x="4984018" y="5621952"/>
                <a:ext cx="447092" cy="437492"/>
              </a:xfrm>
              <a:prstGeom prst="rect">
                <a:avLst/>
              </a:prstGeom>
              <a:blipFill>
                <a:blip r:embed="rId14"/>
                <a:stretch>
                  <a:fillRect r="-6849" b="-1389"/>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F449760D-FE13-42AC-91C7-2750636B0517}"/>
                  </a:ext>
                </a:extLst>
              </p:cNvPr>
              <p:cNvSpPr/>
              <p:nvPr/>
            </p:nvSpPr>
            <p:spPr>
              <a:xfrm>
                <a:off x="2978614" y="4699394"/>
                <a:ext cx="447092" cy="437492"/>
              </a:xfrm>
              <a:prstGeom prst="rect">
                <a:avLst/>
              </a:prstGeom>
              <a:solidFill>
                <a:schemeClr val="bg1"/>
              </a:solidFill>
              <a:ln w="19050">
                <a:noFill/>
              </a:ln>
            </p:spPr>
            <p:txBody>
              <a:bodyPr wrap="square">
                <a:spAutoFit/>
              </a:bodyPr>
              <a:lstStyle/>
              <a:p>
                <a:pPr algn="l"/>
                <a14:m>
                  <m:oMathPara xmlns:m="http://schemas.openxmlformats.org/officeDocument/2006/math">
                    <m:oMathParaPr>
                      <m:jc m:val="left"/>
                    </m:oMathParaPr>
                    <m:oMath xmlns:m="http://schemas.openxmlformats.org/officeDocument/2006/math">
                      <m:sSub>
                        <m:sSubPr>
                          <m:ctrlPr>
                            <a:rPr lang="en-US" sz="2000" b="0" i="1" smtClean="0">
                              <a:solidFill>
                                <a:srgbClr val="00B0F0"/>
                              </a:solidFill>
                              <a:latin typeface="Cambria Math" panose="02040503050406030204" pitchFamily="18" charset="0"/>
                              <a:ea typeface="Cambria Math" panose="02040503050406030204" pitchFamily="18" charset="0"/>
                            </a:rPr>
                          </m:ctrlPr>
                        </m:sSubPr>
                        <m:e>
                          <m:acc>
                            <m:accPr>
                              <m:chr m:val="⃗"/>
                              <m:ctrlPr>
                                <a:rPr lang="en-US" sz="2000" b="0" i="1">
                                  <a:solidFill>
                                    <a:srgbClr val="00B0F0"/>
                                  </a:solidFill>
                                  <a:latin typeface="Cambria Math" panose="02040503050406030204" pitchFamily="18" charset="0"/>
                                  <a:ea typeface="Cambria Math" panose="02040503050406030204" pitchFamily="18" charset="0"/>
                                </a:rPr>
                              </m:ctrlPr>
                            </m:accPr>
                            <m:e>
                              <m:r>
                                <a:rPr lang="en-US" sz="2000">
                                  <a:solidFill>
                                    <a:srgbClr val="00B0F0"/>
                                  </a:solidFill>
                                  <a:latin typeface="Cambria Math" panose="02040503050406030204" pitchFamily="18" charset="0"/>
                                  <a:ea typeface="Cambria Math" panose="02040503050406030204" pitchFamily="18" charset="0"/>
                                </a:rPr>
                                <m:t>𝐊</m:t>
                              </m:r>
                            </m:e>
                          </m:acc>
                        </m:e>
                        <m:sub>
                          <m:r>
                            <a:rPr lang="ru-RU" sz="2000" b="1" i="1" smtClean="0">
                              <a:solidFill>
                                <a:srgbClr val="00B0F0"/>
                              </a:solidFill>
                              <a:latin typeface="Cambria Math" panose="02040503050406030204" pitchFamily="18" charset="0"/>
                              <a:ea typeface="Cambria Math" panose="02040503050406030204" pitchFamily="18" charset="0"/>
                            </a:rPr>
                            <m:t>−</m:t>
                          </m:r>
                        </m:sub>
                      </m:sSub>
                    </m:oMath>
                  </m:oMathPara>
                </a14:m>
                <a:endParaRPr lang="en-US" sz="2000" b="0" i="1" dirty="0">
                  <a:solidFill>
                    <a:srgbClr val="00B0F0"/>
                  </a:solidFill>
                  <a:latin typeface="Cambria Math" panose="02040503050406030204" pitchFamily="18" charset="0"/>
                  <a:ea typeface="Cambria Math" panose="02040503050406030204" pitchFamily="18" charset="0"/>
                </a:endParaRPr>
              </a:p>
            </p:txBody>
          </p:sp>
        </mc:Choice>
        <mc:Fallback xmlns="">
          <p:sp>
            <p:nvSpPr>
              <p:cNvPr id="29" name="Rectangle 28">
                <a:extLst>
                  <a:ext uri="{FF2B5EF4-FFF2-40B4-BE49-F238E27FC236}">
                    <a16:creationId xmlns:a16="http://schemas.microsoft.com/office/drawing/2014/main" id="{F449760D-FE13-42AC-91C7-2750636B0517}"/>
                  </a:ext>
                </a:extLst>
              </p:cNvPr>
              <p:cNvSpPr>
                <a:spLocks noRot="1" noChangeAspect="1" noMove="1" noResize="1" noEditPoints="1" noAdjustHandles="1" noChangeArrowheads="1" noChangeShapeType="1" noTextEdit="1"/>
              </p:cNvSpPr>
              <p:nvPr/>
            </p:nvSpPr>
            <p:spPr>
              <a:xfrm>
                <a:off x="2978614" y="4699394"/>
                <a:ext cx="447092" cy="437492"/>
              </a:xfrm>
              <a:prstGeom prst="rect">
                <a:avLst/>
              </a:prstGeom>
              <a:blipFill>
                <a:blip r:embed="rId15"/>
                <a:stretch>
                  <a:fillRect r="-1370"/>
                </a:stretch>
              </a:blipFill>
              <a:ln w="19050">
                <a:noFill/>
              </a:ln>
            </p:spPr>
            <p:txBody>
              <a:bodyPr/>
              <a:lstStyle/>
              <a:p>
                <a:r>
                  <a:rPr lang="LID4096">
                    <a:noFill/>
                  </a:rPr>
                  <a:t> </a:t>
                </a:r>
              </a:p>
            </p:txBody>
          </p:sp>
        </mc:Fallback>
      </mc:AlternateContent>
      <p:cxnSp>
        <p:nvCxnSpPr>
          <p:cNvPr id="31" name="Straight Arrow Connector 30">
            <a:extLst>
              <a:ext uri="{FF2B5EF4-FFF2-40B4-BE49-F238E27FC236}">
                <a16:creationId xmlns:a16="http://schemas.microsoft.com/office/drawing/2014/main" id="{FF726E20-76F8-455E-8B89-BD74D2BA5402}"/>
              </a:ext>
            </a:extLst>
          </p:cNvPr>
          <p:cNvCxnSpPr/>
          <p:nvPr/>
        </p:nvCxnSpPr>
        <p:spPr bwMode="auto">
          <a:xfrm flipH="1">
            <a:off x="3337609" y="5829050"/>
            <a:ext cx="1638626" cy="0"/>
          </a:xfrm>
          <a:prstGeom prst="straightConnector1">
            <a:avLst/>
          </a:prstGeom>
          <a:noFill/>
          <a:ln w="57150" cap="flat" cmpd="sng" algn="ctr">
            <a:solidFill>
              <a:srgbClr val="000099"/>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025B109F-546B-4779-8F68-78B91D462623}"/>
                  </a:ext>
                </a:extLst>
              </p:cNvPr>
              <p:cNvSpPr/>
              <p:nvPr/>
            </p:nvSpPr>
            <p:spPr>
              <a:xfrm>
                <a:off x="3299971" y="4883623"/>
                <a:ext cx="1688114" cy="461665"/>
              </a:xfrm>
              <a:prstGeom prst="rect">
                <a:avLst/>
              </a:prstGeom>
            </p:spPr>
            <p:txBody>
              <a:bodyPr wrap="square">
                <a:spAutoFit/>
              </a:bodyPr>
              <a:lstStyle/>
              <a:p>
                <a14:m>
                  <m:oMath xmlns:m="http://schemas.openxmlformats.org/officeDocument/2006/math">
                    <m:nary>
                      <m:naryPr>
                        <m:chr m:val="⨂"/>
                        <m:subHide m:val="on"/>
                        <m:supHide m:val="on"/>
                        <m:ctrlPr>
                          <a:rPr lang="en-US" sz="2400" b="1" i="1" smtClean="0">
                            <a:solidFill>
                              <a:srgbClr val="00B0F0"/>
                            </a:solidFill>
                            <a:latin typeface="Cambria Math" panose="02040503050406030204" pitchFamily="18" charset="0"/>
                            <a:ea typeface="Cambria Math" panose="02040503050406030204" pitchFamily="18" charset="0"/>
                          </a:rPr>
                        </m:ctrlPr>
                      </m:naryPr>
                      <m:sub/>
                      <m:sup/>
                      <m:e>
                        <m:r>
                          <a:rPr lang="ru-RU" sz="2400" b="1" i="1" smtClean="0">
                            <a:solidFill>
                              <a:srgbClr val="00B0F0"/>
                            </a:solidFill>
                            <a:latin typeface="Cambria Math" panose="02040503050406030204" pitchFamily="18" charset="0"/>
                            <a:ea typeface="Cambria Math" panose="02040503050406030204" pitchFamily="18" charset="0"/>
                          </a:rPr>
                          <m:t> </m:t>
                        </m:r>
                        <m:r>
                          <a:rPr lang="ru-RU" sz="2400" b="1" i="1" dirty="0" smtClean="0">
                            <a:solidFill>
                              <a:srgbClr val="00B0F0"/>
                            </a:solidFill>
                            <a:latin typeface="Cambria Math" panose="02040503050406030204" pitchFamily="18" charset="0"/>
                          </a:rPr>
                          <m:t> </m:t>
                        </m:r>
                      </m:e>
                    </m:nary>
                    <m:r>
                      <a:rPr lang="en-US" sz="2400" i="1">
                        <a:solidFill>
                          <a:srgbClr val="00B0F0"/>
                        </a:solidFill>
                        <a:latin typeface="Cambria Math" panose="02040503050406030204" pitchFamily="18" charset="0"/>
                        <a:ea typeface="Cambria Math" panose="02040503050406030204" pitchFamily="18" charset="0"/>
                      </a:rPr>
                      <m:t>⨂</m:t>
                    </m:r>
                  </m:oMath>
                </a14:m>
                <a:r>
                  <a:rPr lang="ru-RU" sz="2400" dirty="0">
                    <a:solidFill>
                      <a:srgbClr val="00B0F0"/>
                    </a:solidFill>
                  </a:rPr>
                  <a:t>  </a:t>
                </a:r>
                <a14:m>
                  <m:oMath xmlns:m="http://schemas.openxmlformats.org/officeDocument/2006/math">
                    <m:r>
                      <a:rPr lang="en-US" sz="2400" i="1">
                        <a:solidFill>
                          <a:srgbClr val="00B0F0"/>
                        </a:solidFill>
                        <a:latin typeface="Cambria Math" panose="02040503050406030204" pitchFamily="18" charset="0"/>
                        <a:ea typeface="Cambria Math" panose="02040503050406030204" pitchFamily="18" charset="0"/>
                      </a:rPr>
                      <m:t>⨂</m:t>
                    </m:r>
                  </m:oMath>
                </a14:m>
                <a:endParaRPr lang="en-US" sz="2400" dirty="0">
                  <a:solidFill>
                    <a:srgbClr val="00B0F0"/>
                  </a:solidFill>
                </a:endParaRPr>
              </a:p>
            </p:txBody>
          </p:sp>
        </mc:Choice>
        <mc:Fallback xmlns="">
          <p:sp>
            <p:nvSpPr>
              <p:cNvPr id="34" name="Rectangle 33">
                <a:extLst>
                  <a:ext uri="{FF2B5EF4-FFF2-40B4-BE49-F238E27FC236}">
                    <a16:creationId xmlns:a16="http://schemas.microsoft.com/office/drawing/2014/main" id="{025B109F-546B-4779-8F68-78B91D462623}"/>
                  </a:ext>
                </a:extLst>
              </p:cNvPr>
              <p:cNvSpPr>
                <a:spLocks noRot="1" noChangeAspect="1" noMove="1" noResize="1" noEditPoints="1" noAdjustHandles="1" noChangeArrowheads="1" noChangeShapeType="1" noTextEdit="1"/>
              </p:cNvSpPr>
              <p:nvPr/>
            </p:nvSpPr>
            <p:spPr>
              <a:xfrm>
                <a:off x="3299971" y="4883623"/>
                <a:ext cx="1688114" cy="461665"/>
              </a:xfrm>
              <a:prstGeom prst="rect">
                <a:avLst/>
              </a:prstGeom>
              <a:blipFill>
                <a:blip r:embed="rId16"/>
                <a:stretch>
                  <a:fillRect l="-11552" t="-96053" b="-15526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90127C2A-4A04-4DF3-9507-3C63DE0AD10B}"/>
                  </a:ext>
                </a:extLst>
              </p:cNvPr>
              <p:cNvSpPr/>
              <p:nvPr/>
            </p:nvSpPr>
            <p:spPr>
              <a:xfrm>
                <a:off x="3466095" y="4366263"/>
                <a:ext cx="1340244" cy="461665"/>
              </a:xfrm>
              <a:prstGeom prst="rect">
                <a:avLst/>
              </a:prstGeom>
            </p:spPr>
            <p:txBody>
              <a:bodyPr wrap="square">
                <a:spAutoFit/>
              </a:bodyPr>
              <a:lstStyle/>
              <a:p>
                <a14:m>
                  <m:oMath xmlns:m="http://schemas.openxmlformats.org/officeDocument/2006/math">
                    <m:r>
                      <a:rPr lang="en-US" sz="2400" b="1" i="1" smtClean="0">
                        <a:solidFill>
                          <a:srgbClr val="00B0F0"/>
                        </a:solidFill>
                        <a:latin typeface="Cambria Math" panose="02040503050406030204" pitchFamily="18" charset="0"/>
                        <a:ea typeface="Cambria Math" panose="02040503050406030204" pitchFamily="18" charset="0"/>
                      </a:rPr>
                      <m:t>⨀</m:t>
                    </m:r>
                  </m:oMath>
                </a14:m>
                <a:r>
                  <a:rPr lang="ru-RU" sz="2400" dirty="0">
                    <a:solidFill>
                      <a:srgbClr val="00B0F0"/>
                    </a:solidFill>
                  </a:rPr>
                  <a:t>  </a:t>
                </a:r>
                <a14:m>
                  <m:oMath xmlns:m="http://schemas.openxmlformats.org/officeDocument/2006/math">
                    <m:r>
                      <a:rPr lang="en-US" sz="2400" i="1">
                        <a:solidFill>
                          <a:srgbClr val="00B0F0"/>
                        </a:solidFill>
                        <a:latin typeface="Cambria Math" panose="02040503050406030204" pitchFamily="18" charset="0"/>
                        <a:ea typeface="Cambria Math" panose="02040503050406030204" pitchFamily="18" charset="0"/>
                      </a:rPr>
                      <m:t>⨀</m:t>
                    </m:r>
                  </m:oMath>
                </a14:m>
                <a:r>
                  <a:rPr lang="ru-RU" sz="2400" dirty="0">
                    <a:solidFill>
                      <a:srgbClr val="00B0F0"/>
                    </a:solidFill>
                  </a:rPr>
                  <a:t>  </a:t>
                </a:r>
                <a14:m>
                  <m:oMath xmlns:m="http://schemas.openxmlformats.org/officeDocument/2006/math">
                    <m:r>
                      <a:rPr lang="en-US" sz="2400" i="1">
                        <a:solidFill>
                          <a:srgbClr val="00B0F0"/>
                        </a:solidFill>
                        <a:latin typeface="Cambria Math" panose="02040503050406030204" pitchFamily="18" charset="0"/>
                        <a:ea typeface="Cambria Math" panose="02040503050406030204" pitchFamily="18" charset="0"/>
                      </a:rPr>
                      <m:t>⨀</m:t>
                    </m:r>
                  </m:oMath>
                </a14:m>
                <a:endParaRPr lang="en-US" sz="2400" dirty="0">
                  <a:solidFill>
                    <a:srgbClr val="00B0F0"/>
                  </a:solidFill>
                </a:endParaRPr>
              </a:p>
            </p:txBody>
          </p:sp>
        </mc:Choice>
        <mc:Fallback xmlns="">
          <p:sp>
            <p:nvSpPr>
              <p:cNvPr id="35" name="Rectangle 34">
                <a:extLst>
                  <a:ext uri="{FF2B5EF4-FFF2-40B4-BE49-F238E27FC236}">
                    <a16:creationId xmlns:a16="http://schemas.microsoft.com/office/drawing/2014/main" id="{90127C2A-4A04-4DF3-9507-3C63DE0AD10B}"/>
                  </a:ext>
                </a:extLst>
              </p:cNvPr>
              <p:cNvSpPr>
                <a:spLocks noRot="1" noChangeAspect="1" noMove="1" noResize="1" noEditPoints="1" noAdjustHandles="1" noChangeArrowheads="1" noChangeShapeType="1" noTextEdit="1"/>
              </p:cNvSpPr>
              <p:nvPr/>
            </p:nvSpPr>
            <p:spPr>
              <a:xfrm>
                <a:off x="3466095" y="4366263"/>
                <a:ext cx="1340244" cy="461665"/>
              </a:xfrm>
              <a:prstGeom prst="rect">
                <a:avLst/>
              </a:prstGeom>
              <a:blipFill>
                <a:blip r:embed="rId17"/>
                <a:stretch>
                  <a:fillRect l="-913" r="-1370" b="-6579"/>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868A920D-357F-4082-A717-D8E7756C70C0}"/>
                  </a:ext>
                </a:extLst>
              </p:cNvPr>
              <p:cNvSpPr/>
              <p:nvPr/>
            </p:nvSpPr>
            <p:spPr>
              <a:xfrm>
                <a:off x="3286976" y="5314952"/>
                <a:ext cx="1688114" cy="461665"/>
              </a:xfrm>
              <a:prstGeom prst="rect">
                <a:avLst/>
              </a:prstGeom>
            </p:spPr>
            <p:txBody>
              <a:bodyPr wrap="square">
                <a:spAutoFit/>
              </a:bodyPr>
              <a:lstStyle/>
              <a:p>
                <a14:m>
                  <m:oMath xmlns:m="http://schemas.openxmlformats.org/officeDocument/2006/math">
                    <m:nary>
                      <m:naryPr>
                        <m:chr m:val="⨂"/>
                        <m:subHide m:val="on"/>
                        <m:supHide m:val="on"/>
                        <m:ctrlPr>
                          <a:rPr lang="en-US" sz="2400" b="1" i="1" smtClean="0">
                            <a:solidFill>
                              <a:srgbClr val="002060"/>
                            </a:solidFill>
                            <a:latin typeface="Cambria Math" panose="02040503050406030204" pitchFamily="18" charset="0"/>
                            <a:ea typeface="Cambria Math" panose="02040503050406030204" pitchFamily="18" charset="0"/>
                          </a:rPr>
                        </m:ctrlPr>
                      </m:naryPr>
                      <m:sub/>
                      <m:sup/>
                      <m:e>
                        <m:r>
                          <a:rPr lang="ru-RU" sz="2400" b="1" i="1" smtClean="0">
                            <a:solidFill>
                              <a:srgbClr val="002060"/>
                            </a:solidFill>
                            <a:latin typeface="Cambria Math" panose="02040503050406030204" pitchFamily="18" charset="0"/>
                            <a:ea typeface="Cambria Math" panose="02040503050406030204" pitchFamily="18" charset="0"/>
                          </a:rPr>
                          <m:t> </m:t>
                        </m:r>
                        <m:r>
                          <a:rPr lang="ru-RU" sz="2400" b="1" i="1" dirty="0" smtClean="0">
                            <a:solidFill>
                              <a:srgbClr val="002060"/>
                            </a:solidFill>
                            <a:latin typeface="Cambria Math" panose="02040503050406030204" pitchFamily="18" charset="0"/>
                          </a:rPr>
                          <m:t> </m:t>
                        </m:r>
                      </m:e>
                    </m:nary>
                    <m:r>
                      <a:rPr lang="en-US" sz="2400" i="1">
                        <a:solidFill>
                          <a:srgbClr val="002060"/>
                        </a:solidFill>
                        <a:latin typeface="Cambria Math" panose="02040503050406030204" pitchFamily="18" charset="0"/>
                        <a:ea typeface="Cambria Math" panose="02040503050406030204" pitchFamily="18" charset="0"/>
                      </a:rPr>
                      <m:t>⨂</m:t>
                    </m:r>
                  </m:oMath>
                </a14:m>
                <a:r>
                  <a:rPr lang="ru-RU" sz="2400" dirty="0">
                    <a:solidFill>
                      <a:srgbClr val="002060"/>
                    </a:solidFill>
                  </a:rPr>
                  <a:t>  </a:t>
                </a:r>
                <a14:m>
                  <m:oMath xmlns:m="http://schemas.openxmlformats.org/officeDocument/2006/math">
                    <m:r>
                      <a:rPr lang="en-US" sz="2400" i="1">
                        <a:solidFill>
                          <a:srgbClr val="002060"/>
                        </a:solidFill>
                        <a:latin typeface="Cambria Math" panose="02040503050406030204" pitchFamily="18" charset="0"/>
                        <a:ea typeface="Cambria Math" panose="02040503050406030204" pitchFamily="18" charset="0"/>
                      </a:rPr>
                      <m:t>⨂</m:t>
                    </m:r>
                  </m:oMath>
                </a14:m>
                <a:endParaRPr lang="en-US" sz="2400" dirty="0">
                  <a:solidFill>
                    <a:srgbClr val="002060"/>
                  </a:solidFill>
                </a:endParaRPr>
              </a:p>
            </p:txBody>
          </p:sp>
        </mc:Choice>
        <mc:Fallback xmlns="">
          <p:sp>
            <p:nvSpPr>
              <p:cNvPr id="46" name="Rectangle 45">
                <a:extLst>
                  <a:ext uri="{FF2B5EF4-FFF2-40B4-BE49-F238E27FC236}">
                    <a16:creationId xmlns:a16="http://schemas.microsoft.com/office/drawing/2014/main" id="{868A920D-357F-4082-A717-D8E7756C70C0}"/>
                  </a:ext>
                </a:extLst>
              </p:cNvPr>
              <p:cNvSpPr>
                <a:spLocks noRot="1" noChangeAspect="1" noMove="1" noResize="1" noEditPoints="1" noAdjustHandles="1" noChangeArrowheads="1" noChangeShapeType="1" noTextEdit="1"/>
              </p:cNvSpPr>
              <p:nvPr/>
            </p:nvSpPr>
            <p:spPr>
              <a:xfrm>
                <a:off x="3286976" y="5314952"/>
                <a:ext cx="1688114" cy="461665"/>
              </a:xfrm>
              <a:prstGeom prst="rect">
                <a:avLst/>
              </a:prstGeom>
              <a:blipFill>
                <a:blip r:embed="rId18"/>
                <a:stretch>
                  <a:fillRect l="-11552" t="-96053" b="-155263"/>
                </a:stretch>
              </a:blipFill>
            </p:spPr>
            <p:txBody>
              <a:bodyPr/>
              <a:lstStyle/>
              <a:p>
                <a:r>
                  <a:rPr lang="LID4096">
                    <a:noFill/>
                  </a:rPr>
                  <a:t> </a:t>
                </a:r>
              </a:p>
            </p:txBody>
          </p:sp>
        </mc:Fallback>
      </mc:AlternateContent>
      <p:cxnSp>
        <p:nvCxnSpPr>
          <p:cNvPr id="47" name="Straight Arrow Connector 46">
            <a:extLst>
              <a:ext uri="{FF2B5EF4-FFF2-40B4-BE49-F238E27FC236}">
                <a16:creationId xmlns:a16="http://schemas.microsoft.com/office/drawing/2014/main" id="{710FDDD3-86D7-4D91-AFCD-F629AFCED152}"/>
              </a:ext>
            </a:extLst>
          </p:cNvPr>
          <p:cNvCxnSpPr/>
          <p:nvPr/>
        </p:nvCxnSpPr>
        <p:spPr bwMode="auto">
          <a:xfrm>
            <a:off x="3466095" y="4893168"/>
            <a:ext cx="1626704" cy="0"/>
          </a:xfrm>
          <a:prstGeom prst="straightConnector1">
            <a:avLst/>
          </a:prstGeom>
          <a:noFill/>
          <a:ln w="57150"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Arrow: Right 2">
            <a:extLst>
              <a:ext uri="{FF2B5EF4-FFF2-40B4-BE49-F238E27FC236}">
                <a16:creationId xmlns:a16="http://schemas.microsoft.com/office/drawing/2014/main" id="{4425AC0D-46B1-4FA8-A420-AAE0ECD8A65D}"/>
              </a:ext>
            </a:extLst>
          </p:cNvPr>
          <p:cNvSpPr/>
          <p:nvPr/>
        </p:nvSpPr>
        <p:spPr bwMode="auto">
          <a:xfrm rot="6678334">
            <a:off x="2844438" y="3515352"/>
            <a:ext cx="579943" cy="133135"/>
          </a:xfrm>
          <a:prstGeom prst="rightArrow">
            <a:avLst/>
          </a:prstGeom>
          <a:solidFill>
            <a:srgbClr val="FF66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endParaRPr lang="en-US"/>
          </a:p>
        </p:txBody>
      </p:sp>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4046474C-BA8F-49BA-9C6C-7E90C8E6073E}"/>
                  </a:ext>
                </a:extLst>
              </p:cNvPr>
              <p:cNvSpPr/>
              <p:nvPr/>
            </p:nvSpPr>
            <p:spPr>
              <a:xfrm>
                <a:off x="3142922" y="3671726"/>
                <a:ext cx="563231" cy="461665"/>
              </a:xfrm>
              <a:prstGeom prst="rect">
                <a:avLst/>
              </a:prstGeom>
              <a:solidFill>
                <a:schemeClr val="bg1"/>
              </a:solidFill>
              <a:ln w="19050">
                <a:noFill/>
              </a:ln>
            </p:spPr>
            <p:txBody>
              <a:bodyPr wrap="none">
                <a:spAutoFit/>
              </a:bodyPr>
              <a:lstStyle/>
              <a:p>
                <a:pPr algn="l"/>
                <a14:m>
                  <m:oMathPara xmlns:m="http://schemas.openxmlformats.org/officeDocument/2006/math">
                    <m:oMathParaPr>
                      <m:jc m:val="left"/>
                    </m:oMathParaPr>
                    <m:oMath xmlns:m="http://schemas.openxmlformats.org/officeDocument/2006/math">
                      <m:sSub>
                        <m:sSubPr>
                          <m:ctrlPr>
                            <a:rPr lang="en-US" sz="2400" b="0" i="1">
                              <a:solidFill>
                                <a:srgbClr val="FF0000"/>
                              </a:solidFill>
                              <a:latin typeface="Cambria Math" panose="02040503050406030204" pitchFamily="18" charset="0"/>
                              <a:ea typeface="Cambria Math" panose="02040503050406030204" pitchFamily="18" charset="0"/>
                            </a:rPr>
                          </m:ctrlPr>
                        </m:sSubPr>
                        <m:e>
                          <m:r>
                            <a:rPr lang="en-US" sz="2400" b="0" i="1">
                              <a:solidFill>
                                <a:srgbClr val="FF0000"/>
                              </a:solidFill>
                              <a:latin typeface="Cambria Math" panose="02040503050406030204" pitchFamily="18" charset="0"/>
                              <a:ea typeface="Cambria Math" panose="02040503050406030204" pitchFamily="18" charset="0"/>
                            </a:rPr>
                            <m:t>𝐵</m:t>
                          </m:r>
                        </m:e>
                        <m:sub>
                          <m:r>
                            <a:rPr lang="en-US" sz="2400" b="0" i="1">
                              <a:solidFill>
                                <a:srgbClr val="FF0000"/>
                              </a:solidFill>
                              <a:latin typeface="Cambria Math" panose="02040503050406030204" pitchFamily="18" charset="0"/>
                              <a:ea typeface="Cambria Math" panose="02040503050406030204" pitchFamily="18" charset="0"/>
                            </a:rPr>
                            <m:t>𝑧</m:t>
                          </m:r>
                        </m:sub>
                      </m:sSub>
                    </m:oMath>
                  </m:oMathPara>
                </a14:m>
                <a:endParaRPr lang="en-US" sz="2400" b="0" i="1" dirty="0">
                  <a:solidFill>
                    <a:srgbClr val="FF0000"/>
                  </a:solidFill>
                  <a:latin typeface="Cambria Math" panose="02040503050406030204" pitchFamily="18" charset="0"/>
                  <a:ea typeface="Cambria Math" panose="02040503050406030204" pitchFamily="18" charset="0"/>
                </a:endParaRPr>
              </a:p>
            </p:txBody>
          </p:sp>
        </mc:Choice>
        <mc:Fallback xmlns="">
          <p:sp>
            <p:nvSpPr>
              <p:cNvPr id="49" name="Rectangle 48">
                <a:extLst>
                  <a:ext uri="{FF2B5EF4-FFF2-40B4-BE49-F238E27FC236}">
                    <a16:creationId xmlns:a16="http://schemas.microsoft.com/office/drawing/2014/main" id="{4046474C-BA8F-49BA-9C6C-7E90C8E6073E}"/>
                  </a:ext>
                </a:extLst>
              </p:cNvPr>
              <p:cNvSpPr>
                <a:spLocks noRot="1" noChangeAspect="1" noMove="1" noResize="1" noEditPoints="1" noAdjustHandles="1" noChangeArrowheads="1" noChangeShapeType="1" noTextEdit="1"/>
              </p:cNvSpPr>
              <p:nvPr/>
            </p:nvSpPr>
            <p:spPr>
              <a:xfrm>
                <a:off x="3142922" y="3671726"/>
                <a:ext cx="563231" cy="461665"/>
              </a:xfrm>
              <a:prstGeom prst="rect">
                <a:avLst/>
              </a:prstGeom>
              <a:blipFill>
                <a:blip r:embed="rId22"/>
                <a:stretch>
                  <a:fillRect l="-3261"/>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0A7827C-618E-4F28-B77C-C4DD82FF33CD}"/>
                  </a:ext>
                </a:extLst>
              </p:cNvPr>
              <p:cNvSpPr/>
              <p:nvPr/>
            </p:nvSpPr>
            <p:spPr>
              <a:xfrm>
                <a:off x="4351985" y="2653436"/>
                <a:ext cx="359163" cy="461665"/>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a:latin typeface="Cambria Math"/>
                          <a:ea typeface="Cambria Math" panose="02040503050406030204" pitchFamily="18" charset="0"/>
                        </a:rPr>
                        <m:t>𝑤</m:t>
                      </m:r>
                    </m:oMath>
                  </m:oMathPara>
                </a14:m>
                <a:endParaRPr lang="en-US" sz="2400" dirty="0"/>
              </a:p>
            </p:txBody>
          </p:sp>
        </mc:Choice>
        <mc:Fallback xmlns="">
          <p:sp>
            <p:nvSpPr>
              <p:cNvPr id="10" name="Rectangle 9">
                <a:extLst>
                  <a:ext uri="{FF2B5EF4-FFF2-40B4-BE49-F238E27FC236}">
                    <a16:creationId xmlns:a16="http://schemas.microsoft.com/office/drawing/2014/main" id="{10A7827C-618E-4F28-B77C-C4DD82FF33CD}"/>
                  </a:ext>
                </a:extLst>
              </p:cNvPr>
              <p:cNvSpPr>
                <a:spLocks noRot="1" noChangeAspect="1" noMove="1" noResize="1" noEditPoints="1" noAdjustHandles="1" noChangeArrowheads="1" noChangeShapeType="1" noTextEdit="1"/>
              </p:cNvSpPr>
              <p:nvPr/>
            </p:nvSpPr>
            <p:spPr>
              <a:xfrm>
                <a:off x="4351985" y="2653436"/>
                <a:ext cx="359163" cy="461665"/>
              </a:xfrm>
              <a:prstGeom prst="rect">
                <a:avLst/>
              </a:prstGeom>
              <a:blipFill>
                <a:blip r:embed="rId23"/>
                <a:stretch>
                  <a:fillRect l="-15254"/>
                </a:stretch>
              </a:blipFill>
            </p:spPr>
            <p:txBody>
              <a:bodyPr/>
              <a:lstStyle/>
              <a:p>
                <a:r>
                  <a:rPr lang="en-US">
                    <a:noFill/>
                  </a:rPr>
                  <a:t> </a:t>
                </a:r>
              </a:p>
            </p:txBody>
          </p:sp>
        </mc:Fallback>
      </mc:AlternateContent>
      <p:sp>
        <p:nvSpPr>
          <p:cNvPr id="11" name="Freeform: Shape 10">
            <a:extLst>
              <a:ext uri="{FF2B5EF4-FFF2-40B4-BE49-F238E27FC236}">
                <a16:creationId xmlns:a16="http://schemas.microsoft.com/office/drawing/2014/main" id="{655DDA80-4354-430A-91F6-F5322BB260DB}"/>
              </a:ext>
            </a:extLst>
          </p:cNvPr>
          <p:cNvSpPr/>
          <p:nvPr/>
        </p:nvSpPr>
        <p:spPr bwMode="auto">
          <a:xfrm rot="10800000" flipH="1">
            <a:off x="4857998" y="4241044"/>
            <a:ext cx="328029" cy="1449674"/>
          </a:xfrm>
          <a:custGeom>
            <a:avLst/>
            <a:gdLst>
              <a:gd name="connsiteX0" fmla="*/ 0 w 519103"/>
              <a:gd name="connsiteY0" fmla="*/ 1381539 h 1449674"/>
              <a:gd name="connsiteX1" fmla="*/ 467139 w 519103"/>
              <a:gd name="connsiteY1" fmla="*/ 1292087 h 1449674"/>
              <a:gd name="connsiteX2" fmla="*/ 487017 w 519103"/>
              <a:gd name="connsiteY2" fmla="*/ 0 h 1449674"/>
            </a:gdLst>
            <a:ahLst/>
            <a:cxnLst>
              <a:cxn ang="0">
                <a:pos x="connsiteX0" y="connsiteY0"/>
              </a:cxn>
              <a:cxn ang="0">
                <a:pos x="connsiteX1" y="connsiteY1"/>
              </a:cxn>
              <a:cxn ang="0">
                <a:pos x="connsiteX2" y="connsiteY2"/>
              </a:cxn>
            </a:cxnLst>
            <a:rect l="l" t="t" r="r" b="b"/>
            <a:pathLst>
              <a:path w="519103" h="1449674">
                <a:moveTo>
                  <a:pt x="0" y="1381539"/>
                </a:moveTo>
                <a:cubicBezTo>
                  <a:pt x="192985" y="1451941"/>
                  <a:pt x="385970" y="1522343"/>
                  <a:pt x="467139" y="1292087"/>
                </a:cubicBezTo>
                <a:cubicBezTo>
                  <a:pt x="548308" y="1061831"/>
                  <a:pt x="517662" y="530915"/>
                  <a:pt x="487017" y="0"/>
                </a:cubicBezTo>
              </a:path>
            </a:pathLst>
          </a:custGeom>
          <a:noFill/>
          <a:ln w="19050" cap="flat" cmpd="sng" algn="ctr">
            <a:solidFill>
              <a:srgbClr val="00B05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2" name="Freeform: Shape 11">
            <a:extLst>
              <a:ext uri="{FF2B5EF4-FFF2-40B4-BE49-F238E27FC236}">
                <a16:creationId xmlns:a16="http://schemas.microsoft.com/office/drawing/2014/main" id="{1F3ED085-414A-4E3E-B494-886FFD716B15}"/>
              </a:ext>
            </a:extLst>
          </p:cNvPr>
          <p:cNvSpPr/>
          <p:nvPr/>
        </p:nvSpPr>
        <p:spPr bwMode="auto">
          <a:xfrm rot="10800000" flipH="1">
            <a:off x="3175657" y="5200955"/>
            <a:ext cx="351559" cy="1357624"/>
          </a:xfrm>
          <a:custGeom>
            <a:avLst/>
            <a:gdLst>
              <a:gd name="connsiteX0" fmla="*/ 298174 w 298174"/>
              <a:gd name="connsiteY0" fmla="*/ 85415 h 1357624"/>
              <a:gd name="connsiteX1" fmla="*/ 49695 w 298174"/>
              <a:gd name="connsiteY1" fmla="*/ 135111 h 1357624"/>
              <a:gd name="connsiteX2" fmla="*/ 0 w 298174"/>
              <a:gd name="connsiteY2" fmla="*/ 1357624 h 1357624"/>
            </a:gdLst>
            <a:ahLst/>
            <a:cxnLst>
              <a:cxn ang="0">
                <a:pos x="connsiteX0" y="connsiteY0"/>
              </a:cxn>
              <a:cxn ang="0">
                <a:pos x="connsiteX1" y="connsiteY1"/>
              </a:cxn>
              <a:cxn ang="0">
                <a:pos x="connsiteX2" y="connsiteY2"/>
              </a:cxn>
            </a:cxnLst>
            <a:rect l="l" t="t" r="r" b="b"/>
            <a:pathLst>
              <a:path w="298174" h="1357624">
                <a:moveTo>
                  <a:pt x="298174" y="85415"/>
                </a:moveTo>
                <a:cubicBezTo>
                  <a:pt x="198782" y="4245"/>
                  <a:pt x="99391" y="-76924"/>
                  <a:pt x="49695" y="135111"/>
                </a:cubicBezTo>
                <a:cubicBezTo>
                  <a:pt x="-1" y="347146"/>
                  <a:pt x="-1" y="852385"/>
                  <a:pt x="0" y="1357624"/>
                </a:cubicBezTo>
              </a:path>
            </a:pathLst>
          </a:custGeom>
          <a:noFill/>
          <a:ln w="19050" cap="flat" cmpd="sng" algn="ctr">
            <a:solidFill>
              <a:srgbClr val="00B05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50" name="Content Placeholder 4">
            <a:extLst>
              <a:ext uri="{FF2B5EF4-FFF2-40B4-BE49-F238E27FC236}">
                <a16:creationId xmlns:a16="http://schemas.microsoft.com/office/drawing/2014/main" id="{355C7913-0675-4DE3-8441-7CBA683D7A99}"/>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21</a:t>
            </a:fld>
            <a:endParaRPr lang="en-US" dirty="0"/>
          </a:p>
        </p:txBody>
      </p: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3E143BBB-90F3-458B-B647-860AFDB76E6C}"/>
                  </a:ext>
                </a:extLst>
              </p:cNvPr>
              <p:cNvSpPr/>
              <p:nvPr/>
            </p:nvSpPr>
            <p:spPr>
              <a:xfrm>
                <a:off x="2182259" y="2266830"/>
                <a:ext cx="318277" cy="437492"/>
              </a:xfrm>
              <a:prstGeom prst="rect">
                <a:avLst/>
              </a:prstGeom>
              <a:solidFill>
                <a:srgbClr val="BBE0E3"/>
              </a:solidFill>
              <a:ln w="19050">
                <a:noFill/>
              </a:ln>
            </p:spPr>
            <p:txBody>
              <a:bodyPr wrap="square">
                <a:spAutoFit/>
              </a:bodyPr>
              <a:lstStyle/>
              <a:p>
                <a:pPr algn="l"/>
                <a14:m>
                  <m:oMathPara xmlns:m="http://schemas.openxmlformats.org/officeDocument/2006/math">
                    <m:oMathParaPr>
                      <m:jc m:val="left"/>
                    </m:oMathParaPr>
                    <m:oMath xmlns:m="http://schemas.openxmlformats.org/officeDocument/2006/math">
                      <m:sSub>
                        <m:sSubPr>
                          <m:ctrlPr>
                            <a:rPr lang="en-US" sz="2000" b="0" i="1">
                              <a:solidFill>
                                <a:srgbClr val="000099"/>
                              </a:solidFill>
                              <a:latin typeface="Cambria Math" panose="02040503050406030204" pitchFamily="18" charset="0"/>
                              <a:ea typeface="Cambria Math" panose="02040503050406030204" pitchFamily="18" charset="0"/>
                            </a:rPr>
                          </m:ctrlPr>
                        </m:sSubPr>
                        <m:e>
                          <m:acc>
                            <m:accPr>
                              <m:chr m:val="⃗"/>
                              <m:ctrlPr>
                                <a:rPr lang="en-US" sz="2000" b="0" i="1" smtClean="0">
                                  <a:solidFill>
                                    <a:srgbClr val="000099"/>
                                  </a:solidFill>
                                  <a:latin typeface="Cambria Math" panose="02040503050406030204" pitchFamily="18" charset="0"/>
                                  <a:ea typeface="Cambria Math" panose="02040503050406030204" pitchFamily="18" charset="0"/>
                                </a:rPr>
                              </m:ctrlPr>
                            </m:accPr>
                            <m:e>
                              <m:r>
                                <a:rPr lang="en-US" sz="2000">
                                  <a:solidFill>
                                    <a:srgbClr val="000099"/>
                                  </a:solidFill>
                                  <a:latin typeface="Cambria Math" panose="02040503050406030204" pitchFamily="18" charset="0"/>
                                  <a:ea typeface="Cambria Math" panose="02040503050406030204" pitchFamily="18" charset="0"/>
                                </a:rPr>
                                <m:t>𝐊</m:t>
                              </m:r>
                            </m:e>
                          </m:acc>
                        </m:e>
                        <m:sub>
                          <m:r>
                            <a:rPr lang="en-US" sz="2000" b="0" i="1">
                              <a:solidFill>
                                <a:srgbClr val="000099"/>
                              </a:solidFill>
                              <a:latin typeface="Cambria Math" panose="02040503050406030204" pitchFamily="18" charset="0"/>
                              <a:ea typeface="Cambria Math" panose="02040503050406030204" pitchFamily="18" charset="0"/>
                            </a:rPr>
                            <m:t>+</m:t>
                          </m:r>
                        </m:sub>
                      </m:sSub>
                    </m:oMath>
                  </m:oMathPara>
                </a14:m>
                <a:endParaRPr lang="en-US" sz="2000" b="0" i="1" dirty="0">
                  <a:solidFill>
                    <a:srgbClr val="000099"/>
                  </a:solidFill>
                  <a:latin typeface="Cambria Math" panose="02040503050406030204" pitchFamily="18" charset="0"/>
                  <a:ea typeface="Cambria Math" panose="02040503050406030204" pitchFamily="18" charset="0"/>
                </a:endParaRPr>
              </a:p>
            </p:txBody>
          </p:sp>
        </mc:Choice>
        <mc:Fallback xmlns="">
          <p:sp>
            <p:nvSpPr>
              <p:cNvPr id="51" name="Rectangle 50">
                <a:extLst>
                  <a:ext uri="{FF2B5EF4-FFF2-40B4-BE49-F238E27FC236}">
                    <a16:creationId xmlns:a16="http://schemas.microsoft.com/office/drawing/2014/main" id="{3E143BBB-90F3-458B-B647-860AFDB76E6C}"/>
                  </a:ext>
                </a:extLst>
              </p:cNvPr>
              <p:cNvSpPr>
                <a:spLocks noRot="1" noChangeAspect="1" noMove="1" noResize="1" noEditPoints="1" noAdjustHandles="1" noChangeArrowheads="1" noChangeShapeType="1" noTextEdit="1"/>
              </p:cNvSpPr>
              <p:nvPr/>
            </p:nvSpPr>
            <p:spPr>
              <a:xfrm>
                <a:off x="2182259" y="2266830"/>
                <a:ext cx="318277" cy="437492"/>
              </a:xfrm>
              <a:prstGeom prst="rect">
                <a:avLst/>
              </a:prstGeom>
              <a:blipFill>
                <a:blip r:embed="rId24"/>
                <a:stretch>
                  <a:fillRect r="-50000" b="-1389"/>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EE1326B1-3FC9-4319-89FF-13E0A32285E4}"/>
                  </a:ext>
                </a:extLst>
              </p:cNvPr>
              <p:cNvSpPr/>
              <p:nvPr/>
            </p:nvSpPr>
            <p:spPr>
              <a:xfrm>
                <a:off x="3489943" y="5871638"/>
                <a:ext cx="1340244" cy="461665"/>
              </a:xfrm>
              <a:prstGeom prst="rect">
                <a:avLst/>
              </a:prstGeom>
            </p:spPr>
            <p:txBody>
              <a:bodyPr wrap="square">
                <a:spAutoFit/>
              </a:bodyPr>
              <a:lstStyle/>
              <a:p>
                <a14:m>
                  <m:oMath xmlns:m="http://schemas.openxmlformats.org/officeDocument/2006/math">
                    <m:r>
                      <a:rPr lang="en-US" sz="2400" b="1" i="1" smtClean="0">
                        <a:solidFill>
                          <a:srgbClr val="002060"/>
                        </a:solidFill>
                        <a:latin typeface="Cambria Math" panose="02040503050406030204" pitchFamily="18" charset="0"/>
                        <a:ea typeface="Cambria Math" panose="02040503050406030204" pitchFamily="18" charset="0"/>
                      </a:rPr>
                      <m:t>⨀</m:t>
                    </m:r>
                  </m:oMath>
                </a14:m>
                <a:r>
                  <a:rPr lang="ru-RU" sz="2400" dirty="0">
                    <a:solidFill>
                      <a:srgbClr val="002060"/>
                    </a:solidFill>
                  </a:rPr>
                  <a:t>  </a:t>
                </a:r>
                <a14:m>
                  <m:oMath xmlns:m="http://schemas.openxmlformats.org/officeDocument/2006/math">
                    <m:r>
                      <a:rPr lang="en-US" sz="2400" i="1">
                        <a:solidFill>
                          <a:srgbClr val="002060"/>
                        </a:solidFill>
                        <a:latin typeface="Cambria Math" panose="02040503050406030204" pitchFamily="18" charset="0"/>
                        <a:ea typeface="Cambria Math" panose="02040503050406030204" pitchFamily="18" charset="0"/>
                      </a:rPr>
                      <m:t>⨀</m:t>
                    </m:r>
                  </m:oMath>
                </a14:m>
                <a:r>
                  <a:rPr lang="ru-RU" sz="2400" dirty="0">
                    <a:solidFill>
                      <a:srgbClr val="002060"/>
                    </a:solidFill>
                  </a:rPr>
                  <a:t>  </a:t>
                </a:r>
                <a14:m>
                  <m:oMath xmlns:m="http://schemas.openxmlformats.org/officeDocument/2006/math">
                    <m:r>
                      <a:rPr lang="en-US" sz="2400" i="1">
                        <a:solidFill>
                          <a:srgbClr val="002060"/>
                        </a:solidFill>
                        <a:latin typeface="Cambria Math" panose="02040503050406030204" pitchFamily="18" charset="0"/>
                        <a:ea typeface="Cambria Math" panose="02040503050406030204" pitchFamily="18" charset="0"/>
                      </a:rPr>
                      <m:t>⨀</m:t>
                    </m:r>
                  </m:oMath>
                </a14:m>
                <a:endParaRPr lang="en-US" sz="2400" dirty="0">
                  <a:solidFill>
                    <a:srgbClr val="002060"/>
                  </a:solidFill>
                </a:endParaRPr>
              </a:p>
            </p:txBody>
          </p:sp>
        </mc:Choice>
        <mc:Fallback xmlns="">
          <p:sp>
            <p:nvSpPr>
              <p:cNvPr id="53" name="Rectangle 52">
                <a:extLst>
                  <a:ext uri="{FF2B5EF4-FFF2-40B4-BE49-F238E27FC236}">
                    <a16:creationId xmlns:a16="http://schemas.microsoft.com/office/drawing/2014/main" id="{EE1326B1-3FC9-4319-89FF-13E0A32285E4}"/>
                  </a:ext>
                </a:extLst>
              </p:cNvPr>
              <p:cNvSpPr>
                <a:spLocks noRot="1" noChangeAspect="1" noMove="1" noResize="1" noEditPoints="1" noAdjustHandles="1" noChangeArrowheads="1" noChangeShapeType="1" noTextEdit="1"/>
              </p:cNvSpPr>
              <p:nvPr/>
            </p:nvSpPr>
            <p:spPr>
              <a:xfrm>
                <a:off x="3489943" y="5871638"/>
                <a:ext cx="1340244" cy="461665"/>
              </a:xfrm>
              <a:prstGeom prst="rect">
                <a:avLst/>
              </a:prstGeom>
              <a:blipFill>
                <a:blip r:embed="rId25"/>
                <a:stretch>
                  <a:fillRect l="-455" r="-1364" b="-6579"/>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6C92A60-B7EA-40AD-A2E8-2B325FC5FE45}"/>
                  </a:ext>
                </a:extLst>
              </p:cNvPr>
              <p:cNvSpPr/>
              <p:nvPr/>
            </p:nvSpPr>
            <p:spPr>
              <a:xfrm>
                <a:off x="3295904" y="4024978"/>
                <a:ext cx="1688114" cy="461665"/>
              </a:xfrm>
              <a:prstGeom prst="rect">
                <a:avLst/>
              </a:prstGeom>
            </p:spPr>
            <p:txBody>
              <a:bodyPr wrap="square">
                <a:spAutoFit/>
              </a:bodyPr>
              <a:lstStyle/>
              <a:p>
                <a14:m>
                  <m:oMath xmlns:m="http://schemas.openxmlformats.org/officeDocument/2006/math">
                    <m:nary>
                      <m:naryPr>
                        <m:chr m:val="⨂"/>
                        <m:subHide m:val="on"/>
                        <m:supHide m:val="on"/>
                        <m:ctrlPr>
                          <a:rPr lang="en-US" sz="2400" b="1" i="1" smtClean="0">
                            <a:solidFill>
                              <a:srgbClr val="002060"/>
                            </a:solidFill>
                            <a:latin typeface="Cambria Math" panose="02040503050406030204" pitchFamily="18" charset="0"/>
                            <a:ea typeface="Cambria Math" panose="02040503050406030204" pitchFamily="18" charset="0"/>
                          </a:rPr>
                        </m:ctrlPr>
                      </m:naryPr>
                      <m:sub/>
                      <m:sup/>
                      <m:e>
                        <m:r>
                          <a:rPr lang="ru-RU" sz="2400" b="1" i="1" smtClean="0">
                            <a:solidFill>
                              <a:srgbClr val="002060"/>
                            </a:solidFill>
                            <a:latin typeface="Cambria Math" panose="02040503050406030204" pitchFamily="18" charset="0"/>
                            <a:ea typeface="Cambria Math" panose="02040503050406030204" pitchFamily="18" charset="0"/>
                          </a:rPr>
                          <m:t> </m:t>
                        </m:r>
                        <m:r>
                          <a:rPr lang="ru-RU" sz="2400" b="1" i="1" dirty="0" smtClean="0">
                            <a:solidFill>
                              <a:srgbClr val="002060"/>
                            </a:solidFill>
                            <a:latin typeface="Cambria Math" panose="02040503050406030204" pitchFamily="18" charset="0"/>
                          </a:rPr>
                          <m:t> </m:t>
                        </m:r>
                      </m:e>
                    </m:nary>
                    <m:r>
                      <a:rPr lang="en-US" sz="2400" i="1">
                        <a:solidFill>
                          <a:srgbClr val="002060"/>
                        </a:solidFill>
                        <a:latin typeface="Cambria Math" panose="02040503050406030204" pitchFamily="18" charset="0"/>
                        <a:ea typeface="Cambria Math" panose="02040503050406030204" pitchFamily="18" charset="0"/>
                      </a:rPr>
                      <m:t>⨂</m:t>
                    </m:r>
                  </m:oMath>
                </a14:m>
                <a:r>
                  <a:rPr lang="ru-RU" sz="2400" dirty="0">
                    <a:solidFill>
                      <a:srgbClr val="002060"/>
                    </a:solidFill>
                  </a:rPr>
                  <a:t>  </a:t>
                </a:r>
                <a14:m>
                  <m:oMath xmlns:m="http://schemas.openxmlformats.org/officeDocument/2006/math">
                    <m:r>
                      <a:rPr lang="en-US" sz="2400" i="1">
                        <a:solidFill>
                          <a:srgbClr val="002060"/>
                        </a:solidFill>
                        <a:latin typeface="Cambria Math" panose="02040503050406030204" pitchFamily="18" charset="0"/>
                        <a:ea typeface="Cambria Math" panose="02040503050406030204" pitchFamily="18" charset="0"/>
                      </a:rPr>
                      <m:t>⨂</m:t>
                    </m:r>
                  </m:oMath>
                </a14:m>
                <a:endParaRPr lang="en-US" sz="2400" dirty="0">
                  <a:solidFill>
                    <a:srgbClr val="002060"/>
                  </a:solidFill>
                </a:endParaRPr>
              </a:p>
            </p:txBody>
          </p:sp>
        </mc:Choice>
        <mc:Fallback xmlns="">
          <p:sp>
            <p:nvSpPr>
              <p:cNvPr id="54" name="Rectangle 53">
                <a:extLst>
                  <a:ext uri="{FF2B5EF4-FFF2-40B4-BE49-F238E27FC236}">
                    <a16:creationId xmlns:a16="http://schemas.microsoft.com/office/drawing/2014/main" id="{96C92A60-B7EA-40AD-A2E8-2B325FC5FE45}"/>
                  </a:ext>
                </a:extLst>
              </p:cNvPr>
              <p:cNvSpPr>
                <a:spLocks noRot="1" noChangeAspect="1" noMove="1" noResize="1" noEditPoints="1" noAdjustHandles="1" noChangeArrowheads="1" noChangeShapeType="1" noTextEdit="1"/>
              </p:cNvSpPr>
              <p:nvPr/>
            </p:nvSpPr>
            <p:spPr>
              <a:xfrm>
                <a:off x="3295904" y="4024978"/>
                <a:ext cx="1688114" cy="461665"/>
              </a:xfrm>
              <a:prstGeom prst="rect">
                <a:avLst/>
              </a:prstGeom>
              <a:blipFill>
                <a:blip r:embed="rId26"/>
                <a:stretch>
                  <a:fillRect l="-11913" t="-96053" b="-15526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10FBCFCE-DE9C-4935-8BEA-C7811EA15111}"/>
                  </a:ext>
                </a:extLst>
              </p:cNvPr>
              <p:cNvSpPr/>
              <p:nvPr/>
            </p:nvSpPr>
            <p:spPr>
              <a:xfrm>
                <a:off x="3316008" y="6244665"/>
                <a:ext cx="1688114" cy="461665"/>
              </a:xfrm>
              <a:prstGeom prst="rect">
                <a:avLst/>
              </a:prstGeom>
            </p:spPr>
            <p:txBody>
              <a:bodyPr wrap="square">
                <a:spAutoFit/>
              </a:bodyPr>
              <a:lstStyle/>
              <a:p>
                <a14:m>
                  <m:oMath xmlns:m="http://schemas.openxmlformats.org/officeDocument/2006/math">
                    <m:nary>
                      <m:naryPr>
                        <m:chr m:val="⨂"/>
                        <m:subHide m:val="on"/>
                        <m:supHide m:val="on"/>
                        <m:ctrlPr>
                          <a:rPr lang="en-US" sz="2400" b="1" i="1" smtClean="0">
                            <a:solidFill>
                              <a:srgbClr val="00B0F0"/>
                            </a:solidFill>
                            <a:latin typeface="Cambria Math" panose="02040503050406030204" pitchFamily="18" charset="0"/>
                            <a:ea typeface="Cambria Math" panose="02040503050406030204" pitchFamily="18" charset="0"/>
                          </a:rPr>
                        </m:ctrlPr>
                      </m:naryPr>
                      <m:sub/>
                      <m:sup/>
                      <m:e>
                        <m:r>
                          <a:rPr lang="ru-RU" sz="2400" b="1" i="1" smtClean="0">
                            <a:solidFill>
                              <a:srgbClr val="00B0F0"/>
                            </a:solidFill>
                            <a:latin typeface="Cambria Math" panose="02040503050406030204" pitchFamily="18" charset="0"/>
                            <a:ea typeface="Cambria Math" panose="02040503050406030204" pitchFamily="18" charset="0"/>
                          </a:rPr>
                          <m:t> </m:t>
                        </m:r>
                        <m:r>
                          <a:rPr lang="ru-RU" sz="2400" b="1" i="1" dirty="0" smtClean="0">
                            <a:solidFill>
                              <a:srgbClr val="00B0F0"/>
                            </a:solidFill>
                            <a:latin typeface="Cambria Math" panose="02040503050406030204" pitchFamily="18" charset="0"/>
                          </a:rPr>
                          <m:t> </m:t>
                        </m:r>
                      </m:e>
                    </m:nary>
                    <m:r>
                      <a:rPr lang="en-US" sz="2400" i="1">
                        <a:solidFill>
                          <a:srgbClr val="00B0F0"/>
                        </a:solidFill>
                        <a:latin typeface="Cambria Math" panose="02040503050406030204" pitchFamily="18" charset="0"/>
                        <a:ea typeface="Cambria Math" panose="02040503050406030204" pitchFamily="18" charset="0"/>
                      </a:rPr>
                      <m:t>⨂</m:t>
                    </m:r>
                  </m:oMath>
                </a14:m>
                <a:r>
                  <a:rPr lang="ru-RU" sz="2400" dirty="0">
                    <a:solidFill>
                      <a:srgbClr val="00B0F0"/>
                    </a:solidFill>
                  </a:rPr>
                  <a:t>  </a:t>
                </a:r>
                <a14:m>
                  <m:oMath xmlns:m="http://schemas.openxmlformats.org/officeDocument/2006/math">
                    <m:r>
                      <a:rPr lang="en-US" sz="2400" i="1">
                        <a:solidFill>
                          <a:srgbClr val="00B0F0"/>
                        </a:solidFill>
                        <a:latin typeface="Cambria Math" panose="02040503050406030204" pitchFamily="18" charset="0"/>
                        <a:ea typeface="Cambria Math" panose="02040503050406030204" pitchFamily="18" charset="0"/>
                      </a:rPr>
                      <m:t>⨂</m:t>
                    </m:r>
                  </m:oMath>
                </a14:m>
                <a:endParaRPr lang="en-US" sz="2400" dirty="0">
                  <a:solidFill>
                    <a:srgbClr val="00B0F0"/>
                  </a:solidFill>
                </a:endParaRPr>
              </a:p>
            </p:txBody>
          </p:sp>
        </mc:Choice>
        <mc:Fallback xmlns="">
          <p:sp>
            <p:nvSpPr>
              <p:cNvPr id="55" name="Rectangle 54">
                <a:extLst>
                  <a:ext uri="{FF2B5EF4-FFF2-40B4-BE49-F238E27FC236}">
                    <a16:creationId xmlns:a16="http://schemas.microsoft.com/office/drawing/2014/main" id="{10FBCFCE-DE9C-4935-8BEA-C7811EA15111}"/>
                  </a:ext>
                </a:extLst>
              </p:cNvPr>
              <p:cNvSpPr>
                <a:spLocks noRot="1" noChangeAspect="1" noMove="1" noResize="1" noEditPoints="1" noAdjustHandles="1" noChangeArrowheads="1" noChangeShapeType="1" noTextEdit="1"/>
              </p:cNvSpPr>
              <p:nvPr/>
            </p:nvSpPr>
            <p:spPr>
              <a:xfrm>
                <a:off x="3316008" y="6244665"/>
                <a:ext cx="1688114" cy="461665"/>
              </a:xfrm>
              <a:prstGeom prst="rect">
                <a:avLst/>
              </a:prstGeom>
              <a:blipFill>
                <a:blip r:embed="rId27"/>
                <a:stretch>
                  <a:fillRect l="-11913" t="-96053" b="-155263"/>
                </a:stretch>
              </a:blipFill>
            </p:spPr>
            <p:txBody>
              <a:bodyPr/>
              <a:lstStyle/>
              <a:p>
                <a:r>
                  <a:rPr lang="LID4096">
                    <a:noFill/>
                  </a:rPr>
                  <a:t> </a:t>
                </a:r>
              </a:p>
            </p:txBody>
          </p:sp>
        </mc:Fallback>
      </mc:AlternateContent>
      <p:sp>
        <p:nvSpPr>
          <p:cNvPr id="56" name="Rectangle 55">
            <a:extLst>
              <a:ext uri="{FF2B5EF4-FFF2-40B4-BE49-F238E27FC236}">
                <a16:creationId xmlns:a16="http://schemas.microsoft.com/office/drawing/2014/main" id="{32D95A59-E09F-4998-9797-F6B92FEE53FE}"/>
              </a:ext>
            </a:extLst>
          </p:cNvPr>
          <p:cNvSpPr/>
          <p:nvPr/>
        </p:nvSpPr>
        <p:spPr>
          <a:xfrm>
            <a:off x="5489063" y="1165190"/>
            <a:ext cx="5680953" cy="400110"/>
          </a:xfrm>
          <a:prstGeom prst="rect">
            <a:avLst/>
          </a:prstGeom>
          <a:solidFill>
            <a:schemeClr val="bg1"/>
          </a:solidFill>
        </p:spPr>
        <p:txBody>
          <a:bodyPr wrap="square">
            <a:spAutoFit/>
          </a:bodyPr>
          <a:lstStyle/>
          <a:p>
            <a:pPr algn="l"/>
            <a:r>
              <a:rPr lang="en-US" sz="2000" b="0" dirty="0">
                <a:latin typeface="+mn-lt"/>
              </a:rPr>
              <a:t>From Ampère’s law:</a:t>
            </a:r>
          </a:p>
        </p:txBody>
      </p:sp>
    </p:spTree>
    <p:extLst>
      <p:ext uri="{BB962C8B-B14F-4D97-AF65-F5344CB8AC3E}">
        <p14:creationId xmlns:p14="http://schemas.microsoft.com/office/powerpoint/2010/main" val="188063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3" grpId="0"/>
      <p:bldP spid="15" grpId="0" animBg="1"/>
      <p:bldP spid="16" grpId="0"/>
      <p:bldP spid="17" grpId="0"/>
      <p:bldP spid="26" grpId="0" animBg="1"/>
      <p:bldP spid="27" grpId="0" animBg="1"/>
      <p:bldP spid="28" grpId="0" animBg="1"/>
      <p:bldP spid="29" grpId="0" animBg="1"/>
      <p:bldP spid="34" grpId="0"/>
      <p:bldP spid="35" grpId="0"/>
      <p:bldP spid="46" grpId="0"/>
      <p:bldP spid="48" grpId="0" animBg="1"/>
      <p:bldP spid="49" grpId="0" animBg="1"/>
      <p:bldP spid="11" grpId="0" animBg="1"/>
      <p:bldP spid="12" grpId="0" animBg="1"/>
      <p:bldP spid="53" grpId="0"/>
      <p:bldP spid="54" grpId="0"/>
      <p:bldP spid="55" grpId="0"/>
      <p:bldP spid="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1909"/>
          <a:stretch/>
        </p:blipFill>
        <p:spPr>
          <a:xfrm>
            <a:off x="2047402" y="1203594"/>
            <a:ext cx="4035669" cy="3074245"/>
          </a:xfrm>
          <a:prstGeom prst="rect">
            <a:avLst/>
          </a:prstGeom>
        </p:spPr>
      </p:pic>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How the Fields transform: </a:t>
                </a:r>
                <a14:m>
                  <m:oMath xmlns:m="http://schemas.openxmlformats.org/officeDocument/2006/math">
                    <m:sSub>
                      <m:sSubPr>
                        <m:ctrlPr>
                          <a:rPr lang="en-US" b="0" i="1">
                            <a:solidFill>
                              <a:schemeClr val="accent2">
                                <a:lumMod val="50000"/>
                              </a:schemeClr>
                            </a:solidFill>
                            <a:latin typeface="Cambria Math" panose="02040503050406030204" pitchFamily="18" charset="0"/>
                            <a:ea typeface="Cambria Math" panose="02040503050406030204" pitchFamily="18" charset="0"/>
                          </a:rPr>
                        </m:ctrlPr>
                      </m:sSub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b="0" i="1">
                                <a:solidFill>
                                  <a:schemeClr val="accent2">
                                    <a:lumMod val="50000"/>
                                  </a:schemeClr>
                                </a:solidFill>
                                <a:latin typeface="Cambria Math" panose="02040503050406030204" pitchFamily="18" charset="0"/>
                                <a:ea typeface="Cambria Math" panose="02040503050406030204" pitchFamily="18" charset="0"/>
                              </a:rPr>
                              <m:t>𝐸</m:t>
                            </m:r>
                          </m:e>
                        </m:acc>
                      </m:e>
                      <m:sub>
                        <m:r>
                          <a:rPr lang="en-US" b="0" i="1">
                            <a:solidFill>
                              <a:schemeClr val="accent2">
                                <a:lumMod val="50000"/>
                              </a:schemeClr>
                            </a:solidFill>
                            <a:latin typeface="Cambria Math" panose="02040503050406030204" pitchFamily="18" charset="0"/>
                            <a:ea typeface="Cambria Math" panose="02040503050406030204" pitchFamily="18" charset="0"/>
                          </a:rPr>
                          <m:t>𝑦</m:t>
                        </m:r>
                      </m:sub>
                    </m:sSub>
                  </m:oMath>
                </a14:m>
                <a:r>
                  <a:rPr lang="en-US" altLang="en-US" dirty="0">
                    <a:solidFill>
                      <a:schemeClr val="accent2">
                        <a:lumMod val="50000"/>
                      </a:schemeClr>
                    </a:solidFill>
                  </a:rPr>
                  <a:t> and </a:t>
                </a:r>
                <a14:m>
                  <m:oMath xmlns:m="http://schemas.openxmlformats.org/officeDocument/2006/math">
                    <m:sSub>
                      <m:sSubPr>
                        <m:ctrlPr>
                          <a:rPr lang="en-US" b="0" i="1">
                            <a:solidFill>
                              <a:schemeClr val="accent2">
                                <a:lumMod val="50000"/>
                              </a:schemeClr>
                            </a:solidFill>
                            <a:latin typeface="Cambria Math" panose="02040503050406030204" pitchFamily="18" charset="0"/>
                            <a:ea typeface="Cambria Math" panose="02040503050406030204" pitchFamily="18" charset="0"/>
                          </a:rPr>
                        </m:ctrlPr>
                      </m:sSub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b="0" i="1">
                                <a:solidFill>
                                  <a:schemeClr val="accent2">
                                    <a:lumMod val="50000"/>
                                  </a:schemeClr>
                                </a:solidFill>
                                <a:latin typeface="Cambria Math" panose="02040503050406030204" pitchFamily="18" charset="0"/>
                                <a:ea typeface="Cambria Math" panose="02040503050406030204" pitchFamily="18" charset="0"/>
                              </a:rPr>
                              <m:t>𝐵</m:t>
                            </m:r>
                          </m:e>
                        </m:acc>
                      </m:e>
                      <m:sub>
                        <m:r>
                          <a:rPr lang="en-US" b="0" i="1">
                            <a:solidFill>
                              <a:schemeClr val="accent2">
                                <a:lumMod val="50000"/>
                              </a:schemeClr>
                            </a:solidFill>
                            <a:latin typeface="Cambria Math" panose="02040503050406030204" pitchFamily="18" charset="0"/>
                            <a:ea typeface="Cambria Math" panose="02040503050406030204" pitchFamily="18" charset="0"/>
                          </a:rPr>
                          <m:t>𝑧</m:t>
                        </m:r>
                      </m:sub>
                    </m:sSub>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4"/>
                <a:stretch>
                  <a:fillRect t="-14000" b="-27000"/>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6720367" y="1036260"/>
            <a:ext cx="4515080" cy="3117915"/>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43229" y="4135436"/>
                <a:ext cx="577118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From the point of view in</a:t>
                </a:r>
                <a14:m>
                  <m:oMath xmlns:m="http://schemas.openxmlformats.org/officeDocument/2006/math">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there is the surface charge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a14:m>
                <a: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 </a:t>
                </a:r>
                <a:r>
                  <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which produces the electric field</a:t>
                </a:r>
              </a:p>
            </p:txBody>
          </p:sp>
        </mc:Choice>
        <mc:Fallback xmlns="">
          <p:sp>
            <p:nvSpPr>
              <p:cNvPr id="7" name="Rectangle 6"/>
              <p:cNvSpPr>
                <a:spLocks noRot="1" noChangeAspect="1" noMove="1" noResize="1" noEditPoints="1" noAdjustHandles="1" noChangeArrowheads="1" noChangeShapeType="1" noTextEdit="1"/>
              </p:cNvSpPr>
              <p:nvPr/>
            </p:nvSpPr>
            <p:spPr>
              <a:xfrm>
                <a:off x="143229" y="4135436"/>
                <a:ext cx="5771187" cy="707886"/>
              </a:xfrm>
              <a:prstGeom prst="rect">
                <a:avLst/>
              </a:prstGeom>
              <a:blipFill>
                <a:blip r:embed="rId6"/>
                <a:stretch>
                  <a:fillRect l="-1056" t="-4274" r="-2112" b="-13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66392" y="6008411"/>
                <a:ext cx="1283493" cy="40011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𝐾</m:t>
                      </m:r>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166392" y="6008411"/>
                <a:ext cx="1283493" cy="400110"/>
              </a:xfrm>
              <a:prstGeom prst="rect">
                <a:avLst/>
              </a:prstGeom>
              <a:blipFill>
                <a:blip r:embed="rId7"/>
                <a:stretch>
                  <a:fillRect b="-9231"/>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318352" y="4130947"/>
                <a:ext cx="5773127" cy="7359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In a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third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system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oMath>
                </a14:m>
                <a:r>
                  <a:rPr kumimoji="0" lang="en-US" sz="2000" b="0" i="1" u="none" strike="noStrike" kern="1200" cap="none" spc="0" normalizeH="0" baseline="0" noProof="0" dirty="0">
                    <a:ln>
                      <a:noFill/>
                    </a:ln>
                    <a:solidFill>
                      <a:srgbClr val="252525"/>
                    </a:solidFill>
                    <a:effectLst/>
                    <a:uLnTx/>
                    <a:uFillTx/>
                    <a:latin typeface="Times New Roman"/>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traveling to the right with speed </a:t>
                </a:r>
                <a14:m>
                  <m:oMath xmlns:m="http://schemas.openxmlformats.org/officeDocument/2006/math">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relative to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6318352" y="4130947"/>
                <a:ext cx="5773127" cy="735971"/>
              </a:xfrm>
              <a:prstGeom prst="rect">
                <a:avLst/>
              </a:prstGeom>
              <a:blipFill>
                <a:blip r:embed="rId8"/>
                <a:stretch>
                  <a:fillRect l="-1055" t="-5000" b="-10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6381575" y="4690167"/>
                <a:ext cx="2598788" cy="713016"/>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acc>
                    </m:oMath>
                  </m:oMathPara>
                </a14:m>
                <a:endParaRPr kumimoji="0" lang="en-US" sz="2000" b="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6381575" y="4690167"/>
                <a:ext cx="2598788" cy="713016"/>
              </a:xfrm>
              <a:prstGeom prst="rect">
                <a:avLst/>
              </a:prstGeom>
              <a:blipFill>
                <a:blip r:embed="rId9"/>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275189" y="5266092"/>
                <a:ext cx="4494757" cy="4009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42424"/>
                    </a:solidFill>
                    <a:effectLst/>
                    <a:uLnTx/>
                    <a:uFillTx/>
                    <a:latin typeface="Times New Roman"/>
                    <a:ea typeface="+mn-ea"/>
                    <a:cs typeface="+mn-cs"/>
                  </a:rPr>
                  <a:t>where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acc>
                  </m:oMath>
                </a14:m>
                <a:r>
                  <a:rPr kumimoji="0" lang="en-US" sz="2000" b="0" u="none" strike="noStrike" kern="1200" cap="none" spc="0" normalizeH="0" baseline="0" noProof="0" dirty="0">
                    <a:ln>
                      <a:noFill/>
                    </a:ln>
                    <a:solidFill>
                      <a:srgbClr val="242424"/>
                    </a:solidFill>
                    <a:effectLst/>
                    <a:uLnTx/>
                    <a:uFillTx/>
                    <a:latin typeface="Times New Roman"/>
                    <a:cs typeface="+mn-cs"/>
                  </a:rPr>
                  <a:t> </a:t>
                </a:r>
                <a:r>
                  <a:rPr kumimoji="0" lang="en-US" sz="2000" b="0" i="0" u="none" strike="noStrike" kern="1200" cap="none" spc="0" normalizeH="0" baseline="0" noProof="0" dirty="0">
                    <a:ln>
                      <a:noFill/>
                    </a:ln>
                    <a:solidFill>
                      <a:srgbClr val="242424"/>
                    </a:solidFill>
                    <a:effectLst/>
                    <a:uLnTx/>
                    <a:uFillTx/>
                    <a:latin typeface="Times New Roman"/>
                    <a:ea typeface="+mn-ea"/>
                    <a:cs typeface="+mn-cs"/>
                  </a:rPr>
                  <a:t>is the velocity of</a:t>
                </a:r>
                <a14:m>
                  <m:oMath xmlns:m="http://schemas.openxmlformats.org/officeDocument/2006/math">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oMath>
                </a14:m>
                <a:r>
                  <a:rPr kumimoji="0" lang="en-US" sz="2000" b="0" i="0" u="none" strike="noStrike" kern="1200" cap="none" spc="0" normalizeH="0" baseline="0" noProof="0" dirty="0">
                    <a:ln>
                      <a:noFill/>
                    </a:ln>
                    <a:solidFill>
                      <a:srgbClr val="242424"/>
                    </a:solidFill>
                    <a:effectLst/>
                    <a:uLnTx/>
                    <a:uFillTx/>
                    <a:latin typeface="Times New Roman"/>
                    <a:ea typeface="+mn-ea"/>
                    <a:cs typeface="+mn-cs"/>
                  </a:rPr>
                  <a:t> relative to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15" name="Rectangle 14"/>
              <p:cNvSpPr>
                <a:spLocks noRot="1" noChangeAspect="1" noMove="1" noResize="1" noEditPoints="1" noAdjustHandles="1" noChangeArrowheads="1" noChangeShapeType="1" noTextEdit="1"/>
              </p:cNvSpPr>
              <p:nvPr/>
            </p:nvSpPr>
            <p:spPr>
              <a:xfrm>
                <a:off x="6275189" y="5266092"/>
                <a:ext cx="4494757" cy="400944"/>
              </a:xfrm>
              <a:prstGeom prst="rect">
                <a:avLst/>
              </a:prstGeom>
              <a:blipFill>
                <a:blip r:embed="rId10"/>
                <a:stretch>
                  <a:fillRect l="-1355" t="-9091"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33464" y="664142"/>
                <a:ext cx="1171210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To derive the </a:t>
                </a:r>
                <a:r>
                  <a:rPr kumimoji="0" lang="en-US" sz="2000" b="0" i="1"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general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rule, we must start out in a</a:t>
                </a:r>
                <a:r>
                  <a:rPr kumimoji="0" lang="ru-RU"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system with both electric and magnetic fields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For this purpose,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itself will serve nicely!</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233464" y="664142"/>
                <a:ext cx="11712102" cy="707886"/>
              </a:xfrm>
              <a:prstGeom prst="rect">
                <a:avLst/>
              </a:prstGeom>
              <a:blipFill>
                <a:blip r:embed="rId11"/>
                <a:stretch>
                  <a:fillRect l="-520" t="-517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1B733093-966F-455A-9F00-253D837265FD}"/>
                  </a:ext>
                </a:extLst>
              </p:cNvPr>
              <p:cNvSpPr/>
              <p:nvPr/>
            </p:nvSpPr>
            <p:spPr>
              <a:xfrm>
                <a:off x="4011418" y="3669973"/>
                <a:ext cx="1651029" cy="43749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𝐊</m:t>
                              </m:r>
                            </m:e>
                          </m:acc>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sub>
                      </m:s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𝜎</m:t>
                      </m:r>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0</m:t>
                          </m:r>
                        </m:sub>
                      </m:sSub>
                      <m:acc>
                        <m:accPr>
                          <m:chr m:val="̂"/>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𝐱</m:t>
                          </m:r>
                        </m:e>
                      </m:acc>
                    </m:oMath>
                  </m:oMathPara>
                </a14:m>
                <a:endParaRPr kumimoji="0" lang="en-US" sz="2000" b="0" i="1" u="none" strike="noStrike" kern="1200" cap="none" spc="0" normalizeH="0" baseline="0" noProof="0" dirty="0">
                  <a:ln>
                    <a:noFill/>
                  </a:ln>
                  <a:solidFill>
                    <a:srgbClr val="000099"/>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0" name="Rectangle 19">
                <a:extLst>
                  <a:ext uri="{FF2B5EF4-FFF2-40B4-BE49-F238E27FC236}">
                    <a16:creationId xmlns:a16="http://schemas.microsoft.com/office/drawing/2014/main" id="{1B733093-966F-455A-9F00-253D837265FD}"/>
                  </a:ext>
                </a:extLst>
              </p:cNvPr>
              <p:cNvSpPr>
                <a:spLocks noRot="1" noChangeAspect="1" noMove="1" noResize="1" noEditPoints="1" noAdjustHandles="1" noChangeArrowheads="1" noChangeShapeType="1" noTextEdit="1"/>
              </p:cNvSpPr>
              <p:nvPr/>
            </p:nvSpPr>
            <p:spPr>
              <a:xfrm>
                <a:off x="4011418" y="3669973"/>
                <a:ext cx="1651029" cy="437492"/>
              </a:xfrm>
              <a:prstGeom prst="rect">
                <a:avLst/>
              </a:prstGeom>
              <a:blipFill>
                <a:blip r:embed="rId12"/>
                <a:stretch>
                  <a:fillRect r="-14760" b="-2778"/>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6BECC11B-0FB5-4F1C-AC4C-A058725F7CA8}"/>
                  </a:ext>
                </a:extLst>
              </p:cNvPr>
              <p:cNvSpPr/>
              <p:nvPr/>
            </p:nvSpPr>
            <p:spPr>
              <a:xfrm>
                <a:off x="3822072" y="1971940"/>
                <a:ext cx="1651029" cy="43749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smtClean="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𝐊</m:t>
                              </m:r>
                            </m:e>
                          </m:acc>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sub>
                      </m:s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𝜎</m:t>
                      </m:r>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0</m:t>
                          </m:r>
                        </m:sub>
                      </m:sSub>
                      <m:acc>
                        <m:accPr>
                          <m:chr m:val="̂"/>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𝐱</m:t>
                          </m:r>
                        </m:e>
                      </m:acc>
                    </m:oMath>
                  </m:oMathPara>
                </a14:m>
                <a:endParaRPr kumimoji="0" lang="en-US" sz="2000" b="0" i="1" u="none" strike="noStrike" kern="1200" cap="none" spc="0" normalizeH="0" baseline="0" noProof="0" dirty="0">
                  <a:ln>
                    <a:noFill/>
                  </a:ln>
                  <a:solidFill>
                    <a:srgbClr val="000099"/>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1" name="Rectangle 20">
                <a:extLst>
                  <a:ext uri="{FF2B5EF4-FFF2-40B4-BE49-F238E27FC236}">
                    <a16:creationId xmlns:a16="http://schemas.microsoft.com/office/drawing/2014/main" id="{6BECC11B-0FB5-4F1C-AC4C-A058725F7CA8}"/>
                  </a:ext>
                </a:extLst>
              </p:cNvPr>
              <p:cNvSpPr>
                <a:spLocks noRot="1" noChangeAspect="1" noMove="1" noResize="1" noEditPoints="1" noAdjustHandles="1" noChangeArrowheads="1" noChangeShapeType="1" noTextEdit="1"/>
              </p:cNvSpPr>
              <p:nvPr/>
            </p:nvSpPr>
            <p:spPr>
              <a:xfrm>
                <a:off x="3822072" y="1971940"/>
                <a:ext cx="1651029" cy="437492"/>
              </a:xfrm>
              <a:prstGeom prst="rect">
                <a:avLst/>
              </a:prstGeom>
              <a:blipFill>
                <a:blip r:embed="rId13"/>
                <a:stretch>
                  <a:fillRect r="-14391" b="-2778"/>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584ACC2A-C09C-45E1-92D1-1E26B27E3D61}"/>
                  </a:ext>
                </a:extLst>
              </p:cNvPr>
              <p:cNvSpPr/>
              <p:nvPr/>
            </p:nvSpPr>
            <p:spPr>
              <a:xfrm>
                <a:off x="233464" y="4797022"/>
                <a:ext cx="1397306" cy="66954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7" name="Rectangle 26">
                <a:extLst>
                  <a:ext uri="{FF2B5EF4-FFF2-40B4-BE49-F238E27FC236}">
                    <a16:creationId xmlns:a16="http://schemas.microsoft.com/office/drawing/2014/main" id="{584ACC2A-C09C-45E1-92D1-1E26B27E3D61}"/>
                  </a:ext>
                </a:extLst>
              </p:cNvPr>
              <p:cNvSpPr>
                <a:spLocks noRot="1" noChangeAspect="1" noMove="1" noResize="1" noEditPoints="1" noAdjustHandles="1" noChangeArrowheads="1" noChangeShapeType="1" noTextEdit="1"/>
              </p:cNvSpPr>
              <p:nvPr/>
            </p:nvSpPr>
            <p:spPr>
              <a:xfrm>
                <a:off x="233464" y="4797022"/>
                <a:ext cx="1397306" cy="669542"/>
              </a:xfrm>
              <a:prstGeom prst="rect">
                <a:avLst/>
              </a:prstGeom>
              <a:blipFill>
                <a:blip r:embed="rId16"/>
                <a:stretch>
                  <a:fillRect/>
                </a:stretch>
              </a:blipFill>
              <a:ln w="19050">
                <a:noFill/>
              </a:ln>
            </p:spPr>
            <p:txBody>
              <a:bodyPr/>
              <a:lstStyle/>
              <a:p>
                <a:r>
                  <a:rPr lang="LID4096">
                    <a:noFill/>
                  </a:rPr>
                  <a:t> </a:t>
                </a:r>
              </a:p>
            </p:txBody>
          </p:sp>
        </mc:Fallback>
      </mc:AlternateContent>
      <p:cxnSp>
        <p:nvCxnSpPr>
          <p:cNvPr id="8" name="Straight Arrow Connector 7">
            <a:extLst>
              <a:ext uri="{FF2B5EF4-FFF2-40B4-BE49-F238E27FC236}">
                <a16:creationId xmlns:a16="http://schemas.microsoft.com/office/drawing/2014/main" id="{D2292D1B-9F96-4AFE-8AF2-5040FAB124CC}"/>
              </a:ext>
            </a:extLst>
          </p:cNvPr>
          <p:cNvCxnSpPr/>
          <p:nvPr/>
        </p:nvCxnSpPr>
        <p:spPr bwMode="auto">
          <a:xfrm>
            <a:off x="4127793" y="2387881"/>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F45C992D-9AD2-4F90-B865-F61B9E27E301}"/>
              </a:ext>
            </a:extLst>
          </p:cNvPr>
          <p:cNvCxnSpPr/>
          <p:nvPr/>
        </p:nvCxnSpPr>
        <p:spPr bwMode="auto">
          <a:xfrm>
            <a:off x="3938447" y="2503336"/>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842311D9-5A05-4309-84E5-180649544965}"/>
              </a:ext>
            </a:extLst>
          </p:cNvPr>
          <p:cNvCxnSpPr/>
          <p:nvPr/>
        </p:nvCxnSpPr>
        <p:spPr bwMode="auto">
          <a:xfrm>
            <a:off x="3749101" y="2618791"/>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a:extLst>
              <a:ext uri="{FF2B5EF4-FFF2-40B4-BE49-F238E27FC236}">
                <a16:creationId xmlns:a16="http://schemas.microsoft.com/office/drawing/2014/main" id="{FED8AD6F-D9B8-4374-AE38-C3DEAFA7C457}"/>
              </a:ext>
            </a:extLst>
          </p:cNvPr>
          <p:cNvCxnSpPr/>
          <p:nvPr/>
        </p:nvCxnSpPr>
        <p:spPr bwMode="auto">
          <a:xfrm>
            <a:off x="4063137" y="3500863"/>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a:extLst>
              <a:ext uri="{FF2B5EF4-FFF2-40B4-BE49-F238E27FC236}">
                <a16:creationId xmlns:a16="http://schemas.microsoft.com/office/drawing/2014/main" id="{1311EFC6-492F-4D80-8DD9-39DF9F3834E7}"/>
              </a:ext>
            </a:extLst>
          </p:cNvPr>
          <p:cNvCxnSpPr/>
          <p:nvPr/>
        </p:nvCxnSpPr>
        <p:spPr bwMode="auto">
          <a:xfrm>
            <a:off x="4205437" y="3357698"/>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Arrow Connector 34">
            <a:extLst>
              <a:ext uri="{FF2B5EF4-FFF2-40B4-BE49-F238E27FC236}">
                <a16:creationId xmlns:a16="http://schemas.microsoft.com/office/drawing/2014/main" id="{CF764C81-4FE6-4EF0-A243-B4D69C4D009F}"/>
              </a:ext>
            </a:extLst>
          </p:cNvPr>
          <p:cNvCxnSpPr/>
          <p:nvPr/>
        </p:nvCxnSpPr>
        <p:spPr bwMode="auto">
          <a:xfrm>
            <a:off x="4347737" y="3214533"/>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74B01A75-FF50-481D-A5F9-7AB1546A4F90}"/>
                  </a:ext>
                </a:extLst>
              </p:cNvPr>
              <p:cNvSpPr/>
              <p:nvPr/>
            </p:nvSpPr>
            <p:spPr>
              <a:xfrm>
                <a:off x="3628322" y="1298066"/>
                <a:ext cx="307847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System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moves to the right</a:t>
                </a:r>
                <a:endParaRPr kumimoji="0" lang="ru-RU" sz="2000" b="0" i="0" u="none" strike="noStrike" kern="1200" cap="none" spc="0" normalizeH="0" baseline="0" noProof="0" dirty="0">
                  <a:ln>
                    <a:noFill/>
                  </a:ln>
                  <a:solidFill>
                    <a:srgbClr val="252525"/>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with speed</a:t>
                </a:r>
                <a:r>
                  <a:rPr kumimoji="0" lang="ru-RU" sz="2000" b="0" i="0" u="none" strike="noStrike" kern="1200" cap="none" spc="0" normalizeH="0" baseline="0" noProof="0" dirty="0">
                    <a:ln>
                      <a:noFill/>
                    </a:ln>
                    <a:solidFill>
                      <a:srgbClr val="252525"/>
                    </a:solidFill>
                    <a:effectLst/>
                    <a:uLnTx/>
                    <a:uFillTx/>
                    <a:latin typeface="Times New Roman"/>
                    <a:ea typeface="+mn-ea"/>
                    <a:cs typeface="+mn-cs"/>
                  </a:rPr>
                  <a:t>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8" name="Rectangle 27">
                <a:extLst>
                  <a:ext uri="{FF2B5EF4-FFF2-40B4-BE49-F238E27FC236}">
                    <a16:creationId xmlns:a16="http://schemas.microsoft.com/office/drawing/2014/main" id="{74B01A75-FF50-481D-A5F9-7AB1546A4F90}"/>
                  </a:ext>
                </a:extLst>
              </p:cNvPr>
              <p:cNvSpPr>
                <a:spLocks noRot="1" noChangeAspect="1" noMove="1" noResize="1" noEditPoints="1" noAdjustHandles="1" noChangeArrowheads="1" noChangeShapeType="1" noTextEdit="1"/>
              </p:cNvSpPr>
              <p:nvPr/>
            </p:nvSpPr>
            <p:spPr>
              <a:xfrm>
                <a:off x="3628322" y="1298066"/>
                <a:ext cx="3078471" cy="707886"/>
              </a:xfrm>
              <a:prstGeom prst="rect">
                <a:avLst/>
              </a:prstGeom>
              <a:blipFill>
                <a:blip r:embed="rId17"/>
                <a:stretch>
                  <a:fillRect l="-1980" t="-5172" r="-1980" b="-14655"/>
                </a:stretch>
              </a:blipFill>
            </p:spPr>
            <p:txBody>
              <a:bodyPr/>
              <a:lstStyle/>
              <a:p>
                <a:r>
                  <a:rPr lang="en-US">
                    <a:noFill/>
                  </a:rPr>
                  <a:t> </a:t>
                </a:r>
              </a:p>
            </p:txBody>
          </p:sp>
        </mc:Fallback>
      </mc:AlternateContent>
      <p:sp>
        <p:nvSpPr>
          <p:cNvPr id="29" name="Arrow: Right 2">
            <a:extLst>
              <a:ext uri="{FF2B5EF4-FFF2-40B4-BE49-F238E27FC236}">
                <a16:creationId xmlns:a16="http://schemas.microsoft.com/office/drawing/2014/main" id="{6D0810B8-90BD-4ED6-A8EE-7254BD75973D}"/>
              </a:ext>
            </a:extLst>
          </p:cNvPr>
          <p:cNvSpPr/>
          <p:nvPr/>
        </p:nvSpPr>
        <p:spPr bwMode="auto">
          <a:xfrm rot="18586944">
            <a:off x="5254982" y="2330605"/>
            <a:ext cx="542438" cy="149603"/>
          </a:xfrm>
          <a:prstGeom prst="rightArrow">
            <a:avLst/>
          </a:prstGeom>
          <a:solidFill>
            <a:srgbClr val="FF66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577E425B-9CDA-429D-9ED5-387CE2770872}"/>
                  </a:ext>
                </a:extLst>
              </p:cNvPr>
              <p:cNvSpPr/>
              <p:nvPr/>
            </p:nvSpPr>
            <p:spPr>
              <a:xfrm>
                <a:off x="5637080" y="1790129"/>
                <a:ext cx="500650" cy="40011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𝑧</m:t>
                          </m:r>
                        </m:sub>
                      </m:sSub>
                    </m:oMath>
                  </m:oMathPara>
                </a14:m>
                <a:endParaRPr kumimoji="0" lang="en-US" sz="20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0" name="Rectangle 29">
                <a:extLst>
                  <a:ext uri="{FF2B5EF4-FFF2-40B4-BE49-F238E27FC236}">
                    <a16:creationId xmlns:a16="http://schemas.microsoft.com/office/drawing/2014/main" id="{577E425B-9CDA-429D-9ED5-387CE2770872}"/>
                  </a:ext>
                </a:extLst>
              </p:cNvPr>
              <p:cNvSpPr>
                <a:spLocks noRot="1" noChangeAspect="1" noMove="1" noResize="1" noEditPoints="1" noAdjustHandles="1" noChangeArrowheads="1" noChangeShapeType="1" noTextEdit="1"/>
              </p:cNvSpPr>
              <p:nvPr/>
            </p:nvSpPr>
            <p:spPr>
              <a:xfrm>
                <a:off x="5637080" y="1790129"/>
                <a:ext cx="500650" cy="400110"/>
              </a:xfrm>
              <a:prstGeom prst="rect">
                <a:avLst/>
              </a:prstGeom>
              <a:blipFill>
                <a:blip r:embed="rId18"/>
                <a:stretch>
                  <a:fillRect/>
                </a:stretch>
              </a:blipFill>
              <a:ln w="19050">
                <a:noFill/>
              </a:ln>
            </p:spPr>
            <p:txBody>
              <a:bodyPr/>
              <a:lstStyle/>
              <a:p>
                <a:r>
                  <a:rPr lang="en-US">
                    <a:noFill/>
                  </a:rPr>
                  <a:t> </a:t>
                </a:r>
              </a:p>
            </p:txBody>
          </p:sp>
        </mc:Fallback>
      </mc:AlternateContent>
      <p:sp>
        <p:nvSpPr>
          <p:cNvPr id="36" name="Arrow: Right 2">
            <a:extLst>
              <a:ext uri="{FF2B5EF4-FFF2-40B4-BE49-F238E27FC236}">
                <a16:creationId xmlns:a16="http://schemas.microsoft.com/office/drawing/2014/main" id="{6D0810B8-90BD-4ED6-A8EE-7254BD75973D}"/>
              </a:ext>
            </a:extLst>
          </p:cNvPr>
          <p:cNvSpPr/>
          <p:nvPr/>
        </p:nvSpPr>
        <p:spPr bwMode="auto">
          <a:xfrm rot="16200000">
            <a:off x="3379807" y="3235155"/>
            <a:ext cx="542438" cy="168799"/>
          </a:xfrm>
          <a:prstGeom prst="rightArrow">
            <a:avLst/>
          </a:prstGeom>
          <a:solidFill>
            <a:srgbClr val="92D050"/>
          </a:solidFill>
          <a:ln w="190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577E425B-9CDA-429D-9ED5-387CE2770872}"/>
                  </a:ext>
                </a:extLst>
              </p:cNvPr>
              <p:cNvSpPr/>
              <p:nvPr/>
            </p:nvSpPr>
            <p:spPr>
              <a:xfrm>
                <a:off x="3191138" y="3101374"/>
                <a:ext cx="388000" cy="424283"/>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CC99">
                                  <a:lumMod val="75000"/>
                                </a:srgbClr>
                              </a:solidFill>
                              <a:effectLst/>
                              <a:uLnTx/>
                              <a:uFillTx/>
                              <a:latin typeface="Cambria Math"/>
                              <a:ea typeface="Cambria Math" panose="02040503050406030204" pitchFamily="18" charset="0"/>
                              <a:cs typeface="+mn-cs"/>
                            </a:rPr>
                            <m:t>𝐸</m:t>
                          </m:r>
                        </m:e>
                        <m:sub>
                          <m:r>
                            <a:rPr kumimoji="0" lang="en-US" sz="2000" b="0" i="1" u="none" strike="noStrike" kern="1200" cap="none" spc="0" normalizeH="0" baseline="0" noProof="0">
                              <a:ln>
                                <a:noFill/>
                              </a:ln>
                              <a:solidFill>
                                <a:srgbClr val="00CC99">
                                  <a:lumMod val="75000"/>
                                </a:srgbClr>
                              </a:solidFill>
                              <a:effectLst/>
                              <a:uLnTx/>
                              <a:uFillTx/>
                              <a:latin typeface="Cambria Math"/>
                              <a:ea typeface="Cambria Math" panose="02040503050406030204" pitchFamily="18" charset="0"/>
                              <a:cs typeface="+mn-cs"/>
                            </a:rPr>
                            <m:t>𝑦</m:t>
                          </m:r>
                        </m:sub>
                      </m:sSub>
                    </m:oMath>
                  </m:oMathPara>
                </a14:m>
                <a:endParaRPr kumimoji="0" lang="en-US" sz="2000" b="0" i="1" u="none" strike="noStrike" kern="1200" cap="none" spc="0" normalizeH="0" baseline="0" noProof="0" dirty="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7" name="Rectangle 36">
                <a:extLst>
                  <a:ext uri="{FF2B5EF4-FFF2-40B4-BE49-F238E27FC236}">
                    <a16:creationId xmlns:a16="http://schemas.microsoft.com/office/drawing/2014/main" id="{577E425B-9CDA-429D-9ED5-387CE2770872}"/>
                  </a:ext>
                </a:extLst>
              </p:cNvPr>
              <p:cNvSpPr>
                <a:spLocks noRot="1" noChangeAspect="1" noMove="1" noResize="1" noEditPoints="1" noAdjustHandles="1" noChangeArrowheads="1" noChangeShapeType="1" noTextEdit="1"/>
              </p:cNvSpPr>
              <p:nvPr/>
            </p:nvSpPr>
            <p:spPr>
              <a:xfrm>
                <a:off x="3191138" y="3101374"/>
                <a:ext cx="388000" cy="424283"/>
              </a:xfrm>
              <a:prstGeom prst="rect">
                <a:avLst/>
              </a:prstGeom>
              <a:blipFill>
                <a:blip r:embed="rId19"/>
                <a:stretch>
                  <a:fillRect r="-9375" b="-5797"/>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6280929" y="5647934"/>
                <a:ext cx="4265078" cy="74526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a:ea typeface="+mn-ea"/>
                    <a:cs typeface="+mn-cs"/>
                  </a:rPr>
                  <a:t>How to transform </a:t>
                </a:r>
                <a14:m>
                  <m:oMath xmlns:m="http://schemas.openxmlformats.org/officeDocument/2006/math">
                    <m:acc>
                      <m:accPr>
                        <m:chr m:val="⃗"/>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𝐄</m:t>
                        </m:r>
                      </m:e>
                    </m:acc>
                  </m:oMath>
                </a14:m>
                <a:r>
                  <a:rPr kumimoji="0" lang="en-US" sz="2000" b="0" i="0" u="none" strike="noStrike" kern="1200" cap="none" spc="0" normalizeH="0" baseline="0" noProof="0" dirty="0">
                    <a:ln>
                      <a:noFill/>
                    </a:ln>
                    <a:solidFill>
                      <a:srgbClr val="FF0000"/>
                    </a:solidFill>
                    <a:effectLst/>
                    <a:uLnTx/>
                    <a:uFillTx/>
                    <a:latin typeface="Times New Roman"/>
                    <a:ea typeface="+mn-ea"/>
                    <a:cs typeface="+mn-cs"/>
                  </a:rPr>
                  <a:t> and </a:t>
                </a:r>
                <a14:m>
                  <m:oMath xmlns:m="http://schemas.openxmlformats.org/officeDocument/2006/math">
                    <m:acc>
                      <m:accPr>
                        <m:chr m:val="⃗"/>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𝐁</m:t>
                        </m:r>
                      </m:e>
                    </m:acc>
                  </m:oMath>
                </a14:m>
                <a:r>
                  <a:rPr kumimoji="0" lang="en-US" sz="2000" b="0" i="0" u="none" strike="noStrike" kern="1200" cap="none" spc="0" normalizeH="0" baseline="0" noProof="0" dirty="0">
                    <a:ln>
                      <a:noFill/>
                    </a:ln>
                    <a:solidFill>
                      <a:srgbClr val="FF0000"/>
                    </a:solidFill>
                    <a:effectLst/>
                    <a:uLnTx/>
                    <a:uFillTx/>
                    <a:latin typeface="Times New Roman"/>
                    <a:ea typeface="+mn-ea"/>
                    <a:cs typeface="+mn-cs"/>
                  </a:rPr>
                  <a:t> from </a:t>
                </a:r>
                <a14:m>
                  <m:oMath xmlns:m="http://schemas.openxmlformats.org/officeDocument/2006/math">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𝒮</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 </m:t>
                    </m:r>
                  </m:oMath>
                </a14:m>
                <a:r>
                  <a:rPr kumimoji="0" lang="en-US" sz="2000" b="0" i="0" u="none" strike="noStrike" kern="1200" cap="none" spc="0" normalizeH="0" baseline="0" noProof="0" dirty="0">
                    <a:ln>
                      <a:noFill/>
                    </a:ln>
                    <a:solidFill>
                      <a:srgbClr val="FF0000"/>
                    </a:solidFill>
                    <a:effectLst/>
                    <a:uLnTx/>
                    <a:uFillTx/>
                    <a:latin typeface="Times New Roman"/>
                    <a:ea typeface="+mn-ea"/>
                    <a:cs typeface="+mn-cs"/>
                  </a:rPr>
                  <a:t>to </a:t>
                </a:r>
                <a14:m>
                  <m:oMath xmlns:m="http://schemas.openxmlformats.org/officeDocument/2006/math">
                    <m:acc>
                      <m:accPr>
                        <m:chr m:val="̅"/>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𝒮</m:t>
                        </m:r>
                      </m:e>
                    </m:acc>
                  </m:oMath>
                </a14:m>
                <a:r>
                  <a:rPr kumimoji="0" lang="en-US" sz="2000" b="0" i="0" u="none" strike="noStrike" kern="1200" cap="none" spc="0" normalizeH="0" baseline="0" noProof="0" dirty="0">
                    <a:ln>
                      <a:noFill/>
                    </a:ln>
                    <a:solidFill>
                      <a:srgbClr val="FF0000"/>
                    </a:solidFill>
                    <a:effectLst/>
                    <a:uLnTx/>
                    <a:uFillTx/>
                    <a:latin typeface="Times New 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a14:m>
                <a:r>
                  <a:rPr kumimoji="0" lang="en-US" sz="2000" b="0" i="0" u="none" strike="noStrike" kern="1200" cap="none" spc="0" normalizeH="0" baseline="0" noProof="0" dirty="0">
                    <a:ln>
                      <a:noFill/>
                    </a:ln>
                    <a:solidFill>
                      <a:srgbClr val="FF0000"/>
                    </a:solidFill>
                    <a:effectLst/>
                    <a:uLnTx/>
                    <a:uFillTx/>
                    <a:latin typeface="Times New Roman"/>
                    <a:ea typeface="+mn-ea"/>
                    <a:cs typeface="+mn-cs"/>
                  </a:rPr>
                  <a:t> </a:t>
                </a:r>
                <a:r>
                  <a:rPr kumimoji="0" lang="nl-NL" sz="2000" b="0" i="0" u="none" strike="noStrike" kern="1200" cap="none" spc="0" normalizeH="0" baseline="0" noProof="0" dirty="0" err="1">
                    <a:ln>
                      <a:noFill/>
                    </a:ln>
                    <a:solidFill>
                      <a:srgbClr val="000000"/>
                    </a:solidFill>
                    <a:effectLst/>
                    <a:uLnTx/>
                    <a:uFillTx/>
                    <a:latin typeface="Times New Roman"/>
                    <a:ea typeface="+mn-ea"/>
                    <a:cs typeface="+mn-cs"/>
                  </a:rPr>
                  <a:t>will</a:t>
                </a:r>
                <a:r>
                  <a:rPr kumimoji="0" lang="nl-NL" sz="2000" b="0" i="0" u="none" strike="noStrike" kern="1200" cap="none" spc="0" normalizeH="0" baseline="0" noProof="0" dirty="0">
                    <a:ln>
                      <a:noFill/>
                    </a:ln>
                    <a:solidFill>
                      <a:srgbClr val="000000"/>
                    </a:solidFill>
                    <a:effectLst/>
                    <a:uLnTx/>
                    <a:uFillTx/>
                    <a:latin typeface="Times New Roman"/>
                    <a:ea typeface="+mn-ea"/>
                    <a:cs typeface="+mn-cs"/>
                  </a:rPr>
                  <a:t> </a:t>
                </a:r>
                <a:r>
                  <a:rPr kumimoji="0" lang="nl-NL" sz="2000" b="0" i="0" u="none" strike="noStrike" kern="1200" cap="none" spc="0" normalizeH="0" baseline="0" noProof="0" dirty="0" err="1">
                    <a:ln>
                      <a:noFill/>
                    </a:ln>
                    <a:solidFill>
                      <a:srgbClr val="000000"/>
                    </a:solidFill>
                    <a:effectLst/>
                    <a:uLnTx/>
                    <a:uFillTx/>
                    <a:latin typeface="Times New Roman"/>
                    <a:ea typeface="+mn-ea"/>
                    <a:cs typeface="+mn-cs"/>
                  </a:rPr>
                  <a:t>be</a:t>
                </a:r>
                <a:r>
                  <a:rPr kumimoji="0" lang="nl-NL" sz="20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acting as a reference frame!</a:t>
                </a:r>
              </a:p>
            </p:txBody>
          </p:sp>
        </mc:Choice>
        <mc:Fallback xmlns="">
          <p:sp>
            <p:nvSpPr>
              <p:cNvPr id="38" name="Rectangle 37"/>
              <p:cNvSpPr>
                <a:spLocks noRot="1" noChangeAspect="1" noMove="1" noResize="1" noEditPoints="1" noAdjustHandles="1" noChangeArrowheads="1" noChangeShapeType="1" noTextEdit="1"/>
              </p:cNvSpPr>
              <p:nvPr/>
            </p:nvSpPr>
            <p:spPr>
              <a:xfrm>
                <a:off x="6280929" y="5647934"/>
                <a:ext cx="4265078" cy="745269"/>
              </a:xfrm>
              <a:prstGeom prst="rect">
                <a:avLst/>
              </a:prstGeom>
              <a:blipFill>
                <a:blip r:embed="rId20"/>
                <a:stretch>
                  <a:fillRect l="-1429" r="-3429" b="-13008"/>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D56E5A98-C6D5-4724-93C7-DC83E0436EE2}"/>
                  </a:ext>
                </a:extLst>
              </p:cNvPr>
              <p:cNvSpPr/>
              <p:nvPr/>
            </p:nvSpPr>
            <p:spPr>
              <a:xfrm>
                <a:off x="8803533" y="1558825"/>
                <a:ext cx="1945531"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relative to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sub>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0" name="Rectangle 39">
                <a:extLst>
                  <a:ext uri="{FF2B5EF4-FFF2-40B4-BE49-F238E27FC236}">
                    <a16:creationId xmlns:a16="http://schemas.microsoft.com/office/drawing/2014/main" id="{D56E5A98-C6D5-4724-93C7-DC83E0436EE2}"/>
                  </a:ext>
                </a:extLst>
              </p:cNvPr>
              <p:cNvSpPr>
                <a:spLocks noRot="1" noChangeAspect="1" noMove="1" noResize="1" noEditPoints="1" noAdjustHandles="1" noChangeArrowheads="1" noChangeShapeType="1" noTextEdit="1"/>
              </p:cNvSpPr>
              <p:nvPr/>
            </p:nvSpPr>
            <p:spPr>
              <a:xfrm>
                <a:off x="8803533" y="1558825"/>
                <a:ext cx="1945531" cy="400110"/>
              </a:xfrm>
              <a:prstGeom prst="rect">
                <a:avLst/>
              </a:prstGeom>
              <a:blipFill>
                <a:blip r:embed="rId21"/>
                <a:stretch>
                  <a:fillRect t="-9231" b="-27692"/>
                </a:stretch>
              </a:blipFill>
            </p:spPr>
            <p:txBody>
              <a:bodyPr/>
              <a:lstStyle/>
              <a:p>
                <a:r>
                  <a:rPr lang="en-US">
                    <a:noFill/>
                  </a:rPr>
                  <a:t> </a:t>
                </a:r>
              </a:p>
            </p:txBody>
          </p:sp>
        </mc:Fallback>
      </mc:AlternateContent>
      <p:sp>
        <p:nvSpPr>
          <p:cNvPr id="4" name="Freeform 3"/>
          <p:cNvSpPr/>
          <p:nvPr/>
        </p:nvSpPr>
        <p:spPr bwMode="auto">
          <a:xfrm>
            <a:off x="7850221" y="2267946"/>
            <a:ext cx="1499143" cy="329339"/>
          </a:xfrm>
          <a:custGeom>
            <a:avLst/>
            <a:gdLst>
              <a:gd name="connsiteX0" fmla="*/ 1110343 w 1234179"/>
              <a:gd name="connsiteY0" fmla="*/ 0 h 230647"/>
              <a:gd name="connsiteX1" fmla="*/ 1132115 w 1234179"/>
              <a:gd name="connsiteY1" fmla="*/ 206829 h 230647"/>
              <a:gd name="connsiteX2" fmla="*/ 0 w 1234179"/>
              <a:gd name="connsiteY2" fmla="*/ 217714 h 230647"/>
            </a:gdLst>
            <a:ahLst/>
            <a:cxnLst>
              <a:cxn ang="0">
                <a:pos x="connsiteX0" y="connsiteY0"/>
              </a:cxn>
              <a:cxn ang="0">
                <a:pos x="connsiteX1" y="connsiteY1"/>
              </a:cxn>
              <a:cxn ang="0">
                <a:pos x="connsiteX2" y="connsiteY2"/>
              </a:cxn>
            </a:cxnLst>
            <a:rect l="l" t="t" r="r" b="b"/>
            <a:pathLst>
              <a:path w="1234179" h="230647">
                <a:moveTo>
                  <a:pt x="1110343" y="0"/>
                </a:moveTo>
                <a:cubicBezTo>
                  <a:pt x="1213757" y="85271"/>
                  <a:pt x="1317172" y="170543"/>
                  <a:pt x="1132115" y="206829"/>
                </a:cubicBezTo>
                <a:cubicBezTo>
                  <a:pt x="947058" y="243115"/>
                  <a:pt x="473529" y="230414"/>
                  <a:pt x="0" y="217714"/>
                </a:cubicBezTo>
              </a:path>
            </a:pathLst>
          </a:custGeom>
          <a:noFill/>
          <a:ln w="28575" cap="flat" cmpd="sng" algn="ctr">
            <a:solidFill>
              <a:srgbClr val="0070C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cxnSp>
        <p:nvCxnSpPr>
          <p:cNvPr id="41" name="Straight Arrow Connector 40">
            <a:extLst>
              <a:ext uri="{FF2B5EF4-FFF2-40B4-BE49-F238E27FC236}">
                <a16:creationId xmlns:a16="http://schemas.microsoft.com/office/drawing/2014/main" id="{C90E6A1A-F75A-449A-A319-23A47F52334C}"/>
              </a:ext>
            </a:extLst>
          </p:cNvPr>
          <p:cNvCxnSpPr/>
          <p:nvPr/>
        </p:nvCxnSpPr>
        <p:spPr bwMode="auto">
          <a:xfrm flipH="1">
            <a:off x="2377439" y="2530518"/>
            <a:ext cx="706122"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a:extLst>
              <a:ext uri="{FF2B5EF4-FFF2-40B4-BE49-F238E27FC236}">
                <a16:creationId xmlns:a16="http://schemas.microsoft.com/office/drawing/2014/main" id="{C2B5ABBC-861B-4CDD-BDC1-0C82C66E8227}"/>
              </a:ext>
            </a:extLst>
          </p:cNvPr>
          <p:cNvCxnSpPr/>
          <p:nvPr/>
        </p:nvCxnSpPr>
        <p:spPr bwMode="auto">
          <a:xfrm flipH="1">
            <a:off x="2420471" y="3153992"/>
            <a:ext cx="684274"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67737B88-0982-4BF2-A907-259ED6764237}"/>
                  </a:ext>
                </a:extLst>
              </p:cNvPr>
              <p:cNvSpPr/>
              <p:nvPr/>
            </p:nvSpPr>
            <p:spPr>
              <a:xfrm>
                <a:off x="2031931" y="2295728"/>
                <a:ext cx="337794"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u="none" strike="noStrike" kern="1200" cap="none" spc="0" normalizeH="0" baseline="0" noProof="0" dirty="0">
                  <a:ln>
                    <a:noFill/>
                  </a:ln>
                  <a:solidFill>
                    <a:srgbClr val="000000"/>
                  </a:solidFill>
                  <a:effectLst/>
                  <a:uLnTx/>
                  <a:uFillTx/>
                  <a:latin typeface="Times New Roman"/>
                  <a:cs typeface="+mn-cs"/>
                </a:endParaRPr>
              </a:p>
            </p:txBody>
          </p:sp>
        </mc:Choice>
        <mc:Fallback xmlns="">
          <p:sp>
            <p:nvSpPr>
              <p:cNvPr id="43" name="Rectangle 42">
                <a:extLst>
                  <a:ext uri="{FF2B5EF4-FFF2-40B4-BE49-F238E27FC236}">
                    <a16:creationId xmlns:a16="http://schemas.microsoft.com/office/drawing/2014/main" id="{67737B88-0982-4BF2-A907-259ED6764237}"/>
                  </a:ext>
                </a:extLst>
              </p:cNvPr>
              <p:cNvSpPr>
                <a:spLocks noRot="1" noChangeAspect="1" noMove="1" noResize="1" noEditPoints="1" noAdjustHandles="1" noChangeArrowheads="1" noChangeShapeType="1" noTextEdit="1"/>
              </p:cNvSpPr>
              <p:nvPr/>
            </p:nvSpPr>
            <p:spPr>
              <a:xfrm>
                <a:off x="2031931" y="2295728"/>
                <a:ext cx="337794" cy="400110"/>
              </a:xfrm>
              <a:prstGeom prst="rect">
                <a:avLst/>
              </a:prstGeom>
              <a:blipFill>
                <a:blip r:embed="rId22"/>
                <a:stretch>
                  <a:fillRect r="-16071"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62890F24-C1C0-4CB6-912F-441C38833E6A}"/>
                  </a:ext>
                </a:extLst>
              </p:cNvPr>
              <p:cNvSpPr/>
              <p:nvPr/>
            </p:nvSpPr>
            <p:spPr>
              <a:xfrm>
                <a:off x="2052548" y="2888856"/>
                <a:ext cx="337794"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u="none" strike="noStrike" kern="1200" cap="none" spc="0" normalizeH="0" baseline="0" noProof="0" dirty="0">
                  <a:ln>
                    <a:noFill/>
                  </a:ln>
                  <a:solidFill>
                    <a:srgbClr val="000000"/>
                  </a:solidFill>
                  <a:effectLst/>
                  <a:uLnTx/>
                  <a:uFillTx/>
                  <a:latin typeface="Times New Roman"/>
                  <a:cs typeface="+mn-cs"/>
                </a:endParaRPr>
              </a:p>
            </p:txBody>
          </p:sp>
        </mc:Choice>
        <mc:Fallback xmlns="">
          <p:sp>
            <p:nvSpPr>
              <p:cNvPr id="44" name="Rectangle 43">
                <a:extLst>
                  <a:ext uri="{FF2B5EF4-FFF2-40B4-BE49-F238E27FC236}">
                    <a16:creationId xmlns:a16="http://schemas.microsoft.com/office/drawing/2014/main" id="{62890F24-C1C0-4CB6-912F-441C38833E6A}"/>
                  </a:ext>
                </a:extLst>
              </p:cNvPr>
              <p:cNvSpPr>
                <a:spLocks noRot="1" noChangeAspect="1" noMove="1" noResize="1" noEditPoints="1" noAdjustHandles="1" noChangeArrowheads="1" noChangeShapeType="1" noTextEdit="1"/>
              </p:cNvSpPr>
              <p:nvPr/>
            </p:nvSpPr>
            <p:spPr>
              <a:xfrm>
                <a:off x="2052548" y="2888856"/>
                <a:ext cx="337794" cy="400110"/>
              </a:xfrm>
              <a:prstGeom prst="rect">
                <a:avLst/>
              </a:prstGeom>
              <a:blipFill>
                <a:blip r:embed="rId23"/>
                <a:stretch>
                  <a:fillRect r="-16364" b="-1515"/>
                </a:stretch>
              </a:blipFill>
            </p:spPr>
            <p:txBody>
              <a:bodyPr/>
              <a:lstStyle/>
              <a:p>
                <a:r>
                  <a:rPr lang="en-US">
                    <a:noFill/>
                  </a:rPr>
                  <a:t> </a:t>
                </a:r>
              </a:p>
            </p:txBody>
          </p:sp>
        </mc:Fallback>
      </mc:AlternateContent>
      <p:sp>
        <p:nvSpPr>
          <p:cNvPr id="39" name="Content Placeholder 4">
            <a:extLst>
              <a:ext uri="{FF2B5EF4-FFF2-40B4-BE49-F238E27FC236}">
                <a16:creationId xmlns:a16="http://schemas.microsoft.com/office/drawing/2014/main" id="{943E68F2-2FD7-4A2B-864B-E4A49218E0CE}"/>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22</a:t>
            </a:fld>
            <a:endParaRPr lang="en-US" dirty="0"/>
          </a:p>
        </p:txBody>
      </p:sp>
      <p:sp>
        <p:nvSpPr>
          <p:cNvPr id="11" name="Freeform: Shape 10">
            <a:extLst>
              <a:ext uri="{FF2B5EF4-FFF2-40B4-BE49-F238E27FC236}">
                <a16:creationId xmlns:a16="http://schemas.microsoft.com/office/drawing/2014/main" id="{B92A63E8-CA42-4F33-ABF3-71CFA08E1A7F}"/>
              </a:ext>
            </a:extLst>
          </p:cNvPr>
          <p:cNvSpPr/>
          <p:nvPr/>
        </p:nvSpPr>
        <p:spPr bwMode="auto">
          <a:xfrm>
            <a:off x="7247106" y="1763629"/>
            <a:ext cx="1595337" cy="532099"/>
          </a:xfrm>
          <a:custGeom>
            <a:avLst/>
            <a:gdLst>
              <a:gd name="connsiteX0" fmla="*/ 1536971 w 1536971"/>
              <a:gd name="connsiteY0" fmla="*/ 16533 h 473733"/>
              <a:gd name="connsiteX1" fmla="*/ 933856 w 1536971"/>
              <a:gd name="connsiteY1" fmla="*/ 55443 h 473733"/>
              <a:gd name="connsiteX2" fmla="*/ 0 w 1536971"/>
              <a:gd name="connsiteY2" fmla="*/ 473733 h 473733"/>
            </a:gdLst>
            <a:ahLst/>
            <a:cxnLst>
              <a:cxn ang="0">
                <a:pos x="connsiteX0" y="connsiteY0"/>
              </a:cxn>
              <a:cxn ang="0">
                <a:pos x="connsiteX1" y="connsiteY1"/>
              </a:cxn>
              <a:cxn ang="0">
                <a:pos x="connsiteX2" y="connsiteY2"/>
              </a:cxn>
            </a:cxnLst>
            <a:rect l="l" t="t" r="r" b="b"/>
            <a:pathLst>
              <a:path w="1536971" h="473733">
                <a:moveTo>
                  <a:pt x="1536971" y="16533"/>
                </a:moveTo>
                <a:cubicBezTo>
                  <a:pt x="1363494" y="-2112"/>
                  <a:pt x="1190018" y="-20757"/>
                  <a:pt x="933856" y="55443"/>
                </a:cubicBezTo>
                <a:cubicBezTo>
                  <a:pt x="677694" y="131643"/>
                  <a:pt x="338847" y="302688"/>
                  <a:pt x="0" y="473733"/>
                </a:cubicBezTo>
              </a:path>
            </a:pathLst>
          </a:custGeom>
          <a:noFill/>
          <a:ln w="28575" cap="flat" cmpd="sng" algn="ctr">
            <a:solidFill>
              <a:srgbClr val="0070C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F14BD009-32FE-44BB-BDC7-89E659F407D7}"/>
                  </a:ext>
                </a:extLst>
              </p:cNvPr>
              <p:cNvSpPr/>
              <p:nvPr/>
            </p:nvSpPr>
            <p:spPr>
              <a:xfrm>
                <a:off x="145626" y="5322740"/>
                <a:ext cx="5771187" cy="7591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But there also are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surface currents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𝐊</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𝐱</m:t>
                        </m:r>
                      </m:e>
                    </m:acc>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which produce the magnetic field </a:t>
                </a:r>
              </a:p>
            </p:txBody>
          </p:sp>
        </mc:Choice>
        <mc:Fallback xmlns="">
          <p:sp>
            <p:nvSpPr>
              <p:cNvPr id="47" name="Rectangle 46">
                <a:extLst>
                  <a:ext uri="{FF2B5EF4-FFF2-40B4-BE49-F238E27FC236}">
                    <a16:creationId xmlns:a16="http://schemas.microsoft.com/office/drawing/2014/main" id="{F14BD009-32FE-44BB-BDC7-89E659F407D7}"/>
                  </a:ext>
                </a:extLst>
              </p:cNvPr>
              <p:cNvSpPr>
                <a:spLocks noRot="1" noChangeAspect="1" noMove="1" noResize="1" noEditPoints="1" noAdjustHandles="1" noChangeArrowheads="1" noChangeShapeType="1" noTextEdit="1"/>
              </p:cNvSpPr>
              <p:nvPr/>
            </p:nvSpPr>
            <p:spPr>
              <a:xfrm>
                <a:off x="145626" y="5322740"/>
                <a:ext cx="5771187" cy="759182"/>
              </a:xfrm>
              <a:prstGeom prst="rect">
                <a:avLst/>
              </a:prstGeom>
              <a:blipFill>
                <a:blip r:embed="rId24"/>
                <a:stretch>
                  <a:fillRect l="-1162" b="-136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E060EBE4-225A-49CB-BB72-1760FB471147}"/>
                  </a:ext>
                </a:extLst>
              </p:cNvPr>
              <p:cNvSpPr/>
              <p:nvPr/>
            </p:nvSpPr>
            <p:spPr>
              <a:xfrm>
                <a:off x="8812719" y="1919744"/>
                <a:ext cx="1945531"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relative to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48" name="Rectangle 47">
                <a:extLst>
                  <a:ext uri="{FF2B5EF4-FFF2-40B4-BE49-F238E27FC236}">
                    <a16:creationId xmlns:a16="http://schemas.microsoft.com/office/drawing/2014/main" id="{E060EBE4-225A-49CB-BB72-1760FB471147}"/>
                  </a:ext>
                </a:extLst>
              </p:cNvPr>
              <p:cNvSpPr>
                <a:spLocks noRot="1" noChangeAspect="1" noMove="1" noResize="1" noEditPoints="1" noAdjustHandles="1" noChangeArrowheads="1" noChangeShapeType="1" noTextEdit="1"/>
              </p:cNvSpPr>
              <p:nvPr/>
            </p:nvSpPr>
            <p:spPr>
              <a:xfrm>
                <a:off x="8812719" y="1919744"/>
                <a:ext cx="1945531" cy="400110"/>
              </a:xfrm>
              <a:prstGeom prst="rect">
                <a:avLst/>
              </a:prstGeom>
              <a:blipFill>
                <a:blip r:embed="rId25"/>
                <a:stretch>
                  <a:fillRect t="-9091"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26B6863D-49BB-463A-B03E-9FBB1F7DC550}"/>
                  </a:ext>
                </a:extLst>
              </p:cNvPr>
              <p:cNvSpPr/>
              <p:nvPr/>
            </p:nvSpPr>
            <p:spPr>
              <a:xfrm>
                <a:off x="1209590" y="6008411"/>
                <a:ext cx="1371016" cy="40011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5" name="Rectangle 44">
                <a:extLst>
                  <a:ext uri="{FF2B5EF4-FFF2-40B4-BE49-F238E27FC236}">
                    <a16:creationId xmlns:a16="http://schemas.microsoft.com/office/drawing/2014/main" id="{26B6863D-49BB-463A-B03E-9FBB1F7DC550}"/>
                  </a:ext>
                </a:extLst>
              </p:cNvPr>
              <p:cNvSpPr>
                <a:spLocks noRot="1" noChangeAspect="1" noMove="1" noResize="1" noEditPoints="1" noAdjustHandles="1" noChangeArrowheads="1" noChangeShapeType="1" noTextEdit="1"/>
              </p:cNvSpPr>
              <p:nvPr/>
            </p:nvSpPr>
            <p:spPr>
              <a:xfrm>
                <a:off x="1209590" y="6008411"/>
                <a:ext cx="1371016" cy="400110"/>
              </a:xfrm>
              <a:prstGeom prst="rect">
                <a:avLst/>
              </a:prstGeom>
              <a:blipFill>
                <a:blip r:embed="rId26"/>
                <a:stretch>
                  <a:fillRect b="-9231"/>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F67AE8A6-DE05-408F-AC59-E1F1EC4E3CE5}"/>
                  </a:ext>
                </a:extLst>
              </p:cNvPr>
              <p:cNvSpPr/>
              <p:nvPr/>
            </p:nvSpPr>
            <p:spPr>
              <a:xfrm>
                <a:off x="3930141" y="6006404"/>
                <a:ext cx="1712648" cy="40011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6" name="Rectangle 45">
                <a:extLst>
                  <a:ext uri="{FF2B5EF4-FFF2-40B4-BE49-F238E27FC236}">
                    <a16:creationId xmlns:a16="http://schemas.microsoft.com/office/drawing/2014/main" id="{F67AE8A6-DE05-408F-AC59-E1F1EC4E3CE5}"/>
                  </a:ext>
                </a:extLst>
              </p:cNvPr>
              <p:cNvSpPr>
                <a:spLocks noRot="1" noChangeAspect="1" noMove="1" noResize="1" noEditPoints="1" noAdjustHandles="1" noChangeArrowheads="1" noChangeShapeType="1" noTextEdit="1"/>
              </p:cNvSpPr>
              <p:nvPr/>
            </p:nvSpPr>
            <p:spPr>
              <a:xfrm>
                <a:off x="3930141" y="6006404"/>
                <a:ext cx="1712648" cy="400110"/>
              </a:xfrm>
              <a:prstGeom prst="rect">
                <a:avLst/>
              </a:prstGeom>
              <a:blipFill>
                <a:blip r:embed="rId27"/>
                <a:stretch>
                  <a:fillRect b="-7576"/>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2765B21D-7059-4A14-9F96-3F7EAA122827}"/>
                  </a:ext>
                </a:extLst>
              </p:cNvPr>
              <p:cNvSpPr/>
              <p:nvPr/>
            </p:nvSpPr>
            <p:spPr>
              <a:xfrm>
                <a:off x="2365653" y="6008411"/>
                <a:ext cx="1693412" cy="40011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9" name="Rectangle 48">
                <a:extLst>
                  <a:ext uri="{FF2B5EF4-FFF2-40B4-BE49-F238E27FC236}">
                    <a16:creationId xmlns:a16="http://schemas.microsoft.com/office/drawing/2014/main" id="{2765B21D-7059-4A14-9F96-3F7EAA122827}"/>
                  </a:ext>
                </a:extLst>
              </p:cNvPr>
              <p:cNvSpPr>
                <a:spLocks noRot="1" noChangeAspect="1" noMove="1" noResize="1" noEditPoints="1" noAdjustHandles="1" noChangeArrowheads="1" noChangeShapeType="1" noTextEdit="1"/>
              </p:cNvSpPr>
              <p:nvPr/>
            </p:nvSpPr>
            <p:spPr>
              <a:xfrm>
                <a:off x="2365653" y="6008411"/>
                <a:ext cx="1693412" cy="400110"/>
              </a:xfrm>
              <a:prstGeom prst="rect">
                <a:avLst/>
              </a:prstGeom>
              <a:blipFill>
                <a:blip r:embed="rId28"/>
                <a:stretch>
                  <a:fillRect b="-9231"/>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337FBF9A-CADC-44E0-B8E6-88142367A15D}"/>
                  </a:ext>
                </a:extLst>
              </p:cNvPr>
              <p:cNvSpPr/>
              <p:nvPr/>
            </p:nvSpPr>
            <p:spPr>
              <a:xfrm>
                <a:off x="186008" y="6411627"/>
                <a:ext cx="2047163" cy="424283"/>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Cambria Math" panose="02040503050406030204" pitchFamily="18" charset="0"/>
                    <a:cs typeface="+mn-cs"/>
                  </a:rPr>
                  <a:t>Note that </a:t>
                </a:r>
                <a14:m>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oMath>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50" name="Rectangle 49">
                <a:extLst>
                  <a:ext uri="{FF2B5EF4-FFF2-40B4-BE49-F238E27FC236}">
                    <a16:creationId xmlns:a16="http://schemas.microsoft.com/office/drawing/2014/main" id="{337FBF9A-CADC-44E0-B8E6-88142367A15D}"/>
                  </a:ext>
                </a:extLst>
              </p:cNvPr>
              <p:cNvSpPr>
                <a:spLocks noRot="1" noChangeAspect="1" noMove="1" noResize="1" noEditPoints="1" noAdjustHandles="1" noChangeArrowheads="1" noChangeShapeType="1" noTextEdit="1"/>
              </p:cNvSpPr>
              <p:nvPr/>
            </p:nvSpPr>
            <p:spPr>
              <a:xfrm>
                <a:off x="186008" y="6411627"/>
                <a:ext cx="2047163" cy="424283"/>
              </a:xfrm>
              <a:prstGeom prst="rect">
                <a:avLst/>
              </a:prstGeom>
              <a:blipFill>
                <a:blip r:embed="rId29"/>
                <a:stretch>
                  <a:fillRect l="-3284" t="-8696" b="-20290"/>
                </a:stretch>
              </a:blipFill>
              <a:ln w="19050">
                <a:noFill/>
              </a:ln>
            </p:spPr>
            <p:txBody>
              <a:bodyPr/>
              <a:lstStyle/>
              <a:p>
                <a:r>
                  <a:rPr lang="LID4096">
                    <a:noFill/>
                  </a:rPr>
                  <a:t> </a:t>
                </a:r>
              </a:p>
            </p:txBody>
          </p:sp>
        </mc:Fallback>
      </mc:AlternateContent>
    </p:spTree>
    <p:extLst>
      <p:ext uri="{BB962C8B-B14F-4D97-AF65-F5344CB8AC3E}">
        <p14:creationId xmlns:p14="http://schemas.microsoft.com/office/powerpoint/2010/main" val="169936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15" grpId="0"/>
      <p:bldP spid="38" grpId="0"/>
      <p:bldP spid="40" grpId="0" animBg="1"/>
      <p:bldP spid="4" grpId="0" animBg="1"/>
      <p:bldP spid="11" grpId="0" animBg="1"/>
      <p:bldP spid="48" grpId="0" animBg="1"/>
      <p:bldP spid="45" grpId="0"/>
      <p:bldP spid="46" grpId="0"/>
      <p:bldP spid="49" grpId="0"/>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6720367" y="1036260"/>
            <a:ext cx="4515080" cy="3117915"/>
          </a:xfrm>
          <a:prstGeom prst="rect">
            <a:avLst/>
          </a:prstGeom>
        </p:spPr>
      </p:pic>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How the Fields transform: </a:t>
                </a:r>
                <a14:m>
                  <m:oMath xmlns:m="http://schemas.openxmlformats.org/officeDocument/2006/math">
                    <m:sSub>
                      <m:sSubPr>
                        <m:ctrlPr>
                          <a:rPr lang="en-US" b="0" i="1">
                            <a:solidFill>
                              <a:schemeClr val="accent2">
                                <a:lumMod val="50000"/>
                              </a:schemeClr>
                            </a:solidFill>
                            <a:latin typeface="Cambria Math" panose="02040503050406030204" pitchFamily="18" charset="0"/>
                            <a:ea typeface="Cambria Math" panose="02040503050406030204" pitchFamily="18" charset="0"/>
                          </a:rPr>
                        </m:ctrlPr>
                      </m:sSub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b="0" i="1">
                                <a:solidFill>
                                  <a:schemeClr val="accent2">
                                    <a:lumMod val="50000"/>
                                  </a:schemeClr>
                                </a:solidFill>
                                <a:latin typeface="Cambria Math" panose="02040503050406030204" pitchFamily="18" charset="0"/>
                                <a:ea typeface="Cambria Math" panose="02040503050406030204" pitchFamily="18" charset="0"/>
                              </a:rPr>
                              <m:t>𝐸</m:t>
                            </m:r>
                          </m:e>
                        </m:acc>
                      </m:e>
                      <m:sub>
                        <m:r>
                          <a:rPr lang="en-US" b="0" i="1">
                            <a:solidFill>
                              <a:schemeClr val="accent2">
                                <a:lumMod val="50000"/>
                              </a:schemeClr>
                            </a:solidFill>
                            <a:latin typeface="Cambria Math" panose="02040503050406030204" pitchFamily="18" charset="0"/>
                            <a:ea typeface="Cambria Math" panose="02040503050406030204" pitchFamily="18" charset="0"/>
                          </a:rPr>
                          <m:t>𝑦</m:t>
                        </m:r>
                      </m:sub>
                    </m:sSub>
                  </m:oMath>
                </a14:m>
                <a:r>
                  <a:rPr lang="en-US" altLang="en-US" dirty="0">
                    <a:solidFill>
                      <a:schemeClr val="accent2">
                        <a:lumMod val="50000"/>
                      </a:schemeClr>
                    </a:solidFill>
                  </a:rPr>
                  <a:t> and </a:t>
                </a:r>
                <a14:m>
                  <m:oMath xmlns:m="http://schemas.openxmlformats.org/officeDocument/2006/math">
                    <m:sSub>
                      <m:sSubPr>
                        <m:ctrlPr>
                          <a:rPr lang="en-US" b="0" i="1">
                            <a:solidFill>
                              <a:schemeClr val="accent2">
                                <a:lumMod val="50000"/>
                              </a:schemeClr>
                            </a:solidFill>
                            <a:latin typeface="Cambria Math" panose="02040503050406030204" pitchFamily="18" charset="0"/>
                            <a:ea typeface="Cambria Math" panose="02040503050406030204" pitchFamily="18" charset="0"/>
                          </a:rPr>
                        </m:ctrlPr>
                      </m:sSub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b="0" i="1">
                                <a:solidFill>
                                  <a:schemeClr val="accent2">
                                    <a:lumMod val="50000"/>
                                  </a:schemeClr>
                                </a:solidFill>
                                <a:latin typeface="Cambria Math" panose="02040503050406030204" pitchFamily="18" charset="0"/>
                                <a:ea typeface="Cambria Math" panose="02040503050406030204" pitchFamily="18" charset="0"/>
                              </a:rPr>
                              <m:t>𝐵</m:t>
                            </m:r>
                          </m:e>
                        </m:acc>
                      </m:e>
                      <m:sub>
                        <m:r>
                          <a:rPr lang="en-US" b="0" i="1">
                            <a:solidFill>
                              <a:schemeClr val="accent2">
                                <a:lumMod val="50000"/>
                              </a:schemeClr>
                            </a:solidFill>
                            <a:latin typeface="Cambria Math" panose="02040503050406030204" pitchFamily="18" charset="0"/>
                            <a:ea typeface="Cambria Math" panose="02040503050406030204" pitchFamily="18" charset="0"/>
                          </a:rPr>
                          <m:t>𝑧</m:t>
                        </m:r>
                      </m:sub>
                    </m:sSub>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5"/>
                <a:stretch>
                  <a:fillRect t="-14000" b="-27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56658" y="3657103"/>
                <a:ext cx="3424720" cy="66954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smtClean="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𝜎</m:t>
                          </m:r>
                        </m:num>
                        <m:den>
                          <m:sSub>
                            <m:sSubPr>
                              <m:ctrlP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0</m:t>
                              </m:r>
                            </m:sub>
                          </m:sSub>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𝜎</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r>
                        <m:rPr>
                          <m:nor/>
                        </m:rPr>
                        <a:rPr kumimoji="0" lang="nl-NL" sz="2000" b="0" i="0"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 </m:t>
                      </m:r>
                      <m:r>
                        <m:rPr>
                          <m:nor/>
                        </m:rP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m:t>wrt</m:t>
                      </m:r>
                      <m:r>
                        <m:rPr>
                          <m:nor/>
                        </m:rP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sub>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2" name="Rectangle 11"/>
              <p:cNvSpPr>
                <a:spLocks noRot="1" noChangeAspect="1" noMove="1" noResize="1" noEditPoints="1" noAdjustHandles="1" noChangeArrowheads="1" noChangeShapeType="1" noTextEdit="1"/>
              </p:cNvSpPr>
              <p:nvPr/>
            </p:nvSpPr>
            <p:spPr>
              <a:xfrm>
                <a:off x="456658" y="3657103"/>
                <a:ext cx="3424720" cy="669542"/>
              </a:xfrm>
              <a:prstGeom prst="rect">
                <a:avLst/>
              </a:prstGeom>
              <a:blipFill>
                <a:blip r:embed="rId6"/>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11154" y="1427833"/>
                <a:ext cx="2598788" cy="713016"/>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acc>
                    </m:oMath>
                  </m:oMathPara>
                </a14:m>
                <a:endParaRPr kumimoji="0" lang="en-US" sz="2000" b="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411154" y="1427833"/>
                <a:ext cx="2598788" cy="713016"/>
              </a:xfrm>
              <a:prstGeom prst="rect">
                <a:avLst/>
              </a:prstGeom>
              <a:blipFill>
                <a:blip r:embed="rId7"/>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3870934" y="4764736"/>
                <a:ext cx="4304127" cy="400944"/>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acc>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d>
                        <m:d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sub>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e>
                      </m:d>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d>
                        <m:d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sub>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3870934" y="4764736"/>
                <a:ext cx="4304127" cy="400944"/>
              </a:xfrm>
              <a:prstGeom prst="rect">
                <a:avLst/>
              </a:prstGeom>
              <a:blipFill>
                <a:blip r:embed="rId8"/>
                <a:stretch>
                  <a:fillRect b="-12308"/>
                </a:stretch>
              </a:blipFill>
              <a:ln w="19050">
                <a:noFill/>
              </a:ln>
            </p:spPr>
            <p:txBody>
              <a:bodyPr/>
              <a:lstStyle/>
              <a:p>
                <a:r>
                  <a:rPr lang="LID4096">
                    <a:noFill/>
                  </a:rPr>
                  <a:t> </a:t>
                </a:r>
              </a:p>
            </p:txBody>
          </p:sp>
        </mc:Fallback>
      </mc:AlternateContent>
      <p:sp>
        <p:nvSpPr>
          <p:cNvPr id="18" name="Rectangle 17">
            <a:extLst>
              <a:ext uri="{FF2B5EF4-FFF2-40B4-BE49-F238E27FC236}">
                <a16:creationId xmlns:a16="http://schemas.microsoft.com/office/drawing/2014/main" id="{E1E9C912-C4AE-453C-984F-E0170EE4247A}"/>
              </a:ext>
            </a:extLst>
          </p:cNvPr>
          <p:cNvSpPr/>
          <p:nvPr/>
        </p:nvSpPr>
        <p:spPr>
          <a:xfrm>
            <a:off x="521556" y="4768933"/>
            <a:ext cx="403732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Surface charge densities scale as</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2" name="Content Placeholder 4">
            <a:extLst>
              <a:ext uri="{FF2B5EF4-FFF2-40B4-BE49-F238E27FC236}">
                <a16:creationId xmlns:a16="http://schemas.microsoft.com/office/drawing/2014/main" id="{03DFFF97-A197-45EA-9B90-E21254B0373E}"/>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23</a:t>
            </a:fld>
            <a:endParaRPr lang="en-US" dirty="0"/>
          </a:p>
        </p:txBody>
      </p:sp>
      <mc:AlternateContent xmlns:mc="http://schemas.openxmlformats.org/markup-compatibility/2006" xmlns:a14="http://schemas.microsoft.com/office/drawing/2010/main">
        <mc:Choice Requires="a14">
          <p:sp>
            <p:nvSpPr>
              <p:cNvPr id="33" name="Rectangle 32"/>
              <p:cNvSpPr/>
              <p:nvPr/>
            </p:nvSpPr>
            <p:spPr>
              <a:xfrm>
                <a:off x="395955" y="742085"/>
                <a:ext cx="7174883" cy="7087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In system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oMath>
                </a14:m>
                <a:r>
                  <a:rPr kumimoji="0" lang="en-US" sz="2000" b="0" i="1" u="none" strike="noStrike" kern="1200" cap="none" spc="0" normalizeH="0" baseline="0" noProof="0" dirty="0">
                    <a:ln>
                      <a:noFill/>
                    </a:ln>
                    <a:solidFill>
                      <a:srgbClr val="252525"/>
                    </a:solidFill>
                    <a:effectLst/>
                    <a:uLnTx/>
                    <a:uFillTx/>
                    <a:latin typeface="Times New Roman"/>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(traveling to the right with speed </a:t>
                </a:r>
                <a14:m>
                  <m:oMath xmlns:m="http://schemas.openxmlformats.org/officeDocument/2006/math">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relative to system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and with speed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r>
                  <a:rPr kumimoji="0" lang="en-US" sz="2000" b="0" u="none" strike="noStrike" kern="1200" cap="none" spc="0" normalizeH="0" baseline="0" noProof="0" dirty="0">
                    <a:ln>
                      <a:noFill/>
                    </a:ln>
                    <a:solidFill>
                      <a:srgbClr val="000000"/>
                    </a:solidFill>
                    <a:effectLst/>
                    <a:uLnTx/>
                    <a:uFillTx/>
                    <a:latin typeface="Times New Roman"/>
                    <a:cs typeface="+mn-cs"/>
                  </a:rPr>
                  <a:t>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relative to</a:t>
                </a:r>
                <a:r>
                  <a:rPr kumimoji="0" lang="en-US" sz="2000" b="0" i="0" u="none" strike="noStrike" kern="1200" cap="none" spc="0" normalizeH="0" baseline="0" noProof="0" dirty="0">
                    <a:ln>
                      <a:noFill/>
                    </a:ln>
                    <a:solidFill>
                      <a:srgbClr val="000000"/>
                    </a:solidFill>
                    <a:effectLst/>
                    <a:uLnTx/>
                    <a:uFillTx/>
                    <a:latin typeface="Times New Roman"/>
                    <a:ea typeface="Cambria Math" panose="02040503050406030204" pitchFamily="18" charset="0"/>
                    <a:cs typeface="+mn-cs"/>
                  </a:rPr>
                  <a:t> </a:t>
                </a:r>
                <a14:m>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sub>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a:t>
                </a:r>
              </a:p>
            </p:txBody>
          </p:sp>
        </mc:Choice>
        <mc:Fallback xmlns="">
          <p:sp>
            <p:nvSpPr>
              <p:cNvPr id="33" name="Rectangle 32"/>
              <p:cNvSpPr>
                <a:spLocks noRot="1" noChangeAspect="1" noMove="1" noResize="1" noEditPoints="1" noAdjustHandles="1" noChangeArrowheads="1" noChangeShapeType="1" noTextEdit="1"/>
              </p:cNvSpPr>
              <p:nvPr/>
            </p:nvSpPr>
            <p:spPr>
              <a:xfrm>
                <a:off x="395955" y="742085"/>
                <a:ext cx="7174883" cy="708720"/>
              </a:xfrm>
              <a:prstGeom prst="rect">
                <a:avLst/>
              </a:prstGeom>
              <a:blipFill>
                <a:blip r:embed="rId9"/>
                <a:stretch>
                  <a:fillRect l="-935" t="-517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06639" y="2941599"/>
                <a:ext cx="6100913" cy="76514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We want to express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and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i</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n system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oMath>
                </a14:m>
                <a:r>
                  <a:rPr kumimoji="0" lang="en-US" sz="2000" b="0" i="1" u="none" strike="noStrike" kern="1200" cap="none" spc="0" normalizeH="0" baseline="0" noProof="0" dirty="0">
                    <a:ln>
                      <a:noFill/>
                    </a:ln>
                    <a:solidFill>
                      <a:srgbClr val="252525"/>
                    </a:solidFill>
                    <a:effectLst/>
                    <a:uLnTx/>
                    <a:uFillTx/>
                    <a:latin typeface="Times New Roman"/>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in terms of electromagnetic field in system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a:t>
                </a:r>
                <a:r>
                  <a:rPr kumimoji="0" lang="nl-NL" sz="2000" b="0" i="0" u="none" strike="noStrike" kern="1200" cap="none" spc="0" normalizeH="0" baseline="0" noProof="0" dirty="0" err="1">
                    <a:ln>
                      <a:noFill/>
                    </a:ln>
                    <a:solidFill>
                      <a:srgbClr val="252525"/>
                    </a:solidFill>
                    <a:effectLst/>
                    <a:uLnTx/>
                    <a:uFillTx/>
                    <a:latin typeface="Times New Roman"/>
                    <a:ea typeface="+mn-ea"/>
                    <a:cs typeface="+mn-cs"/>
                  </a:rPr>
                  <a:t>where</a:t>
                </a:r>
                <a:endParaRPr kumimoji="0" lang="en-US" sz="2000" b="0" i="0" u="none" strike="noStrike" kern="1200" cap="none" spc="0" normalizeH="0" baseline="0" noProof="0" dirty="0">
                  <a:ln>
                    <a:noFill/>
                  </a:ln>
                  <a:solidFill>
                    <a:srgbClr val="252525"/>
                  </a:solidFill>
                  <a:effectLst/>
                  <a:uLnTx/>
                  <a:uFillTx/>
                  <a:latin typeface="Times New Roman"/>
                  <a:ea typeface="+mn-ea"/>
                  <a:cs typeface="+mn-cs"/>
                </a:endParaRPr>
              </a:p>
            </p:txBody>
          </p:sp>
        </mc:Choice>
        <mc:Fallback xmlns="">
          <p:sp>
            <p:nvSpPr>
              <p:cNvPr id="34" name="Rectangle 33"/>
              <p:cNvSpPr>
                <a:spLocks noRot="1" noChangeAspect="1" noMove="1" noResize="1" noEditPoints="1" noAdjustHandles="1" noChangeArrowheads="1" noChangeShapeType="1" noTextEdit="1"/>
              </p:cNvSpPr>
              <p:nvPr/>
            </p:nvSpPr>
            <p:spPr>
              <a:xfrm>
                <a:off x="406639" y="2941599"/>
                <a:ext cx="6100913" cy="765146"/>
              </a:xfrm>
              <a:prstGeom prst="rect">
                <a:avLst/>
              </a:prstGeom>
              <a:blipFill>
                <a:blip r:embed="rId10"/>
                <a:stretch>
                  <a:fillRect l="-1099" t="-4000" b="-1040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499590" y="5165680"/>
                <a:ext cx="3323807" cy="713016"/>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𝑤𝑟𝑡</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sub>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acc>
                          <m:sSub>
                            <m:sSubPr>
                              <m:ctrlPr>
                                <a:rPr kumimoji="0" lang="en-US" sz="2000" b="0" i="1" u="none" strike="noStrike" kern="1200" cap="none" spc="0" normalizeH="0" baseline="0" noProof="0" smtClean="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0</m:t>
                              </m:r>
                            </m:sub>
                          </m:sSub>
                        </m:e>
                      </m:d>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smtClean="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𝛾</m:t>
                              </m:r>
                            </m:e>
                          </m:acc>
                          <m:sSub>
                            <m:sSubPr>
                              <m:ctrlPr>
                                <a:rPr kumimoji="0" lang="en-US" sz="2000" b="0" i="1" u="none" strike="noStrike" kern="1200" cap="none" spc="0" normalizeH="0" baseline="0" noProof="0" smtClean="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𝜎</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0</m:t>
                              </m:r>
                            </m:sub>
                          </m:sSub>
                        </m:num>
                        <m:den>
                          <m:sSub>
                            <m:sSubPr>
                              <m:ctrlPr>
                                <a:rPr kumimoji="0" lang="en-US" sz="2000" b="0" i="1" u="none" strike="noStrike" kern="1200" cap="none" spc="0" normalizeH="0" baseline="0" noProof="0" smtClean="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0</m:t>
                              </m:r>
                            </m:sub>
                          </m:sSub>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5" name="Rectangle 34"/>
              <p:cNvSpPr>
                <a:spLocks noRot="1" noChangeAspect="1" noMove="1" noResize="1" noEditPoints="1" noAdjustHandles="1" noChangeArrowheads="1" noChangeShapeType="1" noTextEdit="1"/>
              </p:cNvSpPr>
              <p:nvPr/>
            </p:nvSpPr>
            <p:spPr>
              <a:xfrm>
                <a:off x="499590" y="5165680"/>
                <a:ext cx="3323807" cy="713016"/>
              </a:xfrm>
              <a:prstGeom prst="rect">
                <a:avLst/>
              </a:prstGeom>
              <a:blipFill>
                <a:blip r:embed="rId11"/>
                <a:stretch>
                  <a:fillRect/>
                </a:stretch>
              </a:blipFill>
              <a:ln w="19050">
                <a:noFill/>
              </a:ln>
            </p:spPr>
            <p:txBody>
              <a:bodyPr/>
              <a:lstStyle/>
              <a:p>
                <a:r>
                  <a:rPr lang="LID4096">
                    <a:noFill/>
                  </a:rPr>
                  <a:t> </a:t>
                </a:r>
              </a:p>
            </p:txBody>
          </p:sp>
        </mc:Fallback>
      </mc:AlternateContent>
      <p:sp>
        <p:nvSpPr>
          <p:cNvPr id="36" name="Rectangle 35">
            <a:extLst>
              <a:ext uri="{FF2B5EF4-FFF2-40B4-BE49-F238E27FC236}">
                <a16:creationId xmlns:a16="http://schemas.microsoft.com/office/drawing/2014/main" id="{E1E9C912-C4AE-453C-984F-E0170EE4247A}"/>
              </a:ext>
            </a:extLst>
          </p:cNvPr>
          <p:cNvSpPr/>
          <p:nvPr/>
        </p:nvSpPr>
        <p:spPr>
          <a:xfrm>
            <a:off x="419017" y="2256360"/>
            <a:ext cx="100675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with</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37" name="Rectangle 36"/>
              <p:cNvSpPr/>
              <p:nvPr/>
            </p:nvSpPr>
            <p:spPr>
              <a:xfrm>
                <a:off x="1004560" y="2096602"/>
                <a:ext cx="5280100" cy="799706"/>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smtClean="0">
                              <a:ln>
                                <a:noFill/>
                              </a:ln>
                              <a:solidFill>
                                <a:srgbClr val="CC33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acc>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0</m:t>
                              </m:r>
                            </m:sub>
                          </m:sSub>
                        </m:num>
                        <m:den>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1+</m:t>
                          </m:r>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2</m:t>
                              </m:r>
                            </m:sup>
                          </m:sSup>
                        </m:den>
                      </m:f>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d>
                        <m:dPr>
                          <m:ctrlP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wrt</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sub>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e>
                      </m:d>
                      <m: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sty m:val="p"/>
                        </m:rPr>
                        <a:rPr kumimoji="0" lang="en-GB"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and</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rad>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7" name="Rectangle 36"/>
              <p:cNvSpPr>
                <a:spLocks noRot="1" noChangeAspect="1" noMove="1" noResize="1" noEditPoints="1" noAdjustHandles="1" noChangeArrowheads="1" noChangeShapeType="1" noTextEdit="1"/>
              </p:cNvSpPr>
              <p:nvPr/>
            </p:nvSpPr>
            <p:spPr>
              <a:xfrm>
                <a:off x="1004560" y="2096602"/>
                <a:ext cx="5280100" cy="799706"/>
              </a:xfrm>
              <a:prstGeom prst="rect">
                <a:avLst/>
              </a:prstGeom>
              <a:blipFill>
                <a:blip r:embed="rId12"/>
                <a:stretch>
                  <a:fillRect/>
                </a:stretch>
              </a:blipFill>
              <a:ln w="19050">
                <a:noFill/>
              </a:ln>
            </p:spPr>
            <p:txBody>
              <a:bodyPr/>
              <a:lstStyle/>
              <a:p>
                <a:r>
                  <a:rPr lang="en-US">
                    <a:noFill/>
                  </a:rPr>
                  <a:t> </a:t>
                </a:r>
              </a:p>
            </p:txBody>
          </p:sp>
        </mc:Fallback>
      </mc:AlternateContent>
      <p:sp>
        <p:nvSpPr>
          <p:cNvPr id="38" name="Rectangle 37">
            <a:extLst>
              <a:ext uri="{FF2B5EF4-FFF2-40B4-BE49-F238E27FC236}">
                <a16:creationId xmlns:a16="http://schemas.microsoft.com/office/drawing/2014/main" id="{E1E9C912-C4AE-453C-984F-E0170EE4247A}"/>
              </a:ext>
            </a:extLst>
          </p:cNvPr>
          <p:cNvSpPr/>
          <p:nvPr/>
        </p:nvSpPr>
        <p:spPr>
          <a:xfrm>
            <a:off x="8671932" y="5762571"/>
            <a:ext cx="355054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So we have to calculate       </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11239926" y="5631708"/>
                <a:ext cx="376813" cy="7130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1200" cap="none" spc="0" normalizeH="0" baseline="0" noProof="0" smtClean="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𝛾</m:t>
                              </m:r>
                            </m:e>
                          </m:acc>
                        </m:num>
                        <m:den>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0</m:t>
                              </m:r>
                            </m:sub>
                          </m:sSub>
                        </m:den>
                      </m:f>
                      <m:r>
                        <a:rPr kumimoji="0" lang="nl-NL" sz="2000" b="0" i="1" u="none" strike="noStrike" kern="1200" cap="none" spc="0" normalizeH="0" baseline="0" noProof="0" smtClean="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m:t>
                      </m:r>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11239926" y="5631708"/>
                <a:ext cx="376813" cy="713016"/>
              </a:xfrm>
              <a:prstGeom prst="rect">
                <a:avLst/>
              </a:prstGeom>
              <a:blipFill>
                <a:blip r:embed="rId13"/>
                <a:stretch>
                  <a:fillRect r="-14516"/>
                </a:stretch>
              </a:blipFill>
            </p:spPr>
            <p:txBody>
              <a:bodyPr/>
              <a:lstStyle/>
              <a:p>
                <a:r>
                  <a:rPr lang="LID4096">
                    <a:noFill/>
                  </a:rPr>
                  <a:t> </a:t>
                </a:r>
              </a:p>
            </p:txBody>
          </p:sp>
        </mc:Fallback>
      </mc:AlternateContent>
      <p:sp>
        <p:nvSpPr>
          <p:cNvPr id="21" name="Freeform 3">
            <a:extLst>
              <a:ext uri="{FF2B5EF4-FFF2-40B4-BE49-F238E27FC236}">
                <a16:creationId xmlns:a16="http://schemas.microsoft.com/office/drawing/2014/main" id="{842E052F-2F1C-4608-A607-F55B74485763}"/>
              </a:ext>
            </a:extLst>
          </p:cNvPr>
          <p:cNvSpPr/>
          <p:nvPr/>
        </p:nvSpPr>
        <p:spPr bwMode="auto">
          <a:xfrm>
            <a:off x="7850221" y="2267946"/>
            <a:ext cx="1499143" cy="329339"/>
          </a:xfrm>
          <a:custGeom>
            <a:avLst/>
            <a:gdLst>
              <a:gd name="connsiteX0" fmla="*/ 1110343 w 1234179"/>
              <a:gd name="connsiteY0" fmla="*/ 0 h 230647"/>
              <a:gd name="connsiteX1" fmla="*/ 1132115 w 1234179"/>
              <a:gd name="connsiteY1" fmla="*/ 206829 h 230647"/>
              <a:gd name="connsiteX2" fmla="*/ 0 w 1234179"/>
              <a:gd name="connsiteY2" fmla="*/ 217714 h 230647"/>
            </a:gdLst>
            <a:ahLst/>
            <a:cxnLst>
              <a:cxn ang="0">
                <a:pos x="connsiteX0" y="connsiteY0"/>
              </a:cxn>
              <a:cxn ang="0">
                <a:pos x="connsiteX1" y="connsiteY1"/>
              </a:cxn>
              <a:cxn ang="0">
                <a:pos x="connsiteX2" y="connsiteY2"/>
              </a:cxn>
            </a:cxnLst>
            <a:rect l="l" t="t" r="r" b="b"/>
            <a:pathLst>
              <a:path w="1234179" h="230647">
                <a:moveTo>
                  <a:pt x="1110343" y="0"/>
                </a:moveTo>
                <a:cubicBezTo>
                  <a:pt x="1213757" y="85271"/>
                  <a:pt x="1317172" y="170543"/>
                  <a:pt x="1132115" y="206829"/>
                </a:cubicBezTo>
                <a:cubicBezTo>
                  <a:pt x="947058" y="243115"/>
                  <a:pt x="473529" y="230414"/>
                  <a:pt x="0" y="217714"/>
                </a:cubicBezTo>
              </a:path>
            </a:pathLst>
          </a:custGeom>
          <a:noFill/>
          <a:ln w="28575" cap="flat" cmpd="sng" algn="ctr">
            <a:solidFill>
              <a:srgbClr val="0070C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2" name="Freeform: Shape 21">
            <a:extLst>
              <a:ext uri="{FF2B5EF4-FFF2-40B4-BE49-F238E27FC236}">
                <a16:creationId xmlns:a16="http://schemas.microsoft.com/office/drawing/2014/main" id="{77FBCF89-48F2-4606-BAF2-816B88C85DB2}"/>
              </a:ext>
            </a:extLst>
          </p:cNvPr>
          <p:cNvSpPr/>
          <p:nvPr/>
        </p:nvSpPr>
        <p:spPr bwMode="auto">
          <a:xfrm>
            <a:off x="7247106" y="1763629"/>
            <a:ext cx="1595337" cy="532099"/>
          </a:xfrm>
          <a:custGeom>
            <a:avLst/>
            <a:gdLst>
              <a:gd name="connsiteX0" fmla="*/ 1536971 w 1536971"/>
              <a:gd name="connsiteY0" fmla="*/ 16533 h 473733"/>
              <a:gd name="connsiteX1" fmla="*/ 933856 w 1536971"/>
              <a:gd name="connsiteY1" fmla="*/ 55443 h 473733"/>
              <a:gd name="connsiteX2" fmla="*/ 0 w 1536971"/>
              <a:gd name="connsiteY2" fmla="*/ 473733 h 473733"/>
            </a:gdLst>
            <a:ahLst/>
            <a:cxnLst>
              <a:cxn ang="0">
                <a:pos x="connsiteX0" y="connsiteY0"/>
              </a:cxn>
              <a:cxn ang="0">
                <a:pos x="connsiteX1" y="connsiteY1"/>
              </a:cxn>
              <a:cxn ang="0">
                <a:pos x="connsiteX2" y="connsiteY2"/>
              </a:cxn>
            </a:cxnLst>
            <a:rect l="l" t="t" r="r" b="b"/>
            <a:pathLst>
              <a:path w="1536971" h="473733">
                <a:moveTo>
                  <a:pt x="1536971" y="16533"/>
                </a:moveTo>
                <a:cubicBezTo>
                  <a:pt x="1363494" y="-2112"/>
                  <a:pt x="1190018" y="-20757"/>
                  <a:pt x="933856" y="55443"/>
                </a:cubicBezTo>
                <a:cubicBezTo>
                  <a:pt x="677694" y="131643"/>
                  <a:pt x="338847" y="302688"/>
                  <a:pt x="0" y="473733"/>
                </a:cubicBezTo>
              </a:path>
            </a:pathLst>
          </a:custGeom>
          <a:noFill/>
          <a:ln w="28575" cap="flat" cmpd="sng" algn="ctr">
            <a:solidFill>
              <a:srgbClr val="0070C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CF75BE93-377A-4608-9C47-4D0172406798}"/>
                  </a:ext>
                </a:extLst>
              </p:cNvPr>
              <p:cNvSpPr/>
              <p:nvPr/>
            </p:nvSpPr>
            <p:spPr>
              <a:xfrm>
                <a:off x="8803533" y="757409"/>
                <a:ext cx="3156057" cy="713016"/>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in</m:t>
                      </m:r>
                      <m: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e>
                      </m:acc>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4" name="Rectangle 23">
                <a:extLst>
                  <a:ext uri="{FF2B5EF4-FFF2-40B4-BE49-F238E27FC236}">
                    <a16:creationId xmlns:a16="http://schemas.microsoft.com/office/drawing/2014/main" id="{CF75BE93-377A-4608-9C47-4D0172406798}"/>
                  </a:ext>
                </a:extLst>
              </p:cNvPr>
              <p:cNvSpPr>
                <a:spLocks noRot="1" noChangeAspect="1" noMove="1" noResize="1" noEditPoints="1" noAdjustHandles="1" noChangeArrowheads="1" noChangeShapeType="1" noTextEdit="1"/>
              </p:cNvSpPr>
              <p:nvPr/>
            </p:nvSpPr>
            <p:spPr>
              <a:xfrm>
                <a:off x="8803533" y="757409"/>
                <a:ext cx="3156057" cy="713016"/>
              </a:xfrm>
              <a:prstGeom prst="rect">
                <a:avLst/>
              </a:prstGeom>
              <a:blipFill>
                <a:blip r:embed="rId14"/>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2DFFE373-D2EB-430E-8F8E-74B6A7B91FF6}"/>
                  </a:ext>
                </a:extLst>
              </p:cNvPr>
              <p:cNvSpPr/>
              <p:nvPr/>
            </p:nvSpPr>
            <p:spPr>
              <a:xfrm>
                <a:off x="523155" y="6090345"/>
                <a:ext cx="18705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acc>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 name="Rectangle 1">
                <a:extLst>
                  <a:ext uri="{FF2B5EF4-FFF2-40B4-BE49-F238E27FC236}">
                    <a16:creationId xmlns:a16="http://schemas.microsoft.com/office/drawing/2014/main" id="{2DFFE373-D2EB-430E-8F8E-74B6A7B91FF6}"/>
                  </a:ext>
                </a:extLst>
              </p:cNvPr>
              <p:cNvSpPr>
                <a:spLocks noRot="1" noChangeAspect="1" noMove="1" noResize="1" noEditPoints="1" noAdjustHandles="1" noChangeArrowheads="1" noChangeShapeType="1" noTextEdit="1"/>
              </p:cNvSpPr>
              <p:nvPr/>
            </p:nvSpPr>
            <p:spPr>
              <a:xfrm>
                <a:off x="523155" y="6090345"/>
                <a:ext cx="1870512" cy="400110"/>
              </a:xfrm>
              <a:prstGeom prst="rect">
                <a:avLst/>
              </a:prstGeom>
              <a:blipFill>
                <a:blip r:embed="rId15"/>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834F206E-1356-4AE2-A3E1-4EB7717C911E}"/>
                  </a:ext>
                </a:extLst>
              </p:cNvPr>
              <p:cNvSpPr/>
              <p:nvPr/>
            </p:nvSpPr>
            <p:spPr>
              <a:xfrm>
                <a:off x="3668509" y="5142290"/>
                <a:ext cx="2901435" cy="713016"/>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𝑤𝑟𝑡</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smtClean="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0</m:t>
                              </m:r>
                            </m:sub>
                          </m:sSub>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m:t>0</m:t>
                              </m:r>
                            </m:sub>
                          </m:sSub>
                        </m:e>
                      </m:d>
                      <m:f>
                        <m:fPr>
                          <m:ctrlPr>
                            <a:rPr kumimoji="0" lang="en-US" sz="2000" b="0" i="1" u="none" strike="noStrike" kern="1200" cap="none" spc="0" normalizeH="0" baseline="0" noProof="0" smtClean="0">
                              <a:ln>
                                <a:noFill/>
                              </a:ln>
                              <a:solidFill>
                                <a:srgbClr val="3333CC"/>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acc>
                        </m:num>
                        <m:den>
                          <m:sSub>
                            <m:sSub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0</m:t>
                              </m:r>
                            </m:sub>
                          </m:sSub>
                        </m:den>
                      </m:f>
                      <m:f>
                        <m:f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𝜎</m:t>
                          </m:r>
                        </m:num>
                        <m:den>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0</m:t>
                              </m:r>
                            </m:sub>
                          </m:sSub>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6" name="Rectangle 25">
                <a:extLst>
                  <a:ext uri="{FF2B5EF4-FFF2-40B4-BE49-F238E27FC236}">
                    <a16:creationId xmlns:a16="http://schemas.microsoft.com/office/drawing/2014/main" id="{834F206E-1356-4AE2-A3E1-4EB7717C911E}"/>
                  </a:ext>
                </a:extLst>
              </p:cNvPr>
              <p:cNvSpPr>
                <a:spLocks noRot="1" noChangeAspect="1" noMove="1" noResize="1" noEditPoints="1" noAdjustHandles="1" noChangeArrowheads="1" noChangeShapeType="1" noTextEdit="1"/>
              </p:cNvSpPr>
              <p:nvPr/>
            </p:nvSpPr>
            <p:spPr>
              <a:xfrm>
                <a:off x="3668509" y="5142290"/>
                <a:ext cx="2901435" cy="713016"/>
              </a:xfrm>
              <a:prstGeom prst="rect">
                <a:avLst/>
              </a:prstGeom>
              <a:blipFill>
                <a:blip r:embed="rId16"/>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E8281177-A018-43CD-B059-08EBDE012918}"/>
                  </a:ext>
                </a:extLst>
              </p:cNvPr>
              <p:cNvSpPr/>
              <p:nvPr/>
            </p:nvSpPr>
            <p:spPr>
              <a:xfrm>
                <a:off x="4980457" y="5959299"/>
                <a:ext cx="2901435" cy="7130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smtClean="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𝛾</m:t>
                              </m:r>
                            </m:e>
                          </m:acc>
                        </m:num>
                        <m:den>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0</m:t>
                              </m:r>
                            </m:sub>
                          </m:sSub>
                        </m:den>
                      </m:f>
                      <m:f>
                        <m:fPr>
                          <m:ctrlPr>
                            <a:rPr kumimoji="0" lang="en-US" sz="2000" b="0" i="1" u="none" strike="noStrike" kern="1200" cap="none" spc="0" normalizeH="0" baseline="0" noProof="0" smtClean="0">
                              <a:ln>
                                <a:noFill/>
                              </a:ln>
                              <a:solidFill>
                                <a:srgbClr val="CC33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0</m:t>
                              </m:r>
                            </m:sub>
                          </m:sSub>
                        </m:num>
                        <m:den>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1+</m:t>
                          </m:r>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2</m:t>
                              </m:r>
                            </m:sup>
                          </m:sSup>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𝜎</m:t>
                          </m:r>
                        </m:e>
                      </m:d>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8" name="Rectangle 27">
                <a:extLst>
                  <a:ext uri="{FF2B5EF4-FFF2-40B4-BE49-F238E27FC236}">
                    <a16:creationId xmlns:a16="http://schemas.microsoft.com/office/drawing/2014/main" id="{E8281177-A018-43CD-B059-08EBDE012918}"/>
                  </a:ext>
                </a:extLst>
              </p:cNvPr>
              <p:cNvSpPr>
                <a:spLocks noRot="1" noChangeAspect="1" noMove="1" noResize="1" noEditPoints="1" noAdjustHandles="1" noChangeArrowheads="1" noChangeShapeType="1" noTextEdit="1"/>
              </p:cNvSpPr>
              <p:nvPr/>
            </p:nvSpPr>
            <p:spPr>
              <a:xfrm>
                <a:off x="4980457" y="5959299"/>
                <a:ext cx="2901435" cy="71301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7A5216A5-494A-4CB6-845C-AEFDF8663124}"/>
                  </a:ext>
                </a:extLst>
              </p:cNvPr>
              <p:cNvSpPr/>
              <p:nvPr/>
            </p:nvSpPr>
            <p:spPr>
              <a:xfrm>
                <a:off x="8803533" y="1558825"/>
                <a:ext cx="1945531"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relative to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sub>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5" name="Rectangle 24">
                <a:extLst>
                  <a:ext uri="{FF2B5EF4-FFF2-40B4-BE49-F238E27FC236}">
                    <a16:creationId xmlns:a16="http://schemas.microsoft.com/office/drawing/2014/main" id="{7A5216A5-494A-4CB6-845C-AEFDF8663124}"/>
                  </a:ext>
                </a:extLst>
              </p:cNvPr>
              <p:cNvSpPr>
                <a:spLocks noRot="1" noChangeAspect="1" noMove="1" noResize="1" noEditPoints="1" noAdjustHandles="1" noChangeArrowheads="1" noChangeShapeType="1" noTextEdit="1"/>
              </p:cNvSpPr>
              <p:nvPr/>
            </p:nvSpPr>
            <p:spPr>
              <a:xfrm>
                <a:off x="8803533" y="1558825"/>
                <a:ext cx="1945531" cy="400110"/>
              </a:xfrm>
              <a:prstGeom prst="rect">
                <a:avLst/>
              </a:prstGeom>
              <a:blipFill>
                <a:blip r:embed="rId18"/>
                <a:stretch>
                  <a:fillRect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FEBE7DEA-70EF-44B4-8D5C-7838EBE744E5}"/>
                  </a:ext>
                </a:extLst>
              </p:cNvPr>
              <p:cNvSpPr/>
              <p:nvPr/>
            </p:nvSpPr>
            <p:spPr>
              <a:xfrm>
                <a:off x="8812719" y="1919744"/>
                <a:ext cx="1945531"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relative to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9" name="Rectangle 28">
                <a:extLst>
                  <a:ext uri="{FF2B5EF4-FFF2-40B4-BE49-F238E27FC236}">
                    <a16:creationId xmlns:a16="http://schemas.microsoft.com/office/drawing/2014/main" id="{FEBE7DEA-70EF-44B4-8D5C-7838EBE744E5}"/>
                  </a:ext>
                </a:extLst>
              </p:cNvPr>
              <p:cNvSpPr>
                <a:spLocks noRot="1" noChangeAspect="1" noMove="1" noResize="1" noEditPoints="1" noAdjustHandles="1" noChangeArrowheads="1" noChangeShapeType="1" noTextEdit="1"/>
              </p:cNvSpPr>
              <p:nvPr/>
            </p:nvSpPr>
            <p:spPr>
              <a:xfrm>
                <a:off x="8812719" y="1919744"/>
                <a:ext cx="1945531" cy="400110"/>
              </a:xfrm>
              <a:prstGeom prst="rect">
                <a:avLst/>
              </a:prstGeom>
              <a:blipFill>
                <a:blip r:embed="rId19"/>
                <a:stretch>
                  <a:fillRect t="-9091"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1587538-DE38-491D-9449-9541B1D60DAD}"/>
                  </a:ext>
                </a:extLst>
              </p:cNvPr>
              <p:cNvSpPr/>
              <p:nvPr/>
            </p:nvSpPr>
            <p:spPr>
              <a:xfrm>
                <a:off x="485987" y="4314595"/>
                <a:ext cx="560230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We will calculate the parameters </a:t>
                </a:r>
                <a:r>
                  <a:rPr kumimoji="0" lang="en-US" sz="2000" b="0" i="0" u="none" strike="noStrike" kern="1200" cap="none" spc="0" normalizeH="0" baseline="0" noProof="0" dirty="0" err="1">
                    <a:ln>
                      <a:noFill/>
                    </a:ln>
                    <a:solidFill>
                      <a:srgbClr val="252525"/>
                    </a:solidFill>
                    <a:effectLst/>
                    <a:uLnTx/>
                    <a:uFillTx/>
                    <a:latin typeface="Times New Roman" panose="02020603050405020304" pitchFamily="18" charset="0"/>
                    <a:ea typeface="+mn-ea"/>
                    <a:cs typeface="+mn-cs"/>
                  </a:rPr>
                  <a:t>wrt</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sub>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a14:m>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system</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0" name="Rectangle 29">
                <a:extLst>
                  <a:ext uri="{FF2B5EF4-FFF2-40B4-BE49-F238E27FC236}">
                    <a16:creationId xmlns:a16="http://schemas.microsoft.com/office/drawing/2014/main" id="{61587538-DE38-491D-9449-9541B1D60DAD}"/>
                  </a:ext>
                </a:extLst>
              </p:cNvPr>
              <p:cNvSpPr>
                <a:spLocks noRot="1" noChangeAspect="1" noMove="1" noResize="1" noEditPoints="1" noAdjustHandles="1" noChangeArrowheads="1" noChangeShapeType="1" noTextEdit="1"/>
              </p:cNvSpPr>
              <p:nvPr/>
            </p:nvSpPr>
            <p:spPr>
              <a:xfrm>
                <a:off x="485987" y="4314595"/>
                <a:ext cx="5602307" cy="400110"/>
              </a:xfrm>
              <a:prstGeom prst="rect">
                <a:avLst/>
              </a:prstGeom>
              <a:blipFill>
                <a:blip r:embed="rId22"/>
                <a:stretch>
                  <a:fillRect l="-1197" t="-9231" b="-27692"/>
                </a:stretch>
              </a:blipFill>
            </p:spPr>
            <p:txBody>
              <a:bodyPr/>
              <a:lstStyle/>
              <a:p>
                <a:r>
                  <a:rPr lang="LID4096">
                    <a:noFill/>
                  </a:rPr>
                  <a:t> </a:t>
                </a:r>
              </a:p>
            </p:txBody>
          </p:sp>
        </mc:Fallback>
      </mc:AlternateContent>
      <p:sp>
        <p:nvSpPr>
          <p:cNvPr id="3" name="Freeform: Shape 2">
            <a:extLst>
              <a:ext uri="{FF2B5EF4-FFF2-40B4-BE49-F238E27FC236}">
                <a16:creationId xmlns:a16="http://schemas.microsoft.com/office/drawing/2014/main" id="{DDC952C0-F489-4B4F-B63A-9C23578F238E}"/>
              </a:ext>
            </a:extLst>
          </p:cNvPr>
          <p:cNvSpPr/>
          <p:nvPr/>
        </p:nvSpPr>
        <p:spPr bwMode="auto">
          <a:xfrm>
            <a:off x="1425769" y="5075517"/>
            <a:ext cx="2769417" cy="205740"/>
          </a:xfrm>
          <a:custGeom>
            <a:avLst/>
            <a:gdLst>
              <a:gd name="connsiteX0" fmla="*/ 1330452 w 1374671"/>
              <a:gd name="connsiteY0" fmla="*/ 0 h 196596"/>
              <a:gd name="connsiteX1" fmla="*/ 1248156 w 1374671"/>
              <a:gd name="connsiteY1" fmla="*/ 105156 h 196596"/>
              <a:gd name="connsiteX2" fmla="*/ 260604 w 1374671"/>
              <a:gd name="connsiteY2" fmla="*/ 73152 h 196596"/>
              <a:gd name="connsiteX3" fmla="*/ 0 w 1374671"/>
              <a:gd name="connsiteY3" fmla="*/ 196596 h 196596"/>
            </a:gdLst>
            <a:ahLst/>
            <a:cxnLst>
              <a:cxn ang="0">
                <a:pos x="connsiteX0" y="connsiteY0"/>
              </a:cxn>
              <a:cxn ang="0">
                <a:pos x="connsiteX1" y="connsiteY1"/>
              </a:cxn>
              <a:cxn ang="0">
                <a:pos x="connsiteX2" y="connsiteY2"/>
              </a:cxn>
              <a:cxn ang="0">
                <a:pos x="connsiteX3" y="connsiteY3"/>
              </a:cxn>
            </a:cxnLst>
            <a:rect l="l" t="t" r="r" b="b"/>
            <a:pathLst>
              <a:path w="1374671" h="196596">
                <a:moveTo>
                  <a:pt x="1330452" y="0"/>
                </a:moveTo>
                <a:cubicBezTo>
                  <a:pt x="1378458" y="46482"/>
                  <a:pt x="1426464" y="92964"/>
                  <a:pt x="1248156" y="105156"/>
                </a:cubicBezTo>
                <a:cubicBezTo>
                  <a:pt x="1069848" y="117348"/>
                  <a:pt x="468630" y="57912"/>
                  <a:pt x="260604" y="73152"/>
                </a:cubicBezTo>
                <a:cubicBezTo>
                  <a:pt x="52578" y="88392"/>
                  <a:pt x="26289" y="142494"/>
                  <a:pt x="0" y="196596"/>
                </a:cubicBezTo>
              </a:path>
            </a:pathLst>
          </a:custGeom>
          <a:noFill/>
          <a:ln w="19050"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LID4096"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Freeform: Shape 3">
            <a:extLst>
              <a:ext uri="{FF2B5EF4-FFF2-40B4-BE49-F238E27FC236}">
                <a16:creationId xmlns:a16="http://schemas.microsoft.com/office/drawing/2014/main" id="{90CD44E0-CDA8-46DF-807B-43C2F4AE1F95}"/>
              </a:ext>
            </a:extLst>
          </p:cNvPr>
          <p:cNvSpPr/>
          <p:nvPr/>
        </p:nvSpPr>
        <p:spPr bwMode="auto">
          <a:xfrm>
            <a:off x="3619782" y="5128192"/>
            <a:ext cx="3384267" cy="179292"/>
          </a:xfrm>
          <a:custGeom>
            <a:avLst/>
            <a:gdLst>
              <a:gd name="connsiteX0" fmla="*/ 1184148 w 1249508"/>
              <a:gd name="connsiteY0" fmla="*/ 0 h 205740"/>
              <a:gd name="connsiteX1" fmla="*/ 1165860 w 1249508"/>
              <a:gd name="connsiteY1" fmla="*/ 82296 h 205740"/>
              <a:gd name="connsiteX2" fmla="*/ 361188 w 1249508"/>
              <a:gd name="connsiteY2" fmla="*/ 96012 h 205740"/>
              <a:gd name="connsiteX3" fmla="*/ 0 w 1249508"/>
              <a:gd name="connsiteY3" fmla="*/ 205740 h 205740"/>
            </a:gdLst>
            <a:ahLst/>
            <a:cxnLst>
              <a:cxn ang="0">
                <a:pos x="connsiteX0" y="connsiteY0"/>
              </a:cxn>
              <a:cxn ang="0">
                <a:pos x="connsiteX1" y="connsiteY1"/>
              </a:cxn>
              <a:cxn ang="0">
                <a:pos x="connsiteX2" y="connsiteY2"/>
              </a:cxn>
              <a:cxn ang="0">
                <a:pos x="connsiteX3" y="connsiteY3"/>
              </a:cxn>
            </a:cxnLst>
            <a:rect l="l" t="t" r="r" b="b"/>
            <a:pathLst>
              <a:path w="1249508" h="205740">
                <a:moveTo>
                  <a:pt x="1184148" y="0"/>
                </a:moveTo>
                <a:cubicBezTo>
                  <a:pt x="1243584" y="33147"/>
                  <a:pt x="1303020" y="66294"/>
                  <a:pt x="1165860" y="82296"/>
                </a:cubicBezTo>
                <a:cubicBezTo>
                  <a:pt x="1028700" y="98298"/>
                  <a:pt x="555498" y="75438"/>
                  <a:pt x="361188" y="96012"/>
                </a:cubicBezTo>
                <a:cubicBezTo>
                  <a:pt x="166878" y="116586"/>
                  <a:pt x="83439" y="161163"/>
                  <a:pt x="0" y="205740"/>
                </a:cubicBezTo>
              </a:path>
            </a:pathLst>
          </a:custGeom>
          <a:noFill/>
          <a:ln w="19050"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LID4096" sz="1600" b="1" i="0" u="none" strike="noStrike" kern="1200" cap="none" spc="0" normalizeH="0" baseline="0" noProof="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90E23CD9-B012-44E1-A50B-76CAB8955D7F}"/>
                  </a:ext>
                </a:extLst>
              </p:cNvPr>
              <p:cNvSpPr/>
              <p:nvPr/>
            </p:nvSpPr>
            <p:spPr>
              <a:xfrm>
                <a:off x="3531308" y="5955595"/>
                <a:ext cx="1607107" cy="7130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f>
                        <m:fPr>
                          <m:ctrlPr>
                            <a:rPr kumimoji="0" lang="en-US" sz="2000" b="0" i="1" u="none" strike="noStrike" kern="1200" cap="none" spc="0" normalizeH="0" baseline="0" noProof="0" smtClean="0">
                              <a:ln>
                                <a:noFill/>
                              </a:ln>
                              <a:solidFill>
                                <a:srgbClr val="3333CC"/>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acc>
                        </m:num>
                        <m:den>
                          <m:sSub>
                            <m:sSub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0</m:t>
                              </m:r>
                            </m:sub>
                          </m:sSub>
                        </m:den>
                      </m:f>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𝜎</m:t>
                      </m:r>
                      <m:acc>
                        <m:accPr>
                          <m:chr m:val="̅"/>
                          <m:ctrlPr>
                            <a:rPr kumimoji="0" lang="en-US" sz="2000" b="0" i="1" u="none" strike="noStrike" kern="1200" cap="none" spc="0" normalizeH="0" baseline="0" noProof="0" smtClean="0">
                              <a:ln>
                                <a:noFill/>
                              </a:ln>
                              <a:solidFill>
                                <a:srgbClr val="CC33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acc>
                    </m:oMath>
                  </m:oMathPara>
                </a14:m>
                <a:endParaRPr kumimoji="0" lang="en-US" sz="2000" b="0" u="none" strike="noStrike" kern="1200" cap="none" spc="0" normalizeH="0" baseline="0" noProof="0" dirty="0">
                  <a:ln>
                    <a:noFill/>
                  </a:ln>
                  <a:solidFill>
                    <a:srgbClr val="000000"/>
                  </a:solidFill>
                  <a:effectLst/>
                  <a:uLnTx/>
                  <a:uFillTx/>
                  <a:latin typeface="Times New Roman"/>
                  <a:cs typeface="+mn-cs"/>
                </a:endParaRPr>
              </a:p>
            </p:txBody>
          </p:sp>
        </mc:Choice>
        <mc:Fallback xmlns="">
          <p:sp>
            <p:nvSpPr>
              <p:cNvPr id="31" name="Rectangle 30">
                <a:extLst>
                  <a:ext uri="{FF2B5EF4-FFF2-40B4-BE49-F238E27FC236}">
                    <a16:creationId xmlns:a16="http://schemas.microsoft.com/office/drawing/2014/main" id="{90E23CD9-B012-44E1-A50B-76CAB8955D7F}"/>
                  </a:ext>
                </a:extLst>
              </p:cNvPr>
              <p:cNvSpPr>
                <a:spLocks noRot="1" noChangeAspect="1" noMove="1" noResize="1" noEditPoints="1" noAdjustHandles="1" noChangeArrowheads="1" noChangeShapeType="1" noTextEdit="1"/>
              </p:cNvSpPr>
              <p:nvPr/>
            </p:nvSpPr>
            <p:spPr>
              <a:xfrm>
                <a:off x="3531308" y="5955595"/>
                <a:ext cx="1607107" cy="713016"/>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51446FF7-AEFA-4F09-8587-7E84C57F0D99}"/>
                  </a:ext>
                </a:extLst>
              </p:cNvPr>
              <p:cNvSpPr/>
              <p:nvPr/>
            </p:nvSpPr>
            <p:spPr>
              <a:xfrm>
                <a:off x="2243600" y="5922669"/>
                <a:ext cx="1433534" cy="778868"/>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acc>
                            </m:num>
                            <m:den>
                              <m:sSub>
                                <m:sSub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0</m:t>
                                  </m:r>
                                </m:sub>
                              </m:sSub>
                            </m:den>
                          </m:f>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𝜎</m:t>
                          </m:r>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0" name="Rectangle 39">
                <a:extLst>
                  <a:ext uri="{FF2B5EF4-FFF2-40B4-BE49-F238E27FC236}">
                    <a16:creationId xmlns:a16="http://schemas.microsoft.com/office/drawing/2014/main" id="{51446FF7-AEFA-4F09-8587-7E84C57F0D99}"/>
                  </a:ext>
                </a:extLst>
              </p:cNvPr>
              <p:cNvSpPr>
                <a:spLocks noRot="1" noChangeAspect="1" noMove="1" noResize="1" noEditPoints="1" noAdjustHandles="1" noChangeArrowheads="1" noChangeShapeType="1" noTextEdit="1"/>
              </p:cNvSpPr>
              <p:nvPr/>
            </p:nvSpPr>
            <p:spPr>
              <a:xfrm>
                <a:off x="2243600" y="5922669"/>
                <a:ext cx="1433534" cy="778868"/>
              </a:xfrm>
              <a:prstGeom prst="rect">
                <a:avLst/>
              </a:prstGeom>
              <a:blipFill>
                <a:blip r:embed="rId24"/>
                <a:stretch>
                  <a:fillRect/>
                </a:stretch>
              </a:blipFill>
              <a:ln w="19050">
                <a:noFill/>
              </a:ln>
            </p:spPr>
            <p:txBody>
              <a:bodyPr/>
              <a:lstStyle/>
              <a:p>
                <a:r>
                  <a:rPr lang="LID4096">
                    <a:noFill/>
                  </a:rPr>
                  <a:t> </a:t>
                </a:r>
              </a:p>
            </p:txBody>
          </p:sp>
        </mc:Fallback>
      </mc:AlternateContent>
    </p:spTree>
    <p:extLst>
      <p:ext uri="{BB962C8B-B14F-4D97-AF65-F5344CB8AC3E}">
        <p14:creationId xmlns:p14="http://schemas.microsoft.com/office/powerpoint/2010/main" val="150275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18" grpId="0"/>
      <p:bldP spid="34" grpId="0"/>
      <p:bldP spid="35" grpId="0"/>
      <p:bldP spid="36" grpId="0"/>
      <p:bldP spid="37" grpId="0"/>
      <p:bldP spid="38" grpId="0"/>
      <p:bldP spid="7" grpId="0"/>
      <p:bldP spid="2" grpId="0"/>
      <p:bldP spid="26" grpId="0"/>
      <p:bldP spid="28" grpId="0"/>
      <p:bldP spid="30" grpId="0"/>
      <p:bldP spid="3" grpId="0" animBg="1"/>
      <p:bldP spid="4" grpId="0" animBg="1"/>
      <p:bldP spid="31"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428017" y="640131"/>
                <a:ext cx="8903559" cy="4853957"/>
              </a:xfrm>
              <a:prstGeom prst="rect">
                <a:avLst/>
              </a:prstGeom>
              <a:effectLst/>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Times New Roman"/>
                    <a:ea typeface="+mn-ea"/>
                    <a:cs typeface="+mn-cs"/>
                  </a:rPr>
                  <a:t>What you should learn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(Griffiths, Chapter 12.3.2-4):</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1.</a:t>
                </a:r>
                <a:r>
                  <a:rPr kumimoji="0" lang="ru-RU" sz="20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How the EM fields transform</a:t>
                </a:r>
                <a:endParaRPr kumimoji="0" lang="ru-RU"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ru-RU"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2</a:t>
                </a:r>
                <a:r>
                  <a:rPr kumimoji="0" lang="ru-RU" sz="20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Special case I.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e>
                    </m:acc>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in 𝒮 </a:t>
                </a:r>
                <a:endParaRPr kumimoji="0" lang="ru-RU"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ru-RU"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3</a:t>
                </a:r>
                <a:r>
                  <a:rPr kumimoji="0" lang="ru-RU" sz="20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Special case II.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e>
                    </m:acc>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in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4. The Lorentz transformation matrix </a:t>
                </a:r>
                <a14:m>
                  <m:oMath xmlns:m="http://schemas.openxmlformats.org/officeDocument/2006/math">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bSup>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and 4-vectors</a:t>
                </a:r>
              </a:p>
            </p:txBody>
          </p:sp>
        </mc:Choice>
        <mc:Fallback xmlns="">
          <p:sp>
            <p:nvSpPr>
              <p:cNvPr id="4" name="Rectangle 3"/>
              <p:cNvSpPr>
                <a:spLocks noRot="1" noChangeAspect="1" noMove="1" noResize="1" noEditPoints="1" noAdjustHandles="1" noChangeArrowheads="1" noChangeShapeType="1" noTextEdit="1"/>
              </p:cNvSpPr>
              <p:nvPr/>
            </p:nvSpPr>
            <p:spPr>
              <a:xfrm>
                <a:off x="428017" y="640131"/>
                <a:ext cx="8903559" cy="4853957"/>
              </a:xfrm>
              <a:prstGeom prst="rect">
                <a:avLst/>
              </a:prstGeom>
              <a:blipFill>
                <a:blip r:embed="rId3"/>
                <a:stretch>
                  <a:fillRect l="-684" b="-126"/>
                </a:stretch>
              </a:blipFill>
              <a:effectLst/>
            </p:spPr>
            <p:txBody>
              <a:bodyPr/>
              <a:lstStyle/>
              <a:p>
                <a:r>
                  <a:rPr lang="LID4096">
                    <a:noFill/>
                  </a:rPr>
                  <a:t> </a:t>
                </a:r>
              </a:p>
            </p:txBody>
          </p:sp>
        </mc:Fallback>
      </mc:AlternateContent>
      <p:sp>
        <p:nvSpPr>
          <p:cNvPr id="6146" name="Rectangle 2"/>
          <p:cNvSpPr>
            <a:spLocks noGrp="1" noChangeArrowheads="1"/>
          </p:cNvSpPr>
          <p:nvPr>
            <p:ph type="title" idx="4294967295"/>
          </p:nvPr>
        </p:nvSpPr>
        <p:spPr>
          <a:xfrm>
            <a:off x="1524000" y="0"/>
            <a:ext cx="9144000" cy="609600"/>
          </a:xfrm>
          <a:effectLst/>
        </p:spPr>
        <p:txBody>
          <a:bodyPr/>
          <a:lstStyle/>
          <a:p>
            <a:pPr eaLnBrk="1" hangingPunct="1"/>
            <a:r>
              <a:rPr lang="en-US" altLang="en-US" dirty="0">
                <a:solidFill>
                  <a:schemeClr val="accent2">
                    <a:lumMod val="50000"/>
                  </a:schemeClr>
                </a:solidFill>
              </a:rPr>
              <a:t>Lecture 33. How the EM fields transform</a:t>
            </a:r>
          </a:p>
        </p:txBody>
      </p:sp>
      <mc:AlternateContent xmlns:mc="http://schemas.openxmlformats.org/markup-compatibility/2006" xmlns:a14="http://schemas.microsoft.com/office/drawing/2010/main">
        <mc:Choice Requires="a14">
          <p:sp>
            <p:nvSpPr>
              <p:cNvPr id="5" name="Rectangle 4"/>
              <p:cNvSpPr/>
              <p:nvPr/>
            </p:nvSpPr>
            <p:spPr>
              <a:xfrm>
                <a:off x="5336980" y="1310867"/>
                <a:ext cx="5750479" cy="1298432"/>
              </a:xfrm>
              <a:prstGeom prst="rect">
                <a:avLst/>
              </a:prstGeom>
              <a:ln w="19050">
                <a:solidFill>
                  <a:srgbClr val="FF0000"/>
                </a:solidFill>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5336980" y="1310867"/>
                <a:ext cx="5750479" cy="1298432"/>
              </a:xfrm>
              <a:prstGeom prst="rect">
                <a:avLst/>
              </a:prstGeom>
              <a:blipFill>
                <a:blip r:embed="rId4"/>
                <a:stretch>
                  <a:fillRect/>
                </a:stretch>
              </a:blipFill>
              <a:ln w="19050">
                <a:solidFill>
                  <a:srgbClr val="FF0000"/>
                </a:solidFill>
              </a:ln>
              <a:effectLst/>
            </p:spPr>
            <p:txBody>
              <a:bodyPr/>
              <a:lstStyle/>
              <a:p>
                <a:r>
                  <a:rPr lang="en-US">
                    <a:noFill/>
                  </a:rPr>
                  <a:t> </a:t>
                </a:r>
              </a:p>
            </p:txBody>
          </p:sp>
        </mc:Fallback>
      </mc:AlternateContent>
      <p:sp>
        <p:nvSpPr>
          <p:cNvPr id="9" name="Content Placeholder 4">
            <a:extLst>
              <a:ext uri="{FF2B5EF4-FFF2-40B4-BE49-F238E27FC236}">
                <a16:creationId xmlns:a16="http://schemas.microsoft.com/office/drawing/2014/main" id="{2FE7D2CA-D54E-46CF-92F1-74169A39FE27}"/>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24</a:t>
            </a:fld>
            <a:endParaRPr lang="en-US" dirty="0"/>
          </a:p>
        </p:txBody>
      </p:sp>
      <mc:AlternateContent xmlns:mc="http://schemas.openxmlformats.org/markup-compatibility/2006" xmlns:a14="http://schemas.microsoft.com/office/drawing/2010/main">
        <mc:Choice Requires="a14">
          <p:sp>
            <p:nvSpPr>
              <p:cNvPr id="13" name="Rectangle 12"/>
              <p:cNvSpPr/>
              <p:nvPr/>
            </p:nvSpPr>
            <p:spPr>
              <a:xfrm>
                <a:off x="6956835" y="4918497"/>
                <a:ext cx="1423788" cy="418000"/>
              </a:xfrm>
              <a:prstGeom prst="rect">
                <a:avLst/>
              </a:prstGeom>
              <a:ln w="19050">
                <a:solidFill>
                  <a:srgbClr val="FF0000"/>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p>
                      </m:sSup>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3" name="Rectangle 12"/>
              <p:cNvSpPr>
                <a:spLocks noRot="1" noChangeAspect="1" noMove="1" noResize="1" noEditPoints="1" noAdjustHandles="1" noChangeArrowheads="1" noChangeShapeType="1" noTextEdit="1"/>
              </p:cNvSpPr>
              <p:nvPr/>
            </p:nvSpPr>
            <p:spPr>
              <a:xfrm>
                <a:off x="6956835" y="4918497"/>
                <a:ext cx="1423788" cy="418000"/>
              </a:xfrm>
              <a:prstGeom prst="rect">
                <a:avLst/>
              </a:prstGeom>
              <a:blipFill>
                <a:blip r:embed="rId5"/>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D1AE3AD2-4D36-4DD4-9C4B-6D7F67B7F7FF}"/>
                  </a:ext>
                </a:extLst>
              </p:cNvPr>
              <p:cNvSpPr/>
              <p:nvPr/>
            </p:nvSpPr>
            <p:spPr>
              <a:xfrm>
                <a:off x="6573669" y="2851563"/>
                <a:ext cx="2102877" cy="670696"/>
              </a:xfrm>
              <a:prstGeom prst="rect">
                <a:avLst/>
              </a:prstGeom>
              <a:ln w="19050">
                <a:solidFill>
                  <a:srgbClr val="FF0000"/>
                </a:solidFill>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e>
                          </m:acc>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1" name="Rectangle 10">
                <a:extLst>
                  <a:ext uri="{FF2B5EF4-FFF2-40B4-BE49-F238E27FC236}">
                    <a16:creationId xmlns:a16="http://schemas.microsoft.com/office/drawing/2014/main" id="{D1AE3AD2-4D36-4DD4-9C4B-6D7F67B7F7FF}"/>
                  </a:ext>
                </a:extLst>
              </p:cNvPr>
              <p:cNvSpPr>
                <a:spLocks noRot="1" noChangeAspect="1" noMove="1" noResize="1" noEditPoints="1" noAdjustHandles="1" noChangeArrowheads="1" noChangeShapeType="1" noTextEdit="1"/>
              </p:cNvSpPr>
              <p:nvPr/>
            </p:nvSpPr>
            <p:spPr>
              <a:xfrm>
                <a:off x="6573669" y="2851563"/>
                <a:ext cx="2102877" cy="670696"/>
              </a:xfrm>
              <a:prstGeom prst="rect">
                <a:avLst/>
              </a:prstGeom>
              <a:blipFill>
                <a:blip r:embed="rId6"/>
                <a:stretch>
                  <a:fillRect/>
                </a:stretch>
              </a:blipFill>
              <a:ln w="19050">
                <a:solidFill>
                  <a:srgbClr val="FF0000"/>
                </a:soli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D5470D00-6452-4651-AD61-2DA77731734D}"/>
                  </a:ext>
                </a:extLst>
              </p:cNvPr>
              <p:cNvSpPr/>
              <p:nvPr/>
            </p:nvSpPr>
            <p:spPr>
              <a:xfrm>
                <a:off x="6994506" y="3902980"/>
                <a:ext cx="1348446" cy="478464"/>
              </a:xfrm>
              <a:prstGeom prst="rect">
                <a:avLst/>
              </a:prstGeom>
              <a:ln w="19050">
                <a:solidFill>
                  <a:srgbClr val="FF0000"/>
                </a:solid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e>
                      </m:acc>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2" name="Rectangle 11">
                <a:extLst>
                  <a:ext uri="{FF2B5EF4-FFF2-40B4-BE49-F238E27FC236}">
                    <a16:creationId xmlns:a16="http://schemas.microsoft.com/office/drawing/2014/main" id="{D5470D00-6452-4651-AD61-2DA77731734D}"/>
                  </a:ext>
                </a:extLst>
              </p:cNvPr>
              <p:cNvSpPr>
                <a:spLocks noRot="1" noChangeAspect="1" noMove="1" noResize="1" noEditPoints="1" noAdjustHandles="1" noChangeArrowheads="1" noChangeShapeType="1" noTextEdit="1"/>
              </p:cNvSpPr>
              <p:nvPr/>
            </p:nvSpPr>
            <p:spPr>
              <a:xfrm>
                <a:off x="6994506" y="3902980"/>
                <a:ext cx="1348446" cy="478464"/>
              </a:xfrm>
              <a:prstGeom prst="rect">
                <a:avLst/>
              </a:prstGeom>
              <a:blipFill>
                <a:blip r:embed="rId7"/>
                <a:stretch>
                  <a:fillRect/>
                </a:stretch>
              </a:blipFill>
              <a:ln w="19050">
                <a:solidFill>
                  <a:srgbClr val="FF0000"/>
                </a:solidFill>
              </a:ln>
              <a:effectLst/>
            </p:spPr>
            <p:txBody>
              <a:bodyPr/>
              <a:lstStyle/>
              <a:p>
                <a:r>
                  <a:rPr lang="en-US">
                    <a:noFill/>
                  </a:rPr>
                  <a:t> </a:t>
                </a:r>
              </a:p>
            </p:txBody>
          </p:sp>
        </mc:Fallback>
      </mc:AlternateContent>
    </p:spTree>
    <p:extLst>
      <p:ext uri="{BB962C8B-B14F-4D97-AF65-F5344CB8AC3E}">
        <p14:creationId xmlns:p14="http://schemas.microsoft.com/office/powerpoint/2010/main" val="3637548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0" y="0"/>
            <a:ext cx="12192000" cy="609600"/>
          </a:xfrm>
        </p:spPr>
        <p:txBody>
          <a:bodyPr/>
          <a:lstStyle/>
          <a:p>
            <a:pPr eaLnBrk="1" hangingPunct="1"/>
            <a:r>
              <a:rPr lang="en-US" altLang="en-US" dirty="0">
                <a:solidFill>
                  <a:srgbClr val="000066"/>
                </a:solidFill>
              </a:rPr>
              <a:t>Question 1: </a:t>
            </a:r>
            <a:r>
              <a:rPr lang="en-US" dirty="0">
                <a:solidFill>
                  <a:schemeClr val="accent2">
                    <a:lumMod val="50000"/>
                  </a:schemeClr>
                </a:solidFill>
              </a:rPr>
              <a:t>PollEv.com/2023mp</a:t>
            </a:r>
            <a:r>
              <a:rPr lang="en-US" altLang="en-US" dirty="0">
                <a:solidFill>
                  <a:srgbClr val="000066"/>
                </a:solidFill>
              </a:rPr>
              <a:t> </a:t>
            </a:r>
          </a:p>
        </p:txBody>
      </p:sp>
      <p:sp>
        <p:nvSpPr>
          <p:cNvPr id="17" name="Content Placeholder 4">
            <a:extLst>
              <a:ext uri="{FF2B5EF4-FFF2-40B4-BE49-F238E27FC236}">
                <a16:creationId xmlns:a16="http://schemas.microsoft.com/office/drawing/2014/main" id="{C1B03A35-6FC6-4A64-8132-3D4C01109246}"/>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25</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8" name="Rectangle 7">
            <a:extLst>
              <a:ext uri="{FF2B5EF4-FFF2-40B4-BE49-F238E27FC236}">
                <a16:creationId xmlns:a16="http://schemas.microsoft.com/office/drawing/2014/main" id="{AE2D5A1D-4A97-4A64-B1C4-CD945C9236C9}"/>
              </a:ext>
            </a:extLst>
          </p:cNvPr>
          <p:cNvSpPr/>
          <p:nvPr/>
        </p:nvSpPr>
        <p:spPr>
          <a:xfrm>
            <a:off x="351065" y="822352"/>
            <a:ext cx="6594484"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How does the electric field of a charge moving with the speed of </a:t>
            </a:r>
            <a:r>
              <a:rPr kumimoji="0" lang="en-US" sz="2000" b="0" i="1" u="none" strike="noStrike" kern="1200" cap="none" spc="0" normalizeH="0" baseline="0" noProof="0" dirty="0">
                <a:ln>
                  <a:noFill/>
                </a:ln>
                <a:solidFill>
                  <a:srgbClr val="000000"/>
                </a:solidFill>
                <a:effectLst/>
                <a:uLnTx/>
                <a:uFillTx/>
                <a:latin typeface="Times New Roman"/>
                <a:ea typeface="+mn-ea"/>
                <a:cs typeface="+mn-cs"/>
              </a:rPr>
              <a:t>v =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0.9</a:t>
            </a:r>
            <a:r>
              <a:rPr kumimoji="0" lang="ru-RU" sz="2000" b="0" i="0" u="none" strike="noStrike" kern="1200" cap="none" spc="0" normalizeH="0" baseline="0" noProof="0" dirty="0">
                <a:ln>
                  <a:noFill/>
                </a:ln>
                <a:solidFill>
                  <a:srgbClr val="000000"/>
                </a:solidFill>
                <a:effectLst/>
                <a:uLnTx/>
                <a:uFillTx/>
                <a:latin typeface="Times New Roman"/>
                <a:ea typeface="+mn-ea"/>
                <a:cs typeface="+mn-cs"/>
              </a:rPr>
              <a:t>9</a:t>
            </a:r>
            <a:r>
              <a:rPr kumimoji="0" lang="en-US" sz="2000" b="0" i="1" u="none" strike="noStrike" kern="1200" cap="none" spc="0" normalizeH="0" baseline="0" noProof="0" dirty="0">
                <a:ln>
                  <a:noFill/>
                </a:ln>
                <a:solidFill>
                  <a:srgbClr val="000000"/>
                </a:solidFill>
                <a:effectLst/>
                <a:uLnTx/>
                <a:uFillTx/>
                <a:latin typeface="Times New Roman"/>
                <a:ea typeface="+mn-ea"/>
                <a:cs typeface="+mn-cs"/>
              </a:rPr>
              <a:t>c</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looks like for a ground system observer?</a:t>
            </a:r>
          </a:p>
        </p:txBody>
      </p:sp>
      <p:sp>
        <p:nvSpPr>
          <p:cNvPr id="23" name="Rectangle 22">
            <a:extLst>
              <a:ext uri="{FF2B5EF4-FFF2-40B4-BE49-F238E27FC236}">
                <a16:creationId xmlns:a16="http://schemas.microsoft.com/office/drawing/2014/main" id="{41693378-17D7-41BA-B4EF-5C0011CCE38A}"/>
              </a:ext>
            </a:extLst>
          </p:cNvPr>
          <p:cNvSpPr/>
          <p:nvPr/>
        </p:nvSpPr>
        <p:spPr>
          <a:xfrm>
            <a:off x="424097" y="2280076"/>
            <a:ext cx="4572000" cy="1631216"/>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Times New Roman"/>
                <a:ea typeface="+mn-ea"/>
                <a:cs typeface="+mn-cs"/>
              </a:rPr>
              <a:t>Answer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  Like an apple</a:t>
            </a:r>
            <a:endParaRPr kumimoji="0" lang="en-US" sz="2000" b="0" i="1"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B.  Like a pancake</a:t>
            </a:r>
            <a:endParaRPr kumimoji="0" lang="en-US" sz="2000" b="0" i="1"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C.  Like an orange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D.  Like a mango</a:t>
            </a:r>
          </a:p>
        </p:txBody>
      </p:sp>
      <p:pic>
        <p:nvPicPr>
          <p:cNvPr id="2050" name="Picture 2" descr="Image result for apple">
            <a:extLst>
              <a:ext uri="{FF2B5EF4-FFF2-40B4-BE49-F238E27FC236}">
                <a16:creationId xmlns:a16="http://schemas.microsoft.com/office/drawing/2014/main" id="{DB928716-663F-4B73-8ED0-05990D267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21" t="10964" r="5155" b="11385"/>
          <a:stretch/>
        </p:blipFill>
        <p:spPr bwMode="auto">
          <a:xfrm>
            <a:off x="7821458" y="721860"/>
            <a:ext cx="1573319" cy="17898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Ð°Ð¿ÐµÐ»ÑÑÐ¸Ð½">
            <a:extLst>
              <a:ext uri="{FF2B5EF4-FFF2-40B4-BE49-F238E27FC236}">
                <a16:creationId xmlns:a16="http://schemas.microsoft.com/office/drawing/2014/main" id="{E769B6DB-3B47-4039-A19F-57427C9BE6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243" t="15299" r="20856"/>
          <a:stretch/>
        </p:blipFill>
        <p:spPr bwMode="auto">
          <a:xfrm>
            <a:off x="10158918" y="1931320"/>
            <a:ext cx="2033082" cy="211941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Ð¼Ð°Ð½Ð³Ð¾">
            <a:extLst>
              <a:ext uri="{FF2B5EF4-FFF2-40B4-BE49-F238E27FC236}">
                <a16:creationId xmlns:a16="http://schemas.microsoft.com/office/drawing/2014/main" id="{5DACC455-D70D-4B29-B9D9-AD90E71C1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93946">
            <a:off x="7353117" y="3065626"/>
            <a:ext cx="2288498" cy="17127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Ð±Ð»Ð¸Ð½">
            <a:extLst>
              <a:ext uri="{FF2B5EF4-FFF2-40B4-BE49-F238E27FC236}">
                <a16:creationId xmlns:a16="http://schemas.microsoft.com/office/drawing/2014/main" id="{E2CCB6C1-DB7E-47A9-B5A9-FDF70DBD85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82" t="21590" r="7958" b="19362"/>
          <a:stretch/>
        </p:blipFill>
        <p:spPr bwMode="auto">
          <a:xfrm>
            <a:off x="9707562" y="1075946"/>
            <a:ext cx="289719" cy="357271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4B67F39-D92A-486D-B4FF-3F42F854EF1B}"/>
              </a:ext>
            </a:extLst>
          </p:cNvPr>
          <p:cNvSpPr/>
          <p:nvPr/>
        </p:nvSpPr>
        <p:spPr>
          <a:xfrm>
            <a:off x="9124122" y="6449590"/>
            <a:ext cx="3011142" cy="307777"/>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PollEv.com/2023mp, Lecture 33</a:t>
            </a:r>
            <a:endParaRPr kumimoji="0" lang="en-US" sz="14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41693378-17D7-41BA-B4EF-5C0011CCE38A}"/>
              </a:ext>
            </a:extLst>
          </p:cNvPr>
          <p:cNvSpPr/>
          <p:nvPr/>
        </p:nvSpPr>
        <p:spPr>
          <a:xfrm>
            <a:off x="459015" y="4617425"/>
            <a:ext cx="4572000" cy="40011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imes New Roman"/>
                <a:ea typeface="+mn-ea"/>
                <a:cs typeface="+mn-cs"/>
              </a:rPr>
              <a:t>Answer B</a:t>
            </a:r>
          </a:p>
        </p:txBody>
      </p:sp>
      <p:pic>
        <p:nvPicPr>
          <p:cNvPr id="2" name="Picture 1"/>
          <p:cNvPicPr>
            <a:picLocks noChangeAspect="1"/>
          </p:cNvPicPr>
          <p:nvPr/>
        </p:nvPicPr>
        <p:blipFill>
          <a:blip r:embed="rId7"/>
          <a:stretch>
            <a:fillRect/>
          </a:stretch>
        </p:blipFill>
        <p:spPr>
          <a:xfrm>
            <a:off x="2121584" y="2507333"/>
            <a:ext cx="5749026" cy="3962743"/>
          </a:xfrm>
          <a:prstGeom prst="rect">
            <a:avLst/>
          </a:prstGeom>
        </p:spPr>
      </p:pic>
      <p:pic>
        <p:nvPicPr>
          <p:cNvPr id="4" name="Picture 3">
            <a:extLst>
              <a:ext uri="{FF2B5EF4-FFF2-40B4-BE49-F238E27FC236}">
                <a16:creationId xmlns:a16="http://schemas.microsoft.com/office/drawing/2014/main" id="{5C3B4E5D-C1AF-7D6B-0902-0424CA20C4C6}"/>
              </a:ext>
            </a:extLst>
          </p:cNvPr>
          <p:cNvPicPr>
            <a:picLocks noChangeAspect="1"/>
          </p:cNvPicPr>
          <p:nvPr/>
        </p:nvPicPr>
        <p:blipFill>
          <a:blip r:embed="rId8"/>
          <a:stretch>
            <a:fillRect/>
          </a:stretch>
        </p:blipFill>
        <p:spPr>
          <a:xfrm>
            <a:off x="8564845" y="4973859"/>
            <a:ext cx="3011142" cy="1389322"/>
          </a:xfrm>
          <a:prstGeom prst="rect">
            <a:avLst/>
          </a:prstGeom>
        </p:spPr>
      </p:pic>
    </p:spTree>
    <p:extLst>
      <p:ext uri="{BB962C8B-B14F-4D97-AF65-F5344CB8AC3E}">
        <p14:creationId xmlns:p14="http://schemas.microsoft.com/office/powerpoint/2010/main" val="2306660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How the Fields transform: </a:t>
                </a:r>
                <a14:m>
                  <m:oMath xmlns:m="http://schemas.openxmlformats.org/officeDocument/2006/math">
                    <m:sSub>
                      <m:sSubPr>
                        <m:ctrlPr>
                          <a:rPr lang="en-US" b="0" i="1">
                            <a:solidFill>
                              <a:schemeClr val="accent2">
                                <a:lumMod val="50000"/>
                              </a:schemeClr>
                            </a:solidFill>
                            <a:latin typeface="Cambria Math" panose="02040503050406030204" pitchFamily="18" charset="0"/>
                            <a:ea typeface="Cambria Math" panose="02040503050406030204" pitchFamily="18" charset="0"/>
                          </a:rPr>
                        </m:ctrlPr>
                      </m:sSub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b="0" i="1">
                                <a:solidFill>
                                  <a:schemeClr val="accent2">
                                    <a:lumMod val="50000"/>
                                  </a:schemeClr>
                                </a:solidFill>
                                <a:latin typeface="Cambria Math" panose="02040503050406030204" pitchFamily="18" charset="0"/>
                                <a:ea typeface="Cambria Math" panose="02040503050406030204" pitchFamily="18" charset="0"/>
                              </a:rPr>
                              <m:t>𝐸</m:t>
                            </m:r>
                          </m:e>
                        </m:acc>
                      </m:e>
                      <m:sub>
                        <m:r>
                          <a:rPr lang="en-US" b="0" i="1">
                            <a:solidFill>
                              <a:schemeClr val="accent2">
                                <a:lumMod val="50000"/>
                              </a:schemeClr>
                            </a:solidFill>
                            <a:latin typeface="Cambria Math" panose="02040503050406030204" pitchFamily="18" charset="0"/>
                            <a:ea typeface="Cambria Math" panose="02040503050406030204" pitchFamily="18" charset="0"/>
                          </a:rPr>
                          <m:t>𝑦</m:t>
                        </m:r>
                      </m:sub>
                    </m:sSub>
                  </m:oMath>
                </a14:m>
                <a:r>
                  <a:rPr lang="en-US" altLang="en-US" dirty="0">
                    <a:solidFill>
                      <a:schemeClr val="accent2">
                        <a:lumMod val="50000"/>
                      </a:schemeClr>
                    </a:solidFill>
                  </a:rPr>
                  <a:t> and </a:t>
                </a:r>
                <a14:m>
                  <m:oMath xmlns:m="http://schemas.openxmlformats.org/officeDocument/2006/math">
                    <m:sSub>
                      <m:sSubPr>
                        <m:ctrlPr>
                          <a:rPr lang="en-US" b="0" i="1">
                            <a:solidFill>
                              <a:schemeClr val="accent2">
                                <a:lumMod val="50000"/>
                              </a:schemeClr>
                            </a:solidFill>
                            <a:latin typeface="Cambria Math" panose="02040503050406030204" pitchFamily="18" charset="0"/>
                            <a:ea typeface="Cambria Math" panose="02040503050406030204" pitchFamily="18" charset="0"/>
                          </a:rPr>
                        </m:ctrlPr>
                      </m:sSub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b="0" i="1">
                                <a:solidFill>
                                  <a:schemeClr val="accent2">
                                    <a:lumMod val="50000"/>
                                  </a:schemeClr>
                                </a:solidFill>
                                <a:latin typeface="Cambria Math" panose="02040503050406030204" pitchFamily="18" charset="0"/>
                                <a:ea typeface="Cambria Math" panose="02040503050406030204" pitchFamily="18" charset="0"/>
                              </a:rPr>
                              <m:t>𝐵</m:t>
                            </m:r>
                          </m:e>
                        </m:acc>
                      </m:e>
                      <m:sub>
                        <m:r>
                          <a:rPr lang="en-US" b="0" i="1">
                            <a:solidFill>
                              <a:schemeClr val="accent2">
                                <a:lumMod val="50000"/>
                              </a:schemeClr>
                            </a:solidFill>
                            <a:latin typeface="Cambria Math" panose="02040503050406030204" pitchFamily="18" charset="0"/>
                            <a:ea typeface="Cambria Math" panose="02040503050406030204" pitchFamily="18" charset="0"/>
                          </a:rPr>
                          <m:t>𝑧</m:t>
                        </m:r>
                      </m:sub>
                    </m:sSub>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3"/>
                <a:stretch>
                  <a:fillRect t="-14000" b="-27000"/>
                </a:stretch>
              </a:blipFill>
            </p:spPr>
            <p:txBody>
              <a:bodyPr/>
              <a:lstStyle/>
              <a:p>
                <a:r>
                  <a:rPr lang="en-US">
                    <a:noFill/>
                  </a:rPr>
                  <a:t> </a:t>
                </a:r>
              </a:p>
            </p:txBody>
          </p:sp>
        </mc:Fallback>
      </mc:AlternateContent>
      <p:sp>
        <p:nvSpPr>
          <p:cNvPr id="32" name="Content Placeholder 4">
            <a:extLst>
              <a:ext uri="{FF2B5EF4-FFF2-40B4-BE49-F238E27FC236}">
                <a16:creationId xmlns:a16="http://schemas.microsoft.com/office/drawing/2014/main" id="{03DFFF97-A197-45EA-9B90-E21254B0373E}"/>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26</a:t>
            </a:fld>
            <a:endParaRPr lang="en-US" dirty="0"/>
          </a:p>
        </p:txBody>
      </p:sp>
      <mc:AlternateContent xmlns:mc="http://schemas.openxmlformats.org/markup-compatibility/2006" xmlns:a14="http://schemas.microsoft.com/office/drawing/2010/main">
        <mc:Choice Requires="a14">
          <p:sp>
            <p:nvSpPr>
              <p:cNvPr id="35" name="Rectangle 34"/>
              <p:cNvSpPr/>
              <p:nvPr/>
            </p:nvSpPr>
            <p:spPr>
              <a:xfrm>
                <a:off x="499590" y="5133735"/>
                <a:ext cx="1333670" cy="713016"/>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5" name="Rectangle 34"/>
              <p:cNvSpPr>
                <a:spLocks noRot="1" noChangeAspect="1" noMove="1" noResize="1" noEditPoints="1" noAdjustHandles="1" noChangeArrowheads="1" noChangeShapeType="1" noTextEdit="1"/>
              </p:cNvSpPr>
              <p:nvPr/>
            </p:nvSpPr>
            <p:spPr>
              <a:xfrm>
                <a:off x="499590" y="5133735"/>
                <a:ext cx="1333670" cy="713016"/>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E1E9C912-C4AE-453C-984F-E0170EE4247A}"/>
                  </a:ext>
                </a:extLst>
              </p:cNvPr>
              <p:cNvSpPr/>
              <p:nvPr/>
            </p:nvSpPr>
            <p:spPr>
              <a:xfrm>
                <a:off x="3818635" y="1126972"/>
                <a:ext cx="2188060" cy="669542"/>
              </a:xfrm>
              <a:prstGeom prst="rect">
                <a:avLst/>
              </a:prstGeom>
              <a:ln w="19050">
                <a:solidFill>
                  <a:srgbClr val="00B0F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sub>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𝐵</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m:t>
                      </m:r>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8" name="Rectangle 37">
                <a:extLst>
                  <a:ext uri="{FF2B5EF4-FFF2-40B4-BE49-F238E27FC236}">
                    <a16:creationId xmlns:a16="http://schemas.microsoft.com/office/drawing/2014/main" id="{E1E9C912-C4AE-453C-984F-E0170EE4247A}"/>
                  </a:ext>
                </a:extLst>
              </p:cNvPr>
              <p:cNvSpPr>
                <a:spLocks noRot="1" noChangeAspect="1" noMove="1" noResize="1" noEditPoints="1" noAdjustHandles="1" noChangeArrowheads="1" noChangeShapeType="1" noTextEdit="1"/>
              </p:cNvSpPr>
              <p:nvPr/>
            </p:nvSpPr>
            <p:spPr>
              <a:xfrm>
                <a:off x="3818635" y="1126972"/>
                <a:ext cx="2188060" cy="669542"/>
              </a:xfrm>
              <a:prstGeom prst="rect">
                <a:avLst/>
              </a:prstGeom>
              <a:blipFill>
                <a:blip r:embed="rId5"/>
                <a:stretch>
                  <a:fillRect/>
                </a:stretch>
              </a:blipFill>
              <a:ln w="19050">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1239926" y="5631708"/>
                <a:ext cx="376813" cy="7130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1200" cap="none" spc="0" normalizeH="0" baseline="0" noProof="0" smtClean="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𝛾</m:t>
                              </m:r>
                            </m:e>
                          </m:acc>
                        </m:num>
                        <m:den>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0</m:t>
                              </m:r>
                            </m:sub>
                          </m:sSub>
                        </m:den>
                      </m:f>
                      <m:r>
                        <a:rPr kumimoji="0" lang="nl-NL" sz="2000" b="0" i="1" u="none" strike="noStrike" kern="1200" cap="none" spc="0" normalizeH="0" baseline="0" noProof="0" smtClean="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m:t>
                      </m:r>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11239926" y="5631708"/>
                <a:ext cx="376813" cy="713016"/>
              </a:xfrm>
              <a:prstGeom prst="rect">
                <a:avLst/>
              </a:prstGeom>
              <a:blipFill>
                <a:blip r:embed="rId6"/>
                <a:stretch>
                  <a:fillRect r="-145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2DFFE373-D2EB-430E-8F8E-74B6A7B91FF6}"/>
                  </a:ext>
                </a:extLst>
              </p:cNvPr>
              <p:cNvSpPr/>
              <p:nvPr/>
            </p:nvSpPr>
            <p:spPr>
              <a:xfrm>
                <a:off x="448727" y="6063226"/>
                <a:ext cx="18705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acc>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 name="Rectangle 1">
                <a:extLst>
                  <a:ext uri="{FF2B5EF4-FFF2-40B4-BE49-F238E27FC236}">
                    <a16:creationId xmlns:a16="http://schemas.microsoft.com/office/drawing/2014/main" id="{2DFFE373-D2EB-430E-8F8E-74B6A7B91FF6}"/>
                  </a:ext>
                </a:extLst>
              </p:cNvPr>
              <p:cNvSpPr>
                <a:spLocks noRot="1" noChangeAspect="1" noMove="1" noResize="1" noEditPoints="1" noAdjustHandles="1" noChangeArrowheads="1" noChangeShapeType="1" noTextEdit="1"/>
              </p:cNvSpPr>
              <p:nvPr/>
            </p:nvSpPr>
            <p:spPr>
              <a:xfrm>
                <a:off x="448727" y="6063226"/>
                <a:ext cx="1870512" cy="400110"/>
              </a:xfrm>
              <a:prstGeom prst="rect">
                <a:avLst/>
              </a:prstGeom>
              <a:blipFill>
                <a:blip r:embed="rId7"/>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834F206E-1356-4AE2-A3E1-4EB7717C911E}"/>
                  </a:ext>
                </a:extLst>
              </p:cNvPr>
              <p:cNvSpPr/>
              <p:nvPr/>
            </p:nvSpPr>
            <p:spPr>
              <a:xfrm>
                <a:off x="2819875" y="5147531"/>
                <a:ext cx="2901435" cy="713016"/>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smtClean="0">
                              <a:ln>
                                <a:noFill/>
                              </a:ln>
                              <a:solidFill>
                                <a:srgbClr val="3333CC"/>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acc>
                        </m:num>
                        <m:den>
                          <m:sSub>
                            <m:sSub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0</m:t>
                              </m:r>
                            </m:sub>
                          </m:sSub>
                        </m:den>
                      </m:f>
                      <m:f>
                        <m:fPr>
                          <m:ctrlPr>
                            <a:rPr kumimoji="0" lang="en-US" sz="2000" b="0" i="1" u="none" strike="noStrike" kern="1200" cap="none" spc="0" normalizeH="0" baseline="0" noProof="0" smtClean="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𝜎</m:t>
                          </m:r>
                        </m:num>
                        <m:den>
                          <m:sSub>
                            <m:sSubPr>
                              <m:ctrlP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0</m:t>
                              </m:r>
                            </m:sub>
                          </m:sSub>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6" name="Rectangle 25">
                <a:extLst>
                  <a:ext uri="{FF2B5EF4-FFF2-40B4-BE49-F238E27FC236}">
                    <a16:creationId xmlns:a16="http://schemas.microsoft.com/office/drawing/2014/main" id="{834F206E-1356-4AE2-A3E1-4EB7717C911E}"/>
                  </a:ext>
                </a:extLst>
              </p:cNvPr>
              <p:cNvSpPr>
                <a:spLocks noRot="1" noChangeAspect="1" noMove="1" noResize="1" noEditPoints="1" noAdjustHandles="1" noChangeArrowheads="1" noChangeShapeType="1" noTextEdit="1"/>
              </p:cNvSpPr>
              <p:nvPr/>
            </p:nvSpPr>
            <p:spPr>
              <a:xfrm>
                <a:off x="2819875" y="5147531"/>
                <a:ext cx="2901435" cy="713016"/>
              </a:xfrm>
              <a:prstGeom prst="rect">
                <a:avLst/>
              </a:prstGeom>
              <a:blipFill>
                <a:blip r:embed="rId8"/>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E8281177-A018-43CD-B059-08EBDE012918}"/>
                  </a:ext>
                </a:extLst>
              </p:cNvPr>
              <p:cNvSpPr/>
              <p:nvPr/>
            </p:nvSpPr>
            <p:spPr>
              <a:xfrm>
                <a:off x="4906029" y="5932180"/>
                <a:ext cx="2901435" cy="7130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smtClean="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𝛾</m:t>
                              </m:r>
                            </m:e>
                          </m:acc>
                        </m:num>
                        <m:den>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0</m:t>
                              </m:r>
                            </m:sub>
                          </m:sSub>
                        </m:den>
                      </m:f>
                      <m:f>
                        <m:fPr>
                          <m:ctrlPr>
                            <a:rPr kumimoji="0" lang="en-US" sz="2000" b="0" i="1" u="none" strike="noStrike" kern="1200" cap="none" spc="0" normalizeH="0" baseline="0" noProof="0" smtClean="0">
                              <a:ln>
                                <a:noFill/>
                              </a:ln>
                              <a:solidFill>
                                <a:srgbClr val="CC33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0</m:t>
                              </m:r>
                            </m:sub>
                          </m:sSub>
                        </m:num>
                        <m:den>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1+</m:t>
                          </m:r>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2</m:t>
                              </m:r>
                            </m:sup>
                          </m:sSup>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𝜎</m:t>
                          </m:r>
                        </m:e>
                      </m:d>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8" name="Rectangle 27">
                <a:extLst>
                  <a:ext uri="{FF2B5EF4-FFF2-40B4-BE49-F238E27FC236}">
                    <a16:creationId xmlns:a16="http://schemas.microsoft.com/office/drawing/2014/main" id="{E8281177-A018-43CD-B059-08EBDE012918}"/>
                  </a:ext>
                </a:extLst>
              </p:cNvPr>
              <p:cNvSpPr>
                <a:spLocks noRot="1" noChangeAspect="1" noMove="1" noResize="1" noEditPoints="1" noAdjustHandles="1" noChangeArrowheads="1" noChangeShapeType="1" noTextEdit="1"/>
              </p:cNvSpPr>
              <p:nvPr/>
            </p:nvSpPr>
            <p:spPr>
              <a:xfrm>
                <a:off x="4906029" y="5932180"/>
                <a:ext cx="2901435" cy="71301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90E23CD9-B012-44E1-A50B-76CAB8955D7F}"/>
                  </a:ext>
                </a:extLst>
              </p:cNvPr>
              <p:cNvSpPr/>
              <p:nvPr/>
            </p:nvSpPr>
            <p:spPr>
              <a:xfrm>
                <a:off x="3456880" y="5928476"/>
                <a:ext cx="1607107" cy="7130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f>
                        <m:fPr>
                          <m:ctrlPr>
                            <a:rPr kumimoji="0" lang="en-US" sz="2000" b="0" i="1" u="none" strike="noStrike" kern="1200" cap="none" spc="0" normalizeH="0" baseline="0" noProof="0" smtClean="0">
                              <a:ln>
                                <a:noFill/>
                              </a:ln>
                              <a:solidFill>
                                <a:srgbClr val="3333CC"/>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acc>
                        </m:num>
                        <m:den>
                          <m:sSub>
                            <m:sSub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0</m:t>
                              </m:r>
                            </m:sub>
                          </m:sSub>
                        </m:den>
                      </m:f>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𝜎</m:t>
                      </m:r>
                      <m:acc>
                        <m:accPr>
                          <m:chr m:val="̅"/>
                          <m:ctrlPr>
                            <a:rPr kumimoji="0" lang="en-US" sz="2000" b="0" i="1" u="none" strike="noStrike" kern="1200" cap="none" spc="0" normalizeH="0" baseline="0" noProof="0" smtClean="0">
                              <a:ln>
                                <a:noFill/>
                              </a:ln>
                              <a:solidFill>
                                <a:srgbClr val="CC33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acc>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1" name="Rectangle 30">
                <a:extLst>
                  <a:ext uri="{FF2B5EF4-FFF2-40B4-BE49-F238E27FC236}">
                    <a16:creationId xmlns:a16="http://schemas.microsoft.com/office/drawing/2014/main" id="{90E23CD9-B012-44E1-A50B-76CAB8955D7F}"/>
                  </a:ext>
                </a:extLst>
              </p:cNvPr>
              <p:cNvSpPr>
                <a:spLocks noRot="1" noChangeAspect="1" noMove="1" noResize="1" noEditPoints="1" noAdjustHandles="1" noChangeArrowheads="1" noChangeShapeType="1" noTextEdit="1"/>
              </p:cNvSpPr>
              <p:nvPr/>
            </p:nvSpPr>
            <p:spPr>
              <a:xfrm>
                <a:off x="3456880" y="5928476"/>
                <a:ext cx="1607107" cy="71301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51446FF7-AEFA-4F09-8587-7E84C57F0D99}"/>
                  </a:ext>
                </a:extLst>
              </p:cNvPr>
              <p:cNvSpPr/>
              <p:nvPr/>
            </p:nvSpPr>
            <p:spPr>
              <a:xfrm>
                <a:off x="2169172" y="5895550"/>
                <a:ext cx="1433534" cy="778868"/>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acc>
                            </m:num>
                            <m:den>
                              <m:sSub>
                                <m:sSub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0</m:t>
                                  </m:r>
                                </m:sub>
                              </m:sSub>
                            </m:den>
                          </m:f>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𝜎</m:t>
                          </m:r>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0" name="Rectangle 39">
                <a:extLst>
                  <a:ext uri="{FF2B5EF4-FFF2-40B4-BE49-F238E27FC236}">
                    <a16:creationId xmlns:a16="http://schemas.microsoft.com/office/drawing/2014/main" id="{51446FF7-AEFA-4F09-8587-7E84C57F0D99}"/>
                  </a:ext>
                </a:extLst>
              </p:cNvPr>
              <p:cNvSpPr>
                <a:spLocks noRot="1" noChangeAspect="1" noMove="1" noResize="1" noEditPoints="1" noAdjustHandles="1" noChangeArrowheads="1" noChangeShapeType="1" noTextEdit="1"/>
              </p:cNvSpPr>
              <p:nvPr/>
            </p:nvSpPr>
            <p:spPr>
              <a:xfrm>
                <a:off x="2169172" y="5895550"/>
                <a:ext cx="1433534" cy="778868"/>
              </a:xfrm>
              <a:prstGeom prst="rect">
                <a:avLst/>
              </a:prstGeom>
              <a:blipFill>
                <a:blip r:embed="rId11"/>
                <a:stretch>
                  <a:fillRect/>
                </a:stretch>
              </a:blipFill>
              <a:ln w="19050">
                <a:noFill/>
              </a:ln>
            </p:spPr>
            <p:txBody>
              <a:bodyPr/>
              <a:lstStyle/>
              <a:p>
                <a:r>
                  <a:rPr lang="en-US">
                    <a:noFill/>
                  </a:rPr>
                  <a:t> </a:t>
                </a:r>
              </a:p>
            </p:txBody>
          </p:sp>
        </mc:Fallback>
      </mc:AlternateContent>
      <p:sp>
        <p:nvSpPr>
          <p:cNvPr id="8" name="Arrow: U-Turn 7">
            <a:extLst>
              <a:ext uri="{FF2B5EF4-FFF2-40B4-BE49-F238E27FC236}">
                <a16:creationId xmlns:a16="http://schemas.microsoft.com/office/drawing/2014/main" id="{7EE7949C-D54D-BFD7-6E18-82F29DC6311E}"/>
              </a:ext>
            </a:extLst>
          </p:cNvPr>
          <p:cNvSpPr/>
          <p:nvPr/>
        </p:nvSpPr>
        <p:spPr bwMode="auto">
          <a:xfrm rot="16200000" flipV="1">
            <a:off x="5680257" y="1621163"/>
            <a:ext cx="1482936" cy="749595"/>
          </a:xfrm>
          <a:prstGeom prst="uturnArrow">
            <a:avLst>
              <a:gd name="adj1" fmla="val 12943"/>
              <a:gd name="adj2" fmla="val 20745"/>
              <a:gd name="adj3" fmla="val 44149"/>
              <a:gd name="adj4" fmla="val 43750"/>
              <a:gd name="adj5" fmla="val 100000"/>
            </a:avLst>
          </a:prstGeom>
          <a:noFill/>
          <a:ln w="28575" cap="flat" cmpd="sng" algn="ctr">
            <a:solidFill>
              <a:schemeClr val="accent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w="19050">
                <a:solidFill>
                  <a:srgbClr val="000000"/>
                </a:solid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491E636-EFA8-9D1D-C998-FA514A41165F}"/>
                  </a:ext>
                </a:extLst>
              </p:cNvPr>
              <p:cNvSpPr txBox="1"/>
              <p:nvPr/>
            </p:nvSpPr>
            <p:spPr>
              <a:xfrm>
                <a:off x="6796524" y="1452334"/>
                <a:ext cx="1767757" cy="128509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FF00FF"/>
                          </a:solidFill>
                          <a:effectLst/>
                          <a:uLnTx/>
                          <a:uFillTx/>
                          <a:latin typeface="Cambria Math" panose="02040503050406030204" pitchFamily="18" charset="0"/>
                          <a:ea typeface="Cambria Math" panose="02040503050406030204" pitchFamily="18" charset="0"/>
                          <a:cs typeface="+mn-cs"/>
                        </a:rPr>
                        <m:t>𝜎</m:t>
                      </m:r>
                      <m:r>
                        <a:rPr kumimoji="0" lang="en-US" sz="2000" b="0" i="1" u="none" strike="noStrike" kern="1200" cap="none" spc="0" normalizeH="0" baseline="0" noProof="0" smtClean="0">
                          <a:ln>
                            <a:noFill/>
                          </a:ln>
                          <a:solidFill>
                            <a:srgbClr val="FF00FF"/>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0</m:t>
                          </m:r>
                        </m:sub>
                      </m:sSub>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𝜎</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nl-NL" sz="2000" b="0" i="1" u="none" strike="noStrike" kern="1200" cap="none" spc="0" normalizeH="0" baseline="0" noProof="0" dirty="0">
                  <a:ln>
                    <a:noFill/>
                  </a:ln>
                  <a:solidFill>
                    <a:srgbClr val="FF00FF"/>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smtClean="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𝜎</m:t>
                          </m:r>
                        </m:num>
                        <m:den>
                          <m:sSub>
                            <m:sSubPr>
                              <m:ctrlP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0</m:t>
                              </m:r>
                            </m:sub>
                          </m:sSub>
                        </m:den>
                      </m:f>
                    </m:oMath>
                  </m:oMathPara>
                </a14:m>
                <a:endParaRPr kumimoji="0" lang="nl-NL" sz="2000" b="0" i="1" u="none" strike="noStrike" kern="1200" cap="none" spc="0" normalizeH="0" baseline="0" noProof="0" dirty="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𝜎</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0" name="TextBox 9">
                <a:extLst>
                  <a:ext uri="{FF2B5EF4-FFF2-40B4-BE49-F238E27FC236}">
                    <a16:creationId xmlns:a16="http://schemas.microsoft.com/office/drawing/2014/main" id="{C491E636-EFA8-9D1D-C998-FA514A41165F}"/>
                  </a:ext>
                </a:extLst>
              </p:cNvPr>
              <p:cNvSpPr txBox="1">
                <a:spLocks noRot="1" noChangeAspect="1" noMove="1" noResize="1" noEditPoints="1" noAdjustHandles="1" noChangeArrowheads="1" noChangeShapeType="1" noTextEdit="1"/>
              </p:cNvSpPr>
              <p:nvPr/>
            </p:nvSpPr>
            <p:spPr>
              <a:xfrm>
                <a:off x="6796524" y="1452334"/>
                <a:ext cx="1767757" cy="1285095"/>
              </a:xfrm>
              <a:prstGeom prst="rect">
                <a:avLst/>
              </a:prstGeom>
              <a:blipFill>
                <a:blip r:embed="rId12"/>
                <a:stretch>
                  <a:fillRect b="-1422"/>
                </a:stretch>
              </a:blipFill>
            </p:spPr>
            <p:txBody>
              <a:bodyPr/>
              <a:lstStyle/>
              <a:p>
                <a:r>
                  <a:rPr lang="LID4096">
                    <a:noFill/>
                  </a:rPr>
                  <a:t> </a:t>
                </a:r>
              </a:p>
            </p:txBody>
          </p:sp>
        </mc:Fallback>
      </mc:AlternateContent>
      <p:sp>
        <p:nvSpPr>
          <p:cNvPr id="11" name="Arrow: U-Turn 10">
            <a:extLst>
              <a:ext uri="{FF2B5EF4-FFF2-40B4-BE49-F238E27FC236}">
                <a16:creationId xmlns:a16="http://schemas.microsoft.com/office/drawing/2014/main" id="{EC24901B-4B69-8B50-8107-75C2D113C8CD}"/>
              </a:ext>
            </a:extLst>
          </p:cNvPr>
          <p:cNvSpPr/>
          <p:nvPr/>
        </p:nvSpPr>
        <p:spPr bwMode="auto">
          <a:xfrm rot="16200000" flipV="1">
            <a:off x="6390685" y="1943104"/>
            <a:ext cx="3142684" cy="1719326"/>
          </a:xfrm>
          <a:prstGeom prst="uturnArrow">
            <a:avLst>
              <a:gd name="adj1" fmla="val 6140"/>
              <a:gd name="adj2" fmla="val 9304"/>
              <a:gd name="adj3" fmla="val 21268"/>
              <a:gd name="adj4" fmla="val 43750"/>
              <a:gd name="adj5" fmla="val 100000"/>
            </a:avLst>
          </a:prstGeom>
          <a:noFill/>
          <a:ln w="28575" cap="flat" cmpd="sng" algn="ctr">
            <a:solidFill>
              <a:schemeClr val="accent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w="19050">
                <a:solidFill>
                  <a:srgbClr val="000000"/>
                </a:solidFill>
              </a:ln>
              <a:solidFill>
                <a:srgbClr val="000000"/>
              </a:solidFill>
              <a:effectLst/>
              <a:uLnTx/>
              <a:uFillTx/>
              <a:latin typeface="Arial" charset="0"/>
              <a:ea typeface="+mn-ea"/>
              <a:cs typeface="+mn-cs"/>
            </a:endParaRPr>
          </a:p>
        </p:txBody>
      </p:sp>
      <p:sp>
        <p:nvSpPr>
          <p:cNvPr id="13" name="Arrow: U-Turn 12">
            <a:extLst>
              <a:ext uri="{FF2B5EF4-FFF2-40B4-BE49-F238E27FC236}">
                <a16:creationId xmlns:a16="http://schemas.microsoft.com/office/drawing/2014/main" id="{BE5B873E-F9FF-90D2-39A8-F42C2DA84C30}"/>
              </a:ext>
            </a:extLst>
          </p:cNvPr>
          <p:cNvSpPr/>
          <p:nvPr/>
        </p:nvSpPr>
        <p:spPr bwMode="auto">
          <a:xfrm rot="16200000" flipV="1">
            <a:off x="5613405" y="3213207"/>
            <a:ext cx="1572208" cy="749595"/>
          </a:xfrm>
          <a:prstGeom prst="uturnArrow">
            <a:avLst>
              <a:gd name="adj1" fmla="val 12943"/>
              <a:gd name="adj2" fmla="val 20745"/>
              <a:gd name="adj3" fmla="val 44149"/>
              <a:gd name="adj4" fmla="val 43750"/>
              <a:gd name="adj5" fmla="val 100000"/>
            </a:avLst>
          </a:prstGeom>
          <a:solidFill>
            <a:srgbClr val="FF99CC"/>
          </a:solidFill>
          <a:ln w="28575"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w="19050">
                <a:solidFill>
                  <a:srgbClr val="000000"/>
                </a:solid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19A648A-375C-6B51-56F6-D1BE154970D2}"/>
                  </a:ext>
                </a:extLst>
              </p:cNvPr>
              <p:cNvSpPr txBox="1"/>
              <p:nvPr/>
            </p:nvSpPr>
            <p:spPr>
              <a:xfrm>
                <a:off x="8916774" y="1849000"/>
                <a:ext cx="1643318" cy="132856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acc>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nl-NL"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oMath>
                  </m:oMathPara>
                </a14:m>
                <a:endParaRPr kumimoji="0" lang="nl-NL"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acc>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5" name="TextBox 14">
                <a:extLst>
                  <a:ext uri="{FF2B5EF4-FFF2-40B4-BE49-F238E27FC236}">
                    <a16:creationId xmlns:a16="http://schemas.microsoft.com/office/drawing/2014/main" id="{719A648A-375C-6B51-56F6-D1BE154970D2}"/>
                  </a:ext>
                </a:extLst>
              </p:cNvPr>
              <p:cNvSpPr txBox="1">
                <a:spLocks noRot="1" noChangeAspect="1" noMove="1" noResize="1" noEditPoints="1" noAdjustHandles="1" noChangeArrowheads="1" noChangeShapeType="1" noTextEdit="1"/>
              </p:cNvSpPr>
              <p:nvPr/>
            </p:nvSpPr>
            <p:spPr>
              <a:xfrm>
                <a:off x="8916774" y="1849000"/>
                <a:ext cx="1643318" cy="1328569"/>
              </a:xfrm>
              <a:prstGeom prst="rect">
                <a:avLst/>
              </a:prstGeom>
              <a:blipFill>
                <a:blip r:embed="rId13"/>
                <a:stretch>
                  <a:fillRect r="-7435" b="-1376"/>
                </a:stretch>
              </a:blipFill>
            </p:spPr>
            <p:txBody>
              <a:bodyPr/>
              <a:lstStyle/>
              <a:p>
                <a:r>
                  <a:rPr lang="en-US">
                    <a:noFill/>
                  </a:rPr>
                  <a:t> </a:t>
                </a:r>
              </a:p>
            </p:txBody>
          </p:sp>
        </mc:Fallback>
      </mc:AlternateContent>
      <p:sp>
        <p:nvSpPr>
          <p:cNvPr id="16" name="Arrow: U-Turn 15">
            <a:extLst>
              <a:ext uri="{FF2B5EF4-FFF2-40B4-BE49-F238E27FC236}">
                <a16:creationId xmlns:a16="http://schemas.microsoft.com/office/drawing/2014/main" id="{F0AD27D4-CF41-5092-A478-AC4A30CC408C}"/>
              </a:ext>
            </a:extLst>
          </p:cNvPr>
          <p:cNvSpPr/>
          <p:nvPr/>
        </p:nvSpPr>
        <p:spPr bwMode="auto">
          <a:xfrm rot="16200000">
            <a:off x="2770672" y="3393052"/>
            <a:ext cx="1547414" cy="431411"/>
          </a:xfrm>
          <a:prstGeom prst="uturnArrow">
            <a:avLst>
              <a:gd name="adj1" fmla="val 12943"/>
              <a:gd name="adj2" fmla="val 20745"/>
              <a:gd name="adj3" fmla="val 44149"/>
              <a:gd name="adj4" fmla="val 43750"/>
              <a:gd name="adj5" fmla="val 100000"/>
            </a:avLst>
          </a:prstGeom>
          <a:noFill/>
          <a:ln w="28575" cap="flat" cmpd="sng" algn="ctr">
            <a:solidFill>
              <a:schemeClr val="accent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w="19050">
                <a:solidFill>
                  <a:srgbClr val="000000"/>
                </a:solid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34429DB-21BF-5C0D-18DA-1A41A856C9EE}"/>
                  </a:ext>
                </a:extLst>
              </p:cNvPr>
              <p:cNvSpPr txBox="1"/>
              <p:nvPr/>
            </p:nvSpPr>
            <p:spPr>
              <a:xfrm>
                <a:off x="3015114" y="3363894"/>
                <a:ext cx="301427"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v</m:t>
                      </m:r>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7" name="TextBox 16">
                <a:extLst>
                  <a:ext uri="{FF2B5EF4-FFF2-40B4-BE49-F238E27FC236}">
                    <a16:creationId xmlns:a16="http://schemas.microsoft.com/office/drawing/2014/main" id="{B34429DB-21BF-5C0D-18DA-1A41A856C9EE}"/>
                  </a:ext>
                </a:extLst>
              </p:cNvPr>
              <p:cNvSpPr txBox="1">
                <a:spLocks noRot="1" noChangeAspect="1" noMove="1" noResize="1" noEditPoints="1" noAdjustHandles="1" noChangeArrowheads="1" noChangeShapeType="1" noTextEdit="1"/>
              </p:cNvSpPr>
              <p:nvPr/>
            </p:nvSpPr>
            <p:spPr>
              <a:xfrm>
                <a:off x="3015114" y="3363894"/>
                <a:ext cx="301427" cy="400110"/>
              </a:xfrm>
              <a:prstGeom prst="rect">
                <a:avLst/>
              </a:prstGeom>
              <a:blipFill>
                <a:blip r:embed="rId14"/>
                <a:stretch>
                  <a:fillRect/>
                </a:stretch>
              </a:blipFill>
            </p:spPr>
            <p:txBody>
              <a:bodyPr/>
              <a:lstStyle/>
              <a:p>
                <a:r>
                  <a:rPr lang="en-US">
                    <a:noFill/>
                  </a:rPr>
                  <a:t> </a:t>
                </a:r>
              </a:p>
            </p:txBody>
          </p:sp>
        </mc:Fallback>
      </mc:AlternateContent>
      <p:sp>
        <p:nvSpPr>
          <p:cNvPr id="19" name="Arrow: U-Turn 18">
            <a:extLst>
              <a:ext uri="{FF2B5EF4-FFF2-40B4-BE49-F238E27FC236}">
                <a16:creationId xmlns:a16="http://schemas.microsoft.com/office/drawing/2014/main" id="{FD629853-7468-65A8-5691-3F4A4C309BE3}"/>
              </a:ext>
            </a:extLst>
          </p:cNvPr>
          <p:cNvSpPr/>
          <p:nvPr/>
        </p:nvSpPr>
        <p:spPr bwMode="auto">
          <a:xfrm rot="16200000">
            <a:off x="2799513" y="1853462"/>
            <a:ext cx="1465467" cy="431411"/>
          </a:xfrm>
          <a:prstGeom prst="uturnArrow">
            <a:avLst>
              <a:gd name="adj1" fmla="val 12943"/>
              <a:gd name="adj2" fmla="val 20745"/>
              <a:gd name="adj3" fmla="val 44149"/>
              <a:gd name="adj4" fmla="val 43750"/>
              <a:gd name="adj5" fmla="val 100000"/>
            </a:avLst>
          </a:prstGeom>
          <a:noFill/>
          <a:ln w="28575" cap="flat" cmpd="sng" algn="ctr">
            <a:solidFill>
              <a:schemeClr val="accent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w="19050">
                <a:solidFill>
                  <a:srgbClr val="000000"/>
                </a:solid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BB1EB64-5A82-0AEA-AD34-1690FC291F8A}"/>
                  </a:ext>
                </a:extLst>
              </p:cNvPr>
              <p:cNvSpPr txBox="1"/>
              <p:nvPr/>
            </p:nvSpPr>
            <p:spPr>
              <a:xfrm>
                <a:off x="2949823" y="1815239"/>
                <a:ext cx="301427"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7" name="TextBox 26">
                <a:extLst>
                  <a:ext uri="{FF2B5EF4-FFF2-40B4-BE49-F238E27FC236}">
                    <a16:creationId xmlns:a16="http://schemas.microsoft.com/office/drawing/2014/main" id="{BBB1EB64-5A82-0AEA-AD34-1690FC291F8A}"/>
                  </a:ext>
                </a:extLst>
              </p:cNvPr>
              <p:cNvSpPr txBox="1">
                <a:spLocks noRot="1" noChangeAspect="1" noMove="1" noResize="1" noEditPoints="1" noAdjustHandles="1" noChangeArrowheads="1" noChangeShapeType="1" noTextEdit="1"/>
              </p:cNvSpPr>
              <p:nvPr/>
            </p:nvSpPr>
            <p:spPr>
              <a:xfrm>
                <a:off x="2949823" y="1815239"/>
                <a:ext cx="301427" cy="400110"/>
              </a:xfrm>
              <a:prstGeom prst="rect">
                <a:avLst/>
              </a:prstGeom>
              <a:blipFill>
                <a:blip r:embed="rId15"/>
                <a:stretch>
                  <a:fillRect r="-30612" b="-4615"/>
                </a:stretch>
              </a:blipFill>
            </p:spPr>
            <p:txBody>
              <a:bodyPr/>
              <a:lstStyle/>
              <a:p>
                <a:r>
                  <a:rPr lang="en-US">
                    <a:noFill/>
                  </a:rPr>
                  <a:t> </a:t>
                </a:r>
              </a:p>
            </p:txBody>
          </p:sp>
        </mc:Fallback>
      </mc:AlternateContent>
      <p:sp>
        <p:nvSpPr>
          <p:cNvPr id="41" name="Arrow: U-Turn 40">
            <a:extLst>
              <a:ext uri="{FF2B5EF4-FFF2-40B4-BE49-F238E27FC236}">
                <a16:creationId xmlns:a16="http://schemas.microsoft.com/office/drawing/2014/main" id="{5D67C8B2-3A36-92E1-0104-51F0CFC946B5}"/>
              </a:ext>
            </a:extLst>
          </p:cNvPr>
          <p:cNvSpPr/>
          <p:nvPr/>
        </p:nvSpPr>
        <p:spPr bwMode="auto">
          <a:xfrm rot="16200000">
            <a:off x="1460316" y="2630717"/>
            <a:ext cx="3055372" cy="431411"/>
          </a:xfrm>
          <a:prstGeom prst="uturnArrow">
            <a:avLst>
              <a:gd name="adj1" fmla="val 12943"/>
              <a:gd name="adj2" fmla="val 20745"/>
              <a:gd name="adj3" fmla="val 44149"/>
              <a:gd name="adj4" fmla="val 43750"/>
              <a:gd name="adj5" fmla="val 100000"/>
            </a:avLst>
          </a:prstGeom>
          <a:noFill/>
          <a:ln w="28575" cap="flat" cmpd="sng" algn="ctr">
            <a:solidFill>
              <a:schemeClr val="accent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w="19050">
                <a:solidFill>
                  <a:srgbClr val="000000"/>
                </a:solid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6A6E6848-0DEC-DB77-BB85-387D809AA64D}"/>
                  </a:ext>
                </a:extLst>
              </p:cNvPr>
              <p:cNvSpPr txBox="1"/>
              <p:nvPr/>
            </p:nvSpPr>
            <p:spPr>
              <a:xfrm>
                <a:off x="712776" y="2483255"/>
                <a:ext cx="2200939" cy="70359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0" i="1" u="none" strike="noStrike" kern="1200" cap="none" spc="0" normalizeH="0" baseline="0" noProof="0" smtClean="0">
                              <a:ln>
                                <a:noFill/>
                              </a:ln>
                              <a:solidFill>
                                <a:srgbClr val="CC33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acc>
                      <m:r>
                        <a:rPr kumimoji="0" lang="nl-NL" sz="2000" b="0" i="1" u="none" strike="noStrike" kern="1200" cap="none" spc="0" normalizeH="0" baseline="0" noProof="0" smtClean="0">
                          <a:ln>
                            <a:noFill/>
                          </a:ln>
                          <a:solidFill>
                            <a:srgbClr val="CC33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smtClean="0">
                              <a:ln>
                                <a:noFill/>
                              </a:ln>
                              <a:solidFill>
                                <a:srgbClr val="CC33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0</m:t>
                              </m:r>
                            </m:sub>
                          </m:sSub>
                        </m:num>
                        <m:den>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1+</m:t>
                          </m:r>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2</m:t>
                              </m:r>
                            </m:sup>
                          </m:sSup>
                        </m:den>
                      </m:f>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43" name="TextBox 42">
                <a:extLst>
                  <a:ext uri="{FF2B5EF4-FFF2-40B4-BE49-F238E27FC236}">
                    <a16:creationId xmlns:a16="http://schemas.microsoft.com/office/drawing/2014/main" id="{6A6E6848-0DEC-DB77-BB85-387D809AA64D}"/>
                  </a:ext>
                </a:extLst>
              </p:cNvPr>
              <p:cNvSpPr txBox="1">
                <a:spLocks noRot="1" noChangeAspect="1" noMove="1" noResize="1" noEditPoints="1" noAdjustHandles="1" noChangeArrowheads="1" noChangeShapeType="1" noTextEdit="1"/>
              </p:cNvSpPr>
              <p:nvPr/>
            </p:nvSpPr>
            <p:spPr>
              <a:xfrm>
                <a:off x="712776" y="2483255"/>
                <a:ext cx="2200939" cy="703591"/>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1B09AC2F-7610-9E7D-441F-B077CA556D2E}"/>
                  </a:ext>
                </a:extLst>
              </p:cNvPr>
              <p:cNvSpPr/>
              <p:nvPr/>
            </p:nvSpPr>
            <p:spPr>
              <a:xfrm>
                <a:off x="8959233" y="3094397"/>
                <a:ext cx="1991956" cy="799706"/>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rad>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5" name="Rectangle 44">
                <a:extLst>
                  <a:ext uri="{FF2B5EF4-FFF2-40B4-BE49-F238E27FC236}">
                    <a16:creationId xmlns:a16="http://schemas.microsoft.com/office/drawing/2014/main" id="{1B09AC2F-7610-9E7D-441F-B077CA556D2E}"/>
                  </a:ext>
                </a:extLst>
              </p:cNvPr>
              <p:cNvSpPr>
                <a:spLocks noRot="1" noChangeAspect="1" noMove="1" noResize="1" noEditPoints="1" noAdjustHandles="1" noChangeArrowheads="1" noChangeShapeType="1" noTextEdit="1"/>
              </p:cNvSpPr>
              <p:nvPr/>
            </p:nvSpPr>
            <p:spPr>
              <a:xfrm>
                <a:off x="8959233" y="3094397"/>
                <a:ext cx="1991956" cy="799706"/>
              </a:xfrm>
              <a:prstGeom prst="rect">
                <a:avLst/>
              </a:prstGeom>
              <a:blipFill>
                <a:blip r:embed="rId17"/>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77FDB0D0-134D-D7C0-C1AA-96C9110D2701}"/>
                  </a:ext>
                </a:extLst>
              </p:cNvPr>
              <p:cNvSpPr/>
              <p:nvPr/>
            </p:nvSpPr>
            <p:spPr>
              <a:xfrm>
                <a:off x="3849437" y="4566031"/>
                <a:ext cx="7019999" cy="713016"/>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acc>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d>
                        <m:d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sub>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e>
                      </m:d>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FF00FF"/>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𝜎</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0</m:t>
                          </m:r>
                        </m:sub>
                      </m:sSub>
                      <m:r>
                        <a:rPr kumimoji="0" lang="nl-NL" sz="2000" b="0" i="1" u="none" strike="noStrike" kern="1200" cap="none" spc="0" normalizeH="0" baseline="0" noProof="0" smtClean="0">
                          <a:ln>
                            <a:noFill/>
                          </a:ln>
                          <a:solidFill>
                            <a:srgbClr val="FF00FF"/>
                          </a:solidFill>
                          <a:effectLst/>
                          <a:uLnTx/>
                          <a:uFillTx/>
                          <a:latin typeface="Cambria Math" panose="02040503050406030204" pitchFamily="18" charset="0"/>
                          <a:ea typeface="Cambria Math" panose="02040503050406030204" pitchFamily="18" charset="0"/>
                          <a:cs typeface="+mn-cs"/>
                        </a:rPr>
                        <m:t>=</m:t>
                      </m:r>
                      <m:f>
                        <m:fPr>
                          <m:ctrlPr>
                            <a:rPr kumimoji="0" lang="nl-NL" sz="2000" b="0" i="1" u="none" strike="noStrike" kern="1200" cap="none" spc="0" normalizeH="0" baseline="0" noProof="0" smtClean="0">
                              <a:ln>
                                <a:noFill/>
                              </a:ln>
                              <a:solidFill>
                                <a:srgbClr val="FF00FF"/>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𝜎</m:t>
                          </m:r>
                        </m:num>
                        <m:den>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0</m:t>
                              </m:r>
                            </m:sub>
                          </m:sSub>
                        </m:den>
                      </m:f>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d>
                        <m:d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sub>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d>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so</m:t>
                      </m:r>
                      <m: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that</m:t>
                      </m:r>
                      <m: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acc>
                        </m:num>
                        <m:den>
                          <m:sSub>
                            <m:sSub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0</m:t>
                              </m:r>
                            </m:sub>
                          </m:sSub>
                        </m:den>
                      </m:f>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𝜎</m:t>
                      </m:r>
                      <m:r>
                        <a:rPr kumimoji="0" lang="nl-NL" sz="2000" b="0" i="1" u="none" strike="noStrike" kern="1200" cap="none" spc="0" normalizeH="0" baseline="0" noProof="0" smtClean="0">
                          <a:ln>
                            <a:noFill/>
                          </a:ln>
                          <a:solidFill>
                            <a:srgbClr val="00B050"/>
                          </a:solidFill>
                          <a:effectLst/>
                          <a:uLnTx/>
                          <a:uFillTx/>
                          <a:latin typeface="Cambria Math" panose="02040503050406030204" pitchFamily="18" charset="0"/>
                          <a:ea typeface="Cambria Math" panose="02040503050406030204" pitchFamily="18" charset="0"/>
                          <a:cs typeface="+mn-cs"/>
                        </a:rPr>
                        <m:t> </m:t>
                      </m:r>
                      <m:d>
                        <m:d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6" name="Rectangle 45">
                <a:extLst>
                  <a:ext uri="{FF2B5EF4-FFF2-40B4-BE49-F238E27FC236}">
                    <a16:creationId xmlns:a16="http://schemas.microsoft.com/office/drawing/2014/main" id="{77FDB0D0-134D-D7C0-C1AA-96C9110D2701}"/>
                  </a:ext>
                </a:extLst>
              </p:cNvPr>
              <p:cNvSpPr>
                <a:spLocks noRot="1" noChangeAspect="1" noMove="1" noResize="1" noEditPoints="1" noAdjustHandles="1" noChangeArrowheads="1" noChangeShapeType="1" noTextEdit="1"/>
              </p:cNvSpPr>
              <p:nvPr/>
            </p:nvSpPr>
            <p:spPr>
              <a:xfrm>
                <a:off x="3849437" y="4566031"/>
                <a:ext cx="7019999" cy="713016"/>
              </a:xfrm>
              <a:prstGeom prst="rect">
                <a:avLst/>
              </a:prstGeom>
              <a:blipFill>
                <a:blip r:embed="rId18"/>
                <a:stretch>
                  <a:fillRect/>
                </a:stretch>
              </a:blipFill>
              <a:ln w="19050">
                <a:noFill/>
              </a:ln>
            </p:spPr>
            <p:txBody>
              <a:bodyPr/>
              <a:lstStyle/>
              <a:p>
                <a:r>
                  <a:rPr lang="en-US">
                    <a:noFill/>
                  </a:rPr>
                  <a:t> </a:t>
                </a:r>
              </a:p>
            </p:txBody>
          </p:sp>
        </mc:Fallback>
      </mc:AlternateContent>
      <p:sp>
        <p:nvSpPr>
          <p:cNvPr id="47" name="Rectangle 46">
            <a:extLst>
              <a:ext uri="{FF2B5EF4-FFF2-40B4-BE49-F238E27FC236}">
                <a16:creationId xmlns:a16="http://schemas.microsoft.com/office/drawing/2014/main" id="{46878756-40FC-4496-34DD-9C81E530A0B5}"/>
              </a:ext>
            </a:extLst>
          </p:cNvPr>
          <p:cNvSpPr/>
          <p:nvPr/>
        </p:nvSpPr>
        <p:spPr>
          <a:xfrm>
            <a:off x="517185" y="4709186"/>
            <a:ext cx="403732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Surface charge densities scale as</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8" name="Rectangle 47">
            <a:extLst>
              <a:ext uri="{FF2B5EF4-FFF2-40B4-BE49-F238E27FC236}">
                <a16:creationId xmlns:a16="http://schemas.microsoft.com/office/drawing/2014/main" id="{3A2466DD-76BB-0332-50E5-2B8E96322BF6}"/>
              </a:ext>
            </a:extLst>
          </p:cNvPr>
          <p:cNvSpPr/>
          <p:nvPr/>
        </p:nvSpPr>
        <p:spPr>
          <a:xfrm>
            <a:off x="8671932" y="5762571"/>
            <a:ext cx="355054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So we need to calculate       </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CB04E3DA-C775-DCBF-4BD5-3FE1292EC109}"/>
                  </a:ext>
                </a:extLst>
              </p:cNvPr>
              <p:cNvSpPr/>
              <p:nvPr/>
            </p:nvSpPr>
            <p:spPr>
              <a:xfrm>
                <a:off x="1246056" y="688890"/>
                <a:ext cx="9364794" cy="4301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We want to express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and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i</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n system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oMath>
                </a14:m>
                <a:r>
                  <a:rPr kumimoji="0" lang="en-US" sz="2000" b="0" i="1" u="none" strike="noStrike" kern="1200" cap="none" spc="0" normalizeH="0" baseline="0" noProof="0" dirty="0">
                    <a:ln>
                      <a:noFill/>
                    </a:ln>
                    <a:solidFill>
                      <a:srgbClr val="252525"/>
                    </a:solidFill>
                    <a:effectLst/>
                    <a:uLnTx/>
                    <a:uFillTx/>
                    <a:latin typeface="Times New Roman"/>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in terms of electromagnetic fields in system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endParaRPr kumimoji="0" lang="en-US" sz="2000" b="0" i="0" u="none" strike="noStrike" kern="1200" cap="none" spc="0" normalizeH="0" baseline="0" noProof="0" dirty="0">
                  <a:ln>
                    <a:noFill/>
                  </a:ln>
                  <a:solidFill>
                    <a:srgbClr val="252525"/>
                  </a:solidFill>
                  <a:effectLst/>
                  <a:uLnTx/>
                  <a:uFillTx/>
                  <a:latin typeface="Times New Roman"/>
                  <a:ea typeface="+mn-ea"/>
                  <a:cs typeface="+mn-cs"/>
                </a:endParaRPr>
              </a:p>
            </p:txBody>
          </p:sp>
        </mc:Choice>
        <mc:Fallback xmlns="">
          <p:sp>
            <p:nvSpPr>
              <p:cNvPr id="3" name="Rectangle 2">
                <a:extLst>
                  <a:ext uri="{FF2B5EF4-FFF2-40B4-BE49-F238E27FC236}">
                    <a16:creationId xmlns:a16="http://schemas.microsoft.com/office/drawing/2014/main" id="{CB04E3DA-C775-DCBF-4BD5-3FE1292EC109}"/>
                  </a:ext>
                </a:extLst>
              </p:cNvPr>
              <p:cNvSpPr>
                <a:spLocks noRot="1" noChangeAspect="1" noMove="1" noResize="1" noEditPoints="1" noAdjustHandles="1" noChangeArrowheads="1" noChangeShapeType="1" noTextEdit="1"/>
              </p:cNvSpPr>
              <p:nvPr/>
            </p:nvSpPr>
            <p:spPr>
              <a:xfrm>
                <a:off x="1246056" y="688890"/>
                <a:ext cx="9364794" cy="430118"/>
              </a:xfrm>
              <a:prstGeom prst="rect">
                <a:avLst/>
              </a:prstGeom>
              <a:blipFill>
                <a:blip r:embed="rId19"/>
                <a:stretch>
                  <a:fillRect l="-651" t="-5634" b="-18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FFBA375-C4FA-B767-DA85-2ABF4CE006CD}"/>
                  </a:ext>
                </a:extLst>
              </p:cNvPr>
              <p:cNvSpPr txBox="1"/>
              <p:nvPr/>
            </p:nvSpPr>
            <p:spPr>
              <a:xfrm>
                <a:off x="6887041" y="3010952"/>
                <a:ext cx="1638636" cy="104567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oMath>
                  </m:oMathPara>
                </a14:m>
                <a:endParaRPr kumimoji="0" lang="nl-NL"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nl-NL"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4" name="TextBox 3">
                <a:extLst>
                  <a:ext uri="{FF2B5EF4-FFF2-40B4-BE49-F238E27FC236}">
                    <a16:creationId xmlns:a16="http://schemas.microsoft.com/office/drawing/2014/main" id="{FFFBA375-C4FA-B767-DA85-2ABF4CE006CD}"/>
                  </a:ext>
                </a:extLst>
              </p:cNvPr>
              <p:cNvSpPr txBox="1">
                <a:spLocks noRot="1" noChangeAspect="1" noMove="1" noResize="1" noEditPoints="1" noAdjustHandles="1" noChangeArrowheads="1" noChangeShapeType="1" noTextEdit="1"/>
              </p:cNvSpPr>
              <p:nvPr/>
            </p:nvSpPr>
            <p:spPr>
              <a:xfrm>
                <a:off x="6887041" y="3010952"/>
                <a:ext cx="1638636" cy="1045671"/>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2D9A7A6-3026-D073-AE2F-38F69DB2E759}"/>
                  </a:ext>
                </a:extLst>
              </p:cNvPr>
              <p:cNvSpPr/>
              <p:nvPr/>
            </p:nvSpPr>
            <p:spPr>
              <a:xfrm>
                <a:off x="1581580" y="5103667"/>
                <a:ext cx="1433534" cy="778868"/>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acc>
                            </m:num>
                            <m:den>
                              <m:sSub>
                                <m:sSub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0</m:t>
                                  </m:r>
                                </m:sub>
                              </m:sSub>
                            </m:den>
                          </m:f>
                          <m:r>
                            <a:rPr kumimoji="0" lang="en-US" sz="2000" b="0" i="1" u="none" strike="noStrike" kern="1200" cap="none" spc="0" normalizeH="0" baseline="0" noProof="0" smtClean="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𝜎</m:t>
                          </m:r>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5" name="Rectangle 4">
                <a:extLst>
                  <a:ext uri="{FF2B5EF4-FFF2-40B4-BE49-F238E27FC236}">
                    <a16:creationId xmlns:a16="http://schemas.microsoft.com/office/drawing/2014/main" id="{82D9A7A6-3026-D073-AE2F-38F69DB2E759}"/>
                  </a:ext>
                </a:extLst>
              </p:cNvPr>
              <p:cNvSpPr>
                <a:spLocks noRot="1" noChangeAspect="1" noMove="1" noResize="1" noEditPoints="1" noAdjustHandles="1" noChangeArrowheads="1" noChangeShapeType="1" noTextEdit="1"/>
              </p:cNvSpPr>
              <p:nvPr/>
            </p:nvSpPr>
            <p:spPr>
              <a:xfrm>
                <a:off x="1581580" y="5103667"/>
                <a:ext cx="1433534" cy="778868"/>
              </a:xfrm>
              <a:prstGeom prst="rect">
                <a:avLst/>
              </a:prstGeom>
              <a:blipFill>
                <a:blip r:embed="rId21"/>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1EFA9F7-A604-1590-37EB-F63EE2122E91}"/>
                  </a:ext>
                </a:extLst>
              </p:cNvPr>
              <p:cNvSpPr/>
              <p:nvPr/>
            </p:nvSpPr>
            <p:spPr>
              <a:xfrm>
                <a:off x="3841822" y="2621302"/>
                <a:ext cx="2152739" cy="424283"/>
              </a:xfrm>
              <a:prstGeom prst="rect">
                <a:avLst/>
              </a:prstGeom>
              <a:ln w="19050">
                <a:solidFill>
                  <a:srgbClr val="00B0F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smtClean="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𝑧</m:t>
                          </m:r>
                        </m:sub>
                      </m:sSub>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6" name="Rectangle 5">
                <a:extLst>
                  <a:ext uri="{FF2B5EF4-FFF2-40B4-BE49-F238E27FC236}">
                    <a16:creationId xmlns:a16="http://schemas.microsoft.com/office/drawing/2014/main" id="{31EFA9F7-A604-1590-37EB-F63EE2122E91}"/>
                  </a:ext>
                </a:extLst>
              </p:cNvPr>
              <p:cNvSpPr>
                <a:spLocks noRot="1" noChangeAspect="1" noMove="1" noResize="1" noEditPoints="1" noAdjustHandles="1" noChangeArrowheads="1" noChangeShapeType="1" noTextEdit="1"/>
              </p:cNvSpPr>
              <p:nvPr/>
            </p:nvSpPr>
            <p:spPr>
              <a:xfrm>
                <a:off x="3841822" y="2621302"/>
                <a:ext cx="2152739" cy="424283"/>
              </a:xfrm>
              <a:prstGeom prst="rect">
                <a:avLst/>
              </a:prstGeom>
              <a:blipFill>
                <a:blip r:embed="rId22"/>
                <a:stretch>
                  <a:fillRect b="-2740"/>
                </a:stretch>
              </a:blipFill>
              <a:ln w="19050">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2FB8F13-B51D-7DC1-5A2C-A16272765D60}"/>
                  </a:ext>
                </a:extLst>
              </p:cNvPr>
              <p:cNvSpPr/>
              <p:nvPr/>
            </p:nvSpPr>
            <p:spPr>
              <a:xfrm>
                <a:off x="3818634" y="4058983"/>
                <a:ext cx="2152739" cy="432234"/>
              </a:xfrm>
              <a:prstGeom prst="rect">
                <a:avLst/>
              </a:prstGeom>
              <a:ln w="19050">
                <a:solidFill>
                  <a:srgbClr val="00B0F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9" name="Rectangle 8">
                <a:extLst>
                  <a:ext uri="{FF2B5EF4-FFF2-40B4-BE49-F238E27FC236}">
                    <a16:creationId xmlns:a16="http://schemas.microsoft.com/office/drawing/2014/main" id="{32FB8F13-B51D-7DC1-5A2C-A16272765D60}"/>
                  </a:ext>
                </a:extLst>
              </p:cNvPr>
              <p:cNvSpPr>
                <a:spLocks noRot="1" noChangeAspect="1" noMove="1" noResize="1" noEditPoints="1" noAdjustHandles="1" noChangeArrowheads="1" noChangeShapeType="1" noTextEdit="1"/>
              </p:cNvSpPr>
              <p:nvPr/>
            </p:nvSpPr>
            <p:spPr>
              <a:xfrm>
                <a:off x="3818634" y="4058983"/>
                <a:ext cx="2152739" cy="432234"/>
              </a:xfrm>
              <a:prstGeom prst="rect">
                <a:avLst/>
              </a:prstGeom>
              <a:blipFill>
                <a:blip r:embed="rId23"/>
                <a:stretch>
                  <a:fillRect b="-1351"/>
                </a:stretch>
              </a:blipFill>
              <a:ln w="19050">
                <a:solidFill>
                  <a:srgbClr val="00B0F0"/>
                </a:solidFill>
              </a:ln>
            </p:spPr>
            <p:txBody>
              <a:bodyPr/>
              <a:lstStyle/>
              <a:p>
                <a:r>
                  <a:rPr lang="en-US">
                    <a:noFill/>
                  </a:rPr>
                  <a:t> </a:t>
                </a:r>
              </a:p>
            </p:txBody>
          </p:sp>
        </mc:Fallback>
      </mc:AlternateContent>
    </p:spTree>
    <p:extLst>
      <p:ext uri="{BB962C8B-B14F-4D97-AF65-F5344CB8AC3E}">
        <p14:creationId xmlns:p14="http://schemas.microsoft.com/office/powerpoint/2010/main" val="394117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animBg="1"/>
      <p:bldP spid="7" grpId="0"/>
      <p:bldP spid="2" grpId="0"/>
      <p:bldP spid="26" grpId="0"/>
      <p:bldP spid="28" grpId="0"/>
      <p:bldP spid="31" grpId="0"/>
      <p:bldP spid="40" grpId="0"/>
      <p:bldP spid="8" grpId="0" animBg="1"/>
      <p:bldP spid="10" grpId="0"/>
      <p:bldP spid="11" grpId="0" animBg="1"/>
      <p:bldP spid="13" grpId="0" animBg="1"/>
      <p:bldP spid="15" grpId="0"/>
      <p:bldP spid="16" grpId="0" animBg="1"/>
      <p:bldP spid="17" grpId="0"/>
      <p:bldP spid="19" grpId="0" animBg="1"/>
      <p:bldP spid="27" grpId="0"/>
      <p:bldP spid="41" grpId="0" animBg="1"/>
      <p:bldP spid="43" grpId="0"/>
      <p:bldP spid="45" grpId="0"/>
      <p:bldP spid="46" grpId="0"/>
      <p:bldP spid="47" grpId="0"/>
      <p:bldP spid="48" grpId="0"/>
      <p:bldP spid="4" grpId="0"/>
      <p:bldP spid="5" grpId="0"/>
      <p:bldP spid="6"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How the Fields transform: </a:t>
                </a:r>
                <a14:m>
                  <m:oMath xmlns:m="http://schemas.openxmlformats.org/officeDocument/2006/math">
                    <m:sSub>
                      <m:sSubPr>
                        <m:ctrlPr>
                          <a:rPr lang="en-US" b="0" i="1">
                            <a:solidFill>
                              <a:schemeClr val="accent2">
                                <a:lumMod val="50000"/>
                              </a:schemeClr>
                            </a:solidFill>
                            <a:latin typeface="Cambria Math" panose="02040503050406030204" pitchFamily="18" charset="0"/>
                            <a:ea typeface="Cambria Math" panose="02040503050406030204" pitchFamily="18" charset="0"/>
                          </a:rPr>
                        </m:ctrlPr>
                      </m:sSub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b="0" i="1">
                                <a:solidFill>
                                  <a:schemeClr val="accent2">
                                    <a:lumMod val="50000"/>
                                  </a:schemeClr>
                                </a:solidFill>
                                <a:latin typeface="Cambria Math" panose="02040503050406030204" pitchFamily="18" charset="0"/>
                                <a:ea typeface="Cambria Math" panose="02040503050406030204" pitchFamily="18" charset="0"/>
                              </a:rPr>
                              <m:t>𝐸</m:t>
                            </m:r>
                          </m:e>
                        </m:acc>
                      </m:e>
                      <m:sub>
                        <m:r>
                          <a:rPr lang="en-US" b="0" i="1">
                            <a:solidFill>
                              <a:schemeClr val="accent2">
                                <a:lumMod val="50000"/>
                              </a:schemeClr>
                            </a:solidFill>
                            <a:latin typeface="Cambria Math" panose="02040503050406030204" pitchFamily="18" charset="0"/>
                            <a:ea typeface="Cambria Math" panose="02040503050406030204" pitchFamily="18" charset="0"/>
                          </a:rPr>
                          <m:t>𝑦</m:t>
                        </m:r>
                      </m:sub>
                    </m:sSub>
                  </m:oMath>
                </a14:m>
                <a:r>
                  <a:rPr lang="en-US" altLang="en-US" dirty="0">
                    <a:solidFill>
                      <a:schemeClr val="accent2">
                        <a:lumMod val="50000"/>
                      </a:schemeClr>
                    </a:solidFill>
                  </a:rPr>
                  <a:t> and </a:t>
                </a:r>
                <a14:m>
                  <m:oMath xmlns:m="http://schemas.openxmlformats.org/officeDocument/2006/math">
                    <m:sSub>
                      <m:sSubPr>
                        <m:ctrlPr>
                          <a:rPr lang="en-US" b="0" i="1">
                            <a:solidFill>
                              <a:schemeClr val="accent2">
                                <a:lumMod val="50000"/>
                              </a:schemeClr>
                            </a:solidFill>
                            <a:latin typeface="Cambria Math" panose="02040503050406030204" pitchFamily="18" charset="0"/>
                            <a:ea typeface="Cambria Math" panose="02040503050406030204" pitchFamily="18" charset="0"/>
                          </a:rPr>
                        </m:ctrlPr>
                      </m:sSub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b="0" i="1">
                                <a:solidFill>
                                  <a:schemeClr val="accent2">
                                    <a:lumMod val="50000"/>
                                  </a:schemeClr>
                                </a:solidFill>
                                <a:latin typeface="Cambria Math" panose="02040503050406030204" pitchFamily="18" charset="0"/>
                                <a:ea typeface="Cambria Math" panose="02040503050406030204" pitchFamily="18" charset="0"/>
                              </a:rPr>
                              <m:t>𝐵</m:t>
                            </m:r>
                          </m:e>
                        </m:acc>
                      </m:e>
                      <m:sub>
                        <m:r>
                          <a:rPr lang="en-US" b="0" i="1">
                            <a:solidFill>
                              <a:schemeClr val="accent2">
                                <a:lumMod val="50000"/>
                              </a:schemeClr>
                            </a:solidFill>
                            <a:latin typeface="Cambria Math" panose="02040503050406030204" pitchFamily="18" charset="0"/>
                            <a:ea typeface="Cambria Math" panose="02040503050406030204" pitchFamily="18" charset="0"/>
                          </a:rPr>
                          <m:t>𝑧</m:t>
                        </m:r>
                      </m:sub>
                    </m:sSub>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3"/>
                <a:stretch>
                  <a:fillRect t="-14000" b="-27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52401" y="953165"/>
                <a:ext cx="12039599" cy="2958374"/>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acc>
                        </m:num>
                        <m:den>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ad>
                            <m:radPr>
                              <m:degHide m:val="on"/>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rad>
                        </m:num>
                        <m:den>
                          <m:rad>
                            <m:radPr>
                              <m:degHide m:val="on"/>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acc>
                                    <m:accPr>
                                      <m:chr m:val="̅"/>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acc>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rad>
                        </m:den>
                      </m:f>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ad>
                            <m:radPr>
                              <m:degHide m:val="on"/>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rad>
                        </m:num>
                        <m:den>
                          <m:rad>
                            <m:radPr>
                              <m:degHide m:val="on"/>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num>
                                        <m:den>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1+</m:t>
                                          </m:r>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v</m:t>
                                          </m:r>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0</m:t>
                                              </m:r>
                                            </m:sub>
                                          </m:s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2</m:t>
                                              </m:r>
                                            </m:sup>
                                          </m:sSup>
                                        </m:den>
                                      </m:f>
                                    </m:e>
                                  </m:d>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rad>
                        </m:den>
                      </m:f>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ad>
                            <m:radPr>
                              <m:degHide m:val="on"/>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rad>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𝑐</m:t>
                          </m:r>
                          <m:sSup>
                            <m:sSup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pPr>
                            <m:e>
                              <m:d>
                                <m:d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1+</m:t>
                                  </m:r>
                                  <m:r>
                                    <m:rPr>
                                      <m:sty m:val="p"/>
                                    </m:rP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v</m:t>
                                  </m:r>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0</m:t>
                                      </m:r>
                                    </m:sub>
                                  </m:s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2</m:t>
                                      </m:r>
                                    </m:sup>
                                  </m:sSup>
                                </m:e>
                              </m:d>
                            </m:e>
                            <m:sup/>
                          </m:sSup>
                        </m:num>
                        <m:den>
                          <m:rad>
                            <m:radPr>
                              <m:degHide m:val="on"/>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p>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num>
                                <m:den>
                                  <m:sSup>
                                    <m:sSupPr>
                                      <m:ctrlPr>
                                        <a:rPr kumimoji="0" lang="en-US" sz="1800" b="0" i="1" u="none" strike="noStrike" kern="1200" cap="none" spc="0" normalizeH="0" baseline="0" noProof="0" smtClean="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2</m:t>
                                      </m:r>
                                    </m:sup>
                                  </m:sSup>
                                </m:den>
                              </m:f>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p>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e>
                          </m:rad>
                        </m:den>
                      </m:f>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ad>
                            <m:radPr>
                              <m:degHide m:val="on"/>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rad>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smtClean="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2</m:t>
                              </m:r>
                            </m:sup>
                          </m:sSup>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d>
                                <m:d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1+</m:t>
                                  </m:r>
                                  <m:r>
                                    <m:rPr>
                                      <m:sty m:val="p"/>
                                    </m:rP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v</m:t>
                                  </m:r>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0</m:t>
                                      </m:r>
                                    </m:sub>
                                  </m:s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2</m:t>
                                      </m:r>
                                    </m:sup>
                                  </m:sSup>
                                </m:e>
                              </m:d>
                            </m:e>
                            <m:sup/>
                          </m:sSup>
                        </m:num>
                        <m:den>
                          <m:rad>
                            <m:radPr>
                              <m:degHide m:val="on"/>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sSup>
                                <m:sSupPr>
                                  <m:ctrlPr>
                                    <a:rPr kumimoji="0" lang="en-US" sz="1800" b="0" i="1" u="none" strike="noStrike" kern="1200" cap="none" spc="0" normalizeH="0" baseline="0" noProof="0" smtClean="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4</m:t>
                                  </m:r>
                                </m:sup>
                              </m:s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p>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p>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sSup>
                                <m:sSupPr>
                                  <m:ctrlPr>
                                    <a:rPr kumimoji="0" lang="en-US" sz="1800" b="0" i="1" u="none" strike="noStrike" kern="1200" cap="none" spc="0" normalizeH="0" baseline="0" noProof="0" smtClean="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2</m:t>
                                  </m:r>
                                </m:sup>
                              </m:s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1800" b="0" i="1" u="none" strike="noStrike" kern="1200" cap="none" spc="0" normalizeH="0" baseline="0" noProof="0" smtClean="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2</m:t>
                                  </m:r>
                                </m:sup>
                              </m:sSup>
                            </m:e>
                          </m:rad>
                        </m:den>
                      </m:f>
                    </m:oMath>
                  </m:oMathPara>
                </a14:m>
                <a:endPar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ad>
                            <m:radPr>
                              <m:degHide m:val="on"/>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rad>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p>
                            <m:sSup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2</m:t>
                              </m:r>
                            </m:sup>
                          </m:sSup>
                          <m:d>
                            <m:d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1+</m:t>
                              </m:r>
                              <m:r>
                                <m:rPr>
                                  <m:sty m:val="p"/>
                                </m:rP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v</m:t>
                              </m:r>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0</m:t>
                                  </m:r>
                                </m:sub>
                              </m:s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2</m:t>
                                  </m:r>
                                </m:sup>
                              </m:sSup>
                            </m:e>
                          </m:d>
                        </m:num>
                        <m:den>
                          <m:rad>
                            <m:radPr>
                              <m:degHide m:val="on"/>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e>
                              </m:d>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d>
                            </m:e>
                          </m:rad>
                        </m:den>
                      </m:f>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ad>
                            <m:radPr>
                              <m:degHide m:val="on"/>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rad>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d>
                            <m:d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1+</m:t>
                              </m:r>
                              <m:r>
                                <m:rPr>
                                  <m:sty m:val="p"/>
                                </m:rP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v</m:t>
                              </m:r>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0</m:t>
                                  </m:r>
                                </m:sub>
                              </m:s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2</m:t>
                                  </m:r>
                                </m:sup>
                              </m:sSup>
                            </m:e>
                          </m:d>
                        </m:num>
                        <m:den>
                          <m:rad>
                            <m:radPr>
                              <m:degHide m:val="on"/>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d>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d>
                            </m:e>
                          </m:rad>
                        </m:den>
                      </m:f>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1+</m:t>
                              </m:r>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v</m:t>
                              </m:r>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0</m:t>
                                  </m:r>
                                </m:sub>
                              </m:s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2</m:t>
                                  </m:r>
                                </m:sup>
                              </m:sSup>
                            </m:e>
                          </m:d>
                        </m:num>
                        <m:den>
                          <m:rad>
                            <m:radPr>
                              <m:degHide m:val="on"/>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p>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d>
                            </m:e>
                          </m:rad>
                        </m:den>
                      </m:f>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num>
                            <m:den>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d>
                    </m:oMath>
                  </m:oMathPara>
                </a14:m>
                <a:endPar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152401" y="953165"/>
                <a:ext cx="12039599" cy="2958374"/>
              </a:xfrm>
              <a:prstGeom prst="rect">
                <a:avLst/>
              </a:prstGeom>
              <a:blipFill>
                <a:blip r:embed="rId4"/>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9912863" y="2748862"/>
                <a:ext cx="2006575" cy="799706"/>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rad>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9" name="Rectangle 28"/>
              <p:cNvSpPr>
                <a:spLocks noRot="1" noChangeAspect="1" noMove="1" noResize="1" noEditPoints="1" noAdjustHandles="1" noChangeArrowheads="1" noChangeShapeType="1" noTextEdit="1"/>
              </p:cNvSpPr>
              <p:nvPr/>
            </p:nvSpPr>
            <p:spPr>
              <a:xfrm>
                <a:off x="9912863" y="2748862"/>
                <a:ext cx="2006575" cy="799706"/>
              </a:xfrm>
              <a:prstGeom prst="rect">
                <a:avLst/>
              </a:prstGeom>
              <a:blipFill>
                <a:blip r:embed="rId5"/>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383553" y="3785948"/>
                <a:ext cx="1475585" cy="713016"/>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acc>
                        </m:num>
                        <m:den>
                          <m:sSub>
                            <m:sSub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0</m:t>
                              </m:r>
                            </m:sub>
                          </m:sSub>
                        </m:den>
                      </m:f>
                      <m:f>
                        <m:f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𝜎</m:t>
                          </m:r>
                        </m:num>
                        <m:den>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0</m:t>
                              </m:r>
                            </m:sub>
                          </m:sSub>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0" name="Rectangle 29"/>
              <p:cNvSpPr>
                <a:spLocks noRot="1" noChangeAspect="1" noMove="1" noResize="1" noEditPoints="1" noAdjustHandles="1" noChangeArrowheads="1" noChangeShapeType="1" noTextEdit="1"/>
              </p:cNvSpPr>
              <p:nvPr/>
            </p:nvSpPr>
            <p:spPr>
              <a:xfrm>
                <a:off x="383553" y="3785948"/>
                <a:ext cx="1475585" cy="713016"/>
              </a:xfrm>
              <a:prstGeom prst="rect">
                <a:avLst/>
              </a:prstGeom>
              <a:blipFill>
                <a:blip r:embed="rId6"/>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3368233" y="4781727"/>
                <a:ext cx="3342966" cy="869533"/>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d>
                      <m:f>
                        <m:fPr>
                          <m:ctrlPr>
                            <a:rPr kumimoji="0" lang="en-US" sz="2000" b="0" i="1" u="none" strike="noStrike" kern="1200" cap="none" spc="0" normalizeH="0" baseline="0" noProof="0" smtClean="0">
                              <a:ln>
                                <a:noFill/>
                              </a:ln>
                              <a:solidFill>
                                <a:srgbClr val="CC33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0</m:t>
                              </m:r>
                            </m:sub>
                          </m:sSub>
                        </m:num>
                        <m:den>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1+</m:t>
                          </m:r>
                          <m:f>
                            <m:f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0</m:t>
                                  </m:r>
                                </m:sub>
                              </m:sSub>
                            </m:num>
                            <m:den>
                              <m:sSup>
                                <m:sSup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2</m:t>
                                  </m:r>
                                </m:sup>
                              </m:sSup>
                            </m:den>
                          </m:f>
                        </m:den>
                      </m:f>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𝜎</m:t>
                      </m:r>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1" name="Rectangle 30"/>
              <p:cNvSpPr>
                <a:spLocks noRot="1" noChangeAspect="1" noMove="1" noResize="1" noEditPoints="1" noAdjustHandles="1" noChangeArrowheads="1" noChangeShapeType="1" noTextEdit="1"/>
              </p:cNvSpPr>
              <p:nvPr/>
            </p:nvSpPr>
            <p:spPr>
              <a:xfrm>
                <a:off x="3368233" y="4781727"/>
                <a:ext cx="3342966" cy="869533"/>
              </a:xfrm>
              <a:prstGeom prst="rect">
                <a:avLst/>
              </a:prstGeom>
              <a:blipFill>
                <a:blip r:embed="rId7"/>
                <a:stretch>
                  <a:fillRect/>
                </a:stretch>
              </a:blipFill>
              <a:ln w="19050">
                <a:noFill/>
              </a:ln>
            </p:spPr>
            <p:txBody>
              <a:bodyPr/>
              <a:lstStyle/>
              <a:p>
                <a:r>
                  <a:rPr lang="LID4096">
                    <a:noFill/>
                  </a:rPr>
                  <a:t> </a:t>
                </a:r>
              </a:p>
            </p:txBody>
          </p:sp>
        </mc:Fallback>
      </mc:AlternateContent>
      <p:sp>
        <p:nvSpPr>
          <p:cNvPr id="3" name="Rectangle 2"/>
          <p:cNvSpPr/>
          <p:nvPr/>
        </p:nvSpPr>
        <p:spPr bwMode="auto">
          <a:xfrm>
            <a:off x="8015101" y="3974276"/>
            <a:ext cx="1518266" cy="453586"/>
          </a:xfrm>
          <a:prstGeom prst="rect">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5" name="Rectangle 14"/>
          <p:cNvSpPr/>
          <p:nvPr/>
        </p:nvSpPr>
        <p:spPr bwMode="auto">
          <a:xfrm>
            <a:off x="9738399" y="4796757"/>
            <a:ext cx="1704622" cy="664331"/>
          </a:xfrm>
          <a:prstGeom prst="rect">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6" name="Rectangle 15"/>
          <p:cNvSpPr/>
          <p:nvPr/>
        </p:nvSpPr>
        <p:spPr bwMode="auto">
          <a:xfrm>
            <a:off x="331595" y="4920586"/>
            <a:ext cx="456808" cy="389297"/>
          </a:xfrm>
          <a:prstGeom prst="rect">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7" name="Rectangle 16"/>
          <p:cNvSpPr/>
          <p:nvPr/>
        </p:nvSpPr>
        <p:spPr bwMode="auto">
          <a:xfrm>
            <a:off x="363154" y="3924328"/>
            <a:ext cx="410757" cy="439019"/>
          </a:xfrm>
          <a:prstGeom prst="rect">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9" name="Rectangle 18">
            <a:extLst>
              <a:ext uri="{FF2B5EF4-FFF2-40B4-BE49-F238E27FC236}">
                <a16:creationId xmlns:a16="http://schemas.microsoft.com/office/drawing/2014/main" id="{C0204602-6046-407E-A6C3-E1304809B9CF}"/>
              </a:ext>
            </a:extLst>
          </p:cNvPr>
          <p:cNvSpPr/>
          <p:nvPr/>
        </p:nvSpPr>
        <p:spPr bwMode="auto">
          <a:xfrm>
            <a:off x="142876" y="1263694"/>
            <a:ext cx="400049" cy="701280"/>
          </a:xfrm>
          <a:prstGeom prst="rect">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4" name="Rectangle 23">
            <a:extLst>
              <a:ext uri="{FF2B5EF4-FFF2-40B4-BE49-F238E27FC236}">
                <a16:creationId xmlns:a16="http://schemas.microsoft.com/office/drawing/2014/main" id="{AC9AFEEC-EE0A-40A1-A7D5-5F7CB4F1A9A6}"/>
              </a:ext>
            </a:extLst>
          </p:cNvPr>
          <p:cNvSpPr/>
          <p:nvPr/>
        </p:nvSpPr>
        <p:spPr bwMode="auto">
          <a:xfrm>
            <a:off x="7795432" y="2674508"/>
            <a:ext cx="1259896" cy="643015"/>
          </a:xfrm>
          <a:prstGeom prst="rect">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8366FC0-E788-460C-B3B4-EFB6E7B89395}"/>
                  </a:ext>
                </a:extLst>
              </p:cNvPr>
              <p:cNvSpPr/>
              <p:nvPr/>
            </p:nvSpPr>
            <p:spPr>
              <a:xfrm>
                <a:off x="9941077" y="3600433"/>
                <a:ext cx="14824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4" name="Rectangle 3">
                <a:extLst>
                  <a:ext uri="{FF2B5EF4-FFF2-40B4-BE49-F238E27FC236}">
                    <a16:creationId xmlns:a16="http://schemas.microsoft.com/office/drawing/2014/main" id="{98366FC0-E788-460C-B3B4-EFB6E7B89395}"/>
                  </a:ext>
                </a:extLst>
              </p:cNvPr>
              <p:cNvSpPr>
                <a:spLocks noRot="1" noChangeAspect="1" noMove="1" noResize="1" noEditPoints="1" noAdjustHandles="1" noChangeArrowheads="1" noChangeShapeType="1" noTextEdit="1"/>
              </p:cNvSpPr>
              <p:nvPr/>
            </p:nvSpPr>
            <p:spPr>
              <a:xfrm>
                <a:off x="9941077" y="3600433"/>
                <a:ext cx="1482457" cy="400110"/>
              </a:xfrm>
              <a:prstGeom prst="rect">
                <a:avLst/>
              </a:prstGeom>
              <a:blipFill>
                <a:blip r:embed="rId8"/>
                <a:stretch>
                  <a:fillRect b="-7692"/>
                </a:stretch>
              </a:blipFill>
            </p:spPr>
            <p:txBody>
              <a:bodyPr/>
              <a:lstStyle/>
              <a:p>
                <a:r>
                  <a:rPr lang="LID4096">
                    <a:noFill/>
                  </a:rPr>
                  <a:t> </a:t>
                </a:r>
              </a:p>
            </p:txBody>
          </p:sp>
        </mc:Fallback>
      </mc:AlternateContent>
      <p:cxnSp>
        <p:nvCxnSpPr>
          <p:cNvPr id="6" name="Straight Connector 5">
            <a:extLst>
              <a:ext uri="{FF2B5EF4-FFF2-40B4-BE49-F238E27FC236}">
                <a16:creationId xmlns:a16="http://schemas.microsoft.com/office/drawing/2014/main" id="{B6D325AA-D41C-4DB4-8DF0-5416B1D30245}"/>
              </a:ext>
            </a:extLst>
          </p:cNvPr>
          <p:cNvCxnSpPr>
            <a:cxnSpLocks/>
          </p:cNvCxnSpPr>
          <p:nvPr/>
        </p:nvCxnSpPr>
        <p:spPr bwMode="auto">
          <a:xfrm flipH="1">
            <a:off x="4086663" y="4870224"/>
            <a:ext cx="1191491" cy="462812"/>
          </a:xfrm>
          <a:prstGeom prst="line">
            <a:avLst/>
          </a:pr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a:extLst>
              <a:ext uri="{FF2B5EF4-FFF2-40B4-BE49-F238E27FC236}">
                <a16:creationId xmlns:a16="http://schemas.microsoft.com/office/drawing/2014/main" id="{51715468-2520-4F7D-AEB0-7A1945024612}"/>
              </a:ext>
            </a:extLst>
          </p:cNvPr>
          <p:cNvCxnSpPr>
            <a:cxnSpLocks/>
          </p:cNvCxnSpPr>
          <p:nvPr/>
        </p:nvCxnSpPr>
        <p:spPr bwMode="auto">
          <a:xfrm flipH="1">
            <a:off x="5122165" y="5274056"/>
            <a:ext cx="997350" cy="262040"/>
          </a:xfrm>
          <a:prstGeom prst="line">
            <a:avLst/>
          </a:pr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199A7111-B8AE-408D-A5F5-5015F9BBF9BA}"/>
                  </a:ext>
                </a:extLst>
              </p:cNvPr>
              <p:cNvSpPr/>
              <p:nvPr/>
            </p:nvSpPr>
            <p:spPr>
              <a:xfrm>
                <a:off x="1524000" y="5770754"/>
                <a:ext cx="8887457" cy="785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These are the fields is the system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𝒮</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a14:m>
                <a:r>
                  <a:rPr kumimoji="0" lang="en-US" sz="2000" b="0" i="1" u="none" strike="noStrike" kern="1200" cap="none" spc="0" normalizeH="0" baseline="0" noProof="0" dirty="0">
                    <a:ln>
                      <a:noFill/>
                    </a:ln>
                    <a:solidFill>
                      <a:srgbClr val="252525"/>
                    </a:solidFill>
                    <a:effectLst/>
                    <a:uLnTx/>
                    <a:uFillTx/>
                    <a:latin typeface="Times New Roman"/>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traveling to the right with speed </a:t>
                </a:r>
                <a14:m>
                  <m:oMath xmlns:m="http://schemas.openxmlformats.org/officeDocument/2006/math">
                    <m:r>
                      <m:rPr>
                        <m:sty m:val="p"/>
                      </m:rP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v</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relative to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𝒮</m:t>
                    </m:r>
                  </m:oMath>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Note that electric and magnetic fields are </a:t>
                </a:r>
                <a:r>
                  <a:rPr kumimoji="0" lang="en-US" sz="2000" b="0" i="1" u="none" strike="noStrike" kern="1200" cap="none" spc="0" normalizeH="0" baseline="0" noProof="0" dirty="0">
                    <a:ln>
                      <a:noFill/>
                    </a:ln>
                    <a:solidFill>
                      <a:srgbClr val="000000"/>
                    </a:solidFill>
                    <a:effectLst/>
                    <a:uLnTx/>
                    <a:uFillTx/>
                    <a:latin typeface="Times New Roman"/>
                    <a:ea typeface="+mn-ea"/>
                    <a:cs typeface="+mn-cs"/>
                  </a:rPr>
                  <a:t>interwound</a:t>
                </a:r>
              </a:p>
            </p:txBody>
          </p:sp>
        </mc:Choice>
        <mc:Fallback xmlns="">
          <p:sp>
            <p:nvSpPr>
              <p:cNvPr id="26" name="Rectangle 25">
                <a:extLst>
                  <a:ext uri="{FF2B5EF4-FFF2-40B4-BE49-F238E27FC236}">
                    <a16:creationId xmlns:a16="http://schemas.microsoft.com/office/drawing/2014/main" id="{199A7111-B8AE-408D-A5F5-5015F9BBF9BA}"/>
                  </a:ext>
                </a:extLst>
              </p:cNvPr>
              <p:cNvSpPr>
                <a:spLocks noRot="1" noChangeAspect="1" noMove="1" noResize="1" noEditPoints="1" noAdjustHandles="1" noChangeArrowheads="1" noChangeShapeType="1" noTextEdit="1"/>
              </p:cNvSpPr>
              <p:nvPr/>
            </p:nvSpPr>
            <p:spPr>
              <a:xfrm>
                <a:off x="1524000" y="5770754"/>
                <a:ext cx="8887457" cy="785664"/>
              </a:xfrm>
              <a:prstGeom prst="rect">
                <a:avLst/>
              </a:prstGeom>
              <a:blipFill>
                <a:blip r:embed="rId9"/>
                <a:stretch>
                  <a:fillRect l="-686" t="-4651" b="-13178"/>
                </a:stretch>
              </a:blipFill>
            </p:spPr>
            <p:txBody>
              <a:bodyPr/>
              <a:lstStyle/>
              <a:p>
                <a:r>
                  <a:rPr lang="LID4096">
                    <a:noFill/>
                  </a:rPr>
                  <a:t> </a:t>
                </a:r>
              </a:p>
            </p:txBody>
          </p:sp>
        </mc:Fallback>
      </mc:AlternateContent>
      <p:sp>
        <p:nvSpPr>
          <p:cNvPr id="5" name="Freeform 4"/>
          <p:cNvSpPr/>
          <p:nvPr/>
        </p:nvSpPr>
        <p:spPr bwMode="auto">
          <a:xfrm>
            <a:off x="8731725" y="5294452"/>
            <a:ext cx="381000" cy="221248"/>
          </a:xfrm>
          <a:custGeom>
            <a:avLst/>
            <a:gdLst>
              <a:gd name="connsiteX0" fmla="*/ 10760 w 359102"/>
              <a:gd name="connsiteY0" fmla="*/ 0 h 222630"/>
              <a:gd name="connsiteX1" fmla="*/ 43417 w 359102"/>
              <a:gd name="connsiteY1" fmla="*/ 217715 h 222630"/>
              <a:gd name="connsiteX2" fmla="*/ 359102 w 359102"/>
              <a:gd name="connsiteY2" fmla="*/ 130629 h 222630"/>
            </a:gdLst>
            <a:ahLst/>
            <a:cxnLst>
              <a:cxn ang="0">
                <a:pos x="connsiteX0" y="connsiteY0"/>
              </a:cxn>
              <a:cxn ang="0">
                <a:pos x="connsiteX1" y="connsiteY1"/>
              </a:cxn>
              <a:cxn ang="0">
                <a:pos x="connsiteX2" y="connsiteY2"/>
              </a:cxn>
            </a:cxnLst>
            <a:rect l="l" t="t" r="r" b="b"/>
            <a:pathLst>
              <a:path w="359102" h="222630">
                <a:moveTo>
                  <a:pt x="10760" y="0"/>
                </a:moveTo>
                <a:cubicBezTo>
                  <a:pt x="-1940" y="97972"/>
                  <a:pt x="-14640" y="195944"/>
                  <a:pt x="43417" y="217715"/>
                </a:cubicBezTo>
                <a:cubicBezTo>
                  <a:pt x="101474" y="239486"/>
                  <a:pt x="230288" y="185057"/>
                  <a:pt x="359102" y="130629"/>
                </a:cubicBezTo>
              </a:path>
            </a:pathLst>
          </a:custGeom>
          <a:noFill/>
          <a:ln w="28575" cap="flat" cmpd="sng" algn="ctr">
            <a:solidFill>
              <a:srgbClr val="0070C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2" name="Content Placeholder 4">
            <a:extLst>
              <a:ext uri="{FF2B5EF4-FFF2-40B4-BE49-F238E27FC236}">
                <a16:creationId xmlns:a16="http://schemas.microsoft.com/office/drawing/2014/main" id="{03DFFF97-A197-45EA-9B90-E21254B0373E}"/>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27</a:t>
            </a:fld>
            <a:endParaRPr lang="en-US"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233139C5-E94D-40D0-93EE-87234AE41CA0}"/>
                  </a:ext>
                </a:extLst>
              </p:cNvPr>
              <p:cNvSpPr/>
              <p:nvPr/>
            </p:nvSpPr>
            <p:spPr>
              <a:xfrm>
                <a:off x="1632975" y="3844307"/>
                <a:ext cx="2075825" cy="682366"/>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d>
                      <m:f>
                        <m:fPr>
                          <m:ctrlPr>
                            <a:rPr kumimoji="0" lang="en-US" sz="2000" b="0" i="1" u="none" strike="noStrike" kern="1200" cap="none" spc="0" normalizeH="0" baseline="0" noProof="0" smtClean="0">
                              <a:ln>
                                <a:noFill/>
                              </a:ln>
                              <a:solidFill>
                                <a:schemeClr val="accent1">
                                  <a:lumMod val="50000"/>
                                </a:schemeClr>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chemeClr val="accent1">
                                  <a:lumMod val="50000"/>
                                </a:schemeClr>
                              </a:solidFill>
                              <a:effectLst/>
                              <a:uLnTx/>
                              <a:uFillTx/>
                              <a:latin typeface="Cambria Math" panose="02040503050406030204" pitchFamily="18" charset="0"/>
                              <a:ea typeface="Cambria Math" panose="02040503050406030204" pitchFamily="18" charset="0"/>
                              <a:cs typeface="+mn-cs"/>
                            </a:rPr>
                            <m:t>𝜎</m:t>
                          </m:r>
                        </m:num>
                        <m:den>
                          <m:sSub>
                            <m:sSubPr>
                              <m:ctrlPr>
                                <a:rPr kumimoji="0" lang="en-US" sz="2000" b="0" i="1" u="none" strike="noStrike" kern="1200" cap="none" spc="0" normalizeH="0" baseline="0" noProof="0">
                                  <a:ln>
                                    <a:noFill/>
                                  </a:ln>
                                  <a:solidFill>
                                    <a:schemeClr val="accent1">
                                      <a:lumMod val="50000"/>
                                    </a:scheme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chemeClr val="accent1">
                                      <a:lumMod val="50000"/>
                                    </a:schemeClr>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chemeClr val="accent1">
                                      <a:lumMod val="50000"/>
                                    </a:schemeClr>
                                  </a:solidFill>
                                  <a:effectLst/>
                                  <a:uLnTx/>
                                  <a:uFillTx/>
                                  <a:latin typeface="Cambria Math" panose="02040503050406030204" pitchFamily="18" charset="0"/>
                                  <a:ea typeface="Cambria Math" panose="02040503050406030204" pitchFamily="18" charset="0"/>
                                  <a:cs typeface="+mn-cs"/>
                                </a:rPr>
                                <m:t>0</m:t>
                              </m:r>
                            </m:sub>
                          </m:sSub>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0" name="Rectangle 19">
                <a:extLst>
                  <a:ext uri="{FF2B5EF4-FFF2-40B4-BE49-F238E27FC236}">
                    <a16:creationId xmlns:a16="http://schemas.microsoft.com/office/drawing/2014/main" id="{233139C5-E94D-40D0-93EE-87234AE41CA0}"/>
                  </a:ext>
                </a:extLst>
              </p:cNvPr>
              <p:cNvSpPr>
                <a:spLocks noRot="1" noChangeAspect="1" noMove="1" noResize="1" noEditPoints="1" noAdjustHandles="1" noChangeArrowheads="1" noChangeShapeType="1" noTextEdit="1"/>
              </p:cNvSpPr>
              <p:nvPr/>
            </p:nvSpPr>
            <p:spPr>
              <a:xfrm>
                <a:off x="1632975" y="3844307"/>
                <a:ext cx="2075825" cy="682366"/>
              </a:xfrm>
              <a:prstGeom prst="rect">
                <a:avLst/>
              </a:prstGeom>
              <a:blipFill>
                <a:blip r:embed="rId10"/>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C852CD2D-F88E-4716-A629-5FE00F6C2CB9}"/>
                  </a:ext>
                </a:extLst>
              </p:cNvPr>
              <p:cNvSpPr/>
              <p:nvPr/>
            </p:nvSpPr>
            <p:spPr>
              <a:xfrm>
                <a:off x="3540487" y="3775045"/>
                <a:ext cx="2404954" cy="783869"/>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ctrlP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𝜎</m:t>
                              </m:r>
                            </m:num>
                            <m:den>
                              <m:sSub>
                                <m:sSubPr>
                                  <m:ctrlP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0</m:t>
                                  </m:r>
                                </m:sub>
                              </m:sSub>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𝜎</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
                                <m:sSubPr>
                                  <m:ctrlPr>
                                    <a:rPr kumimoji="0" lang="en-US" sz="2000" b="0" i="1" u="none" strike="noStrike" kern="1200" cap="none" spc="0" normalizeH="0" baseline="0" noProof="0" smtClean="0">
                                      <a:ln>
                                        <a:noFill/>
                                      </a:ln>
                                      <a:solidFill>
                                        <a:schemeClr val="accent1">
                                          <a:lumMod val="50000"/>
                                        </a:scheme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chemeClr val="accent1">
                                          <a:lumMod val="50000"/>
                                        </a:schemeClr>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chemeClr val="accent1">
                                          <a:lumMod val="50000"/>
                                        </a:schemeClr>
                                      </a:solidFill>
                                      <a:effectLst/>
                                      <a:uLnTx/>
                                      <a:uFillTx/>
                                      <a:latin typeface="Cambria Math" panose="02040503050406030204" pitchFamily="18" charset="0"/>
                                      <a:ea typeface="Cambria Math" panose="02040503050406030204" pitchFamily="18" charset="0"/>
                                      <a:cs typeface="+mn-cs"/>
                                    </a:rPr>
                                    <m:t>0</m:t>
                                  </m:r>
                                </m:sub>
                              </m:sSub>
                            </m:den>
                          </m:f>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1" name="Rectangle 20">
                <a:extLst>
                  <a:ext uri="{FF2B5EF4-FFF2-40B4-BE49-F238E27FC236}">
                    <a16:creationId xmlns:a16="http://schemas.microsoft.com/office/drawing/2014/main" id="{C852CD2D-F88E-4716-A629-5FE00F6C2CB9}"/>
                  </a:ext>
                </a:extLst>
              </p:cNvPr>
              <p:cNvSpPr>
                <a:spLocks noRot="1" noChangeAspect="1" noMove="1" noResize="1" noEditPoints="1" noAdjustHandles="1" noChangeArrowheads="1" noChangeShapeType="1" noTextEdit="1"/>
              </p:cNvSpPr>
              <p:nvPr/>
            </p:nvSpPr>
            <p:spPr>
              <a:xfrm>
                <a:off x="3540487" y="3775045"/>
                <a:ext cx="2404954" cy="783869"/>
              </a:xfrm>
              <a:prstGeom prst="rect">
                <a:avLst/>
              </a:prstGeom>
              <a:blipFill>
                <a:blip r:embed="rId11"/>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8930A949-ADD7-4CAB-B09C-9A71382BD3BA}"/>
                  </a:ext>
                </a:extLst>
              </p:cNvPr>
              <p:cNvSpPr/>
              <p:nvPr/>
            </p:nvSpPr>
            <p:spPr>
              <a:xfrm>
                <a:off x="5727505" y="3986003"/>
                <a:ext cx="2164375" cy="400110"/>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𝜎</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2" name="Rectangle 21">
                <a:extLst>
                  <a:ext uri="{FF2B5EF4-FFF2-40B4-BE49-F238E27FC236}">
                    <a16:creationId xmlns:a16="http://schemas.microsoft.com/office/drawing/2014/main" id="{8930A949-ADD7-4CAB-B09C-9A71382BD3BA}"/>
                  </a:ext>
                </a:extLst>
              </p:cNvPr>
              <p:cNvSpPr>
                <a:spLocks noRot="1" noChangeAspect="1" noMove="1" noResize="1" noEditPoints="1" noAdjustHandles="1" noChangeArrowheads="1" noChangeShapeType="1" noTextEdit="1"/>
              </p:cNvSpPr>
              <p:nvPr/>
            </p:nvSpPr>
            <p:spPr>
              <a:xfrm>
                <a:off x="5727505" y="3986003"/>
                <a:ext cx="2164375" cy="400110"/>
              </a:xfrm>
              <a:prstGeom prst="rect">
                <a:avLst/>
              </a:prstGeom>
              <a:blipFill>
                <a:blip r:embed="rId12"/>
                <a:stretch>
                  <a:fillRect b="-7576"/>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27CDDD0C-FA77-419D-B778-03118860D8F7}"/>
                  </a:ext>
                </a:extLst>
              </p:cNvPr>
              <p:cNvSpPr/>
              <p:nvPr/>
            </p:nvSpPr>
            <p:spPr>
              <a:xfrm>
                <a:off x="7700469" y="3979300"/>
                <a:ext cx="1923283" cy="446404"/>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b>
                            <m:sSubPr>
                              <m:ctrlPr>
                                <a:rPr kumimoji="0" lang="en-US" sz="2000" b="0" i="1" u="none" strike="noStrike" kern="1200" cap="none" spc="0" normalizeH="0" baseline="0" noProof="0" smtClean="0">
                                  <a:ln>
                                    <a:noFill/>
                                  </a:ln>
                                  <a:solidFill>
                                    <a:schemeClr val="accent1">
                                      <a:lumMod val="50000"/>
                                    </a:schemeClr>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chemeClr val="accent1">
                                      <a:lumMod val="50000"/>
                                    </a:schemeClr>
                                  </a:solidFill>
                                  <a:effectLst/>
                                  <a:uLnTx/>
                                  <a:uFillTx/>
                                  <a:latin typeface="Cambria Math" panose="02040503050406030204" pitchFamily="18" charset="0"/>
                                  <a:ea typeface="+mn-ea"/>
                                  <a:cs typeface="+mn-cs"/>
                                </a:rPr>
                                <m:t>𝐸</m:t>
                              </m:r>
                            </m:e>
                            <m:sub>
                              <m:r>
                                <a:rPr kumimoji="0" lang="en-US" sz="2000" b="0" i="1" u="none" strike="noStrike" kern="1200" cap="none" spc="0" normalizeH="0" baseline="0" noProof="0">
                                  <a:ln>
                                    <a:noFill/>
                                  </a:ln>
                                  <a:solidFill>
                                    <a:schemeClr val="accent1">
                                      <a:lumMod val="50000"/>
                                    </a:schemeClr>
                                  </a:solidFill>
                                  <a:effectLst/>
                                  <a:uLnTx/>
                                  <a:uFillTx/>
                                  <a:latin typeface="Cambria Math" panose="02040503050406030204" pitchFamily="18" charset="0"/>
                                  <a:ea typeface="+mn-ea"/>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v</m:t>
                          </m:r>
                          <m:sSub>
                            <m:sSub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𝐵</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𝑧</m:t>
                              </m:r>
                            </m:sub>
                          </m:sSub>
                        </m:e>
                      </m:d>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3" name="Rectangle 22">
                <a:extLst>
                  <a:ext uri="{FF2B5EF4-FFF2-40B4-BE49-F238E27FC236}">
                    <a16:creationId xmlns:a16="http://schemas.microsoft.com/office/drawing/2014/main" id="{27CDDD0C-FA77-419D-B778-03118860D8F7}"/>
                  </a:ext>
                </a:extLst>
              </p:cNvPr>
              <p:cNvSpPr>
                <a:spLocks noRot="1" noChangeAspect="1" noMove="1" noResize="1" noEditPoints="1" noAdjustHandles="1" noChangeArrowheads="1" noChangeShapeType="1" noTextEdit="1"/>
              </p:cNvSpPr>
              <p:nvPr/>
            </p:nvSpPr>
            <p:spPr>
              <a:xfrm>
                <a:off x="7700469" y="3979300"/>
                <a:ext cx="1923283" cy="446404"/>
              </a:xfrm>
              <a:prstGeom prst="rect">
                <a:avLst/>
              </a:prstGeom>
              <a:blipFill>
                <a:blip r:embed="rId13"/>
                <a:stretch>
                  <a:fillRect b="-4110"/>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82D1907B-FAE8-43E1-8321-65367F4446A7}"/>
                  </a:ext>
                </a:extLst>
              </p:cNvPr>
              <p:cNvSpPr/>
              <p:nvPr/>
            </p:nvSpPr>
            <p:spPr>
              <a:xfrm>
                <a:off x="6527970" y="4718730"/>
                <a:ext cx="3082960" cy="783869"/>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𝜎</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f>
                            <m:fPr>
                              <m:ctrlP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𝜎</m:t>
                              </m:r>
                            </m:num>
                            <m:den>
                              <m:sSub>
                                <m:sSubPr>
                                  <m:ctrlP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0</m:t>
                                  </m:r>
                                </m:sub>
                              </m:sSub>
                            </m:den>
                          </m:f>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8" name="Rectangle 27">
                <a:extLst>
                  <a:ext uri="{FF2B5EF4-FFF2-40B4-BE49-F238E27FC236}">
                    <a16:creationId xmlns:a16="http://schemas.microsoft.com/office/drawing/2014/main" id="{82D1907B-FAE8-43E1-8321-65367F4446A7}"/>
                  </a:ext>
                </a:extLst>
              </p:cNvPr>
              <p:cNvSpPr>
                <a:spLocks noRot="1" noChangeAspect="1" noMove="1" noResize="1" noEditPoints="1" noAdjustHandles="1" noChangeArrowheads="1" noChangeShapeType="1" noTextEdit="1"/>
              </p:cNvSpPr>
              <p:nvPr/>
            </p:nvSpPr>
            <p:spPr>
              <a:xfrm>
                <a:off x="6527970" y="4718730"/>
                <a:ext cx="3082960" cy="783869"/>
              </a:xfrm>
              <a:prstGeom prst="rect">
                <a:avLst/>
              </a:prstGeom>
              <a:blipFill>
                <a:blip r:embed="rId14"/>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EE3920AB-310A-4279-A188-9E207B951D6E}"/>
                  </a:ext>
                </a:extLst>
              </p:cNvPr>
              <p:cNvSpPr/>
              <p:nvPr/>
            </p:nvSpPr>
            <p:spPr>
              <a:xfrm>
                <a:off x="9442179" y="4810015"/>
                <a:ext cx="2082301" cy="636585"/>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3" name="Rectangle 32">
                <a:extLst>
                  <a:ext uri="{FF2B5EF4-FFF2-40B4-BE49-F238E27FC236}">
                    <a16:creationId xmlns:a16="http://schemas.microsoft.com/office/drawing/2014/main" id="{EE3920AB-310A-4279-A188-9E207B951D6E}"/>
                  </a:ext>
                </a:extLst>
              </p:cNvPr>
              <p:cNvSpPr>
                <a:spLocks noRot="1" noChangeAspect="1" noMove="1" noResize="1" noEditPoints="1" noAdjustHandles="1" noChangeArrowheads="1" noChangeShapeType="1" noTextEdit="1"/>
              </p:cNvSpPr>
              <p:nvPr/>
            </p:nvSpPr>
            <p:spPr>
              <a:xfrm>
                <a:off x="9442179" y="4810015"/>
                <a:ext cx="2082301" cy="636585"/>
              </a:xfrm>
              <a:prstGeom prst="rect">
                <a:avLst/>
              </a:prstGeom>
              <a:blipFill>
                <a:blip r:embed="rId15"/>
                <a:stretch>
                  <a:fillRect/>
                </a:stretch>
              </a:blipFill>
              <a:ln w="19050">
                <a:noFill/>
              </a:ln>
            </p:spPr>
            <p:txBody>
              <a:bodyPr/>
              <a:lstStyle/>
              <a:p>
                <a:r>
                  <a:rPr lang="LID4096">
                    <a:noFill/>
                  </a:rPr>
                  <a:t> </a:t>
                </a:r>
              </a:p>
            </p:txBody>
          </p:sp>
        </mc:Fallback>
      </mc:AlternateContent>
      <p:sp>
        <p:nvSpPr>
          <p:cNvPr id="2" name="Freeform: Shape 1">
            <a:extLst>
              <a:ext uri="{FF2B5EF4-FFF2-40B4-BE49-F238E27FC236}">
                <a16:creationId xmlns:a16="http://schemas.microsoft.com/office/drawing/2014/main" id="{B5410C18-B0C6-4FE6-BE1A-A568D321A0E7}"/>
              </a:ext>
            </a:extLst>
          </p:cNvPr>
          <p:cNvSpPr/>
          <p:nvPr/>
        </p:nvSpPr>
        <p:spPr bwMode="auto">
          <a:xfrm flipH="1">
            <a:off x="6353895" y="4395023"/>
            <a:ext cx="1336703" cy="566057"/>
          </a:xfrm>
          <a:custGeom>
            <a:avLst/>
            <a:gdLst>
              <a:gd name="connsiteX0" fmla="*/ 1333441 w 1350986"/>
              <a:gd name="connsiteY0" fmla="*/ 0 h 566057"/>
              <a:gd name="connsiteX1" fmla="*/ 1186483 w 1350986"/>
              <a:gd name="connsiteY1" fmla="*/ 185057 h 566057"/>
              <a:gd name="connsiteX2" fmla="*/ 141455 w 1350986"/>
              <a:gd name="connsiteY2" fmla="*/ 283029 h 566057"/>
              <a:gd name="connsiteX3" fmla="*/ 38041 w 1350986"/>
              <a:gd name="connsiteY3" fmla="*/ 566057 h 566057"/>
            </a:gdLst>
            <a:ahLst/>
            <a:cxnLst>
              <a:cxn ang="0">
                <a:pos x="connsiteX0" y="connsiteY0"/>
              </a:cxn>
              <a:cxn ang="0">
                <a:pos x="connsiteX1" y="connsiteY1"/>
              </a:cxn>
              <a:cxn ang="0">
                <a:pos x="connsiteX2" y="connsiteY2"/>
              </a:cxn>
              <a:cxn ang="0">
                <a:pos x="connsiteX3" y="connsiteY3"/>
              </a:cxn>
            </a:cxnLst>
            <a:rect l="l" t="t" r="r" b="b"/>
            <a:pathLst>
              <a:path w="1350986" h="566057">
                <a:moveTo>
                  <a:pt x="1333441" y="0"/>
                </a:moveTo>
                <a:cubicBezTo>
                  <a:pt x="1359294" y="68943"/>
                  <a:pt x="1385147" y="137886"/>
                  <a:pt x="1186483" y="185057"/>
                </a:cubicBezTo>
                <a:cubicBezTo>
                  <a:pt x="987819" y="232228"/>
                  <a:pt x="332862" y="219529"/>
                  <a:pt x="141455" y="283029"/>
                </a:cubicBezTo>
                <a:cubicBezTo>
                  <a:pt x="-49952" y="346529"/>
                  <a:pt x="-5956" y="456293"/>
                  <a:pt x="38041" y="566057"/>
                </a:cubicBezTo>
              </a:path>
            </a:pathLst>
          </a:cu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AEF6D70D-9EBB-451A-BD3E-520FFB79154E}"/>
                  </a:ext>
                </a:extLst>
              </p:cNvPr>
              <p:cNvSpPr/>
              <p:nvPr/>
            </p:nvSpPr>
            <p:spPr>
              <a:xfrm>
                <a:off x="318909" y="4771799"/>
                <a:ext cx="3232552" cy="7130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smtClean="0">
                              <a:ln>
                                <a:noFill/>
                              </a:ln>
                              <a:solidFill>
                                <a:schemeClr val="accent2">
                                  <a:lumMod val="75000"/>
                                </a:schemeClr>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chemeClr val="accent2">
                                      <a:lumMod val="75000"/>
                                    </a:scheme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chemeClr val="accent2">
                                      <a:lumMod val="75000"/>
                                    </a:schemeClr>
                                  </a:solidFill>
                                  <a:effectLst/>
                                  <a:uLnTx/>
                                  <a:uFillTx/>
                                  <a:latin typeface="Cambria Math" panose="02040503050406030204" pitchFamily="18" charset="0"/>
                                  <a:ea typeface="Cambria Math" panose="02040503050406030204" pitchFamily="18" charset="0"/>
                                  <a:cs typeface="+mn-cs"/>
                                </a:rPr>
                                <m:t>𝛾</m:t>
                              </m:r>
                            </m:e>
                          </m:acc>
                        </m:num>
                        <m:den>
                          <m:sSub>
                            <m:sSubPr>
                              <m:ctrlPr>
                                <a:rPr kumimoji="0" lang="en-US" sz="2000" b="0" i="1" u="none" strike="noStrike" kern="1200" cap="none" spc="0" normalizeH="0" baseline="0" noProof="0">
                                  <a:ln>
                                    <a:noFill/>
                                  </a:ln>
                                  <a:solidFill>
                                    <a:schemeClr val="accent2">
                                      <a:lumMod val="75000"/>
                                    </a:scheme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chemeClr val="accent2">
                                      <a:lumMod val="75000"/>
                                    </a:schemeClr>
                                  </a:solidFill>
                                  <a:effectLst/>
                                  <a:uLnTx/>
                                  <a:uFillTx/>
                                  <a:latin typeface="Cambria Math" panose="02040503050406030204" pitchFamily="18" charset="0"/>
                                  <a:ea typeface="Cambria Math" panose="02040503050406030204" pitchFamily="18" charset="0"/>
                                  <a:cs typeface="+mn-cs"/>
                                </a:rPr>
                                <m:t>𝛾</m:t>
                              </m:r>
                            </m:e>
                            <m:sub>
                              <m:r>
                                <a:rPr kumimoji="0" lang="en-US" sz="2000" b="0" i="1" u="none" strike="noStrike" kern="1200" cap="none" spc="0" normalizeH="0" baseline="0" noProof="0">
                                  <a:ln>
                                    <a:noFill/>
                                  </a:ln>
                                  <a:solidFill>
                                    <a:schemeClr val="accent2">
                                      <a:lumMod val="75000"/>
                                    </a:schemeClr>
                                  </a:solidFill>
                                  <a:effectLst/>
                                  <a:uLnTx/>
                                  <a:uFillTx/>
                                  <a:latin typeface="Cambria Math" panose="02040503050406030204" pitchFamily="18" charset="0"/>
                                  <a:ea typeface="Cambria Math" panose="02040503050406030204" pitchFamily="18" charset="0"/>
                                  <a:cs typeface="+mn-cs"/>
                                </a:rPr>
                                <m:t>0</m:t>
                              </m:r>
                            </m:sub>
                          </m:sSub>
                        </m:den>
                      </m:f>
                      <m:f>
                        <m:fPr>
                          <m:ctrlPr>
                            <a:rPr kumimoji="0" lang="en-US" sz="2000" b="0" i="1" u="none" strike="noStrike" kern="1200" cap="none" spc="0" normalizeH="0" baseline="0" noProof="0" smtClean="0">
                              <a:ln>
                                <a:noFill/>
                              </a:ln>
                              <a:solidFill>
                                <a:srgbClr val="CC33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0</m:t>
                              </m:r>
                            </m:sub>
                          </m:sSub>
                        </m:num>
                        <m:den>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1+</m:t>
                          </m:r>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2</m:t>
                              </m:r>
                            </m:sup>
                          </m:sSup>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𝜎</m:t>
                          </m:r>
                        </m:e>
                      </m:d>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4" name="Rectangle 33">
                <a:extLst>
                  <a:ext uri="{FF2B5EF4-FFF2-40B4-BE49-F238E27FC236}">
                    <a16:creationId xmlns:a16="http://schemas.microsoft.com/office/drawing/2014/main" id="{AEF6D70D-9EBB-451A-BD3E-520FFB79154E}"/>
                  </a:ext>
                </a:extLst>
              </p:cNvPr>
              <p:cNvSpPr>
                <a:spLocks noRot="1" noChangeAspect="1" noMove="1" noResize="1" noEditPoints="1" noAdjustHandles="1" noChangeArrowheads="1" noChangeShapeType="1" noTextEdit="1"/>
              </p:cNvSpPr>
              <p:nvPr/>
            </p:nvSpPr>
            <p:spPr>
              <a:xfrm>
                <a:off x="318909" y="4771799"/>
                <a:ext cx="3232552" cy="713016"/>
              </a:xfrm>
              <a:prstGeom prst="rect">
                <a:avLst/>
              </a:prstGeom>
              <a:blipFill>
                <a:blip r:embed="rId16"/>
                <a:stretch>
                  <a:fillRect/>
                </a:stretch>
              </a:blipFill>
            </p:spPr>
            <p:txBody>
              <a:bodyPr/>
              <a:lstStyle/>
              <a:p>
                <a:r>
                  <a:rPr lang="LID4096">
                    <a:noFill/>
                  </a:rPr>
                  <a:t> </a:t>
                </a:r>
              </a:p>
            </p:txBody>
          </p:sp>
        </mc:Fallback>
      </mc:AlternateContent>
      <p:cxnSp>
        <p:nvCxnSpPr>
          <p:cNvPr id="8" name="Straight Arrow Connector 7">
            <a:extLst>
              <a:ext uri="{FF2B5EF4-FFF2-40B4-BE49-F238E27FC236}">
                <a16:creationId xmlns:a16="http://schemas.microsoft.com/office/drawing/2014/main" id="{F8D40816-FFF0-44A5-B051-05E6809E3BFB}"/>
              </a:ext>
            </a:extLst>
          </p:cNvPr>
          <p:cNvCxnSpPr/>
          <p:nvPr/>
        </p:nvCxnSpPr>
        <p:spPr bwMode="auto">
          <a:xfrm flipH="1">
            <a:off x="5216759" y="4122054"/>
            <a:ext cx="87687" cy="182152"/>
          </a:xfrm>
          <a:prstGeom prst="straightConnector1">
            <a:avLst/>
          </a:prstGeom>
          <a:noFill/>
          <a:ln w="19050" cap="flat" cmpd="sng" algn="ctr">
            <a:solidFill>
              <a:srgbClr val="00B0F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19B9D2A4-6476-529C-3388-3819E442D864}"/>
              </a:ext>
            </a:extLst>
          </p:cNvPr>
          <p:cNvCxnSpPr/>
          <p:nvPr/>
        </p:nvCxnSpPr>
        <p:spPr bwMode="auto">
          <a:xfrm flipV="1">
            <a:off x="5526601" y="1739063"/>
            <a:ext cx="365760" cy="451821"/>
          </a:xfrm>
          <a:prstGeom prst="lin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44648CC2-1931-EAD3-A21B-F6CA25BEC16E}"/>
              </a:ext>
            </a:extLst>
          </p:cNvPr>
          <p:cNvCxnSpPr/>
          <p:nvPr/>
        </p:nvCxnSpPr>
        <p:spPr bwMode="auto">
          <a:xfrm flipV="1">
            <a:off x="7507719" y="1739063"/>
            <a:ext cx="365760" cy="451821"/>
          </a:xfrm>
          <a:prstGeom prst="lin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FF0F512A-3913-7FD0-7D07-F063FB8743D6}"/>
              </a:ext>
            </a:extLst>
          </p:cNvPr>
          <p:cNvCxnSpPr/>
          <p:nvPr/>
        </p:nvCxnSpPr>
        <p:spPr bwMode="auto">
          <a:xfrm flipV="1">
            <a:off x="3727797" y="2438215"/>
            <a:ext cx="847035" cy="482433"/>
          </a:xfrm>
          <a:prstGeom prst="lin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a:extLst>
              <a:ext uri="{FF2B5EF4-FFF2-40B4-BE49-F238E27FC236}">
                <a16:creationId xmlns:a16="http://schemas.microsoft.com/office/drawing/2014/main" id="{83F2C35F-839C-33BB-909D-44E06C2C933A}"/>
              </a:ext>
            </a:extLst>
          </p:cNvPr>
          <p:cNvCxnSpPr/>
          <p:nvPr/>
        </p:nvCxnSpPr>
        <p:spPr bwMode="auto">
          <a:xfrm flipV="1">
            <a:off x="3727796" y="3066135"/>
            <a:ext cx="847035" cy="482433"/>
          </a:xfrm>
          <a:prstGeom prst="lin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E567D9F7-6149-7915-2787-0858A732B2E0}"/>
              </a:ext>
            </a:extLst>
          </p:cNvPr>
          <p:cNvCxnSpPr>
            <a:cxnSpLocks/>
          </p:cNvCxnSpPr>
          <p:nvPr/>
        </p:nvCxnSpPr>
        <p:spPr bwMode="auto">
          <a:xfrm flipH="1">
            <a:off x="4727548" y="4326698"/>
            <a:ext cx="273770" cy="152400"/>
          </a:xfrm>
          <a:prstGeom prst="line">
            <a:avLst/>
          </a:pr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a:extLst>
              <a:ext uri="{FF2B5EF4-FFF2-40B4-BE49-F238E27FC236}">
                <a16:creationId xmlns:a16="http://schemas.microsoft.com/office/drawing/2014/main" id="{B63D5F2D-E112-EA6F-41A0-AEA9D63FBABD}"/>
              </a:ext>
            </a:extLst>
          </p:cNvPr>
          <p:cNvCxnSpPr>
            <a:cxnSpLocks/>
          </p:cNvCxnSpPr>
          <p:nvPr/>
        </p:nvCxnSpPr>
        <p:spPr bwMode="auto">
          <a:xfrm flipH="1">
            <a:off x="5169503" y="4319312"/>
            <a:ext cx="273770" cy="152400"/>
          </a:xfrm>
          <a:prstGeom prst="line">
            <a:avLst/>
          </a:pr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20F7BBC-EF0E-442C-CD8D-19986FB92F90}"/>
                  </a:ext>
                </a:extLst>
              </p:cNvPr>
              <p:cNvSpPr txBox="1"/>
              <p:nvPr/>
            </p:nvSpPr>
            <p:spPr>
              <a:xfrm>
                <a:off x="9912863" y="2319142"/>
                <a:ext cx="652542" cy="3699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mtClean="0">
                          <a:solidFill>
                            <a:srgbClr val="000000"/>
                          </a:solidFill>
                          <a:latin typeface="Cambria Math" panose="02040503050406030204" pitchFamily="18" charset="0"/>
                          <a:ea typeface="Cambria Math" panose="02040503050406030204" pitchFamily="18" charset="0"/>
                        </a:rPr>
                        <m:t>v</m:t>
                      </m:r>
                      <m:r>
                        <a:rPr lang="en-US" b="0" i="1" smtClean="0">
                          <a:solidFill>
                            <a:srgbClr val="000000"/>
                          </a:solidFill>
                          <a:latin typeface="Cambria Math" panose="02040503050406030204" pitchFamily="18" charset="0"/>
                          <a:ea typeface="Cambria Math" panose="02040503050406030204" pitchFamily="18" charset="0"/>
                        </a:rPr>
                        <m:t>:</m:t>
                      </m:r>
                      <m:acc>
                        <m:accPr>
                          <m: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r>
                        <a:rPr lang="en-US" i="1">
                          <a:solidFill>
                            <a:srgbClr val="000000"/>
                          </a:solidFill>
                          <a:latin typeface="Cambria Math" panose="02040503050406030204" pitchFamily="18" charset="0"/>
                          <a:ea typeface="Cambria Math" panose="02040503050406030204" pitchFamily="18" charset="0"/>
                        </a:rPr>
                        <m:t> </m:t>
                      </m:r>
                      <m:r>
                        <m:rPr>
                          <m:sty m:val="p"/>
                        </m:rPr>
                        <a:rPr lang="en-US" i="0">
                          <a:solidFill>
                            <a:srgbClr val="000000"/>
                          </a:solidFill>
                          <a:latin typeface="Cambria Math" panose="02040503050406030204" pitchFamily="18" charset="0"/>
                          <a:ea typeface="Cambria Math" panose="02040503050406030204" pitchFamily="18" charset="0"/>
                        </a:rPr>
                        <m:t>wrt</m:t>
                      </m:r>
                      <m:r>
                        <a:rPr lang="en-US" b="0" i="1" smtClean="0">
                          <a:solidFill>
                            <a:srgbClr val="000000"/>
                          </a:solidFill>
                          <a:latin typeface="Cambria Math" panose="02040503050406030204" pitchFamily="18" charset="0"/>
                          <a:ea typeface="Cambria Math" panose="02040503050406030204" pitchFamily="18" charset="0"/>
                        </a:rPr>
                        <m:t> </m:t>
                      </m:r>
                      <m:r>
                        <a:rPr lang="en-US" i="1">
                          <a:solidFill>
                            <a:srgbClr val="000000"/>
                          </a:solidFill>
                          <a:latin typeface="Cambria Math" panose="02040503050406030204" pitchFamily="18" charset="0"/>
                          <a:ea typeface="Cambria Math" panose="02040503050406030204" pitchFamily="18" charset="0"/>
                        </a:rPr>
                        <m:t>𝒮</m:t>
                      </m:r>
                    </m:oMath>
                  </m:oMathPara>
                </a14:m>
                <a:endParaRPr lang="en-US" dirty="0"/>
              </a:p>
            </p:txBody>
          </p:sp>
        </mc:Choice>
        <mc:Fallback xmlns="">
          <p:sp>
            <p:nvSpPr>
              <p:cNvPr id="10" name="TextBox 9">
                <a:extLst>
                  <a:ext uri="{FF2B5EF4-FFF2-40B4-BE49-F238E27FC236}">
                    <a16:creationId xmlns:a16="http://schemas.microsoft.com/office/drawing/2014/main" id="{820F7BBC-EF0E-442C-CD8D-19986FB92F90}"/>
                  </a:ext>
                </a:extLst>
              </p:cNvPr>
              <p:cNvSpPr txBox="1">
                <a:spLocks noRot="1" noChangeAspect="1" noMove="1" noResize="1" noEditPoints="1" noAdjustHandles="1" noChangeArrowheads="1" noChangeShapeType="1" noTextEdit="1"/>
              </p:cNvSpPr>
              <p:nvPr/>
            </p:nvSpPr>
            <p:spPr>
              <a:xfrm>
                <a:off x="9912863" y="2319142"/>
                <a:ext cx="652542" cy="369973"/>
              </a:xfrm>
              <a:prstGeom prst="rect">
                <a:avLst/>
              </a:prstGeom>
              <a:blipFill>
                <a:blip r:embed="rId17"/>
                <a:stretch>
                  <a:fillRect r="-71963"/>
                </a:stretch>
              </a:blipFill>
            </p:spPr>
            <p:txBody>
              <a:bodyPr/>
              <a:lstStyle/>
              <a:p>
                <a:r>
                  <a:rPr lang="en-US">
                    <a:noFill/>
                  </a:rPr>
                  <a:t> </a:t>
                </a:r>
              </a:p>
            </p:txBody>
          </p:sp>
        </mc:Fallback>
      </mc:AlternateContent>
      <p:sp>
        <p:nvSpPr>
          <p:cNvPr id="11" name="Freeform: Shape 10">
            <a:extLst>
              <a:ext uri="{FF2B5EF4-FFF2-40B4-BE49-F238E27FC236}">
                <a16:creationId xmlns:a16="http://schemas.microsoft.com/office/drawing/2014/main" id="{A0E5FB6A-36B4-ABBE-3D20-2AE96D4316CF}"/>
              </a:ext>
            </a:extLst>
          </p:cNvPr>
          <p:cNvSpPr/>
          <p:nvPr/>
        </p:nvSpPr>
        <p:spPr bwMode="auto">
          <a:xfrm>
            <a:off x="8384950" y="2339990"/>
            <a:ext cx="1583361" cy="398706"/>
          </a:xfrm>
          <a:custGeom>
            <a:avLst/>
            <a:gdLst>
              <a:gd name="connsiteX0" fmla="*/ 1583361 w 1583361"/>
              <a:gd name="connsiteY0" fmla="*/ 200510 h 398706"/>
              <a:gd name="connsiteX1" fmla="*/ 646439 w 1583361"/>
              <a:gd name="connsiteY1" fmla="*/ 42855 h 398706"/>
              <a:gd name="connsiteX2" fmla="*/ 24827 w 1583361"/>
              <a:gd name="connsiteY2" fmla="*/ 29342 h 398706"/>
              <a:gd name="connsiteX3" fmla="*/ 182483 w 1583361"/>
              <a:gd name="connsiteY3" fmla="*/ 398706 h 398706"/>
            </a:gdLst>
            <a:ahLst/>
            <a:cxnLst>
              <a:cxn ang="0">
                <a:pos x="connsiteX0" y="connsiteY0"/>
              </a:cxn>
              <a:cxn ang="0">
                <a:pos x="connsiteX1" y="connsiteY1"/>
              </a:cxn>
              <a:cxn ang="0">
                <a:pos x="connsiteX2" y="connsiteY2"/>
              </a:cxn>
              <a:cxn ang="0">
                <a:pos x="connsiteX3" y="connsiteY3"/>
              </a:cxn>
            </a:cxnLst>
            <a:rect l="l" t="t" r="r" b="b"/>
            <a:pathLst>
              <a:path w="1583361" h="398706">
                <a:moveTo>
                  <a:pt x="1583361" y="200510"/>
                </a:moveTo>
                <a:cubicBezTo>
                  <a:pt x="1244778" y="135946"/>
                  <a:pt x="906195" y="71383"/>
                  <a:pt x="646439" y="42855"/>
                </a:cubicBezTo>
                <a:cubicBezTo>
                  <a:pt x="386683" y="14327"/>
                  <a:pt x="102153" y="-29966"/>
                  <a:pt x="24827" y="29342"/>
                </a:cubicBezTo>
                <a:cubicBezTo>
                  <a:pt x="-52499" y="88650"/>
                  <a:pt x="64992" y="243678"/>
                  <a:pt x="182483" y="398706"/>
                </a:cubicBezTo>
              </a:path>
            </a:pathLst>
          </a:custGeom>
          <a:noFill/>
          <a:ln w="19050" cap="flat" cmpd="sng" algn="ctr">
            <a:solidFill>
              <a:srgbClr val="00B0F0"/>
            </a:solidFill>
            <a:prstDash val="solid"/>
            <a:round/>
            <a:headEnd type="none" w="med" len="med"/>
            <a:tailEnd type="arrow" w="med" len="med"/>
            <a:extLst>
              <a:ext uri="{C807C97D-BFC1-408E-A445-0C87EB9F89A2}">
                <ask:lineSketchStyleProps xmlns:ask="http://schemas.microsoft.com/office/drawing/2018/sketchyshapes" sd="1219033472">
                  <a:custGeom>
                    <a:avLst/>
                    <a:gdLst>
                      <a:gd name="connsiteX0" fmla="*/ 1583361 w 1583361"/>
                      <a:gd name="connsiteY0" fmla="*/ 200510 h 398706"/>
                      <a:gd name="connsiteX1" fmla="*/ 646439 w 1583361"/>
                      <a:gd name="connsiteY1" fmla="*/ 42855 h 398706"/>
                      <a:gd name="connsiteX2" fmla="*/ 24827 w 1583361"/>
                      <a:gd name="connsiteY2" fmla="*/ 29342 h 398706"/>
                      <a:gd name="connsiteX3" fmla="*/ 182483 w 1583361"/>
                      <a:gd name="connsiteY3" fmla="*/ 398706 h 398706"/>
                    </a:gdLst>
                    <a:ahLst/>
                    <a:cxnLst>
                      <a:cxn ang="0">
                        <a:pos x="connsiteX0" y="connsiteY0"/>
                      </a:cxn>
                      <a:cxn ang="0">
                        <a:pos x="connsiteX1" y="connsiteY1"/>
                      </a:cxn>
                      <a:cxn ang="0">
                        <a:pos x="connsiteX2" y="connsiteY2"/>
                      </a:cxn>
                      <a:cxn ang="0">
                        <a:pos x="connsiteX3" y="connsiteY3"/>
                      </a:cxn>
                    </a:cxnLst>
                    <a:rect l="l" t="t" r="r" b="b"/>
                    <a:pathLst>
                      <a:path w="1583361" h="398706" extrusionOk="0">
                        <a:moveTo>
                          <a:pt x="1583361" y="200510"/>
                        </a:moveTo>
                        <a:cubicBezTo>
                          <a:pt x="1233364" y="128906"/>
                          <a:pt x="870335" y="84842"/>
                          <a:pt x="646439" y="42855"/>
                        </a:cubicBezTo>
                        <a:cubicBezTo>
                          <a:pt x="392580" y="15568"/>
                          <a:pt x="96385" y="-29783"/>
                          <a:pt x="24827" y="29342"/>
                        </a:cubicBezTo>
                        <a:cubicBezTo>
                          <a:pt x="-58592" y="94600"/>
                          <a:pt x="62731" y="256177"/>
                          <a:pt x="182483" y="398706"/>
                        </a:cubicBezTo>
                      </a:path>
                    </a:pathLst>
                  </a:custGeom>
                  <ask:type>
                    <ask:lineSketchNone/>
                  </ask:type>
                </ask:lineSketchStyleProps>
              </a:ext>
            </a:extLst>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2810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 grpId="0" animBg="1"/>
      <p:bldP spid="15" grpId="0" animBg="1"/>
      <p:bldP spid="16" grpId="0" animBg="1"/>
      <p:bldP spid="17" grpId="0" animBg="1"/>
      <p:bldP spid="4" grpId="0"/>
      <p:bldP spid="26" grpId="0" build="p"/>
      <p:bldP spid="5" grpId="0" animBg="1"/>
      <p:bldP spid="20" grpId="0"/>
      <p:bldP spid="21" grpId="0"/>
      <p:bldP spid="22" grpId="0"/>
      <p:bldP spid="23" grpId="0"/>
      <p:bldP spid="28" grpId="0"/>
      <p:bldP spid="33" grpId="0"/>
      <p:bldP spid="2" grpId="0" animBg="1"/>
      <p:bldP spid="34" grpId="0"/>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B5CCBDB-D777-492E-A4FF-059AC9784238}"/>
              </a:ext>
            </a:extLst>
          </p:cNvPr>
          <p:cNvPicPr>
            <a:picLocks noChangeAspect="1"/>
          </p:cNvPicPr>
          <p:nvPr/>
        </p:nvPicPr>
        <p:blipFill rotWithShape="1">
          <a:blip r:embed="rId3"/>
          <a:srcRect l="51909"/>
          <a:stretch/>
        </p:blipFill>
        <p:spPr>
          <a:xfrm>
            <a:off x="2047402" y="1203594"/>
            <a:ext cx="4035669" cy="3074245"/>
          </a:xfrm>
          <a:prstGeom prst="rect">
            <a:avLst/>
          </a:prstGeom>
        </p:spPr>
      </p:pic>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8E7F0598-EB33-4025-AF0B-371BA05B1220}"/>
                  </a:ext>
                </a:extLst>
              </p:cNvPr>
              <p:cNvSpPr/>
              <p:nvPr/>
            </p:nvSpPr>
            <p:spPr>
              <a:xfrm>
                <a:off x="4011418" y="3669973"/>
                <a:ext cx="1651029" cy="43749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𝐊</m:t>
                              </m:r>
                            </m:e>
                          </m:acc>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sub>
                      </m:s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𝜎</m:t>
                      </m:r>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0</m:t>
                          </m:r>
                        </m:sub>
                      </m:sSub>
                      <m:acc>
                        <m:accPr>
                          <m:chr m:val="̂"/>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𝐱</m:t>
                          </m:r>
                        </m:e>
                      </m:acc>
                    </m:oMath>
                  </m:oMathPara>
                </a14:m>
                <a:endParaRPr kumimoji="0" lang="en-US" sz="2000" b="0" i="1" u="none" strike="noStrike" kern="1200" cap="none" spc="0" normalizeH="0" baseline="0" noProof="0" dirty="0">
                  <a:ln>
                    <a:noFill/>
                  </a:ln>
                  <a:solidFill>
                    <a:srgbClr val="000099"/>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7" name="Rectangle 26">
                <a:extLst>
                  <a:ext uri="{FF2B5EF4-FFF2-40B4-BE49-F238E27FC236}">
                    <a16:creationId xmlns:a16="http://schemas.microsoft.com/office/drawing/2014/main" id="{8E7F0598-EB33-4025-AF0B-371BA05B1220}"/>
                  </a:ext>
                </a:extLst>
              </p:cNvPr>
              <p:cNvSpPr>
                <a:spLocks noRot="1" noChangeAspect="1" noMove="1" noResize="1" noEditPoints="1" noAdjustHandles="1" noChangeArrowheads="1" noChangeShapeType="1" noTextEdit="1"/>
              </p:cNvSpPr>
              <p:nvPr/>
            </p:nvSpPr>
            <p:spPr>
              <a:xfrm>
                <a:off x="4011418" y="3669973"/>
                <a:ext cx="1651029" cy="437492"/>
              </a:xfrm>
              <a:prstGeom prst="rect">
                <a:avLst/>
              </a:prstGeom>
              <a:blipFill>
                <a:blip r:embed="rId4"/>
                <a:stretch>
                  <a:fillRect r="-14760" b="-2778"/>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0BCF1D3-FA65-4C76-A720-ABDFAE681602}"/>
                  </a:ext>
                </a:extLst>
              </p:cNvPr>
              <p:cNvSpPr/>
              <p:nvPr/>
            </p:nvSpPr>
            <p:spPr>
              <a:xfrm>
                <a:off x="3822072" y="1971940"/>
                <a:ext cx="1651029" cy="43749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𝐊</m:t>
                              </m:r>
                            </m:e>
                          </m:acc>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sub>
                      </m:s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𝜎</m:t>
                      </m:r>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0</m:t>
                          </m:r>
                        </m:sub>
                      </m:sSub>
                      <m:acc>
                        <m:accPr>
                          <m:chr m:val="̂"/>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𝐱</m:t>
                          </m:r>
                        </m:e>
                      </m:acc>
                    </m:oMath>
                  </m:oMathPara>
                </a14:m>
                <a:endParaRPr kumimoji="0" lang="en-US" sz="2000" b="0" i="1" u="none" strike="noStrike" kern="1200" cap="none" spc="0" normalizeH="0" baseline="0" noProof="0" dirty="0">
                  <a:ln>
                    <a:noFill/>
                  </a:ln>
                  <a:solidFill>
                    <a:srgbClr val="000099"/>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6" name="Rectangle 35">
                <a:extLst>
                  <a:ext uri="{FF2B5EF4-FFF2-40B4-BE49-F238E27FC236}">
                    <a16:creationId xmlns:a16="http://schemas.microsoft.com/office/drawing/2014/main" id="{30BCF1D3-FA65-4C76-A720-ABDFAE681602}"/>
                  </a:ext>
                </a:extLst>
              </p:cNvPr>
              <p:cNvSpPr>
                <a:spLocks noRot="1" noChangeAspect="1" noMove="1" noResize="1" noEditPoints="1" noAdjustHandles="1" noChangeArrowheads="1" noChangeShapeType="1" noTextEdit="1"/>
              </p:cNvSpPr>
              <p:nvPr/>
            </p:nvSpPr>
            <p:spPr>
              <a:xfrm>
                <a:off x="3822072" y="1971940"/>
                <a:ext cx="1651029" cy="437492"/>
              </a:xfrm>
              <a:prstGeom prst="rect">
                <a:avLst/>
              </a:prstGeom>
              <a:blipFill>
                <a:blip r:embed="rId5"/>
                <a:stretch>
                  <a:fillRect r="-14391" b="-2778"/>
                </a:stretch>
              </a:blipFill>
              <a:ln w="19050">
                <a:noFill/>
              </a:ln>
            </p:spPr>
            <p:txBody>
              <a:bodyPr/>
              <a:lstStyle/>
              <a:p>
                <a:r>
                  <a:rPr lang="LID4096">
                    <a:noFill/>
                  </a:rPr>
                  <a:t> </a:t>
                </a:r>
              </a:p>
            </p:txBody>
          </p:sp>
        </mc:Fallback>
      </mc:AlternateContent>
      <p:cxnSp>
        <p:nvCxnSpPr>
          <p:cNvPr id="37" name="Straight Arrow Connector 36">
            <a:extLst>
              <a:ext uri="{FF2B5EF4-FFF2-40B4-BE49-F238E27FC236}">
                <a16:creationId xmlns:a16="http://schemas.microsoft.com/office/drawing/2014/main" id="{AF15CA53-F958-45D1-BF32-B14B93A62876}"/>
              </a:ext>
            </a:extLst>
          </p:cNvPr>
          <p:cNvCxnSpPr/>
          <p:nvPr/>
        </p:nvCxnSpPr>
        <p:spPr bwMode="auto">
          <a:xfrm>
            <a:off x="4127793" y="2387881"/>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37">
            <a:extLst>
              <a:ext uri="{FF2B5EF4-FFF2-40B4-BE49-F238E27FC236}">
                <a16:creationId xmlns:a16="http://schemas.microsoft.com/office/drawing/2014/main" id="{025F2E72-F418-42EA-A669-04A1BDFCA268}"/>
              </a:ext>
            </a:extLst>
          </p:cNvPr>
          <p:cNvCxnSpPr/>
          <p:nvPr/>
        </p:nvCxnSpPr>
        <p:spPr bwMode="auto">
          <a:xfrm>
            <a:off x="3938447" y="2503336"/>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a:extLst>
              <a:ext uri="{FF2B5EF4-FFF2-40B4-BE49-F238E27FC236}">
                <a16:creationId xmlns:a16="http://schemas.microsoft.com/office/drawing/2014/main" id="{47DA432A-388A-490B-8959-49A86752CEC1}"/>
              </a:ext>
            </a:extLst>
          </p:cNvPr>
          <p:cNvCxnSpPr/>
          <p:nvPr/>
        </p:nvCxnSpPr>
        <p:spPr bwMode="auto">
          <a:xfrm>
            <a:off x="3749101" y="2618791"/>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a:extLst>
              <a:ext uri="{FF2B5EF4-FFF2-40B4-BE49-F238E27FC236}">
                <a16:creationId xmlns:a16="http://schemas.microsoft.com/office/drawing/2014/main" id="{144EA7EC-0E7D-491E-A202-A52EC6C32C19}"/>
              </a:ext>
            </a:extLst>
          </p:cNvPr>
          <p:cNvCxnSpPr/>
          <p:nvPr/>
        </p:nvCxnSpPr>
        <p:spPr bwMode="auto">
          <a:xfrm>
            <a:off x="4063137" y="3500863"/>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Arrow Connector 40">
            <a:extLst>
              <a:ext uri="{FF2B5EF4-FFF2-40B4-BE49-F238E27FC236}">
                <a16:creationId xmlns:a16="http://schemas.microsoft.com/office/drawing/2014/main" id="{90E71124-993C-4F8C-8442-9A7D9E87BD99}"/>
              </a:ext>
            </a:extLst>
          </p:cNvPr>
          <p:cNvCxnSpPr/>
          <p:nvPr/>
        </p:nvCxnSpPr>
        <p:spPr bwMode="auto">
          <a:xfrm>
            <a:off x="4205437" y="3357698"/>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a:extLst>
              <a:ext uri="{FF2B5EF4-FFF2-40B4-BE49-F238E27FC236}">
                <a16:creationId xmlns:a16="http://schemas.microsoft.com/office/drawing/2014/main" id="{8EB339C3-F3D1-4A40-A766-36F382315F0F}"/>
              </a:ext>
            </a:extLst>
          </p:cNvPr>
          <p:cNvCxnSpPr/>
          <p:nvPr/>
        </p:nvCxnSpPr>
        <p:spPr bwMode="auto">
          <a:xfrm>
            <a:off x="4347737" y="3214533"/>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Arrow: Right 2">
            <a:extLst>
              <a:ext uri="{FF2B5EF4-FFF2-40B4-BE49-F238E27FC236}">
                <a16:creationId xmlns:a16="http://schemas.microsoft.com/office/drawing/2014/main" id="{A71DEE92-B6BA-44A2-B1ED-F850A0F9226C}"/>
              </a:ext>
            </a:extLst>
          </p:cNvPr>
          <p:cNvSpPr/>
          <p:nvPr/>
        </p:nvSpPr>
        <p:spPr bwMode="auto">
          <a:xfrm rot="18586944">
            <a:off x="5254982" y="2330605"/>
            <a:ext cx="542438" cy="149603"/>
          </a:xfrm>
          <a:prstGeom prst="rightArrow">
            <a:avLst/>
          </a:prstGeom>
          <a:solidFill>
            <a:srgbClr val="FF66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CC5089AA-362D-43A8-97DA-0C5512E631FF}"/>
                  </a:ext>
                </a:extLst>
              </p:cNvPr>
              <p:cNvSpPr/>
              <p:nvPr/>
            </p:nvSpPr>
            <p:spPr>
              <a:xfrm>
                <a:off x="5637080" y="1790129"/>
                <a:ext cx="500650" cy="40011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𝑧</m:t>
                          </m:r>
                        </m:sub>
                      </m:sSub>
                    </m:oMath>
                  </m:oMathPara>
                </a14:m>
                <a:endParaRPr kumimoji="0" lang="en-US" sz="20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5" name="Rectangle 44">
                <a:extLst>
                  <a:ext uri="{FF2B5EF4-FFF2-40B4-BE49-F238E27FC236}">
                    <a16:creationId xmlns:a16="http://schemas.microsoft.com/office/drawing/2014/main" id="{CC5089AA-362D-43A8-97DA-0C5512E631FF}"/>
                  </a:ext>
                </a:extLst>
              </p:cNvPr>
              <p:cNvSpPr>
                <a:spLocks noRot="1" noChangeAspect="1" noMove="1" noResize="1" noEditPoints="1" noAdjustHandles="1" noChangeArrowheads="1" noChangeShapeType="1" noTextEdit="1"/>
              </p:cNvSpPr>
              <p:nvPr/>
            </p:nvSpPr>
            <p:spPr>
              <a:xfrm>
                <a:off x="5637080" y="1790129"/>
                <a:ext cx="500650" cy="400110"/>
              </a:xfrm>
              <a:prstGeom prst="rect">
                <a:avLst/>
              </a:prstGeom>
              <a:blipFill>
                <a:blip r:embed="rId7"/>
                <a:stretch>
                  <a:fillRect/>
                </a:stretch>
              </a:blipFill>
              <a:ln w="19050">
                <a:noFill/>
              </a:ln>
            </p:spPr>
            <p:txBody>
              <a:bodyPr/>
              <a:lstStyle/>
              <a:p>
                <a:r>
                  <a:rPr lang="en-US">
                    <a:noFill/>
                  </a:rPr>
                  <a:t> </a:t>
                </a:r>
              </a:p>
            </p:txBody>
          </p:sp>
        </mc:Fallback>
      </mc:AlternateContent>
      <p:sp>
        <p:nvSpPr>
          <p:cNvPr id="46" name="Arrow: Right 2">
            <a:extLst>
              <a:ext uri="{FF2B5EF4-FFF2-40B4-BE49-F238E27FC236}">
                <a16:creationId xmlns:a16="http://schemas.microsoft.com/office/drawing/2014/main" id="{5A03EC32-532E-42AE-80EE-17C5F9BAF9D1}"/>
              </a:ext>
            </a:extLst>
          </p:cNvPr>
          <p:cNvSpPr/>
          <p:nvPr/>
        </p:nvSpPr>
        <p:spPr bwMode="auto">
          <a:xfrm rot="16200000">
            <a:off x="3379807" y="3235155"/>
            <a:ext cx="542438" cy="168799"/>
          </a:xfrm>
          <a:prstGeom prst="rightArrow">
            <a:avLst/>
          </a:prstGeom>
          <a:solidFill>
            <a:srgbClr val="92D050"/>
          </a:solidFill>
          <a:ln w="190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FFF0F03A-5BD3-4314-B868-9269A120718D}"/>
                  </a:ext>
                </a:extLst>
              </p:cNvPr>
              <p:cNvSpPr/>
              <p:nvPr/>
            </p:nvSpPr>
            <p:spPr>
              <a:xfrm>
                <a:off x="3191138" y="3101374"/>
                <a:ext cx="388000" cy="424283"/>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CC99">
                                  <a:lumMod val="75000"/>
                                </a:srgbClr>
                              </a:solidFill>
                              <a:effectLst/>
                              <a:uLnTx/>
                              <a:uFillTx/>
                              <a:latin typeface="Cambria Math"/>
                              <a:ea typeface="Cambria Math" panose="02040503050406030204" pitchFamily="18" charset="0"/>
                              <a:cs typeface="+mn-cs"/>
                            </a:rPr>
                            <m:t>𝐸</m:t>
                          </m:r>
                        </m:e>
                        <m:sub>
                          <m:r>
                            <a:rPr kumimoji="0" lang="en-US" sz="2000" b="0" i="1" u="none" strike="noStrike" kern="1200" cap="none" spc="0" normalizeH="0" baseline="0" noProof="0">
                              <a:ln>
                                <a:noFill/>
                              </a:ln>
                              <a:solidFill>
                                <a:srgbClr val="00CC99">
                                  <a:lumMod val="75000"/>
                                </a:srgbClr>
                              </a:solidFill>
                              <a:effectLst/>
                              <a:uLnTx/>
                              <a:uFillTx/>
                              <a:latin typeface="Cambria Math"/>
                              <a:ea typeface="Cambria Math" panose="02040503050406030204" pitchFamily="18" charset="0"/>
                              <a:cs typeface="+mn-cs"/>
                            </a:rPr>
                            <m:t>𝑦</m:t>
                          </m:r>
                        </m:sub>
                      </m:sSub>
                    </m:oMath>
                  </m:oMathPara>
                </a14:m>
                <a:endParaRPr kumimoji="0" lang="en-US" sz="2000" b="0" i="1" u="none" strike="noStrike" kern="1200" cap="none" spc="0" normalizeH="0" baseline="0" noProof="0" dirty="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7" name="Rectangle 46">
                <a:extLst>
                  <a:ext uri="{FF2B5EF4-FFF2-40B4-BE49-F238E27FC236}">
                    <a16:creationId xmlns:a16="http://schemas.microsoft.com/office/drawing/2014/main" id="{FFF0F03A-5BD3-4314-B868-9269A120718D}"/>
                  </a:ext>
                </a:extLst>
              </p:cNvPr>
              <p:cNvSpPr>
                <a:spLocks noRot="1" noChangeAspect="1" noMove="1" noResize="1" noEditPoints="1" noAdjustHandles="1" noChangeArrowheads="1" noChangeShapeType="1" noTextEdit="1"/>
              </p:cNvSpPr>
              <p:nvPr/>
            </p:nvSpPr>
            <p:spPr>
              <a:xfrm>
                <a:off x="3191138" y="3101374"/>
                <a:ext cx="388000" cy="424283"/>
              </a:xfrm>
              <a:prstGeom prst="rect">
                <a:avLst/>
              </a:prstGeom>
              <a:blipFill>
                <a:blip r:embed="rId8"/>
                <a:stretch>
                  <a:fillRect r="-9375" b="-5797"/>
                </a:stretch>
              </a:blipFill>
              <a:ln w="19050">
                <a:noFill/>
              </a:ln>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DEF866B6-3D26-4277-B6A0-119B02489443}"/>
              </a:ext>
            </a:extLst>
          </p:cNvPr>
          <p:cNvCxnSpPr/>
          <p:nvPr/>
        </p:nvCxnSpPr>
        <p:spPr bwMode="auto">
          <a:xfrm flipH="1">
            <a:off x="2323695" y="2525139"/>
            <a:ext cx="762000"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E05DD306-8737-4252-8286-7A2C74D1F2C9}"/>
              </a:ext>
            </a:extLst>
          </p:cNvPr>
          <p:cNvCxnSpPr/>
          <p:nvPr/>
        </p:nvCxnSpPr>
        <p:spPr bwMode="auto">
          <a:xfrm flipH="1">
            <a:off x="2342745" y="3153992"/>
            <a:ext cx="762000"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3BED6652-82B8-4FE7-A148-2FF1C4F3B042}"/>
                  </a:ext>
                </a:extLst>
              </p:cNvPr>
              <p:cNvSpPr/>
              <p:nvPr/>
            </p:nvSpPr>
            <p:spPr>
              <a:xfrm>
                <a:off x="2023355" y="2243775"/>
                <a:ext cx="338356"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50" name="Rectangle 49">
                <a:extLst>
                  <a:ext uri="{FF2B5EF4-FFF2-40B4-BE49-F238E27FC236}">
                    <a16:creationId xmlns:a16="http://schemas.microsoft.com/office/drawing/2014/main" id="{3BED6652-82B8-4FE7-A148-2FF1C4F3B042}"/>
                  </a:ext>
                </a:extLst>
              </p:cNvPr>
              <p:cNvSpPr>
                <a:spLocks noRot="1" noChangeAspect="1" noMove="1" noResize="1" noEditPoints="1" noAdjustHandles="1" noChangeArrowheads="1" noChangeShapeType="1" noTextEdit="1"/>
              </p:cNvSpPr>
              <p:nvPr/>
            </p:nvSpPr>
            <p:spPr>
              <a:xfrm>
                <a:off x="2023355" y="2243775"/>
                <a:ext cx="338356" cy="400110"/>
              </a:xfrm>
              <a:prstGeom prst="rect">
                <a:avLst/>
              </a:prstGeom>
              <a:blipFill>
                <a:blip r:embed="rId9"/>
                <a:stretch>
                  <a:fillRect r="-16364" b="-1515"/>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F6207B4D-E0DE-483B-A4B1-575324FC9EBA}"/>
                  </a:ext>
                </a:extLst>
              </p:cNvPr>
              <p:cNvSpPr/>
              <p:nvPr/>
            </p:nvSpPr>
            <p:spPr>
              <a:xfrm>
                <a:off x="1997983" y="2901319"/>
                <a:ext cx="344762"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51" name="Rectangle 50">
                <a:extLst>
                  <a:ext uri="{FF2B5EF4-FFF2-40B4-BE49-F238E27FC236}">
                    <a16:creationId xmlns:a16="http://schemas.microsoft.com/office/drawing/2014/main" id="{F6207B4D-E0DE-483B-A4B1-575324FC9EBA}"/>
                  </a:ext>
                </a:extLst>
              </p:cNvPr>
              <p:cNvSpPr>
                <a:spLocks noRot="1" noChangeAspect="1" noMove="1" noResize="1" noEditPoints="1" noAdjustHandles="1" noChangeArrowheads="1" noChangeShapeType="1" noTextEdit="1"/>
              </p:cNvSpPr>
              <p:nvPr/>
            </p:nvSpPr>
            <p:spPr>
              <a:xfrm>
                <a:off x="1997983" y="2901319"/>
                <a:ext cx="344762" cy="400110"/>
              </a:xfrm>
              <a:prstGeom prst="rect">
                <a:avLst/>
              </a:prstGeom>
              <a:blipFill>
                <a:blip r:embed="rId10"/>
                <a:stretch>
                  <a:fillRect r="-14286" b="-1515"/>
                </a:stretch>
              </a:blipFill>
            </p:spPr>
            <p:txBody>
              <a:bodyPr/>
              <a:lstStyle/>
              <a:p>
                <a:r>
                  <a:rPr lang="LID4096">
                    <a:noFill/>
                  </a:rPr>
                  <a:t> </a:t>
                </a:r>
              </a:p>
            </p:txBody>
          </p:sp>
        </mc:Fallback>
      </mc:AlternateContent>
      <p:pic>
        <p:nvPicPr>
          <p:cNvPr id="3" name="Picture 2"/>
          <p:cNvPicPr>
            <a:picLocks noChangeAspect="1"/>
          </p:cNvPicPr>
          <p:nvPr/>
        </p:nvPicPr>
        <p:blipFill>
          <a:blip r:embed="rId11"/>
          <a:stretch>
            <a:fillRect/>
          </a:stretch>
        </p:blipFill>
        <p:spPr>
          <a:xfrm>
            <a:off x="6135532" y="968018"/>
            <a:ext cx="4025823" cy="3253625"/>
          </a:xfrm>
          <a:prstGeom prst="rect">
            <a:avLst/>
          </a:prstGeom>
        </p:spPr>
      </p:pic>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How the Fields transform: </a:t>
                </a:r>
                <a14:m>
                  <m:oMath xmlns:m="http://schemas.openxmlformats.org/officeDocument/2006/math">
                    <m:sSub>
                      <m:sSubPr>
                        <m:ctrlPr>
                          <a:rPr lang="en-US" b="0" i="1">
                            <a:solidFill>
                              <a:schemeClr val="accent2">
                                <a:lumMod val="50000"/>
                              </a:schemeClr>
                            </a:solidFill>
                            <a:latin typeface="Cambria Math" panose="02040503050406030204" pitchFamily="18" charset="0"/>
                            <a:ea typeface="Cambria Math" panose="02040503050406030204" pitchFamily="18" charset="0"/>
                          </a:rPr>
                        </m:ctrlPr>
                      </m:sSub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b="0" i="1">
                                <a:solidFill>
                                  <a:schemeClr val="accent2">
                                    <a:lumMod val="50000"/>
                                  </a:schemeClr>
                                </a:solidFill>
                                <a:latin typeface="Cambria Math" panose="02040503050406030204" pitchFamily="18" charset="0"/>
                                <a:ea typeface="Cambria Math" panose="02040503050406030204" pitchFamily="18" charset="0"/>
                              </a:rPr>
                              <m:t>𝐸</m:t>
                            </m:r>
                          </m:e>
                        </m:acc>
                      </m:e>
                      <m:sub>
                        <m:r>
                          <a:rPr lang="en-US" b="0" i="1" smtClean="0">
                            <a:solidFill>
                              <a:schemeClr val="accent2">
                                <a:lumMod val="50000"/>
                              </a:schemeClr>
                            </a:solidFill>
                            <a:latin typeface="Cambria Math" panose="02040503050406030204" pitchFamily="18" charset="0"/>
                            <a:ea typeface="Cambria Math" panose="02040503050406030204" pitchFamily="18" charset="0"/>
                          </a:rPr>
                          <m:t>𝑧</m:t>
                        </m:r>
                      </m:sub>
                    </m:sSub>
                  </m:oMath>
                </a14:m>
                <a:r>
                  <a:rPr lang="en-US" altLang="en-US" dirty="0">
                    <a:solidFill>
                      <a:schemeClr val="accent2">
                        <a:lumMod val="50000"/>
                      </a:schemeClr>
                    </a:solidFill>
                  </a:rPr>
                  <a:t> and </a:t>
                </a:r>
                <a14:m>
                  <m:oMath xmlns:m="http://schemas.openxmlformats.org/officeDocument/2006/math">
                    <m:sSub>
                      <m:sSubPr>
                        <m:ctrlPr>
                          <a:rPr lang="en-US" b="0" i="1">
                            <a:solidFill>
                              <a:schemeClr val="accent2">
                                <a:lumMod val="50000"/>
                              </a:schemeClr>
                            </a:solidFill>
                            <a:latin typeface="Cambria Math" panose="02040503050406030204" pitchFamily="18" charset="0"/>
                            <a:ea typeface="Cambria Math" panose="02040503050406030204" pitchFamily="18" charset="0"/>
                          </a:rPr>
                        </m:ctrlPr>
                      </m:sSub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b="0" i="1">
                                <a:solidFill>
                                  <a:schemeClr val="accent2">
                                    <a:lumMod val="50000"/>
                                  </a:schemeClr>
                                </a:solidFill>
                                <a:latin typeface="Cambria Math" panose="02040503050406030204" pitchFamily="18" charset="0"/>
                                <a:ea typeface="Cambria Math" panose="02040503050406030204" pitchFamily="18" charset="0"/>
                              </a:rPr>
                              <m:t>𝐵</m:t>
                            </m:r>
                          </m:e>
                        </m:acc>
                      </m:e>
                      <m:sub>
                        <m:r>
                          <a:rPr lang="en-US" b="0" i="1" smtClean="0">
                            <a:solidFill>
                              <a:schemeClr val="accent2">
                                <a:lumMod val="50000"/>
                              </a:schemeClr>
                            </a:solidFill>
                            <a:latin typeface="Cambria Math" panose="02040503050406030204" pitchFamily="18" charset="0"/>
                            <a:ea typeface="Cambria Math" panose="02040503050406030204" pitchFamily="18" charset="0"/>
                          </a:rPr>
                          <m:t>𝑦</m:t>
                        </m:r>
                      </m:sub>
                    </m:sSub>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12"/>
                <a:stretch>
                  <a:fillRect t="-14000" b="-27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68323" y="4871383"/>
                <a:ext cx="12192000" cy="4242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The rest of the argument is identical: everywhere we had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oMath>
                </a14:m>
                <a:r>
                  <a:rPr kumimoji="0" lang="en-US" sz="20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before, read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oMath>
                </a14:m>
                <a:r>
                  <a:rPr kumimoji="0" lang="en-US" sz="20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and everywhere we had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oMath>
                </a14:m>
                <a:r>
                  <a:rPr kumimoji="0" lang="en-US" sz="20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read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a:t>
                </a:r>
              </a:p>
            </p:txBody>
          </p:sp>
        </mc:Choice>
        <mc:Fallback xmlns="">
          <p:sp>
            <p:nvSpPr>
              <p:cNvPr id="2" name="Rectangle 1"/>
              <p:cNvSpPr>
                <a:spLocks noRot="1" noChangeAspect="1" noMove="1" noResize="1" noEditPoints="1" noAdjustHandles="1" noChangeArrowheads="1" noChangeShapeType="1" noTextEdit="1"/>
              </p:cNvSpPr>
              <p:nvPr/>
            </p:nvSpPr>
            <p:spPr>
              <a:xfrm>
                <a:off x="168323" y="4871383"/>
                <a:ext cx="12192000" cy="424283"/>
              </a:xfrm>
              <a:prstGeom prst="rect">
                <a:avLst/>
              </a:prstGeom>
              <a:blipFill>
                <a:blip r:embed="rId13"/>
                <a:stretch>
                  <a:fillRect l="-550" t="-7143" b="-18571"/>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8875777" y="4187674"/>
                <a:ext cx="2516073" cy="66954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2" name="Rectangle 11"/>
              <p:cNvSpPr>
                <a:spLocks noRot="1" noChangeAspect="1" noMove="1" noResize="1" noEditPoints="1" noAdjustHandles="1" noChangeArrowheads="1" noChangeShapeType="1" noTextEdit="1"/>
              </p:cNvSpPr>
              <p:nvPr/>
            </p:nvSpPr>
            <p:spPr>
              <a:xfrm>
                <a:off x="8875777" y="4187674"/>
                <a:ext cx="2516073" cy="669542"/>
              </a:xfrm>
              <a:prstGeom prst="rect">
                <a:avLst/>
              </a:prstGeom>
              <a:blipFill>
                <a:blip r:embed="rId1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7331551" y="5435853"/>
                <a:ext cx="2201757" cy="446404"/>
              </a:xfrm>
              <a:prstGeom prst="rect">
                <a:avLst/>
              </a:prstGeom>
              <a:ln w="19050">
                <a:solidFill>
                  <a:srgbClr val="FF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0" name="Rectangle 29"/>
              <p:cNvSpPr>
                <a:spLocks noRot="1" noChangeAspect="1" noMove="1" noResize="1" noEditPoints="1" noAdjustHandles="1" noChangeArrowheads="1" noChangeShapeType="1" noTextEdit="1"/>
              </p:cNvSpPr>
              <p:nvPr/>
            </p:nvSpPr>
            <p:spPr>
              <a:xfrm>
                <a:off x="7331551" y="5435853"/>
                <a:ext cx="2201757" cy="446404"/>
              </a:xfrm>
              <a:prstGeom prst="rect">
                <a:avLst/>
              </a:prstGeom>
              <a:blipFill>
                <a:blip r:embed="rId15"/>
                <a:stretch>
                  <a:fillRect b="-1316"/>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7326710" y="6068218"/>
                <a:ext cx="2433102" cy="636585"/>
              </a:xfrm>
              <a:prstGeom prst="rect">
                <a:avLst/>
              </a:prstGeom>
              <a:ln w="19050">
                <a:solidFill>
                  <a:srgbClr val="FF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1" name="Rectangle 30"/>
              <p:cNvSpPr>
                <a:spLocks noRot="1" noChangeAspect="1" noMove="1" noResize="1" noEditPoints="1" noAdjustHandles="1" noChangeArrowheads="1" noChangeShapeType="1" noTextEdit="1"/>
              </p:cNvSpPr>
              <p:nvPr/>
            </p:nvSpPr>
            <p:spPr>
              <a:xfrm>
                <a:off x="7326710" y="6068218"/>
                <a:ext cx="2433102" cy="636585"/>
              </a:xfrm>
              <a:prstGeom prst="rect">
                <a:avLst/>
              </a:prstGeom>
              <a:blipFill>
                <a:blip r:embed="rId16"/>
                <a:stretch>
                  <a:fillRect/>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A4C6EC0-8950-4C78-80C7-B4CCBAE867BA}"/>
                  </a:ext>
                </a:extLst>
              </p:cNvPr>
              <p:cNvSpPr/>
              <p:nvPr/>
            </p:nvSpPr>
            <p:spPr>
              <a:xfrm>
                <a:off x="6295224" y="4295574"/>
                <a:ext cx="270512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The fields in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r>
                  <a:rPr kumimoji="0" lang="en-US" sz="2000" b="0" i="1" u="none" strike="noStrike" kern="1200" cap="none" spc="0" normalizeH="0" baseline="0" noProof="0" dirty="0">
                    <a:ln>
                      <a:noFill/>
                    </a:ln>
                    <a:solidFill>
                      <a:srgbClr val="252525"/>
                    </a:solidFill>
                    <a:effectLst/>
                    <a:uLnTx/>
                    <a:uFillTx/>
                    <a:latin typeface="Times New Roman"/>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are now:</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4" name="Rectangle 3">
                <a:extLst>
                  <a:ext uri="{FF2B5EF4-FFF2-40B4-BE49-F238E27FC236}">
                    <a16:creationId xmlns:a16="http://schemas.microsoft.com/office/drawing/2014/main" id="{8A4C6EC0-8950-4C78-80C7-B4CCBAE867BA}"/>
                  </a:ext>
                </a:extLst>
              </p:cNvPr>
              <p:cNvSpPr>
                <a:spLocks noRot="1" noChangeAspect="1" noMove="1" noResize="1" noEditPoints="1" noAdjustHandles="1" noChangeArrowheads="1" noChangeShapeType="1" noTextEdit="1"/>
              </p:cNvSpPr>
              <p:nvPr/>
            </p:nvSpPr>
            <p:spPr>
              <a:xfrm>
                <a:off x="6295224" y="4295574"/>
                <a:ext cx="2705128" cy="400110"/>
              </a:xfrm>
              <a:prstGeom prst="rect">
                <a:avLst/>
              </a:prstGeom>
              <a:blipFill>
                <a:blip r:embed="rId17"/>
                <a:stretch>
                  <a:fillRect l="-2483" t="-9231" b="-27692"/>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FF623640-9B36-4D40-9041-67C71908ABD9}"/>
              </a:ext>
            </a:extLst>
          </p:cNvPr>
          <p:cNvSpPr/>
          <p:nvPr/>
        </p:nvSpPr>
        <p:spPr>
          <a:xfrm>
            <a:off x="1824313" y="663871"/>
            <a:ext cx="896247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We simply align the same capacitor parallel to the </a:t>
            </a:r>
            <a:r>
              <a:rPr kumimoji="0" lang="en-US" sz="2000" b="0" i="1" u="none" strike="noStrike" kern="1200" cap="none" spc="0" normalizeH="0" baseline="0" noProof="0" dirty="0" err="1">
                <a:ln>
                  <a:noFill/>
                </a:ln>
                <a:solidFill>
                  <a:srgbClr val="252525"/>
                </a:solidFill>
                <a:effectLst/>
                <a:uLnTx/>
                <a:uFillTx/>
                <a:latin typeface="Times New Roman"/>
                <a:ea typeface="+mn-ea"/>
                <a:cs typeface="+mn-cs"/>
              </a:rPr>
              <a:t>xy</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plane instead of the </a:t>
            </a:r>
            <a:r>
              <a:rPr kumimoji="0" lang="en-US" sz="2000" b="0" i="1" u="none" strike="noStrike" kern="1200" cap="none" spc="0" normalizeH="0" baseline="0" noProof="0" dirty="0" err="1">
                <a:ln>
                  <a:noFill/>
                </a:ln>
                <a:solidFill>
                  <a:srgbClr val="252525"/>
                </a:solidFill>
                <a:effectLst/>
                <a:uLnTx/>
                <a:uFillTx/>
                <a:latin typeface="Times New Roman"/>
                <a:ea typeface="+mn-ea"/>
                <a:cs typeface="+mn-cs"/>
              </a:rPr>
              <a:t>xz</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plane </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2470427-0BA9-4E09-855C-0595C9EA58F5}"/>
                  </a:ext>
                </a:extLst>
              </p:cNvPr>
              <p:cNvSpPr/>
              <p:nvPr/>
            </p:nvSpPr>
            <p:spPr>
              <a:xfrm>
                <a:off x="2577591" y="4177362"/>
                <a:ext cx="2708434" cy="66954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1" name="Rectangle 10">
                <a:extLst>
                  <a:ext uri="{FF2B5EF4-FFF2-40B4-BE49-F238E27FC236}">
                    <a16:creationId xmlns:a16="http://schemas.microsoft.com/office/drawing/2014/main" id="{42470427-0BA9-4E09-855C-0595C9EA58F5}"/>
                  </a:ext>
                </a:extLst>
              </p:cNvPr>
              <p:cNvSpPr>
                <a:spLocks noRot="1" noChangeAspect="1" noMove="1" noResize="1" noEditPoints="1" noAdjustHandles="1" noChangeArrowheads="1" noChangeShapeType="1" noTextEdit="1"/>
              </p:cNvSpPr>
              <p:nvPr/>
            </p:nvSpPr>
            <p:spPr>
              <a:xfrm>
                <a:off x="2577591" y="4177362"/>
                <a:ext cx="2708434" cy="669542"/>
              </a:xfrm>
              <a:prstGeom prst="rect">
                <a:avLst/>
              </a:prstGeom>
              <a:blipFill>
                <a:blip r:embed="rId18"/>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C8C8341D-BBE9-4D0E-863B-6CC461163B3D}"/>
                  </a:ext>
                </a:extLst>
              </p:cNvPr>
              <p:cNvSpPr/>
              <p:nvPr/>
            </p:nvSpPr>
            <p:spPr>
              <a:xfrm>
                <a:off x="213959" y="4292118"/>
                <a:ext cx="270512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The fields in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r>
                  <a:rPr kumimoji="0" lang="en-US" sz="2000" b="0" i="1" u="none" strike="noStrike" kern="1200" cap="none" spc="0" normalizeH="0" baseline="0" noProof="0" dirty="0">
                    <a:ln>
                      <a:noFill/>
                    </a:ln>
                    <a:solidFill>
                      <a:srgbClr val="252525"/>
                    </a:solidFill>
                    <a:effectLst/>
                    <a:uLnTx/>
                    <a:uFillTx/>
                    <a:latin typeface="Times New Roman"/>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were:</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13" name="Rectangle 12">
                <a:extLst>
                  <a:ext uri="{FF2B5EF4-FFF2-40B4-BE49-F238E27FC236}">
                    <a16:creationId xmlns:a16="http://schemas.microsoft.com/office/drawing/2014/main" id="{C8C8341D-BBE9-4D0E-863B-6CC461163B3D}"/>
                  </a:ext>
                </a:extLst>
              </p:cNvPr>
              <p:cNvSpPr>
                <a:spLocks noRot="1" noChangeAspect="1" noMove="1" noResize="1" noEditPoints="1" noAdjustHandles="1" noChangeArrowheads="1" noChangeShapeType="1" noTextEdit="1"/>
              </p:cNvSpPr>
              <p:nvPr/>
            </p:nvSpPr>
            <p:spPr>
              <a:xfrm>
                <a:off x="213959" y="4292118"/>
                <a:ext cx="2705128" cy="400110"/>
              </a:xfrm>
              <a:prstGeom prst="rect">
                <a:avLst/>
              </a:prstGeom>
              <a:blipFill>
                <a:blip r:embed="rId19"/>
                <a:stretch>
                  <a:fillRect l="-2252"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B56FF7C9-6F2A-40C5-A114-4B00558D3F08}"/>
                  </a:ext>
                </a:extLst>
              </p:cNvPr>
              <p:cNvSpPr/>
              <p:nvPr/>
            </p:nvSpPr>
            <p:spPr>
              <a:xfrm>
                <a:off x="2668802" y="6013174"/>
                <a:ext cx="2454390" cy="636585"/>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4" name="Rectangle 13">
                <a:extLst>
                  <a:ext uri="{FF2B5EF4-FFF2-40B4-BE49-F238E27FC236}">
                    <a16:creationId xmlns:a16="http://schemas.microsoft.com/office/drawing/2014/main" id="{B56FF7C9-6F2A-40C5-A114-4B00558D3F08}"/>
                  </a:ext>
                </a:extLst>
              </p:cNvPr>
              <p:cNvSpPr>
                <a:spLocks noRot="1" noChangeAspect="1" noMove="1" noResize="1" noEditPoints="1" noAdjustHandles="1" noChangeArrowheads="1" noChangeShapeType="1" noTextEdit="1"/>
              </p:cNvSpPr>
              <p:nvPr/>
            </p:nvSpPr>
            <p:spPr>
              <a:xfrm>
                <a:off x="2668802" y="6013174"/>
                <a:ext cx="2454390" cy="636585"/>
              </a:xfrm>
              <a:prstGeom prst="rect">
                <a:avLst/>
              </a:prstGeom>
              <a:blipFill>
                <a:blip r:embed="rId20"/>
                <a:stretch>
                  <a:fillRect/>
                </a:stretch>
              </a:blipFill>
              <a:ln w="19050">
                <a:noFill/>
              </a:ln>
            </p:spPr>
            <p:txBody>
              <a:bodyPr/>
              <a:lstStyle/>
              <a:p>
                <a:r>
                  <a:rPr lang="LID4096">
                    <a:noFill/>
                  </a:rPr>
                  <a:t> </a:t>
                </a:r>
              </a:p>
            </p:txBody>
          </p:sp>
        </mc:Fallback>
      </mc:AlternateContent>
      <p:sp>
        <p:nvSpPr>
          <p:cNvPr id="16" name="Rectangle 15">
            <a:extLst>
              <a:ext uri="{FF2B5EF4-FFF2-40B4-BE49-F238E27FC236}">
                <a16:creationId xmlns:a16="http://schemas.microsoft.com/office/drawing/2014/main" id="{A0831AC6-BDF9-40A6-B72A-EBC00C9D76A2}"/>
              </a:ext>
            </a:extLst>
          </p:cNvPr>
          <p:cNvSpPr/>
          <p:nvPr/>
        </p:nvSpPr>
        <p:spPr>
          <a:xfrm>
            <a:off x="1666838" y="5796427"/>
            <a:ext cx="127956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We had:</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7" name="Rectangle 16">
            <a:extLst>
              <a:ext uri="{FF2B5EF4-FFF2-40B4-BE49-F238E27FC236}">
                <a16:creationId xmlns:a16="http://schemas.microsoft.com/office/drawing/2014/main" id="{E1911224-83B0-483C-8986-02F706C252D0}"/>
              </a:ext>
            </a:extLst>
          </p:cNvPr>
          <p:cNvSpPr/>
          <p:nvPr/>
        </p:nvSpPr>
        <p:spPr>
          <a:xfrm>
            <a:off x="5412268" y="5863102"/>
            <a:ext cx="165355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We have now:</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13DC53BC-6F32-46DB-BCD9-BADDA6A99130}"/>
                  </a:ext>
                </a:extLst>
              </p:cNvPr>
              <p:cNvSpPr/>
              <p:nvPr/>
            </p:nvSpPr>
            <p:spPr>
              <a:xfrm>
                <a:off x="8292937" y="1224937"/>
                <a:ext cx="520335" cy="424283"/>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𝑦</m:t>
                          </m:r>
                        </m:sub>
                      </m:sSub>
                    </m:oMath>
                  </m:oMathPara>
                </a14:m>
                <a:endParaRPr kumimoji="0" lang="en-US" sz="20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3" name="Rectangle 22">
                <a:extLst>
                  <a:ext uri="{FF2B5EF4-FFF2-40B4-BE49-F238E27FC236}">
                    <a16:creationId xmlns:a16="http://schemas.microsoft.com/office/drawing/2014/main" id="{13DC53BC-6F32-46DB-BCD9-BADDA6A99130}"/>
                  </a:ext>
                </a:extLst>
              </p:cNvPr>
              <p:cNvSpPr>
                <a:spLocks noRot="1" noChangeAspect="1" noMove="1" noResize="1" noEditPoints="1" noAdjustHandles="1" noChangeArrowheads="1" noChangeShapeType="1" noTextEdit="1"/>
              </p:cNvSpPr>
              <p:nvPr/>
            </p:nvSpPr>
            <p:spPr>
              <a:xfrm>
                <a:off x="8292937" y="1224937"/>
                <a:ext cx="520335" cy="424283"/>
              </a:xfrm>
              <a:prstGeom prst="rect">
                <a:avLst/>
              </a:prstGeom>
              <a:blipFill>
                <a:blip r:embed="rId21"/>
                <a:stretch>
                  <a:fillRect b="-4286"/>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ADC91924-C6F4-46E9-B39E-52E2F8229D0B}"/>
                  </a:ext>
                </a:extLst>
              </p:cNvPr>
              <p:cNvSpPr/>
              <p:nvPr/>
            </p:nvSpPr>
            <p:spPr>
              <a:xfrm>
                <a:off x="9147472" y="2213934"/>
                <a:ext cx="501419" cy="40011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𝑧</m:t>
                          </m:r>
                        </m:sub>
                      </m:sSub>
                    </m:oMath>
                  </m:oMathPara>
                </a14:m>
                <a:endParaRPr kumimoji="0" lang="en-US" sz="2000" b="0" i="1" u="none" strike="noStrike" kern="1200" cap="none" spc="0" normalizeH="0" baseline="0" noProof="0" dirty="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5" name="Rectangle 24">
                <a:extLst>
                  <a:ext uri="{FF2B5EF4-FFF2-40B4-BE49-F238E27FC236}">
                    <a16:creationId xmlns:a16="http://schemas.microsoft.com/office/drawing/2014/main" id="{ADC91924-C6F4-46E9-B39E-52E2F8229D0B}"/>
                  </a:ext>
                </a:extLst>
              </p:cNvPr>
              <p:cNvSpPr>
                <a:spLocks noRot="1" noChangeAspect="1" noMove="1" noResize="1" noEditPoints="1" noAdjustHandles="1" noChangeArrowheads="1" noChangeShapeType="1" noTextEdit="1"/>
              </p:cNvSpPr>
              <p:nvPr/>
            </p:nvSpPr>
            <p:spPr>
              <a:xfrm>
                <a:off x="9147472" y="2213934"/>
                <a:ext cx="501419" cy="400110"/>
              </a:xfrm>
              <a:prstGeom prst="rect">
                <a:avLst/>
              </a:prstGeom>
              <a:blipFill>
                <a:blip r:embed="rId22"/>
                <a:stretch>
                  <a:fillRect/>
                </a:stretch>
              </a:blipFill>
              <a:ln w="19050">
                <a:noFill/>
              </a:ln>
            </p:spPr>
            <p:txBody>
              <a:bodyPr/>
              <a:lstStyle/>
              <a:p>
                <a:r>
                  <a:rPr lang="en-US">
                    <a:noFill/>
                  </a:rPr>
                  <a:t> </a:t>
                </a:r>
              </a:p>
            </p:txBody>
          </p:sp>
        </mc:Fallback>
      </mc:AlternateContent>
      <p:sp>
        <p:nvSpPr>
          <p:cNvPr id="52" name="Arrow: Right 2">
            <a:extLst>
              <a:ext uri="{FF2B5EF4-FFF2-40B4-BE49-F238E27FC236}">
                <a16:creationId xmlns:a16="http://schemas.microsoft.com/office/drawing/2014/main" id="{D824F890-16C9-4CF1-B760-5D29269E9BEF}"/>
              </a:ext>
            </a:extLst>
          </p:cNvPr>
          <p:cNvSpPr/>
          <p:nvPr/>
        </p:nvSpPr>
        <p:spPr bwMode="auto">
          <a:xfrm rot="7632203">
            <a:off x="8794753" y="2528157"/>
            <a:ext cx="464840" cy="167883"/>
          </a:xfrm>
          <a:prstGeom prst="rightArrow">
            <a:avLst/>
          </a:prstGeom>
          <a:solidFill>
            <a:srgbClr val="92D050"/>
          </a:solidFill>
          <a:ln w="190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3" name="Arrow: Right 2">
            <a:extLst>
              <a:ext uri="{FF2B5EF4-FFF2-40B4-BE49-F238E27FC236}">
                <a16:creationId xmlns:a16="http://schemas.microsoft.com/office/drawing/2014/main" id="{FA68A0F6-CB4A-4558-8CFF-9FC06D2B7CDC}"/>
              </a:ext>
            </a:extLst>
          </p:cNvPr>
          <p:cNvSpPr/>
          <p:nvPr/>
        </p:nvSpPr>
        <p:spPr bwMode="auto">
          <a:xfrm rot="16200000">
            <a:off x="8464908" y="1721006"/>
            <a:ext cx="542438" cy="149603"/>
          </a:xfrm>
          <a:prstGeom prst="rightArrow">
            <a:avLst/>
          </a:prstGeom>
          <a:solidFill>
            <a:srgbClr val="FF66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cxnSp>
        <p:nvCxnSpPr>
          <p:cNvPr id="54" name="Straight Arrow Connector 53">
            <a:extLst>
              <a:ext uri="{FF2B5EF4-FFF2-40B4-BE49-F238E27FC236}">
                <a16:creationId xmlns:a16="http://schemas.microsoft.com/office/drawing/2014/main" id="{E805240C-0F98-4FB3-8EE5-8B9B8EC729A9}"/>
              </a:ext>
            </a:extLst>
          </p:cNvPr>
          <p:cNvCxnSpPr/>
          <p:nvPr/>
        </p:nvCxnSpPr>
        <p:spPr bwMode="auto">
          <a:xfrm flipH="1">
            <a:off x="6619875" y="2944239"/>
            <a:ext cx="552045"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16B509CB-8D76-4DED-831C-25116C9D67C1}"/>
                  </a:ext>
                </a:extLst>
              </p:cNvPr>
              <p:cNvSpPr/>
              <p:nvPr/>
            </p:nvSpPr>
            <p:spPr>
              <a:xfrm>
                <a:off x="6305549" y="2701264"/>
                <a:ext cx="318890"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55" name="Rectangle 54">
                <a:extLst>
                  <a:ext uri="{FF2B5EF4-FFF2-40B4-BE49-F238E27FC236}">
                    <a16:creationId xmlns:a16="http://schemas.microsoft.com/office/drawing/2014/main" id="{16B509CB-8D76-4DED-831C-25116C9D67C1}"/>
                  </a:ext>
                </a:extLst>
              </p:cNvPr>
              <p:cNvSpPr>
                <a:spLocks noRot="1" noChangeAspect="1" noMove="1" noResize="1" noEditPoints="1" noAdjustHandles="1" noChangeArrowheads="1" noChangeShapeType="1" noTextEdit="1"/>
              </p:cNvSpPr>
              <p:nvPr/>
            </p:nvSpPr>
            <p:spPr>
              <a:xfrm>
                <a:off x="6305549" y="2701264"/>
                <a:ext cx="318890" cy="400110"/>
              </a:xfrm>
              <a:prstGeom prst="rect">
                <a:avLst/>
              </a:prstGeom>
              <a:blipFill>
                <a:blip r:embed="rId23"/>
                <a:stretch>
                  <a:fillRect r="-22642" b="-1515"/>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6EA462A0-8561-47D5-BA91-4DF61F04677B}"/>
                  </a:ext>
                </a:extLst>
              </p:cNvPr>
              <p:cNvSpPr/>
              <p:nvPr/>
            </p:nvSpPr>
            <p:spPr>
              <a:xfrm>
                <a:off x="7688068" y="1460173"/>
                <a:ext cx="575607" cy="43749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𝐊</m:t>
                              </m:r>
                            </m:e>
                          </m:acc>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sub>
                      </m:sSub>
                    </m:oMath>
                  </m:oMathPara>
                </a14:m>
                <a:endParaRPr kumimoji="0" lang="en-US" sz="2000" b="0" i="1" u="none" strike="noStrike" kern="1200" cap="none" spc="0" normalizeH="0" baseline="0" noProof="0" dirty="0">
                  <a:ln>
                    <a:noFill/>
                  </a:ln>
                  <a:solidFill>
                    <a:srgbClr val="000099"/>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56" name="Rectangle 55">
                <a:extLst>
                  <a:ext uri="{FF2B5EF4-FFF2-40B4-BE49-F238E27FC236}">
                    <a16:creationId xmlns:a16="http://schemas.microsoft.com/office/drawing/2014/main" id="{6EA462A0-8561-47D5-BA91-4DF61F04677B}"/>
                  </a:ext>
                </a:extLst>
              </p:cNvPr>
              <p:cNvSpPr>
                <a:spLocks noRot="1" noChangeAspect="1" noMove="1" noResize="1" noEditPoints="1" noAdjustHandles="1" noChangeArrowheads="1" noChangeShapeType="1" noTextEdit="1"/>
              </p:cNvSpPr>
              <p:nvPr/>
            </p:nvSpPr>
            <p:spPr>
              <a:xfrm>
                <a:off x="7688068" y="1460173"/>
                <a:ext cx="575607" cy="437492"/>
              </a:xfrm>
              <a:prstGeom prst="rect">
                <a:avLst/>
              </a:prstGeom>
              <a:blipFill>
                <a:blip r:embed="rId24"/>
                <a:stretch>
                  <a:fillRect b="-2817"/>
                </a:stretch>
              </a:blipFill>
              <a:ln w="19050">
                <a:noFill/>
              </a:ln>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F49091A5-E9B9-4DBF-8901-76A20413E635}"/>
              </a:ext>
            </a:extLst>
          </p:cNvPr>
          <p:cNvCxnSpPr/>
          <p:nvPr/>
        </p:nvCxnSpPr>
        <p:spPr bwMode="auto">
          <a:xfrm>
            <a:off x="7692162" y="2053063"/>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a:extLst>
              <a:ext uri="{FF2B5EF4-FFF2-40B4-BE49-F238E27FC236}">
                <a16:creationId xmlns:a16="http://schemas.microsoft.com/office/drawing/2014/main" id="{D4017919-5C88-472B-8746-91CDB778E0B1}"/>
              </a:ext>
            </a:extLst>
          </p:cNvPr>
          <p:cNvCxnSpPr/>
          <p:nvPr/>
        </p:nvCxnSpPr>
        <p:spPr bwMode="auto">
          <a:xfrm>
            <a:off x="7701112" y="1890848"/>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F4BAD751-3C4D-41BD-BEC6-9EB00CB8C35B}"/>
                  </a:ext>
                </a:extLst>
              </p:cNvPr>
              <p:cNvSpPr/>
              <p:nvPr/>
            </p:nvSpPr>
            <p:spPr>
              <a:xfrm>
                <a:off x="7698747" y="3581665"/>
                <a:ext cx="575607" cy="43749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𝐊</m:t>
                              </m:r>
                            </m:e>
                          </m:acc>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sub>
                      </m:sSub>
                    </m:oMath>
                  </m:oMathPara>
                </a14:m>
                <a:endParaRPr kumimoji="0" lang="en-US" sz="2000" b="0" i="1" u="none" strike="noStrike" kern="1200" cap="none" spc="0" normalizeH="0" baseline="0" noProof="0" dirty="0">
                  <a:ln>
                    <a:noFill/>
                  </a:ln>
                  <a:solidFill>
                    <a:srgbClr val="000099"/>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60" name="Rectangle 59">
                <a:extLst>
                  <a:ext uri="{FF2B5EF4-FFF2-40B4-BE49-F238E27FC236}">
                    <a16:creationId xmlns:a16="http://schemas.microsoft.com/office/drawing/2014/main" id="{F4BAD751-3C4D-41BD-BEC6-9EB00CB8C35B}"/>
                  </a:ext>
                </a:extLst>
              </p:cNvPr>
              <p:cNvSpPr>
                <a:spLocks noRot="1" noChangeAspect="1" noMove="1" noResize="1" noEditPoints="1" noAdjustHandles="1" noChangeArrowheads="1" noChangeShapeType="1" noTextEdit="1"/>
              </p:cNvSpPr>
              <p:nvPr/>
            </p:nvSpPr>
            <p:spPr>
              <a:xfrm>
                <a:off x="7698747" y="3581665"/>
                <a:ext cx="575607" cy="437492"/>
              </a:xfrm>
              <a:prstGeom prst="rect">
                <a:avLst/>
              </a:prstGeom>
              <a:blipFill>
                <a:blip r:embed="rId25"/>
                <a:stretch>
                  <a:fillRect/>
                </a:stretch>
              </a:blipFill>
              <a:ln w="19050">
                <a:noFill/>
              </a:ln>
            </p:spPr>
            <p:txBody>
              <a:bodyPr/>
              <a:lstStyle/>
              <a:p>
                <a:r>
                  <a:rPr lang="en-US">
                    <a:noFill/>
                  </a:rPr>
                  <a:t> </a:t>
                </a:r>
              </a:p>
            </p:txBody>
          </p:sp>
        </mc:Fallback>
      </mc:AlternateContent>
      <p:cxnSp>
        <p:nvCxnSpPr>
          <p:cNvPr id="61" name="Straight Arrow Connector 60">
            <a:extLst>
              <a:ext uri="{FF2B5EF4-FFF2-40B4-BE49-F238E27FC236}">
                <a16:creationId xmlns:a16="http://schemas.microsoft.com/office/drawing/2014/main" id="{7FE55A2E-4068-45B2-9CD8-CD4F810E6727}"/>
              </a:ext>
            </a:extLst>
          </p:cNvPr>
          <p:cNvCxnSpPr/>
          <p:nvPr/>
        </p:nvCxnSpPr>
        <p:spPr bwMode="auto">
          <a:xfrm>
            <a:off x="7690143" y="3235606"/>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Arrow Connector 61">
            <a:extLst>
              <a:ext uri="{FF2B5EF4-FFF2-40B4-BE49-F238E27FC236}">
                <a16:creationId xmlns:a16="http://schemas.microsoft.com/office/drawing/2014/main" id="{F6C9142E-5DBD-4647-93C5-81770CC1DDD9}"/>
              </a:ext>
            </a:extLst>
          </p:cNvPr>
          <p:cNvCxnSpPr/>
          <p:nvPr/>
        </p:nvCxnSpPr>
        <p:spPr bwMode="auto">
          <a:xfrm>
            <a:off x="7681772" y="3389161"/>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Straight Arrow Connector 62">
            <a:extLst>
              <a:ext uri="{FF2B5EF4-FFF2-40B4-BE49-F238E27FC236}">
                <a16:creationId xmlns:a16="http://schemas.microsoft.com/office/drawing/2014/main" id="{829538A6-F030-4B1C-8F70-00F71C5D87DF}"/>
              </a:ext>
            </a:extLst>
          </p:cNvPr>
          <p:cNvCxnSpPr/>
          <p:nvPr/>
        </p:nvCxnSpPr>
        <p:spPr bwMode="auto">
          <a:xfrm>
            <a:off x="7681772" y="3541561"/>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Content Placeholder 4">
            <a:extLst>
              <a:ext uri="{FF2B5EF4-FFF2-40B4-BE49-F238E27FC236}">
                <a16:creationId xmlns:a16="http://schemas.microsoft.com/office/drawing/2014/main" id="{FDE9BEBF-F71D-4024-A8B4-269903AEC79F}"/>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28</a:t>
            </a:fld>
            <a:endParaRPr lang="en-US" dirty="0"/>
          </a:p>
        </p:txBody>
      </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ABE0F65D-6F80-4D51-B96F-63A7BE5B5DBE}"/>
                  </a:ext>
                </a:extLst>
              </p:cNvPr>
              <p:cNvSpPr/>
              <p:nvPr/>
            </p:nvSpPr>
            <p:spPr>
              <a:xfrm>
                <a:off x="3598674" y="1180235"/>
                <a:ext cx="307847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System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moves to the right</a:t>
                </a:r>
                <a:endParaRPr kumimoji="0" lang="ru-RU" sz="2000" b="0" i="0" u="none" strike="noStrike" kern="1200" cap="none" spc="0" normalizeH="0" baseline="0" noProof="0" dirty="0">
                  <a:ln>
                    <a:noFill/>
                  </a:ln>
                  <a:solidFill>
                    <a:srgbClr val="252525"/>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with speed</a:t>
                </a:r>
                <a:r>
                  <a:rPr kumimoji="0" lang="ru-RU" sz="2000" b="0" i="0" u="none" strike="noStrike" kern="1200" cap="none" spc="0" normalizeH="0" baseline="0" noProof="0" dirty="0">
                    <a:ln>
                      <a:noFill/>
                    </a:ln>
                    <a:solidFill>
                      <a:srgbClr val="252525"/>
                    </a:solidFill>
                    <a:effectLst/>
                    <a:uLnTx/>
                    <a:uFillTx/>
                    <a:latin typeface="Times New Roman"/>
                    <a:ea typeface="+mn-ea"/>
                    <a:cs typeface="+mn-cs"/>
                  </a:rPr>
                  <a:t>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43" name="Rectangle 42">
                <a:extLst>
                  <a:ext uri="{FF2B5EF4-FFF2-40B4-BE49-F238E27FC236}">
                    <a16:creationId xmlns:a16="http://schemas.microsoft.com/office/drawing/2014/main" id="{ABE0F65D-6F80-4D51-B96F-63A7BE5B5DBE}"/>
                  </a:ext>
                </a:extLst>
              </p:cNvPr>
              <p:cNvSpPr>
                <a:spLocks noRot="1" noChangeAspect="1" noMove="1" noResize="1" noEditPoints="1" noAdjustHandles="1" noChangeArrowheads="1" noChangeShapeType="1" noTextEdit="1"/>
              </p:cNvSpPr>
              <p:nvPr/>
            </p:nvSpPr>
            <p:spPr>
              <a:xfrm>
                <a:off x="3598674" y="1180235"/>
                <a:ext cx="3078471" cy="707886"/>
              </a:xfrm>
              <a:prstGeom prst="rect">
                <a:avLst/>
              </a:prstGeom>
              <a:blipFill>
                <a:blip r:embed="rId26"/>
                <a:stretch>
                  <a:fillRect l="-1980" t="-5172" r="-1980" b="-14655"/>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B06D71A4-1A30-46D5-9CCD-74F7A61B8D5F}"/>
                  </a:ext>
                </a:extLst>
              </p:cNvPr>
              <p:cNvSpPr/>
              <p:nvPr/>
            </p:nvSpPr>
            <p:spPr>
              <a:xfrm>
                <a:off x="8953695" y="1153959"/>
                <a:ext cx="307847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System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moves to the right</a:t>
                </a:r>
                <a:endParaRPr kumimoji="0" lang="ru-RU" sz="2000" b="0" i="0" u="none" strike="noStrike" kern="1200" cap="none" spc="0" normalizeH="0" baseline="0" noProof="0" dirty="0">
                  <a:ln>
                    <a:noFill/>
                  </a:ln>
                  <a:solidFill>
                    <a:srgbClr val="252525"/>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with speed</a:t>
                </a:r>
                <a:r>
                  <a:rPr kumimoji="0" lang="ru-RU" sz="2000" b="0" i="0" u="none" strike="noStrike" kern="1200" cap="none" spc="0" normalizeH="0" baseline="0" noProof="0" dirty="0">
                    <a:ln>
                      <a:noFill/>
                    </a:ln>
                    <a:solidFill>
                      <a:srgbClr val="252525"/>
                    </a:solidFill>
                    <a:effectLst/>
                    <a:uLnTx/>
                    <a:uFillTx/>
                    <a:latin typeface="Times New Roman"/>
                    <a:ea typeface="+mn-ea"/>
                    <a:cs typeface="+mn-cs"/>
                  </a:rPr>
                  <a:t>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64" name="Rectangle 63">
                <a:extLst>
                  <a:ext uri="{FF2B5EF4-FFF2-40B4-BE49-F238E27FC236}">
                    <a16:creationId xmlns:a16="http://schemas.microsoft.com/office/drawing/2014/main" id="{B06D71A4-1A30-46D5-9CCD-74F7A61B8D5F}"/>
                  </a:ext>
                </a:extLst>
              </p:cNvPr>
              <p:cNvSpPr>
                <a:spLocks noRot="1" noChangeAspect="1" noMove="1" noResize="1" noEditPoints="1" noAdjustHandles="1" noChangeArrowheads="1" noChangeShapeType="1" noTextEdit="1"/>
              </p:cNvSpPr>
              <p:nvPr/>
            </p:nvSpPr>
            <p:spPr>
              <a:xfrm>
                <a:off x="8953695" y="1153959"/>
                <a:ext cx="3078471" cy="707886"/>
              </a:xfrm>
              <a:prstGeom prst="rect">
                <a:avLst/>
              </a:prstGeom>
              <a:blipFill>
                <a:blip r:embed="rId27"/>
                <a:stretch>
                  <a:fillRect l="-2178" t="-4310" r="-1782" b="-14655"/>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6BF54EB8-5909-4657-9202-F93D8FD4D4F8}"/>
                  </a:ext>
                </a:extLst>
              </p:cNvPr>
              <p:cNvSpPr/>
              <p:nvPr/>
            </p:nvSpPr>
            <p:spPr>
              <a:xfrm>
                <a:off x="2754368" y="5433492"/>
                <a:ext cx="2221442" cy="446404"/>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65" name="Rectangle 64">
                <a:extLst>
                  <a:ext uri="{FF2B5EF4-FFF2-40B4-BE49-F238E27FC236}">
                    <a16:creationId xmlns:a16="http://schemas.microsoft.com/office/drawing/2014/main" id="{6BF54EB8-5909-4657-9202-F93D8FD4D4F8}"/>
                  </a:ext>
                </a:extLst>
              </p:cNvPr>
              <p:cNvSpPr>
                <a:spLocks noRot="1" noChangeAspect="1" noMove="1" noResize="1" noEditPoints="1" noAdjustHandles="1" noChangeArrowheads="1" noChangeShapeType="1" noTextEdit="1"/>
              </p:cNvSpPr>
              <p:nvPr/>
            </p:nvSpPr>
            <p:spPr>
              <a:xfrm>
                <a:off x="2754368" y="5433492"/>
                <a:ext cx="2221442" cy="446404"/>
              </a:xfrm>
              <a:prstGeom prst="rect">
                <a:avLst/>
              </a:prstGeom>
              <a:blipFill>
                <a:blip r:embed="rId28"/>
                <a:stretch>
                  <a:fillRect b="-4054"/>
                </a:stretch>
              </a:blipFill>
              <a:ln w="19050">
                <a:noFill/>
              </a:ln>
            </p:spPr>
            <p:txBody>
              <a:bodyPr/>
              <a:lstStyle/>
              <a:p>
                <a:r>
                  <a:rPr lang="LID4096">
                    <a:noFill/>
                  </a:rPr>
                  <a:t> </a:t>
                </a:r>
              </a:p>
            </p:txBody>
          </p:sp>
        </mc:Fallback>
      </mc:AlternateContent>
    </p:spTree>
    <p:extLst>
      <p:ext uri="{BB962C8B-B14F-4D97-AF65-F5344CB8AC3E}">
        <p14:creationId xmlns:p14="http://schemas.microsoft.com/office/powerpoint/2010/main" val="297624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30" grpId="0" animBg="1"/>
      <p:bldP spid="31" grpId="0" animBg="1"/>
      <p:bldP spid="4" grpId="0"/>
      <p:bldP spid="14" grpId="0"/>
      <p:bldP spid="16" grpId="0"/>
      <p:bldP spid="17" grpId="0"/>
      <p:bldP spid="23" grpId="0"/>
      <p:bldP spid="25" grpId="0"/>
      <p:bldP spid="52" grpId="0" animBg="1"/>
      <p:bldP spid="53" grpId="0" animBg="1"/>
      <p:bldP spid="55" grpId="0" animBg="1"/>
      <p:bldP spid="56" grpId="0"/>
      <p:bldP spid="60" grpId="0"/>
      <p:bldP spid="64" grpId="0"/>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262617" y="807340"/>
                <a:ext cx="1184529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As for the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x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components, we have already seen (by orienting the capacitor parallel to the </a:t>
                </a:r>
                <a:r>
                  <a:rPr kumimoji="0" lang="en-US" sz="2000" b="0" i="1" u="none" strike="noStrike" kern="1200" cap="none" spc="0" normalizeH="0" baseline="0" noProof="0" dirty="0" err="1">
                    <a:ln>
                      <a:noFill/>
                    </a:ln>
                    <a:solidFill>
                      <a:srgbClr val="252525"/>
                    </a:solidFill>
                    <a:effectLst/>
                    <a:uLnTx/>
                    <a:uFillTx/>
                    <a:latin typeface="Times New Roman"/>
                    <a:ea typeface="+mn-ea"/>
                    <a:cs typeface="+mn-cs"/>
                  </a:rPr>
                  <a:t>yz</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plane) that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oMath>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262617" y="807340"/>
                <a:ext cx="11845299" cy="400110"/>
              </a:xfrm>
              <a:prstGeom prst="rect">
                <a:avLst/>
              </a:prstGeom>
              <a:blipFill>
                <a:blip r:embed="rId3"/>
                <a:stretch>
                  <a:fillRect l="-515" t="-7576" b="-25758"/>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337886" y="1206965"/>
            <a:ext cx="6348738" cy="3188778"/>
          </a:xfrm>
          <a:prstGeom prst="rect">
            <a:avLst/>
          </a:prstGeom>
        </p:spPr>
      </p:pic>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How the Fields transform: </a:t>
                </a:r>
                <a14:m>
                  <m:oMath xmlns:m="http://schemas.openxmlformats.org/officeDocument/2006/math">
                    <m:sSub>
                      <m:sSubPr>
                        <m:ctrlPr>
                          <a:rPr lang="en-US" b="0" i="1">
                            <a:solidFill>
                              <a:schemeClr val="accent2">
                                <a:lumMod val="50000"/>
                              </a:schemeClr>
                            </a:solidFill>
                            <a:latin typeface="Cambria Math" panose="02040503050406030204" pitchFamily="18" charset="0"/>
                            <a:ea typeface="Cambria Math" panose="02040503050406030204" pitchFamily="18" charset="0"/>
                          </a:rPr>
                        </m:ctrlPr>
                      </m:sSub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b="0" i="1">
                                <a:solidFill>
                                  <a:schemeClr val="accent2">
                                    <a:lumMod val="50000"/>
                                  </a:schemeClr>
                                </a:solidFill>
                                <a:latin typeface="Cambria Math" panose="02040503050406030204" pitchFamily="18" charset="0"/>
                                <a:ea typeface="Cambria Math" panose="02040503050406030204" pitchFamily="18" charset="0"/>
                              </a:rPr>
                              <m:t>𝐵</m:t>
                            </m:r>
                          </m:e>
                        </m:acc>
                      </m:e>
                      <m:sub>
                        <m:r>
                          <a:rPr lang="en-US" b="0" i="1" smtClean="0">
                            <a:solidFill>
                              <a:schemeClr val="accent2">
                                <a:lumMod val="50000"/>
                              </a:schemeClr>
                            </a:solidFill>
                            <a:latin typeface="Cambria Math" panose="02040503050406030204" pitchFamily="18" charset="0"/>
                            <a:ea typeface="Cambria Math" panose="02040503050406030204" pitchFamily="18" charset="0"/>
                          </a:rPr>
                          <m:t>𝑥</m:t>
                        </m:r>
                      </m:sub>
                    </m:sSub>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5"/>
                <a:stretch>
                  <a:fillRect t="-11000" b="-29000"/>
                </a:stretch>
              </a:blipFill>
            </p:spPr>
            <p:txBody>
              <a:bodyPr/>
              <a:lstStyle/>
              <a:p>
                <a:r>
                  <a:rPr lang="en-US">
                    <a:noFill/>
                  </a:rPr>
                  <a:t> </a:t>
                </a:r>
              </a:p>
            </p:txBody>
          </p:sp>
        </mc:Fallback>
      </mc:AlternateContent>
      <p:sp>
        <p:nvSpPr>
          <p:cNvPr id="13" name="Rectangle 12"/>
          <p:cNvSpPr/>
          <p:nvPr/>
        </p:nvSpPr>
        <p:spPr>
          <a:xfrm>
            <a:off x="2155832" y="1537147"/>
            <a:ext cx="821201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For magnetic field: let’s take a long solenoid aligned parallel to the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x-</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axis</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14" name="Rectangle 13"/>
              <p:cNvSpPr/>
              <p:nvPr/>
            </p:nvSpPr>
            <p:spPr>
              <a:xfrm>
                <a:off x="2374027" y="2014902"/>
                <a:ext cx="1361719" cy="40011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𝑛𝐼</m:t>
                      </m:r>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2374027" y="2014902"/>
                <a:ext cx="1361719" cy="400110"/>
              </a:xfrm>
              <a:prstGeom prst="rect">
                <a:avLst/>
              </a:prstGeom>
              <a:blipFill>
                <a:blip r:embed="rId6"/>
                <a:stretch>
                  <a:fillRect b="-9231"/>
                </a:stretch>
              </a:blipFill>
              <a:ln w="19050">
                <a:noFill/>
              </a:ln>
            </p:spPr>
            <p:txBody>
              <a:bodyPr/>
              <a:lstStyle/>
              <a:p>
                <a:r>
                  <a:rPr lang="en-US">
                    <a:noFill/>
                  </a:rPr>
                  <a:t> </a:t>
                </a:r>
              </a:p>
            </p:txBody>
          </p:sp>
        </mc:Fallback>
      </mc:AlternateContent>
      <p:sp>
        <p:nvSpPr>
          <p:cNvPr id="15" name="Rectangle 14"/>
          <p:cNvSpPr/>
          <p:nvPr/>
        </p:nvSpPr>
        <p:spPr>
          <a:xfrm>
            <a:off x="3682817" y="2023189"/>
            <a:ext cx="485042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with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n</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 being number of turns per unit length</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16" name="Rectangle 15"/>
              <p:cNvSpPr/>
              <p:nvPr/>
            </p:nvSpPr>
            <p:spPr>
              <a:xfrm>
                <a:off x="6554696" y="2644103"/>
                <a:ext cx="5540027" cy="16320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In system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oMath>
                </a14:m>
                <a:r>
                  <a:rPr kumimoji="0" lang="en-US" sz="2000" b="0" i="1" u="none" strike="noStrike" kern="1200" cap="none" spc="0" normalizeH="0" baseline="0" noProof="0" dirty="0">
                    <a:ln>
                      <a:noFill/>
                    </a:ln>
                    <a:solidFill>
                      <a:srgbClr val="252525"/>
                    </a:solidFill>
                    <a:effectLst/>
                    <a:uLnTx/>
                    <a:uFillTx/>
                    <a:latin typeface="Times New Roman"/>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(moves to the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52525"/>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The length contracts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52525"/>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so that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n</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 increases</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16" name="Rectangle 15"/>
              <p:cNvSpPr>
                <a:spLocks noRot="1" noChangeAspect="1" noMove="1" noResize="1" noEditPoints="1" noAdjustHandles="1" noChangeArrowheads="1" noChangeShapeType="1" noTextEdit="1"/>
              </p:cNvSpPr>
              <p:nvPr/>
            </p:nvSpPr>
            <p:spPr>
              <a:xfrm>
                <a:off x="6554696" y="2644103"/>
                <a:ext cx="5540027" cy="1632050"/>
              </a:xfrm>
              <a:prstGeom prst="rect">
                <a:avLst/>
              </a:prstGeom>
              <a:blipFill>
                <a:blip r:embed="rId7"/>
                <a:stretch>
                  <a:fillRect l="-1100" t="-2247" b="-59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69307" y="4616433"/>
                <a:ext cx="11419114" cy="785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a:ea typeface="+mn-ea"/>
                    <a:cs typeface="+mn-cs"/>
                  </a:rPr>
                  <a:t>Q</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is conserved but time </a:t>
                </a:r>
                <a:r>
                  <a:rPr kumimoji="0" lang="en-US" sz="2000" b="0" i="1" u="none" strike="noStrike" kern="1200" cap="none" spc="0" normalizeH="0" baseline="0" noProof="0" dirty="0">
                    <a:ln>
                      <a:noFill/>
                    </a:ln>
                    <a:solidFill>
                      <a:srgbClr val="000000"/>
                    </a:solidFill>
                    <a:effectLst/>
                    <a:uLnTx/>
                    <a:uFillTx/>
                    <a:latin typeface="Times New Roman"/>
                    <a:ea typeface="+mn-ea"/>
                    <a:cs typeface="+mn-cs"/>
                  </a:rPr>
                  <a:t>dilates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The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r>
                  <a:rPr kumimoji="0" lang="en-US" sz="2000" b="0" i="1" u="none" strike="noStrike" kern="1200" cap="none" spc="0" normalizeH="0" baseline="0" noProof="0" dirty="0">
                    <a:ln>
                      <a:noFill/>
                    </a:ln>
                    <a:solidFill>
                      <a:srgbClr val="000000"/>
                    </a:solidFill>
                    <a:effectLst/>
                    <a:uLnTx/>
                    <a:uFillTx/>
                    <a:latin typeface="Times New Roman"/>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clock, which rides along with the solenoid, runs slow, so in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a:t>
                </a:r>
              </a:p>
            </p:txBody>
          </p:sp>
        </mc:Choice>
        <mc:Fallback xmlns="">
          <p:sp>
            <p:nvSpPr>
              <p:cNvPr id="18" name="Rectangle 17"/>
              <p:cNvSpPr>
                <a:spLocks noRot="1" noChangeAspect="1" noMove="1" noResize="1" noEditPoints="1" noAdjustHandles="1" noChangeArrowheads="1" noChangeShapeType="1" noTextEdit="1"/>
              </p:cNvSpPr>
              <p:nvPr/>
            </p:nvSpPr>
            <p:spPr>
              <a:xfrm>
                <a:off x="169307" y="4616433"/>
                <a:ext cx="11419114" cy="785664"/>
              </a:xfrm>
              <a:prstGeom prst="rect">
                <a:avLst/>
              </a:prstGeom>
              <a:blipFill>
                <a:blip r:embed="rId8"/>
                <a:stretch>
                  <a:fillRect l="-587" t="-3876" b="-13178"/>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7294091" y="4843129"/>
                <a:ext cx="1011239" cy="67666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𝐼</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𝑑𝑄</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𝑡</m:t>
                              </m:r>
                            </m:e>
                          </m:acc>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7294091" y="4843129"/>
                <a:ext cx="1011239" cy="676660"/>
              </a:xfrm>
              <a:prstGeom prst="rect">
                <a:avLst/>
              </a:prstGeom>
              <a:blipFill>
                <a:blip r:embed="rId9"/>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414877" y="5619755"/>
                <a:ext cx="1366080" cy="40011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𝑛</m:t>
                          </m:r>
                        </m:e>
                      </m:acc>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𝐼</m:t>
                          </m:r>
                        </m:e>
                      </m:acc>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4414877" y="5619755"/>
                <a:ext cx="1366080" cy="400110"/>
              </a:xfrm>
              <a:prstGeom prst="rect">
                <a:avLst/>
              </a:prstGeom>
              <a:blipFill>
                <a:blip r:embed="rId10"/>
                <a:stretch>
                  <a:fillRect r="-18750" b="-7576"/>
                </a:stretch>
              </a:blipFill>
              <a:ln w="19050">
                <a:noFill/>
              </a:ln>
            </p:spPr>
            <p:txBody>
              <a:bodyPr/>
              <a:lstStyle/>
              <a:p>
                <a:r>
                  <a:rPr lang="LID4096">
                    <a:noFill/>
                  </a:rPr>
                  <a:t> </a:t>
                </a:r>
              </a:p>
            </p:txBody>
          </p:sp>
        </mc:Fallback>
      </mc:AlternateContent>
      <p:sp>
        <p:nvSpPr>
          <p:cNvPr id="19" name="Rectangle 18">
            <a:extLst>
              <a:ext uri="{FF2B5EF4-FFF2-40B4-BE49-F238E27FC236}">
                <a16:creationId xmlns:a16="http://schemas.microsoft.com/office/drawing/2014/main" id="{0979DF61-FD75-4F88-8C4D-4E6E2F6B11A9}"/>
              </a:ext>
            </a:extLst>
          </p:cNvPr>
          <p:cNvSpPr/>
          <p:nvPr/>
        </p:nvSpPr>
        <p:spPr bwMode="auto">
          <a:xfrm>
            <a:off x="10820286" y="819258"/>
            <a:ext cx="978327" cy="392530"/>
          </a:xfrm>
          <a:prstGeom prst="rect">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0800CD25-727F-440A-B522-9BD8C74DA14F}"/>
                  </a:ext>
                </a:extLst>
              </p:cNvPr>
              <p:cNvSpPr/>
              <p:nvPr/>
            </p:nvSpPr>
            <p:spPr>
              <a:xfrm>
                <a:off x="2363035" y="6213766"/>
                <a:ext cx="7218430" cy="4374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The components of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and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2000" b="0" i="1" u="none" strike="noStrike" kern="1200" cap="none" spc="0" normalizeH="0" baseline="0" noProof="0" dirty="0">
                    <a:ln>
                      <a:noFill/>
                    </a:ln>
                    <a:solidFill>
                      <a:srgbClr val="000000"/>
                    </a:solidFill>
                    <a:effectLst/>
                    <a:uLnTx/>
                    <a:uFillTx/>
                    <a:latin typeface="Times New Roman"/>
                    <a:ea typeface="+mn-ea"/>
                    <a:cs typeface="+mn-cs"/>
                  </a:rPr>
                  <a:t>parallel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to the motion are unchanged</a:t>
                </a:r>
              </a:p>
            </p:txBody>
          </p:sp>
        </mc:Choice>
        <mc:Fallback xmlns="">
          <p:sp>
            <p:nvSpPr>
              <p:cNvPr id="2" name="Rectangle 1">
                <a:extLst>
                  <a:ext uri="{FF2B5EF4-FFF2-40B4-BE49-F238E27FC236}">
                    <a16:creationId xmlns:a16="http://schemas.microsoft.com/office/drawing/2014/main" id="{0800CD25-727F-440A-B522-9BD8C74DA14F}"/>
                  </a:ext>
                </a:extLst>
              </p:cNvPr>
              <p:cNvSpPr>
                <a:spLocks noRot="1" noChangeAspect="1" noMove="1" noResize="1" noEditPoints="1" noAdjustHandles="1" noChangeArrowheads="1" noChangeShapeType="1" noTextEdit="1"/>
              </p:cNvSpPr>
              <p:nvPr/>
            </p:nvSpPr>
            <p:spPr>
              <a:xfrm>
                <a:off x="2363035" y="6213766"/>
                <a:ext cx="7218430" cy="437492"/>
              </a:xfrm>
              <a:prstGeom prst="rect">
                <a:avLst/>
              </a:prstGeom>
              <a:blipFill>
                <a:blip r:embed="rId11"/>
                <a:stretch>
                  <a:fillRect b="-23611"/>
                </a:stretch>
              </a:blipFill>
            </p:spPr>
            <p:txBody>
              <a:bodyPr/>
              <a:lstStyle/>
              <a:p>
                <a:r>
                  <a:rPr lang="en-US">
                    <a:noFill/>
                  </a:rPr>
                  <a:t> </a:t>
                </a:r>
              </a:p>
            </p:txBody>
          </p:sp>
        </mc:Fallback>
      </mc:AlternateContent>
      <p:sp>
        <p:nvSpPr>
          <p:cNvPr id="23" name="Content Placeholder 4">
            <a:extLst>
              <a:ext uri="{FF2B5EF4-FFF2-40B4-BE49-F238E27FC236}">
                <a16:creationId xmlns:a16="http://schemas.microsoft.com/office/drawing/2014/main" id="{5EC0E934-284E-4176-9EBC-03F2ED52D457}"/>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29</a:t>
            </a:fld>
            <a:endParaRPr lang="en-US" dirty="0"/>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5BA61C7-012C-4D8D-8259-05A33E0A78E9}"/>
                  </a:ext>
                </a:extLst>
              </p:cNvPr>
              <p:cNvSpPr/>
              <p:nvPr/>
            </p:nvSpPr>
            <p:spPr>
              <a:xfrm>
                <a:off x="8314384" y="1885200"/>
                <a:ext cx="921278" cy="666529"/>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𝑛</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𝑁</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𝐿</m:t>
                          </m:r>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7" name="Rectangle 16">
                <a:extLst>
                  <a:ext uri="{FF2B5EF4-FFF2-40B4-BE49-F238E27FC236}">
                    <a16:creationId xmlns:a16="http://schemas.microsoft.com/office/drawing/2014/main" id="{85BA61C7-012C-4D8D-8259-05A33E0A78E9}"/>
                  </a:ext>
                </a:extLst>
              </p:cNvPr>
              <p:cNvSpPr>
                <a:spLocks noRot="1" noChangeAspect="1" noMove="1" noResize="1" noEditPoints="1" noAdjustHandles="1" noChangeArrowheads="1" noChangeShapeType="1" noTextEdit="1"/>
              </p:cNvSpPr>
              <p:nvPr/>
            </p:nvSpPr>
            <p:spPr>
              <a:xfrm>
                <a:off x="8314384" y="1885200"/>
                <a:ext cx="921278" cy="666529"/>
              </a:xfrm>
              <a:prstGeom prst="rect">
                <a:avLst/>
              </a:prstGeom>
              <a:blipFill>
                <a:blip r:embed="rId12"/>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7B5D8C3-AF0E-4F80-ADA0-0E24AF9C6B69}"/>
                  </a:ext>
                </a:extLst>
              </p:cNvPr>
              <p:cNvSpPr/>
              <p:nvPr/>
            </p:nvSpPr>
            <p:spPr>
              <a:xfrm>
                <a:off x="8806345" y="3081942"/>
                <a:ext cx="858633" cy="7167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𝐿</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𝐿</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 name="Rectangle 2">
                <a:extLst>
                  <a:ext uri="{FF2B5EF4-FFF2-40B4-BE49-F238E27FC236}">
                    <a16:creationId xmlns:a16="http://schemas.microsoft.com/office/drawing/2014/main" id="{D7B5D8C3-AF0E-4F80-ADA0-0E24AF9C6B69}"/>
                  </a:ext>
                </a:extLst>
              </p:cNvPr>
              <p:cNvSpPr>
                <a:spLocks noRot="1" noChangeAspect="1" noMove="1" noResize="1" noEditPoints="1" noAdjustHandles="1" noChangeArrowheads="1" noChangeShapeType="1" noTextEdit="1"/>
              </p:cNvSpPr>
              <p:nvPr/>
            </p:nvSpPr>
            <p:spPr>
              <a:xfrm>
                <a:off x="8806345" y="3081942"/>
                <a:ext cx="858633" cy="7167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57450218-A8A6-4CBF-80A2-0E3D7D91A9B7}"/>
                  </a:ext>
                </a:extLst>
              </p:cNvPr>
              <p:cNvSpPr/>
              <p:nvPr/>
            </p:nvSpPr>
            <p:spPr>
              <a:xfrm>
                <a:off x="4550957" y="4027563"/>
                <a:ext cx="1011239" cy="67666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𝐼</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𝑑𝑄</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𝑑𝑡</m:t>
                          </m:r>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2" name="Rectangle 21">
                <a:extLst>
                  <a:ext uri="{FF2B5EF4-FFF2-40B4-BE49-F238E27FC236}">
                    <a16:creationId xmlns:a16="http://schemas.microsoft.com/office/drawing/2014/main" id="{57450218-A8A6-4CBF-80A2-0E3D7D91A9B7}"/>
                  </a:ext>
                </a:extLst>
              </p:cNvPr>
              <p:cNvSpPr>
                <a:spLocks noRot="1" noChangeAspect="1" noMove="1" noResize="1" noEditPoints="1" noAdjustHandles="1" noChangeArrowheads="1" noChangeShapeType="1" noTextEdit="1"/>
              </p:cNvSpPr>
              <p:nvPr/>
            </p:nvSpPr>
            <p:spPr>
              <a:xfrm>
                <a:off x="4550957" y="4027563"/>
                <a:ext cx="1011239" cy="676660"/>
              </a:xfrm>
              <a:prstGeom prst="rect">
                <a:avLst/>
              </a:prstGeom>
              <a:blipFill>
                <a:blip r:embed="rId14"/>
                <a:stretch>
                  <a:fillRect/>
                </a:stretch>
              </a:blipFill>
              <a:ln w="19050">
                <a:noFill/>
              </a:ln>
            </p:spPr>
            <p:txBody>
              <a:bodyPr/>
              <a:lstStyle/>
              <a:p>
                <a:r>
                  <a:rPr lang="en-US">
                    <a:noFill/>
                  </a:rPr>
                  <a:t> </a:t>
                </a:r>
              </a:p>
            </p:txBody>
          </p:sp>
        </mc:Fallback>
      </mc:AlternateContent>
      <p:sp>
        <p:nvSpPr>
          <p:cNvPr id="6" name="Rectangle 5">
            <a:extLst>
              <a:ext uri="{FF2B5EF4-FFF2-40B4-BE49-F238E27FC236}">
                <a16:creationId xmlns:a16="http://schemas.microsoft.com/office/drawing/2014/main" id="{389FC250-5714-4CE5-8526-8A06718C716A}"/>
              </a:ext>
            </a:extLst>
          </p:cNvPr>
          <p:cNvSpPr/>
          <p:nvPr/>
        </p:nvSpPr>
        <p:spPr>
          <a:xfrm>
            <a:off x="1277879" y="4193578"/>
            <a:ext cx="33716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Current (charge per unit </a:t>
            </a:r>
            <a:r>
              <a:rPr kumimoji="0" lang="en-US" sz="2000" b="0" i="1" u="none" strike="noStrike" kern="1200" cap="none" spc="0" normalizeH="0" baseline="0" noProof="0" dirty="0">
                <a:ln>
                  <a:noFill/>
                </a:ln>
                <a:solidFill>
                  <a:srgbClr val="000000"/>
                </a:solidFill>
                <a:effectLst/>
                <a:uLnTx/>
                <a:uFillTx/>
                <a:latin typeface="Times New Roman"/>
                <a:ea typeface="+mn-ea"/>
                <a:cs typeface="+mn-cs"/>
              </a:rPr>
              <a:t>time</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t>
            </a:r>
          </a:p>
        </p:txBody>
      </p:sp>
      <mc:AlternateContent xmlns:mc="http://schemas.openxmlformats.org/markup-compatibility/2006" xmlns:a14="http://schemas.microsoft.com/office/drawing/2010/main">
        <mc:Choice Requires="a14">
          <p:sp>
            <p:nvSpPr>
              <p:cNvPr id="8" name="Rectangle 7"/>
              <p:cNvSpPr/>
              <p:nvPr/>
            </p:nvSpPr>
            <p:spPr>
              <a:xfrm>
                <a:off x="8533240" y="3708739"/>
                <a:ext cx="2326086" cy="67448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𝑛</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𝑁</m:t>
                          </m:r>
                        </m:num>
                        <m:den>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𝐿</m:t>
                              </m:r>
                            </m:e>
                          </m:acc>
                        </m:den>
                      </m:f>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𝑁</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𝐿</m:t>
                          </m:r>
                        </m:den>
                      </m:f>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𝑛</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8533240" y="3708739"/>
                <a:ext cx="2326086" cy="674480"/>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977747" y="2635314"/>
                <a:ext cx="138050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𝑛</m:t>
                          </m:r>
                        </m:e>
                      </m:acc>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𝐼</m:t>
                          </m:r>
                        </m:e>
                      </m:acc>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9977747" y="2635314"/>
                <a:ext cx="1380506" cy="400110"/>
              </a:xfrm>
              <a:prstGeom prst="rect">
                <a:avLst/>
              </a:prstGeom>
              <a:blipFill>
                <a:blip r:embed="rId16"/>
                <a:stretch>
                  <a:fillRect r="-17699"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266A3C69-F8E3-41F2-B34B-633FDCA26A56}"/>
                  </a:ext>
                </a:extLst>
              </p:cNvPr>
              <p:cNvSpPr/>
              <p:nvPr/>
            </p:nvSpPr>
            <p:spPr>
              <a:xfrm>
                <a:off x="8153366" y="4843129"/>
                <a:ext cx="1141338" cy="67666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𝑑𝑄</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𝑡</m:t>
                          </m:r>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𝑡</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e>
                          </m:acc>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4" name="Rectangle 23">
                <a:extLst>
                  <a:ext uri="{FF2B5EF4-FFF2-40B4-BE49-F238E27FC236}">
                    <a16:creationId xmlns:a16="http://schemas.microsoft.com/office/drawing/2014/main" id="{266A3C69-F8E3-41F2-B34B-633FDCA26A56}"/>
                  </a:ext>
                </a:extLst>
              </p:cNvPr>
              <p:cNvSpPr>
                <a:spLocks noRot="1" noChangeAspect="1" noMove="1" noResize="1" noEditPoints="1" noAdjustHandles="1" noChangeArrowheads="1" noChangeShapeType="1" noTextEdit="1"/>
              </p:cNvSpPr>
              <p:nvPr/>
            </p:nvSpPr>
            <p:spPr>
              <a:xfrm>
                <a:off x="8153366" y="4843129"/>
                <a:ext cx="1141338" cy="676660"/>
              </a:xfrm>
              <a:prstGeom prst="rect">
                <a:avLst/>
              </a:prstGeom>
              <a:blipFill>
                <a:blip r:embed="rId17"/>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A67F119B-B1D2-433C-BB54-395C8C80C17A}"/>
                  </a:ext>
                </a:extLst>
              </p:cNvPr>
              <p:cNvSpPr/>
              <p:nvPr/>
            </p:nvSpPr>
            <p:spPr>
              <a:xfrm>
                <a:off x="9131651" y="4829972"/>
                <a:ext cx="795731" cy="718787"/>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𝐼</m:t>
                      </m:r>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5" name="Rectangle 24">
                <a:extLst>
                  <a:ext uri="{FF2B5EF4-FFF2-40B4-BE49-F238E27FC236}">
                    <a16:creationId xmlns:a16="http://schemas.microsoft.com/office/drawing/2014/main" id="{A67F119B-B1D2-433C-BB54-395C8C80C17A}"/>
                  </a:ext>
                </a:extLst>
              </p:cNvPr>
              <p:cNvSpPr>
                <a:spLocks noRot="1" noChangeAspect="1" noMove="1" noResize="1" noEditPoints="1" noAdjustHandles="1" noChangeArrowheads="1" noChangeShapeType="1" noTextEdit="1"/>
              </p:cNvSpPr>
              <p:nvPr/>
            </p:nvSpPr>
            <p:spPr>
              <a:xfrm>
                <a:off x="9131651" y="4829972"/>
                <a:ext cx="795731" cy="718787"/>
              </a:xfrm>
              <a:prstGeom prst="rect">
                <a:avLst/>
              </a:prstGeom>
              <a:blipFill>
                <a:blip r:embed="rId18"/>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69F8290B-6E85-4347-BD63-0E10E9BAB947}"/>
                  </a:ext>
                </a:extLst>
              </p:cNvPr>
              <p:cNvSpPr/>
              <p:nvPr/>
            </p:nvSpPr>
            <p:spPr>
              <a:xfrm>
                <a:off x="5592561" y="5468664"/>
                <a:ext cx="1427378" cy="718787"/>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0 </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𝑛</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𝐼</m:t>
                      </m:r>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6" name="Rectangle 25">
                <a:extLst>
                  <a:ext uri="{FF2B5EF4-FFF2-40B4-BE49-F238E27FC236}">
                    <a16:creationId xmlns:a16="http://schemas.microsoft.com/office/drawing/2014/main" id="{69F8290B-6E85-4347-BD63-0E10E9BAB947}"/>
                  </a:ext>
                </a:extLst>
              </p:cNvPr>
              <p:cNvSpPr>
                <a:spLocks noRot="1" noChangeAspect="1" noMove="1" noResize="1" noEditPoints="1" noAdjustHandles="1" noChangeArrowheads="1" noChangeShapeType="1" noTextEdit="1"/>
              </p:cNvSpPr>
              <p:nvPr/>
            </p:nvSpPr>
            <p:spPr>
              <a:xfrm>
                <a:off x="5592561" y="5468664"/>
                <a:ext cx="1427378" cy="718787"/>
              </a:xfrm>
              <a:prstGeom prst="rect">
                <a:avLst/>
              </a:prstGeom>
              <a:blipFill>
                <a:blip r:embed="rId19"/>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7C9953E4-C12C-46EF-B955-469C6388DFBB}"/>
                  </a:ext>
                </a:extLst>
              </p:cNvPr>
              <p:cNvSpPr/>
              <p:nvPr/>
            </p:nvSpPr>
            <p:spPr>
              <a:xfrm>
                <a:off x="6806997" y="5643938"/>
                <a:ext cx="832472" cy="40011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7" name="Rectangle 26">
                <a:extLst>
                  <a:ext uri="{FF2B5EF4-FFF2-40B4-BE49-F238E27FC236}">
                    <a16:creationId xmlns:a16="http://schemas.microsoft.com/office/drawing/2014/main" id="{7C9953E4-C12C-46EF-B955-469C6388DFBB}"/>
                  </a:ext>
                </a:extLst>
              </p:cNvPr>
              <p:cNvSpPr>
                <a:spLocks noRot="1" noChangeAspect="1" noMove="1" noResize="1" noEditPoints="1" noAdjustHandles="1" noChangeArrowheads="1" noChangeShapeType="1" noTextEdit="1"/>
              </p:cNvSpPr>
              <p:nvPr/>
            </p:nvSpPr>
            <p:spPr>
              <a:xfrm>
                <a:off x="6806997" y="5643938"/>
                <a:ext cx="832472" cy="400110"/>
              </a:xfrm>
              <a:prstGeom prst="rect">
                <a:avLst/>
              </a:prstGeom>
              <a:blipFill>
                <a:blip r:embed="rId20"/>
                <a:stretch>
                  <a:fillRect/>
                </a:stretch>
              </a:blipFill>
              <a:ln w="19050">
                <a:noFill/>
              </a:ln>
            </p:spPr>
            <p:txBody>
              <a:bodyPr/>
              <a:lstStyle/>
              <a:p>
                <a:r>
                  <a:rPr lang="LID4096">
                    <a:noFill/>
                  </a:rPr>
                  <a:t> </a:t>
                </a:r>
              </a:p>
            </p:txBody>
          </p:sp>
        </mc:Fallback>
      </mc:AlternateContent>
      <p:sp>
        <p:nvSpPr>
          <p:cNvPr id="28" name="Rectangle 27">
            <a:extLst>
              <a:ext uri="{FF2B5EF4-FFF2-40B4-BE49-F238E27FC236}">
                <a16:creationId xmlns:a16="http://schemas.microsoft.com/office/drawing/2014/main" id="{D77DFDB0-FA30-4A3B-83E3-BB2E66152562}"/>
              </a:ext>
            </a:extLst>
          </p:cNvPr>
          <p:cNvSpPr/>
          <p:nvPr/>
        </p:nvSpPr>
        <p:spPr bwMode="auto">
          <a:xfrm>
            <a:off x="4394329" y="5625161"/>
            <a:ext cx="456808" cy="389297"/>
          </a:xfrm>
          <a:prstGeom prst="rect">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29" name="Rectangle 28">
            <a:extLst>
              <a:ext uri="{FF2B5EF4-FFF2-40B4-BE49-F238E27FC236}">
                <a16:creationId xmlns:a16="http://schemas.microsoft.com/office/drawing/2014/main" id="{AE1BA93D-4A43-4C3C-8FC0-590BE568C7D0}"/>
              </a:ext>
            </a:extLst>
          </p:cNvPr>
          <p:cNvSpPr/>
          <p:nvPr/>
        </p:nvSpPr>
        <p:spPr bwMode="auto">
          <a:xfrm>
            <a:off x="7116997" y="5654751"/>
            <a:ext cx="456808" cy="389297"/>
          </a:xfrm>
          <a:prstGeom prst="rect">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11030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xEl>
                                              <p:pRg st="1" end="1"/>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uiExpand="1" build="p"/>
      <p:bldP spid="18" grpId="0" build="p"/>
      <p:bldP spid="20" grpId="0"/>
      <p:bldP spid="21" grpId="0"/>
      <p:bldP spid="2" grpId="0"/>
      <p:bldP spid="17" grpId="0"/>
      <p:bldP spid="3" grpId="0"/>
      <p:bldP spid="22" grpId="0"/>
      <p:bldP spid="6" grpId="0"/>
      <p:bldP spid="8" grpId="0"/>
      <p:bldP spid="9" grpId="0"/>
      <p:bldP spid="24" grpId="0"/>
      <p:bldP spid="25" grpId="0"/>
      <p:bldP spid="26" grpId="0"/>
      <p:bldP spid="27" grpId="0"/>
      <p:bldP spid="28"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0" y="0"/>
            <a:ext cx="12192000" cy="609600"/>
          </a:xfrm>
        </p:spPr>
        <p:txBody>
          <a:bodyPr/>
          <a:lstStyle/>
          <a:p>
            <a:pPr eaLnBrk="1" hangingPunct="1"/>
            <a:r>
              <a:rPr lang="en-US" altLang="en-US" dirty="0">
                <a:solidFill>
                  <a:srgbClr val="000066"/>
                </a:solidFill>
              </a:rPr>
              <a:t>Question 2:</a:t>
            </a:r>
            <a:r>
              <a:rPr lang="en-US" dirty="0">
                <a:solidFill>
                  <a:schemeClr val="accent2">
                    <a:lumMod val="50000"/>
                  </a:schemeClr>
                </a:solidFill>
              </a:rPr>
              <a:t> PollEv.com/2023mp</a:t>
            </a:r>
            <a:r>
              <a:rPr lang="en-US" altLang="en-US" dirty="0">
                <a:solidFill>
                  <a:srgbClr val="000066"/>
                </a:solidFill>
              </a:rPr>
              <a:t> </a:t>
            </a:r>
          </a:p>
        </p:txBody>
      </p:sp>
      <p:sp>
        <p:nvSpPr>
          <p:cNvPr id="17" name="Content Placeholder 4">
            <a:extLst>
              <a:ext uri="{FF2B5EF4-FFF2-40B4-BE49-F238E27FC236}">
                <a16:creationId xmlns:a16="http://schemas.microsoft.com/office/drawing/2014/main" id="{C1B03A35-6FC6-4A64-8132-3D4C01109246}"/>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3</a:t>
            </a:fld>
            <a:endParaRPr lang="en-US" b="0" kern="0"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E2D5A1D-4A97-4A64-B1C4-CD945C9236C9}"/>
                  </a:ext>
                </a:extLst>
              </p:cNvPr>
              <p:cNvSpPr/>
              <p:nvPr/>
            </p:nvSpPr>
            <p:spPr>
              <a:xfrm>
                <a:off x="351065" y="822352"/>
                <a:ext cx="6652850" cy="707886"/>
              </a:xfrm>
              <a:prstGeom prst="rect">
                <a:avLst/>
              </a:prstGeom>
            </p:spPr>
            <p:txBody>
              <a:bodyPr wrap="square">
                <a:spAutoFit/>
              </a:bodyPr>
              <a:lstStyle/>
              <a:p>
                <a:pPr algn="l"/>
                <a:r>
                  <a:rPr lang="en-US" sz="2000" b="0" dirty="0">
                    <a:latin typeface="+mj-lt"/>
                  </a:rPr>
                  <a:t>An ideal dipole oscillates along the </a:t>
                </a:r>
                <a14:m>
                  <m:oMath xmlns:m="http://schemas.openxmlformats.org/officeDocument/2006/math">
                    <m:acc>
                      <m:accPr>
                        <m:chr m:val="̂"/>
                        <m:ctrlPr>
                          <a:rPr lang="en-US" sz="2000" b="0" i="1" dirty="0">
                            <a:latin typeface="Cambria Math" panose="02040503050406030204" pitchFamily="18" charset="0"/>
                            <a:ea typeface="Cambria Math" panose="02040503050406030204" pitchFamily="18" charset="0"/>
                          </a:rPr>
                        </m:ctrlPr>
                      </m:accPr>
                      <m:e>
                        <m:r>
                          <a:rPr lang="en-US" sz="2000" i="1" dirty="0">
                            <a:latin typeface="Cambria Math" panose="02040503050406030204" pitchFamily="18" charset="0"/>
                            <a:ea typeface="Cambria Math" panose="02040503050406030204" pitchFamily="18" charset="0"/>
                          </a:rPr>
                          <m:t>𝒛</m:t>
                        </m:r>
                      </m:e>
                    </m:acc>
                    <m:r>
                      <a:rPr lang="en-US" sz="2000" i="1" dirty="0">
                        <a:latin typeface="Cambria Math" panose="02040503050406030204" pitchFamily="18" charset="0"/>
                        <a:ea typeface="Cambria Math" panose="02040503050406030204" pitchFamily="18" charset="0"/>
                      </a:rPr>
                      <m:t> </m:t>
                    </m:r>
                  </m:oMath>
                </a14:m>
                <a:r>
                  <a:rPr lang="en-US" sz="2000" b="0" dirty="0">
                    <a:latin typeface="+mj-lt"/>
                  </a:rPr>
                  <a:t>-direction.</a:t>
                </a:r>
              </a:p>
              <a:p>
                <a:pPr algn="l"/>
                <a:r>
                  <a:rPr lang="en-US" sz="2000" b="0" dirty="0">
                    <a:latin typeface="+mj-lt"/>
                  </a:rPr>
                  <a:t>At which polar angle is the maximum of intensity radiated?</a:t>
                </a:r>
                <a:endParaRPr lang="en-US" sz="2000" dirty="0">
                  <a:latin typeface="+mj-lt"/>
                </a:endParaRPr>
              </a:p>
            </p:txBody>
          </p:sp>
        </mc:Choice>
        <mc:Fallback xmlns="">
          <p:sp>
            <p:nvSpPr>
              <p:cNvPr id="8" name="Rectangle 7">
                <a:extLst>
                  <a:ext uri="{FF2B5EF4-FFF2-40B4-BE49-F238E27FC236}">
                    <a16:creationId xmlns:a16="http://schemas.microsoft.com/office/drawing/2014/main" id="{AE2D5A1D-4A97-4A64-B1C4-CD945C9236C9}"/>
                  </a:ext>
                </a:extLst>
              </p:cNvPr>
              <p:cNvSpPr>
                <a:spLocks noRot="1" noChangeAspect="1" noMove="1" noResize="1" noEditPoints="1" noAdjustHandles="1" noChangeArrowheads="1" noChangeShapeType="1" noTextEdit="1"/>
              </p:cNvSpPr>
              <p:nvPr/>
            </p:nvSpPr>
            <p:spPr>
              <a:xfrm>
                <a:off x="351065" y="822352"/>
                <a:ext cx="6652850" cy="707886"/>
              </a:xfrm>
              <a:prstGeom prst="rect">
                <a:avLst/>
              </a:prstGeom>
              <a:blipFill>
                <a:blip r:embed="rId3"/>
                <a:stretch>
                  <a:fillRect l="-1008" t="-517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41693378-17D7-41BA-B4EF-5C0011CCE38A}"/>
                  </a:ext>
                </a:extLst>
              </p:cNvPr>
              <p:cNvSpPr/>
              <p:nvPr/>
            </p:nvSpPr>
            <p:spPr>
              <a:xfrm>
                <a:off x="492190" y="2104978"/>
                <a:ext cx="4572000" cy="1631216"/>
              </a:xfrm>
              <a:prstGeom prst="rect">
                <a:avLst/>
              </a:prstGeom>
            </p:spPr>
            <p:txBody>
              <a:bodyPr>
                <a:spAutoFit/>
              </a:bodyPr>
              <a:lstStyle/>
              <a:p>
                <a:pPr algn="l"/>
                <a:r>
                  <a:rPr lang="en-US" sz="2000" b="0" dirty="0">
                    <a:solidFill>
                      <a:srgbClr val="00B050"/>
                    </a:solidFill>
                    <a:latin typeface="+mj-lt"/>
                  </a:rPr>
                  <a:t>Answer</a:t>
                </a:r>
              </a:p>
              <a:p>
                <a:pPr algn="l"/>
                <a:r>
                  <a:rPr lang="en-US" sz="2000" b="0" dirty="0">
                    <a:latin typeface="+mj-lt"/>
                  </a:rPr>
                  <a:t>A. </a:t>
                </a:r>
                <a14:m>
                  <m:oMath xmlns:m="http://schemas.openxmlformats.org/officeDocument/2006/math">
                    <m:r>
                      <a:rPr lang="en-US" sz="2000" b="0" i="1">
                        <a:latin typeface="Cambria Math" panose="02040503050406030204" pitchFamily="18" charset="0"/>
                        <a:ea typeface="Cambria Math" panose="02040503050406030204" pitchFamily="18" charset="0"/>
                      </a:rPr>
                      <m:t>𝜃</m:t>
                    </m:r>
                    <m:r>
                      <a:rPr lang="en-US" sz="2000" b="0" i="1" smtClean="0">
                        <a:latin typeface="Cambria Math" panose="02040503050406030204" pitchFamily="18" charset="0"/>
                        <a:ea typeface="Cambria Math" panose="02040503050406030204" pitchFamily="18" charset="0"/>
                      </a:rPr>
                      <m:t>=0</m:t>
                    </m:r>
                  </m:oMath>
                </a14:m>
                <a:endParaRPr lang="en-US" sz="2000" b="0" dirty="0">
                  <a:latin typeface="+mj-lt"/>
                </a:endParaRPr>
              </a:p>
              <a:p>
                <a:pPr algn="l"/>
                <a:r>
                  <a:rPr lang="en-US" sz="2000" b="0" dirty="0">
                    <a:latin typeface="+mj-lt"/>
                  </a:rPr>
                  <a:t>B. </a:t>
                </a:r>
                <a14:m>
                  <m:oMath xmlns:m="http://schemas.openxmlformats.org/officeDocument/2006/math">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/2</m:t>
                    </m:r>
                  </m:oMath>
                </a14:m>
                <a:endParaRPr lang="en-US" sz="2000" b="0" dirty="0">
                  <a:latin typeface="+mj-lt"/>
                </a:endParaRPr>
              </a:p>
              <a:p>
                <a:pPr algn="l"/>
                <a:r>
                  <a:rPr lang="en-US" sz="2000" b="0" dirty="0">
                    <a:latin typeface="+mj-lt"/>
                  </a:rPr>
                  <a:t>C. </a:t>
                </a:r>
                <a14:m>
                  <m:oMath xmlns:m="http://schemas.openxmlformats.org/officeDocument/2006/math">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𝜋</m:t>
                    </m:r>
                  </m:oMath>
                </a14:m>
                <a:endParaRPr lang="en-US" sz="2000" b="0" dirty="0">
                  <a:latin typeface="+mj-lt"/>
                </a:endParaRPr>
              </a:p>
              <a:p>
                <a:pPr algn="l"/>
                <a:r>
                  <a:rPr lang="en-US" sz="2000" b="0" dirty="0">
                    <a:latin typeface="+mj-lt"/>
                  </a:rPr>
                  <a:t>D. At all angles</a:t>
                </a:r>
              </a:p>
            </p:txBody>
          </p:sp>
        </mc:Choice>
        <mc:Fallback xmlns="">
          <p:sp>
            <p:nvSpPr>
              <p:cNvPr id="23" name="Rectangle 22">
                <a:extLst>
                  <a:ext uri="{FF2B5EF4-FFF2-40B4-BE49-F238E27FC236}">
                    <a16:creationId xmlns:a16="http://schemas.microsoft.com/office/drawing/2014/main" id="{41693378-17D7-41BA-B4EF-5C0011CCE38A}"/>
                  </a:ext>
                </a:extLst>
              </p:cNvPr>
              <p:cNvSpPr>
                <a:spLocks noRot="1" noChangeAspect="1" noMove="1" noResize="1" noEditPoints="1" noAdjustHandles="1" noChangeArrowheads="1" noChangeShapeType="1" noTextEdit="1"/>
              </p:cNvSpPr>
              <p:nvPr/>
            </p:nvSpPr>
            <p:spPr>
              <a:xfrm>
                <a:off x="492190" y="2104978"/>
                <a:ext cx="4572000" cy="1631216"/>
              </a:xfrm>
              <a:prstGeom prst="rect">
                <a:avLst/>
              </a:prstGeom>
              <a:blipFill>
                <a:blip r:embed="rId4"/>
                <a:stretch>
                  <a:fillRect l="-1467" t="-1866" b="-5597"/>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FEE2795A-BF52-400A-B465-C058DA5C66A5}"/>
              </a:ext>
            </a:extLst>
          </p:cNvPr>
          <p:cNvSpPr/>
          <p:nvPr/>
        </p:nvSpPr>
        <p:spPr>
          <a:xfrm>
            <a:off x="9124122" y="6449590"/>
            <a:ext cx="3011142" cy="307777"/>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PollEv.com/2023mp, Lecture 32</a:t>
            </a:r>
            <a:endParaRPr kumimoji="0" lang="en-US" sz="1400" b="1"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41" name="Picture 40">
            <a:extLst>
              <a:ext uri="{FF2B5EF4-FFF2-40B4-BE49-F238E27FC236}">
                <a16:creationId xmlns:a16="http://schemas.microsoft.com/office/drawing/2014/main" id="{6DC7E450-82DB-43CA-8373-0D3F13C02330}"/>
              </a:ext>
            </a:extLst>
          </p:cNvPr>
          <p:cNvPicPr>
            <a:picLocks noChangeAspect="1"/>
          </p:cNvPicPr>
          <p:nvPr/>
        </p:nvPicPr>
        <p:blipFill>
          <a:blip r:embed="rId5"/>
          <a:stretch>
            <a:fillRect/>
          </a:stretch>
        </p:blipFill>
        <p:spPr>
          <a:xfrm>
            <a:off x="6496856" y="1234708"/>
            <a:ext cx="5166519" cy="3773806"/>
          </a:xfrm>
          <a:prstGeom prst="rect">
            <a:avLst/>
          </a:prstGeom>
        </p:spPr>
      </p:pic>
      <p:cxnSp>
        <p:nvCxnSpPr>
          <p:cNvPr id="42" name="Straight Arrow Connector 41">
            <a:extLst>
              <a:ext uri="{FF2B5EF4-FFF2-40B4-BE49-F238E27FC236}">
                <a16:creationId xmlns:a16="http://schemas.microsoft.com/office/drawing/2014/main" id="{6B116588-A8DB-4ADA-B086-245502BC9C83}"/>
              </a:ext>
            </a:extLst>
          </p:cNvPr>
          <p:cNvCxnSpPr/>
          <p:nvPr/>
        </p:nvCxnSpPr>
        <p:spPr bwMode="auto">
          <a:xfrm flipV="1">
            <a:off x="9069730" y="1420155"/>
            <a:ext cx="2017" cy="1403831"/>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a:extLst>
              <a:ext uri="{FF2B5EF4-FFF2-40B4-BE49-F238E27FC236}">
                <a16:creationId xmlns:a16="http://schemas.microsoft.com/office/drawing/2014/main" id="{ABFB6C13-5145-479D-B221-2EC60CCDE576}"/>
              </a:ext>
            </a:extLst>
          </p:cNvPr>
          <p:cNvCxnSpPr/>
          <p:nvPr/>
        </p:nvCxnSpPr>
        <p:spPr bwMode="auto">
          <a:xfrm flipV="1">
            <a:off x="11323287" y="3321992"/>
            <a:ext cx="747226" cy="1"/>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2A6681BF-6BC1-47E6-9B31-13F690528B45}"/>
                  </a:ext>
                </a:extLst>
              </p:cNvPr>
              <p:cNvSpPr/>
              <p:nvPr/>
            </p:nvSpPr>
            <p:spPr>
              <a:xfrm>
                <a:off x="9132182" y="1209047"/>
                <a:ext cx="42832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b="0" i="1" dirty="0">
                              <a:latin typeface="Cambria Math" panose="02040503050406030204" pitchFamily="18" charset="0"/>
                              <a:ea typeface="Cambria Math" panose="02040503050406030204" pitchFamily="18" charset="0"/>
                            </a:rPr>
                          </m:ctrlPr>
                        </m:accPr>
                        <m:e>
                          <m:r>
                            <a:rPr lang="en-US" sz="2400" i="1" dirty="0">
                              <a:latin typeface="Cambria Math" panose="02040503050406030204" pitchFamily="18" charset="0"/>
                              <a:ea typeface="Cambria Math" panose="02040503050406030204" pitchFamily="18" charset="0"/>
                            </a:rPr>
                            <m:t>𝒛</m:t>
                          </m:r>
                        </m:e>
                      </m:acc>
                    </m:oMath>
                  </m:oMathPara>
                </a14:m>
                <a:endParaRPr lang="en-US" sz="2400" dirty="0"/>
              </a:p>
            </p:txBody>
          </p:sp>
        </mc:Choice>
        <mc:Fallback xmlns="">
          <p:sp>
            <p:nvSpPr>
              <p:cNvPr id="44" name="Rectangle 43">
                <a:extLst>
                  <a:ext uri="{FF2B5EF4-FFF2-40B4-BE49-F238E27FC236}">
                    <a16:creationId xmlns:a16="http://schemas.microsoft.com/office/drawing/2014/main" id="{2A6681BF-6BC1-47E6-9B31-13F690528B45}"/>
                  </a:ext>
                </a:extLst>
              </p:cNvPr>
              <p:cNvSpPr>
                <a:spLocks noRot="1" noChangeAspect="1" noMove="1" noResize="1" noEditPoints="1" noAdjustHandles="1" noChangeArrowheads="1" noChangeShapeType="1" noTextEdit="1"/>
              </p:cNvSpPr>
              <p:nvPr/>
            </p:nvSpPr>
            <p:spPr>
              <a:xfrm>
                <a:off x="9132182" y="1209047"/>
                <a:ext cx="428322" cy="461665"/>
              </a:xfrm>
              <a:prstGeom prst="rect">
                <a:avLst/>
              </a:prstGeom>
              <a:blipFill>
                <a:blip r:embed="rId6"/>
                <a:stretch>
                  <a:fillRect t="-2632" r="-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FCF4D642-71C3-4A46-B85E-52C9CD96E7A8}"/>
                  </a:ext>
                </a:extLst>
              </p:cNvPr>
              <p:cNvSpPr/>
              <p:nvPr/>
            </p:nvSpPr>
            <p:spPr>
              <a:xfrm>
                <a:off x="11890430" y="3292755"/>
                <a:ext cx="301570" cy="461665"/>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0" i="1" dirty="0">
                              <a:latin typeface="Cambria Math" panose="02040503050406030204" pitchFamily="18" charset="0"/>
                              <a:ea typeface="Cambria Math" panose="02040503050406030204" pitchFamily="18" charset="0"/>
                            </a:rPr>
                          </m:ctrlPr>
                        </m:accPr>
                        <m:e>
                          <m:r>
                            <a:rPr lang="en-US" sz="2400" i="1" dirty="0">
                              <a:latin typeface="Cambria Math"/>
                              <a:ea typeface="Cambria Math" panose="02040503050406030204" pitchFamily="18" charset="0"/>
                            </a:rPr>
                            <m:t>𝒚</m:t>
                          </m:r>
                        </m:e>
                      </m:acc>
                    </m:oMath>
                  </m:oMathPara>
                </a14:m>
                <a:endParaRPr lang="en-US" sz="2400" dirty="0"/>
              </a:p>
            </p:txBody>
          </p:sp>
        </mc:Choice>
        <mc:Fallback xmlns="">
          <p:sp>
            <p:nvSpPr>
              <p:cNvPr id="45" name="Rectangle 44">
                <a:extLst>
                  <a:ext uri="{FF2B5EF4-FFF2-40B4-BE49-F238E27FC236}">
                    <a16:creationId xmlns:a16="http://schemas.microsoft.com/office/drawing/2014/main" id="{FCF4D642-71C3-4A46-B85E-52C9CD96E7A8}"/>
                  </a:ext>
                </a:extLst>
              </p:cNvPr>
              <p:cNvSpPr>
                <a:spLocks noRot="1" noChangeAspect="1" noMove="1" noResize="1" noEditPoints="1" noAdjustHandles="1" noChangeArrowheads="1" noChangeShapeType="1" noTextEdit="1"/>
              </p:cNvSpPr>
              <p:nvPr/>
            </p:nvSpPr>
            <p:spPr>
              <a:xfrm>
                <a:off x="11890430" y="3292755"/>
                <a:ext cx="301570" cy="461665"/>
              </a:xfrm>
              <a:prstGeom prst="rect">
                <a:avLst/>
              </a:prstGeom>
              <a:blipFill>
                <a:blip r:embed="rId7"/>
                <a:stretch>
                  <a:fillRect l="-32653" t="-2632" r="-4082" b="-131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E9AAA056-B146-4DF0-A415-47FA1972F01C}"/>
                  </a:ext>
                </a:extLst>
              </p:cNvPr>
              <p:cNvSpPr/>
              <p:nvPr/>
            </p:nvSpPr>
            <p:spPr>
              <a:xfrm>
                <a:off x="7112413" y="4471808"/>
                <a:ext cx="44755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b="0" i="1" dirty="0">
                              <a:latin typeface="Cambria Math" panose="02040503050406030204" pitchFamily="18" charset="0"/>
                              <a:ea typeface="Cambria Math" panose="02040503050406030204" pitchFamily="18" charset="0"/>
                            </a:rPr>
                          </m:ctrlPr>
                        </m:accPr>
                        <m:e>
                          <m:r>
                            <a:rPr lang="en-US" sz="2400" i="1" dirty="0">
                              <a:latin typeface="Cambria Math"/>
                              <a:ea typeface="Cambria Math" panose="02040503050406030204" pitchFamily="18" charset="0"/>
                            </a:rPr>
                            <m:t>𝒙</m:t>
                          </m:r>
                        </m:e>
                      </m:acc>
                    </m:oMath>
                  </m:oMathPara>
                </a14:m>
                <a:endParaRPr lang="en-US" sz="2400" dirty="0"/>
              </a:p>
            </p:txBody>
          </p:sp>
        </mc:Choice>
        <mc:Fallback xmlns="">
          <p:sp>
            <p:nvSpPr>
              <p:cNvPr id="46" name="Rectangle 45">
                <a:extLst>
                  <a:ext uri="{FF2B5EF4-FFF2-40B4-BE49-F238E27FC236}">
                    <a16:creationId xmlns:a16="http://schemas.microsoft.com/office/drawing/2014/main" id="{E9AAA056-B146-4DF0-A415-47FA1972F01C}"/>
                  </a:ext>
                </a:extLst>
              </p:cNvPr>
              <p:cNvSpPr>
                <a:spLocks noRot="1" noChangeAspect="1" noMove="1" noResize="1" noEditPoints="1" noAdjustHandles="1" noChangeArrowheads="1" noChangeShapeType="1" noTextEdit="1"/>
              </p:cNvSpPr>
              <p:nvPr/>
            </p:nvSpPr>
            <p:spPr>
              <a:xfrm>
                <a:off x="7112413" y="4471808"/>
                <a:ext cx="447558" cy="461665"/>
              </a:xfrm>
              <a:prstGeom prst="rect">
                <a:avLst/>
              </a:prstGeom>
              <a:blipFill>
                <a:blip r:embed="rId8"/>
                <a:stretch>
                  <a:fillRect l="-5479" t="-2667" r="-4110"/>
                </a:stretch>
              </a:blipFill>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DDC0D368-8840-4089-8F3A-313E5C56D8C7}"/>
              </a:ext>
            </a:extLst>
          </p:cNvPr>
          <p:cNvCxnSpPr/>
          <p:nvPr/>
        </p:nvCxnSpPr>
        <p:spPr bwMode="auto">
          <a:xfrm flipH="1">
            <a:off x="9918232" y="3523588"/>
            <a:ext cx="623409" cy="281278"/>
          </a:xfrm>
          <a:prstGeom prst="straightConnector1">
            <a:avLst/>
          </a:prstGeom>
          <a:noFill/>
          <a:ln w="57150"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a:extLst>
              <a:ext uri="{FF2B5EF4-FFF2-40B4-BE49-F238E27FC236}">
                <a16:creationId xmlns:a16="http://schemas.microsoft.com/office/drawing/2014/main" id="{E36F3860-F762-42BF-A2A9-80289C2A4E10}"/>
              </a:ext>
            </a:extLst>
          </p:cNvPr>
          <p:cNvCxnSpPr/>
          <p:nvPr/>
        </p:nvCxnSpPr>
        <p:spPr bwMode="auto">
          <a:xfrm flipH="1" flipV="1">
            <a:off x="10235473" y="2871805"/>
            <a:ext cx="314713" cy="633121"/>
          </a:xfrm>
          <a:prstGeom prst="straightConnector1">
            <a:avLst/>
          </a:prstGeom>
          <a:noFill/>
          <a:ln w="57150"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E252C3CD-BC33-4D38-A5AB-B19E297A87F0}"/>
              </a:ext>
            </a:extLst>
          </p:cNvPr>
          <p:cNvCxnSpPr/>
          <p:nvPr/>
        </p:nvCxnSpPr>
        <p:spPr bwMode="auto">
          <a:xfrm>
            <a:off x="10531719" y="3505121"/>
            <a:ext cx="660497" cy="88243"/>
          </a:xfrm>
          <a:prstGeom prst="straightConnector1">
            <a:avLst/>
          </a:prstGeom>
          <a:noFill/>
          <a:ln w="57150"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Arrow Connector 49">
            <a:extLst>
              <a:ext uri="{FF2B5EF4-FFF2-40B4-BE49-F238E27FC236}">
                <a16:creationId xmlns:a16="http://schemas.microsoft.com/office/drawing/2014/main" id="{53072AF1-912C-4A58-8B65-DE65AAE515AD}"/>
              </a:ext>
            </a:extLst>
          </p:cNvPr>
          <p:cNvCxnSpPr/>
          <p:nvPr/>
        </p:nvCxnSpPr>
        <p:spPr bwMode="auto">
          <a:xfrm flipH="1" flipV="1">
            <a:off x="9057401" y="4781056"/>
            <a:ext cx="7508" cy="841853"/>
          </a:xfrm>
          <a:prstGeom prst="straightConnector1">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1" name="Oval 50">
                <a:extLst>
                  <a:ext uri="{FF2B5EF4-FFF2-40B4-BE49-F238E27FC236}">
                    <a16:creationId xmlns:a16="http://schemas.microsoft.com/office/drawing/2014/main" id="{2B680EA2-3FC4-4D33-ADEB-B6A1976055FB}"/>
                  </a:ext>
                </a:extLst>
              </p:cNvPr>
              <p:cNvSpPr/>
              <p:nvPr/>
            </p:nvSpPr>
            <p:spPr bwMode="auto">
              <a:xfrm>
                <a:off x="10458877" y="2726186"/>
                <a:ext cx="350897" cy="414088"/>
              </a:xfrm>
              <a:prstGeom prst="ellipse">
                <a:avLst/>
              </a:prstGeom>
              <a:solidFill>
                <a:schemeClr val="bg1">
                  <a:alpha val="74000"/>
                </a:schemeClr>
              </a:solidFill>
              <a:ln w="19050" cap="flat" cmpd="sng" algn="ctr">
                <a:noFill/>
                <a:prstDash val="solid"/>
                <a:round/>
                <a:headEnd type="none" w="med" len="med"/>
                <a:tailEnd type="arrow" w="med" len="med"/>
              </a:ln>
              <a:effectLst/>
            </p:spPr>
            <p:txBody>
              <a:bodyPr vert="horz" wrap="none" lIns="36000" tIns="0" rIns="0" bIns="0" numCol="1" rtlCol="0" anchor="ctr" anchorCtr="0" compatLnSpc="1">
                <a:prstTxWarp prst="textNoShape">
                  <a:avLst/>
                </a:prstTxWarp>
                <a:no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solidFill>
                                <a:schemeClr val="tx1">
                                  <a:alpha val="71000"/>
                                </a:schemeClr>
                              </a:solidFill>
                              <a:latin typeface="Cambria Math" panose="02040503050406030204" pitchFamily="18" charset="0"/>
                              <a:ea typeface="Cambria Math" panose="02040503050406030204" pitchFamily="18" charset="0"/>
                            </a:rPr>
                          </m:ctrlPr>
                        </m:accPr>
                        <m:e>
                          <m:r>
                            <a:rPr lang="en-US" sz="2400">
                              <a:solidFill>
                                <a:schemeClr val="tx1">
                                  <a:alpha val="71000"/>
                                </a:schemeClr>
                              </a:solidFill>
                              <a:latin typeface="Cambria Math" panose="02040503050406030204" pitchFamily="18" charset="0"/>
                              <a:ea typeface="Cambria Math" panose="02040503050406030204" pitchFamily="18" charset="0"/>
                            </a:rPr>
                            <m:t>𝐄</m:t>
                          </m:r>
                        </m:e>
                      </m:acc>
                    </m:oMath>
                  </m:oMathPara>
                </a14:m>
                <a:endParaRPr kumimoji="0" lang="en-US" sz="2400" b="1" i="0" u="none" strike="noStrike" cap="none" normalizeH="0" baseline="0" dirty="0">
                  <a:ln>
                    <a:noFill/>
                  </a:ln>
                  <a:solidFill>
                    <a:schemeClr val="tx1">
                      <a:alpha val="71000"/>
                    </a:schemeClr>
                  </a:solidFill>
                  <a:effectLst/>
                </a:endParaRPr>
              </a:p>
            </p:txBody>
          </p:sp>
        </mc:Choice>
        <mc:Fallback xmlns="">
          <p:sp>
            <p:nvSpPr>
              <p:cNvPr id="51" name="Oval 50">
                <a:extLst>
                  <a:ext uri="{FF2B5EF4-FFF2-40B4-BE49-F238E27FC236}">
                    <a16:creationId xmlns:a16="http://schemas.microsoft.com/office/drawing/2014/main" id="{2B680EA2-3FC4-4D33-ADEB-B6A1976055FB}"/>
                  </a:ext>
                </a:extLst>
              </p:cNvPr>
              <p:cNvSpPr>
                <a:spLocks noRot="1" noChangeAspect="1" noMove="1" noResize="1" noEditPoints="1" noAdjustHandles="1" noChangeArrowheads="1" noChangeShapeType="1" noTextEdit="1"/>
              </p:cNvSpPr>
              <p:nvPr/>
            </p:nvSpPr>
            <p:spPr bwMode="auto">
              <a:xfrm>
                <a:off x="10458877" y="2726186"/>
                <a:ext cx="350897" cy="414088"/>
              </a:xfrm>
              <a:prstGeom prst="ellipse">
                <a:avLst/>
              </a:prstGeom>
              <a:blipFill>
                <a:blip r:embed="rId9"/>
                <a:stretch>
                  <a:fillRect/>
                </a:stretch>
              </a:blipFill>
              <a:ln w="19050" cap="flat" cmpd="sng" algn="ctr">
                <a:noFill/>
                <a:prstDash val="solid"/>
                <a:round/>
                <a:headEnd type="none" w="med" len="med"/>
                <a:tailEnd type="arrow"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Oval 51">
                <a:extLst>
                  <a:ext uri="{FF2B5EF4-FFF2-40B4-BE49-F238E27FC236}">
                    <a16:creationId xmlns:a16="http://schemas.microsoft.com/office/drawing/2014/main" id="{54B8D075-0E13-44FB-A961-F606CD03289E}"/>
                  </a:ext>
                </a:extLst>
              </p:cNvPr>
              <p:cNvSpPr/>
              <p:nvPr/>
            </p:nvSpPr>
            <p:spPr bwMode="auto">
              <a:xfrm>
                <a:off x="10629906" y="3678390"/>
                <a:ext cx="350897" cy="414088"/>
              </a:xfrm>
              <a:prstGeom prst="ellipse">
                <a:avLst/>
              </a:prstGeom>
              <a:solidFill>
                <a:schemeClr val="bg1">
                  <a:alpha val="74000"/>
                </a:schemeClr>
              </a:solidFill>
              <a:ln w="19050" cap="flat" cmpd="sng" algn="ctr">
                <a:noFill/>
                <a:prstDash val="solid"/>
                <a:round/>
                <a:headEnd type="none" w="med" len="med"/>
                <a:tailEnd type="arrow" w="med" len="med"/>
              </a:ln>
              <a:effectLst/>
            </p:spPr>
            <p:txBody>
              <a:bodyPr vert="horz" wrap="none" lIns="36000" tIns="0" rIns="0" bIns="0" numCol="1" rtlCol="0" anchor="ctr" anchorCtr="0" compatLnSpc="1">
                <a:prstTxWarp prst="textNoShape">
                  <a:avLst/>
                </a:prstTxWarp>
                <a:noAutofit/>
              </a:bodyPr>
              <a:lstStyle/>
              <a:p>
                <a:pPr/>
                <a14:m>
                  <m:oMathPara xmlns:m="http://schemas.openxmlformats.org/officeDocument/2006/math">
                    <m:oMathParaPr>
                      <m:jc m:val="centerGroup"/>
                    </m:oMathParaPr>
                    <m:oMath xmlns:m="http://schemas.openxmlformats.org/officeDocument/2006/math">
                      <m:acc>
                        <m:accPr>
                          <m:chr m:val="⃗"/>
                          <m:ctrlPr>
                            <a:rPr lang="en-US" sz="2400" b="0" i="1">
                              <a:latin typeface="Cambria Math" panose="02040503050406030204" pitchFamily="18" charset="0"/>
                              <a:ea typeface="Cambria Math" panose="02040503050406030204" pitchFamily="18" charset="0"/>
                            </a:rPr>
                          </m:ctrlPr>
                        </m:accPr>
                        <m:e>
                          <m:r>
                            <a:rPr lang="en-US" sz="2400">
                              <a:latin typeface="Cambria Math" panose="02040503050406030204" pitchFamily="18" charset="0"/>
                              <a:ea typeface="Cambria Math" panose="02040503050406030204" pitchFamily="18" charset="0"/>
                            </a:rPr>
                            <m:t>𝐒</m:t>
                          </m:r>
                        </m:e>
                      </m:acc>
                    </m:oMath>
                  </m:oMathPara>
                </a14:m>
                <a:endParaRPr kumimoji="0" lang="en-US" sz="2400" b="1" i="0" u="none" strike="noStrike" cap="none" normalizeH="0" baseline="0" dirty="0">
                  <a:ln>
                    <a:noFill/>
                  </a:ln>
                  <a:solidFill>
                    <a:schemeClr val="tx1">
                      <a:alpha val="71000"/>
                    </a:schemeClr>
                  </a:solidFill>
                  <a:effectLst/>
                </a:endParaRPr>
              </a:p>
            </p:txBody>
          </p:sp>
        </mc:Choice>
        <mc:Fallback xmlns="">
          <p:sp>
            <p:nvSpPr>
              <p:cNvPr id="52" name="Oval 51">
                <a:extLst>
                  <a:ext uri="{FF2B5EF4-FFF2-40B4-BE49-F238E27FC236}">
                    <a16:creationId xmlns:a16="http://schemas.microsoft.com/office/drawing/2014/main" id="{54B8D075-0E13-44FB-A961-F606CD03289E}"/>
                  </a:ext>
                </a:extLst>
              </p:cNvPr>
              <p:cNvSpPr>
                <a:spLocks noRot="1" noChangeAspect="1" noMove="1" noResize="1" noEditPoints="1" noAdjustHandles="1" noChangeArrowheads="1" noChangeShapeType="1" noTextEdit="1"/>
              </p:cNvSpPr>
              <p:nvPr/>
            </p:nvSpPr>
            <p:spPr bwMode="auto">
              <a:xfrm>
                <a:off x="10629906" y="3678390"/>
                <a:ext cx="350897" cy="414088"/>
              </a:xfrm>
              <a:prstGeom prst="ellipse">
                <a:avLst/>
              </a:prstGeom>
              <a:blipFill>
                <a:blip r:embed="rId10"/>
                <a:stretch>
                  <a:fillRect/>
                </a:stretch>
              </a:blipFill>
              <a:ln w="19050" cap="flat" cmpd="sng" algn="ctr">
                <a:noFill/>
                <a:prstDash val="solid"/>
                <a:round/>
                <a:headEnd type="none" w="med" len="med"/>
                <a:tailEnd type="arrow"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Oval 52">
                <a:extLst>
                  <a:ext uri="{FF2B5EF4-FFF2-40B4-BE49-F238E27FC236}">
                    <a16:creationId xmlns:a16="http://schemas.microsoft.com/office/drawing/2014/main" id="{5F117960-F976-469C-94C4-25D49354F613}"/>
                  </a:ext>
                </a:extLst>
              </p:cNvPr>
              <p:cNvSpPr/>
              <p:nvPr/>
            </p:nvSpPr>
            <p:spPr bwMode="auto">
              <a:xfrm>
                <a:off x="9784445" y="3859128"/>
                <a:ext cx="350897" cy="414088"/>
              </a:xfrm>
              <a:prstGeom prst="ellipse">
                <a:avLst/>
              </a:prstGeom>
              <a:solidFill>
                <a:schemeClr val="bg1">
                  <a:alpha val="74000"/>
                </a:schemeClr>
              </a:solidFill>
              <a:ln w="19050" cap="flat" cmpd="sng" algn="ctr">
                <a:noFill/>
                <a:prstDash val="solid"/>
                <a:round/>
                <a:headEnd type="none" w="med" len="med"/>
                <a:tailEnd type="arrow" w="med" len="med"/>
              </a:ln>
              <a:effectLst/>
            </p:spPr>
            <p:txBody>
              <a:bodyPr vert="horz" wrap="none" lIns="36000" tIns="0" rIns="0" bIns="0" numCol="1" rtlCol="0" anchor="ctr" anchorCtr="0" compatLnSpc="1">
                <a:prstTxWarp prst="textNoShape">
                  <a:avLst/>
                </a:prstTxWarp>
                <a:noAutofit/>
              </a:bodyPr>
              <a:lstStyle/>
              <a:p>
                <a:pPr/>
                <a14:m>
                  <m:oMathPara xmlns:m="http://schemas.openxmlformats.org/officeDocument/2006/math">
                    <m:oMathParaPr>
                      <m:jc m:val="centerGroup"/>
                    </m:oMathParaPr>
                    <m:oMath xmlns:m="http://schemas.openxmlformats.org/officeDocument/2006/math">
                      <m:acc>
                        <m:accPr>
                          <m:chr m:val="⃗"/>
                          <m:ctrlPr>
                            <a:rPr lang="en-US" sz="2400" b="0" i="1">
                              <a:latin typeface="Cambria Math" panose="02040503050406030204" pitchFamily="18" charset="0"/>
                              <a:ea typeface="Cambria Math" panose="02040503050406030204" pitchFamily="18" charset="0"/>
                            </a:rPr>
                          </m:ctrlPr>
                        </m:accPr>
                        <m:e>
                          <m:r>
                            <a:rPr lang="en-US" sz="2400">
                              <a:latin typeface="Cambria Math" panose="02040503050406030204" pitchFamily="18" charset="0"/>
                              <a:ea typeface="Cambria Math" panose="02040503050406030204" pitchFamily="18" charset="0"/>
                            </a:rPr>
                            <m:t>𝐁</m:t>
                          </m:r>
                        </m:e>
                      </m:acc>
                    </m:oMath>
                  </m:oMathPara>
                </a14:m>
                <a:endParaRPr kumimoji="0" lang="en-US" sz="2400" b="1" i="0" u="none" strike="noStrike" cap="none" normalizeH="0" baseline="0" dirty="0">
                  <a:ln>
                    <a:noFill/>
                  </a:ln>
                  <a:solidFill>
                    <a:schemeClr val="tx1">
                      <a:alpha val="71000"/>
                    </a:schemeClr>
                  </a:solidFill>
                  <a:effectLst/>
                </a:endParaRPr>
              </a:p>
            </p:txBody>
          </p:sp>
        </mc:Choice>
        <mc:Fallback xmlns="">
          <p:sp>
            <p:nvSpPr>
              <p:cNvPr id="53" name="Oval 52">
                <a:extLst>
                  <a:ext uri="{FF2B5EF4-FFF2-40B4-BE49-F238E27FC236}">
                    <a16:creationId xmlns:a16="http://schemas.microsoft.com/office/drawing/2014/main" id="{5F117960-F976-469C-94C4-25D49354F613}"/>
                  </a:ext>
                </a:extLst>
              </p:cNvPr>
              <p:cNvSpPr>
                <a:spLocks noRot="1" noChangeAspect="1" noMove="1" noResize="1" noEditPoints="1" noAdjustHandles="1" noChangeArrowheads="1" noChangeShapeType="1" noTextEdit="1"/>
              </p:cNvSpPr>
              <p:nvPr/>
            </p:nvSpPr>
            <p:spPr bwMode="auto">
              <a:xfrm>
                <a:off x="9784445" y="3859128"/>
                <a:ext cx="350897" cy="414088"/>
              </a:xfrm>
              <a:prstGeom prst="ellipse">
                <a:avLst/>
              </a:prstGeom>
              <a:blipFill>
                <a:blip r:embed="rId11"/>
                <a:stretch>
                  <a:fillRect/>
                </a:stretch>
              </a:blipFill>
              <a:ln w="19050" cap="flat" cmpd="sng" algn="ctr">
                <a:noFill/>
                <a:prstDash val="solid"/>
                <a:round/>
                <a:headEnd type="none" w="med" len="med"/>
                <a:tailEnd type="arrow" w="med" len="med"/>
              </a:ln>
              <a:effectLst/>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F165A324-C408-4FC1-8C2E-37B8FB1AEB4C}"/>
              </a:ext>
            </a:extLst>
          </p:cNvPr>
          <p:cNvCxnSpPr/>
          <p:nvPr/>
        </p:nvCxnSpPr>
        <p:spPr bwMode="auto">
          <a:xfrm flipV="1">
            <a:off x="9071747" y="3324895"/>
            <a:ext cx="2392442" cy="7873"/>
          </a:xfrm>
          <a:prstGeom prst="straightConnector1">
            <a:avLst/>
          </a:prstGeom>
          <a:noFill/>
          <a:ln w="38100" cap="flat" cmpd="sng" algn="ctr">
            <a:solidFill>
              <a:srgbClr val="FF9999"/>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Arrow Connector 54">
            <a:extLst>
              <a:ext uri="{FF2B5EF4-FFF2-40B4-BE49-F238E27FC236}">
                <a16:creationId xmlns:a16="http://schemas.microsoft.com/office/drawing/2014/main" id="{26B07A73-9CC8-42CC-AC51-53BB9EB22FD2}"/>
              </a:ext>
            </a:extLst>
          </p:cNvPr>
          <p:cNvCxnSpPr/>
          <p:nvPr/>
        </p:nvCxnSpPr>
        <p:spPr bwMode="auto">
          <a:xfrm flipV="1">
            <a:off x="8141138" y="3285893"/>
            <a:ext cx="973294" cy="1047637"/>
          </a:xfrm>
          <a:prstGeom prst="straightConnector1">
            <a:avLst/>
          </a:prstGeom>
          <a:noFill/>
          <a:ln w="38100" cap="flat" cmpd="sng" algn="ctr">
            <a:solidFill>
              <a:srgbClr val="FF9999"/>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EB10E507-74AF-4DBE-9DE9-8EBD17CFB2A2}"/>
              </a:ext>
            </a:extLst>
          </p:cNvPr>
          <p:cNvCxnSpPr/>
          <p:nvPr/>
        </p:nvCxnSpPr>
        <p:spPr bwMode="auto">
          <a:xfrm flipH="1">
            <a:off x="7483869" y="4163033"/>
            <a:ext cx="828874" cy="892240"/>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Arrow Connector 56">
            <a:extLst>
              <a:ext uri="{FF2B5EF4-FFF2-40B4-BE49-F238E27FC236}">
                <a16:creationId xmlns:a16="http://schemas.microsoft.com/office/drawing/2014/main" id="{7395BE1A-F7EA-4D47-BB29-B776768456A5}"/>
              </a:ext>
            </a:extLst>
          </p:cNvPr>
          <p:cNvCxnSpPr/>
          <p:nvPr/>
        </p:nvCxnSpPr>
        <p:spPr bwMode="auto">
          <a:xfrm flipV="1">
            <a:off x="9062462" y="2850681"/>
            <a:ext cx="11548" cy="1930375"/>
          </a:xfrm>
          <a:prstGeom prst="straightConnector1">
            <a:avLst/>
          </a:prstGeom>
          <a:noFill/>
          <a:ln w="38100" cap="flat" cmpd="sng" algn="ctr">
            <a:solidFill>
              <a:srgbClr val="FF9999"/>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a:extLst>
              <a:ext uri="{FF2B5EF4-FFF2-40B4-BE49-F238E27FC236}">
                <a16:creationId xmlns:a16="http://schemas.microsoft.com/office/drawing/2014/main" id="{833A8591-8B61-4864-AC48-CC33672443EC}"/>
              </a:ext>
            </a:extLst>
          </p:cNvPr>
          <p:cNvCxnSpPr/>
          <p:nvPr/>
        </p:nvCxnSpPr>
        <p:spPr bwMode="auto">
          <a:xfrm>
            <a:off x="9079071" y="3345187"/>
            <a:ext cx="1462570" cy="167626"/>
          </a:xfrm>
          <a:prstGeom prst="straightConnector1">
            <a:avLst/>
          </a:prstGeom>
          <a:noFill/>
          <a:ln w="38100" cap="flat" cmpd="sng" algn="ctr">
            <a:solidFill>
              <a:schemeClr val="accent2">
                <a:lumMod val="60000"/>
                <a:lumOff val="40000"/>
              </a:schemeClr>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a:extLst>
              <a:ext uri="{FF2B5EF4-FFF2-40B4-BE49-F238E27FC236}">
                <a16:creationId xmlns:a16="http://schemas.microsoft.com/office/drawing/2014/main" id="{BEC40E7A-9C46-4E76-90A4-22F3330D0CE0}"/>
              </a:ext>
            </a:extLst>
          </p:cNvPr>
          <p:cNvSpPr/>
          <p:nvPr/>
        </p:nvSpPr>
        <p:spPr>
          <a:xfrm>
            <a:off x="474323" y="4710858"/>
            <a:ext cx="1218859" cy="400110"/>
          </a:xfrm>
          <a:prstGeom prst="rect">
            <a:avLst/>
          </a:prstGeom>
        </p:spPr>
        <p:txBody>
          <a:bodyPr wrap="none">
            <a:spAutoFit/>
          </a:bodyPr>
          <a:lstStyle/>
          <a:p>
            <a:r>
              <a:rPr lang="en-US" sz="2000" b="0" dirty="0">
                <a:solidFill>
                  <a:srgbClr val="00B050"/>
                </a:solidFill>
                <a:latin typeface="+mj-lt"/>
              </a:rPr>
              <a:t>Answer B</a:t>
            </a:r>
            <a:endParaRPr lang="en-US" sz="2000" dirty="0">
              <a:solidFill>
                <a:srgbClr val="00B050"/>
              </a:solidFill>
              <a:latin typeface="+mj-lt"/>
            </a:endParaRP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83863FC7-D533-4BCE-82C0-ED67F7CCA92C}"/>
                  </a:ext>
                </a:extLst>
              </p:cNvPr>
              <p:cNvSpPr/>
              <p:nvPr/>
            </p:nvSpPr>
            <p:spPr>
              <a:xfrm>
                <a:off x="401881" y="5066183"/>
                <a:ext cx="2874312" cy="794833"/>
              </a:xfrm>
              <a:prstGeom prst="rect">
                <a:avLst/>
              </a:prstGeom>
              <a:ln w="19050">
                <a:noFill/>
              </a:ln>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ea typeface="Cambria Math" panose="02040503050406030204" pitchFamily="18" charset="0"/>
                            </a:rPr>
                          </m:ctrlPr>
                        </m:dPr>
                        <m:e>
                          <m:r>
                            <a:rPr lang="en-US" sz="2000">
                              <a:latin typeface="Cambria Math" panose="02040503050406030204" pitchFamily="18" charset="0"/>
                              <a:ea typeface="Cambria Math" panose="02040503050406030204" pitchFamily="18" charset="0"/>
                            </a:rPr>
                            <m:t>𝐒</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sSubSup>
                            <m:sSubSupPr>
                              <m:ctrlPr>
                                <a:rPr lang="ru-RU" sz="2000" b="0" i="1">
                                  <a:latin typeface="Cambria Math" panose="02040503050406030204" pitchFamily="18" charset="0"/>
                                  <a:ea typeface="Cambria Math" panose="02040503050406030204" pitchFamily="18" charset="0"/>
                                </a:rPr>
                              </m:ctrlPr>
                            </m:sSubSupPr>
                            <m:e>
                              <m:r>
                                <a:rPr lang="en-US" sz="2000" b="0" i="1">
                                  <a:latin typeface="Cambria Math" panose="02040503050406030204" pitchFamily="18" charset="0"/>
                                  <a:ea typeface="Cambria Math" panose="02040503050406030204" pitchFamily="18" charset="0"/>
                                </a:rPr>
                                <m:t>𝑝</m:t>
                              </m:r>
                            </m:e>
                            <m:sub>
                              <m:r>
                                <a:rPr lang="en-US" sz="2000" b="0" i="1">
                                  <a:latin typeface="Cambria Math" panose="02040503050406030204" pitchFamily="18" charset="0"/>
                                  <a:ea typeface="Cambria Math" panose="02040503050406030204" pitchFamily="18" charset="0"/>
                                </a:rPr>
                                <m:t>0</m:t>
                              </m:r>
                            </m:sub>
                            <m:sup>
                              <m:r>
                                <a:rPr lang="en-US" sz="2000" b="0" i="1">
                                  <a:latin typeface="Cambria Math" panose="02040503050406030204" pitchFamily="18" charset="0"/>
                                  <a:ea typeface="Cambria Math" panose="02040503050406030204" pitchFamily="18" charset="0"/>
                                </a:rPr>
                                <m:t>2</m:t>
                              </m:r>
                            </m:sup>
                          </m:sSubSup>
                          <m:sSup>
                            <m:sSupPr>
                              <m:ctrlPr>
                                <a:rPr lang="en-US" sz="2000" b="0" i="1" dirty="0">
                                  <a:latin typeface="Cambria Math" panose="02040503050406030204" pitchFamily="18" charset="0"/>
                                  <a:ea typeface="Cambria Math" panose="02040503050406030204" pitchFamily="18" charset="0"/>
                                </a:rPr>
                              </m:ctrlPr>
                            </m:sSupPr>
                            <m:e>
                              <m:r>
                                <a:rPr lang="en-US" sz="2000" b="0" i="1" dirty="0">
                                  <a:latin typeface="Cambria Math" panose="02040503050406030204" pitchFamily="18" charset="0"/>
                                  <a:ea typeface="Cambria Math" panose="02040503050406030204" pitchFamily="18" charset="0"/>
                                </a:rPr>
                                <m:t>𝜔</m:t>
                              </m:r>
                            </m:e>
                            <m:sup>
                              <m:r>
                                <a:rPr lang="en-US" sz="2000" b="0" i="1" dirty="0">
                                  <a:latin typeface="Cambria Math" panose="02040503050406030204" pitchFamily="18" charset="0"/>
                                  <a:ea typeface="Cambria Math" panose="02040503050406030204" pitchFamily="18" charset="0"/>
                                </a:rPr>
                                <m:t>4</m:t>
                              </m:r>
                            </m:sup>
                          </m:sSup>
                        </m:num>
                        <m:den>
                          <m:r>
                            <a:rPr lang="en-US" sz="2000" b="0" i="1">
                              <a:latin typeface="Cambria Math" panose="02040503050406030204" pitchFamily="18" charset="0"/>
                              <a:ea typeface="Cambria Math" panose="02040503050406030204" pitchFamily="18" charset="0"/>
                            </a:rPr>
                            <m:t>32</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𝜋</m:t>
                              </m:r>
                            </m:e>
                            <m:sup>
                              <m:r>
                                <a:rPr lang="en-US" sz="2000" b="0" i="1">
                                  <a:latin typeface="Cambria Math" panose="02040503050406030204" pitchFamily="18" charset="0"/>
                                  <a:ea typeface="Cambria Math" panose="02040503050406030204" pitchFamily="18" charset="0"/>
                                </a:rPr>
                                <m:t>2</m:t>
                              </m:r>
                            </m:sup>
                          </m:sSup>
                          <m:r>
                            <a:rPr lang="en-US" sz="2000" b="0" i="1">
                              <a:latin typeface="Cambria Math" panose="02040503050406030204" pitchFamily="18" charset="0"/>
                              <a:ea typeface="Cambria Math" panose="02040503050406030204" pitchFamily="18" charset="0"/>
                            </a:rPr>
                            <m:t>𝑐</m:t>
                          </m:r>
                        </m:den>
                      </m:f>
                      <m:d>
                        <m:dPr>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𝑠𝑖𝑛</m:t>
                                  </m:r>
                                </m:e>
                                <m:sup>
                                  <m:r>
                                    <a:rPr lang="en-US" sz="2000" b="0" i="1">
                                      <a:latin typeface="Cambria Math" panose="02040503050406030204" pitchFamily="18" charset="0"/>
                                      <a:ea typeface="Cambria Math" panose="02040503050406030204" pitchFamily="18" charset="0"/>
                                    </a:rPr>
                                    <m:t>2</m:t>
                                  </m:r>
                                </m:sup>
                              </m:sSup>
                              <m:r>
                                <a:rPr lang="en-US" sz="2000" b="0" i="1">
                                  <a:latin typeface="Cambria Math" panose="02040503050406030204" pitchFamily="18" charset="0"/>
                                  <a:ea typeface="Cambria Math" panose="02040503050406030204" pitchFamily="18" charset="0"/>
                                </a:rPr>
                                <m:t>𝜃</m:t>
                              </m:r>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𝑟</m:t>
                                  </m:r>
                                </m:e>
                                <m:sup>
                                  <m:r>
                                    <a:rPr lang="en-US" sz="2000" b="0" i="1">
                                      <a:latin typeface="Cambria Math" panose="02040503050406030204" pitchFamily="18" charset="0"/>
                                      <a:ea typeface="Cambria Math" panose="02040503050406030204" pitchFamily="18" charset="0"/>
                                    </a:rPr>
                                    <m:t>2</m:t>
                                  </m:r>
                                </m:sup>
                              </m:sSup>
                            </m:den>
                          </m:f>
                        </m:e>
                      </m:d>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oMath>
                  </m:oMathPara>
                </a14:m>
                <a:endParaRPr lang="en-US" sz="2000" dirty="0"/>
              </a:p>
            </p:txBody>
          </p:sp>
        </mc:Choice>
        <mc:Fallback xmlns="">
          <p:sp>
            <p:nvSpPr>
              <p:cNvPr id="29" name="Rectangle 28">
                <a:extLst>
                  <a:ext uri="{FF2B5EF4-FFF2-40B4-BE49-F238E27FC236}">
                    <a16:creationId xmlns:a16="http://schemas.microsoft.com/office/drawing/2014/main" id="{83863FC7-D533-4BCE-82C0-ED67F7CCA92C}"/>
                  </a:ext>
                </a:extLst>
              </p:cNvPr>
              <p:cNvSpPr>
                <a:spLocks noRot="1" noChangeAspect="1" noMove="1" noResize="1" noEditPoints="1" noAdjustHandles="1" noChangeArrowheads="1" noChangeShapeType="1" noTextEdit="1"/>
              </p:cNvSpPr>
              <p:nvPr/>
            </p:nvSpPr>
            <p:spPr>
              <a:xfrm>
                <a:off x="401881" y="5066183"/>
                <a:ext cx="2874312" cy="794833"/>
              </a:xfrm>
              <a:prstGeom prst="rect">
                <a:avLst/>
              </a:prstGeom>
              <a:blipFill>
                <a:blip r:embed="rId12"/>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CE7FF31C-6998-40A3-B20C-D245C3927D9B}"/>
                  </a:ext>
                </a:extLst>
              </p:cNvPr>
              <p:cNvSpPr/>
              <p:nvPr/>
            </p:nvSpPr>
            <p:spPr>
              <a:xfrm>
                <a:off x="403970" y="5876464"/>
                <a:ext cx="5681362" cy="400110"/>
              </a:xfrm>
              <a:prstGeom prst="rect">
                <a:avLst/>
              </a:prstGeom>
            </p:spPr>
            <p:txBody>
              <a:bodyPr wrap="none">
                <a:spAutoFit/>
              </a:bodyPr>
              <a:lstStyle/>
              <a:p>
                <a:r>
                  <a:rPr lang="en-US" sz="2000" b="0" dirty="0">
                    <a:solidFill>
                      <a:srgbClr val="252525"/>
                    </a:solidFill>
                    <a:latin typeface="+mj-lt"/>
                  </a:rPr>
                  <a:t>The maximum is in the equatorial plane, i.e. </a:t>
                </a:r>
                <a14:m>
                  <m:oMath xmlns:m="http://schemas.openxmlformats.org/officeDocument/2006/math">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𝜋</m:t>
                    </m:r>
                    <m:r>
                      <a:rPr lang="en-US" sz="2000" b="0" i="1">
                        <a:latin typeface="Cambria Math" panose="02040503050406030204" pitchFamily="18" charset="0"/>
                        <a:ea typeface="Cambria Math" panose="02040503050406030204" pitchFamily="18" charset="0"/>
                      </a:rPr>
                      <m:t>/2</m:t>
                    </m:r>
                  </m:oMath>
                </a14:m>
                <a:endParaRPr lang="en-US" sz="2000" b="0" dirty="0"/>
              </a:p>
            </p:txBody>
          </p:sp>
        </mc:Choice>
        <mc:Fallback xmlns="">
          <p:sp>
            <p:nvSpPr>
              <p:cNvPr id="30" name="Rectangle 29">
                <a:extLst>
                  <a:ext uri="{FF2B5EF4-FFF2-40B4-BE49-F238E27FC236}">
                    <a16:creationId xmlns:a16="http://schemas.microsoft.com/office/drawing/2014/main" id="{CE7FF31C-6998-40A3-B20C-D245C3927D9B}"/>
                  </a:ext>
                </a:extLst>
              </p:cNvPr>
              <p:cNvSpPr>
                <a:spLocks noRot="1" noChangeAspect="1" noMove="1" noResize="1" noEditPoints="1" noAdjustHandles="1" noChangeArrowheads="1" noChangeShapeType="1" noTextEdit="1"/>
              </p:cNvSpPr>
              <p:nvPr/>
            </p:nvSpPr>
            <p:spPr>
              <a:xfrm>
                <a:off x="403970" y="5876464"/>
                <a:ext cx="5681362" cy="400110"/>
              </a:xfrm>
              <a:prstGeom prst="rect">
                <a:avLst/>
              </a:prstGeom>
              <a:blipFill>
                <a:blip r:embed="rId13"/>
                <a:stretch>
                  <a:fillRect l="-644" t="-9091" b="-2575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AC9E1ED-B868-C033-3BB6-FCDF6405704A}"/>
              </a:ext>
            </a:extLst>
          </p:cNvPr>
          <p:cNvPicPr>
            <a:picLocks noChangeAspect="1"/>
          </p:cNvPicPr>
          <p:nvPr/>
        </p:nvPicPr>
        <p:blipFill>
          <a:blip r:embed="rId14"/>
          <a:stretch>
            <a:fillRect/>
          </a:stretch>
        </p:blipFill>
        <p:spPr>
          <a:xfrm>
            <a:off x="2248186" y="2333464"/>
            <a:ext cx="4222648" cy="1554293"/>
          </a:xfrm>
          <a:prstGeom prst="rect">
            <a:avLst/>
          </a:prstGeom>
        </p:spPr>
      </p:pic>
    </p:spTree>
    <p:extLst>
      <p:ext uri="{BB962C8B-B14F-4D97-AF65-F5344CB8AC3E}">
        <p14:creationId xmlns:p14="http://schemas.microsoft.com/office/powerpoint/2010/main" val="141506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51" grpId="0" animBg="1"/>
      <p:bldP spid="52" grpId="0" animBg="1"/>
      <p:bldP spid="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The set of transformation rules</a:t>
            </a:r>
            <a:endParaRPr lang="en-US" altLang="en-US"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19" name="Rectangle 18"/>
              <p:cNvSpPr/>
              <p:nvPr/>
            </p:nvSpPr>
            <p:spPr>
              <a:xfrm>
                <a:off x="3266447" y="828984"/>
                <a:ext cx="5750479" cy="1298432"/>
              </a:xfrm>
              <a:prstGeom prst="rect">
                <a:avLst/>
              </a:prstGeom>
              <a:ln w="1905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3266447" y="828984"/>
                <a:ext cx="5750479" cy="1298432"/>
              </a:xfrm>
              <a:prstGeom prst="rect">
                <a:avLst/>
              </a:prstGeom>
              <a:blipFill>
                <a:blip r:embed="rId3"/>
                <a:stretch>
                  <a:fillRect/>
                </a:stretch>
              </a:blipFill>
              <a:ln w="19050">
                <a:solidFill>
                  <a:srgbClr val="FF0000"/>
                </a:solidFill>
              </a:ln>
            </p:spPr>
            <p:txBody>
              <a:bodyPr/>
              <a:lstStyle/>
              <a:p>
                <a:r>
                  <a:rPr lang="LID4096">
                    <a:noFill/>
                  </a:rPr>
                  <a:t> </a:t>
                </a:r>
              </a:p>
            </p:txBody>
          </p:sp>
        </mc:Fallback>
      </mc:AlternateContent>
      <p:sp>
        <p:nvSpPr>
          <p:cNvPr id="21" name="Content Placeholder 4">
            <a:extLst>
              <a:ext uri="{FF2B5EF4-FFF2-40B4-BE49-F238E27FC236}">
                <a16:creationId xmlns:a16="http://schemas.microsoft.com/office/drawing/2014/main" id="{6452EE69-3A92-48AD-9EC3-D7E36EB97D42}"/>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30</a:t>
            </a:fld>
            <a:endParaRPr lang="en-US" dirty="0"/>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07808F1A-2A57-45C9-AD9E-AFF6F312F0C4}"/>
                  </a:ext>
                </a:extLst>
              </p:cNvPr>
              <p:cNvSpPr/>
              <p:nvPr/>
            </p:nvSpPr>
            <p:spPr>
              <a:xfrm>
                <a:off x="160438" y="2363010"/>
                <a:ext cx="11924557" cy="4374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If either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or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are inclined to the axis, you should find their projections, transform them and reconstruct the fields</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17" name="Rectangle 16">
                <a:extLst>
                  <a:ext uri="{FF2B5EF4-FFF2-40B4-BE49-F238E27FC236}">
                    <a16:creationId xmlns:a16="http://schemas.microsoft.com/office/drawing/2014/main" id="{07808F1A-2A57-45C9-AD9E-AFF6F312F0C4}"/>
                  </a:ext>
                </a:extLst>
              </p:cNvPr>
              <p:cNvSpPr>
                <a:spLocks noRot="1" noChangeAspect="1" noMove="1" noResize="1" noEditPoints="1" noAdjustHandles="1" noChangeArrowheads="1" noChangeShapeType="1" noTextEdit="1"/>
              </p:cNvSpPr>
              <p:nvPr/>
            </p:nvSpPr>
            <p:spPr>
              <a:xfrm>
                <a:off x="160438" y="2363010"/>
                <a:ext cx="11924557" cy="437492"/>
              </a:xfrm>
              <a:prstGeom prst="rect">
                <a:avLst/>
              </a:prstGeom>
              <a:blipFill>
                <a:blip r:embed="rId4"/>
                <a:stretch>
                  <a:fillRect l="-511" b="-25352"/>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D44975D7-966F-4AEC-8F7A-C420CA30F45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853990" y="2946831"/>
            <a:ext cx="4375611" cy="3356691"/>
          </a:xfrm>
          <a:prstGeom prst="rect">
            <a:avLst/>
          </a:prstGeom>
          <a:noFill/>
          <a:ln>
            <a:noFill/>
          </a:ln>
        </p:spPr>
      </p:pic>
      <p:sp>
        <p:nvSpPr>
          <p:cNvPr id="7" name="Rectangle 6">
            <a:extLst>
              <a:ext uri="{FF2B5EF4-FFF2-40B4-BE49-F238E27FC236}">
                <a16:creationId xmlns:a16="http://schemas.microsoft.com/office/drawing/2014/main" id="{C92E9ED5-295B-4B30-B7FF-27837D3F3CD4}"/>
              </a:ext>
            </a:extLst>
          </p:cNvPr>
          <p:cNvSpPr/>
          <p:nvPr/>
        </p:nvSpPr>
        <p:spPr>
          <a:xfrm>
            <a:off x="8285544" y="3228945"/>
            <a:ext cx="174199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Problem 12.43</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61702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The set of transformation rules: special cases</a:t>
            </a:r>
            <a:endParaRPr lang="en-US" altLang="en-US"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19" name="Rectangle 18"/>
              <p:cNvSpPr/>
              <p:nvPr/>
            </p:nvSpPr>
            <p:spPr>
              <a:xfrm>
                <a:off x="3266447" y="828984"/>
                <a:ext cx="5750479" cy="1298432"/>
              </a:xfrm>
              <a:prstGeom prst="rect">
                <a:avLst/>
              </a:prstGeom>
              <a:ln w="1905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3266447" y="828984"/>
                <a:ext cx="5750479" cy="1298432"/>
              </a:xfrm>
              <a:prstGeom prst="rect">
                <a:avLst/>
              </a:prstGeom>
              <a:blipFill>
                <a:blip r:embed="rId3"/>
                <a:stretch>
                  <a:fillRect/>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33521" y="4432822"/>
                <a:ext cx="3017364" cy="4374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FF0000"/>
                    </a:solidFill>
                    <a:effectLst/>
                    <a:uLnTx/>
                    <a:uFillTx/>
                    <a:latin typeface="Times New Roman"/>
                    <a:ea typeface="+mn-ea"/>
                    <a:cs typeface="+mn-cs"/>
                  </a:rPr>
                  <a:t>Special case 2</a:t>
                </a:r>
                <a14:m>
                  <m:oMath xmlns:m="http://schemas.openxmlformats.org/officeDocument/2006/math">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𝟎</m:t>
                        </m:r>
                      </m:e>
                    </m:acc>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in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433521" y="4432822"/>
                <a:ext cx="3017364" cy="437492"/>
              </a:xfrm>
              <a:prstGeom prst="rect">
                <a:avLst/>
              </a:prstGeom>
              <a:blipFill>
                <a:blip r:embed="rId4"/>
                <a:stretch>
                  <a:fillRect l="-1414" b="-2500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38838" y="2633597"/>
                <a:ext cx="2567241" cy="620106"/>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𝐲</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𝐳</m:t>
                              </m:r>
                            </m:e>
                          </m:acc>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9" name="Rectangle 28"/>
              <p:cNvSpPr>
                <a:spLocks noRot="1" noChangeAspect="1" noMove="1" noResize="1" noEditPoints="1" noAdjustHandles="1" noChangeArrowheads="1" noChangeShapeType="1" noTextEdit="1"/>
              </p:cNvSpPr>
              <p:nvPr/>
            </p:nvSpPr>
            <p:spPr>
              <a:xfrm>
                <a:off x="438838" y="2633597"/>
                <a:ext cx="2567241" cy="620106"/>
              </a:xfrm>
              <a:prstGeom prst="rect">
                <a:avLst/>
              </a:prstGeom>
              <a:blipFill>
                <a:blip r:embed="rId5"/>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33865" y="3188550"/>
                <a:ext cx="1051185" cy="40011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𝐱</m:t>
                          </m:r>
                        </m:e>
                      </m:acc>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0" name="Rectangle 29"/>
              <p:cNvSpPr>
                <a:spLocks noRot="1" noChangeAspect="1" noMove="1" noResize="1" noEditPoints="1" noAdjustHandles="1" noChangeArrowheads="1" noChangeShapeType="1" noTextEdit="1"/>
              </p:cNvSpPr>
              <p:nvPr/>
            </p:nvSpPr>
            <p:spPr>
              <a:xfrm>
                <a:off x="433865" y="3188550"/>
                <a:ext cx="1051185" cy="400110"/>
              </a:xfrm>
              <a:prstGeom prst="rect">
                <a:avLst/>
              </a:prstGeom>
              <a:blipFill>
                <a:blip r:embed="rId6"/>
                <a:stretch>
                  <a:fillRect t="-4545" r="-21965"/>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452572" y="3664860"/>
                <a:ext cx="2214385" cy="670696"/>
              </a:xfrm>
              <a:prstGeom prst="rect">
                <a:avLst/>
              </a:prstGeom>
              <a:ln w="1905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e>
                          </m:acc>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1" name="Rectangle 30"/>
              <p:cNvSpPr>
                <a:spLocks noRot="1" noChangeAspect="1" noMove="1" noResize="1" noEditPoints="1" noAdjustHandles="1" noChangeArrowheads="1" noChangeShapeType="1" noTextEdit="1"/>
              </p:cNvSpPr>
              <p:nvPr/>
            </p:nvSpPr>
            <p:spPr>
              <a:xfrm>
                <a:off x="452572" y="3664860"/>
                <a:ext cx="2214385" cy="670696"/>
              </a:xfrm>
              <a:prstGeom prst="rect">
                <a:avLst/>
              </a:prstGeom>
              <a:blipFill>
                <a:blip r:embed="rId7"/>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373952" y="2289528"/>
                <a:ext cx="3036601" cy="43947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FF0000"/>
                    </a:solidFill>
                    <a:effectLst/>
                    <a:uLnTx/>
                    <a:uFillTx/>
                    <a:latin typeface="Times New Roman"/>
                    <a:ea typeface="+mn-ea"/>
                    <a:cs typeface="+mn-cs"/>
                  </a:rPr>
                  <a:t>Special case 1</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𝟎</m:t>
                        </m:r>
                      </m:e>
                    </m:acc>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in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2" name="Rectangle 31"/>
              <p:cNvSpPr>
                <a:spLocks noRot="1" noChangeAspect="1" noMove="1" noResize="1" noEditPoints="1" noAdjustHandles="1" noChangeArrowheads="1" noChangeShapeType="1" noTextEdit="1"/>
              </p:cNvSpPr>
              <p:nvPr/>
            </p:nvSpPr>
            <p:spPr>
              <a:xfrm>
                <a:off x="373952" y="2289528"/>
                <a:ext cx="3036601" cy="439479"/>
              </a:xfrm>
              <a:prstGeom prst="rect">
                <a:avLst/>
              </a:prstGeom>
              <a:blipFill>
                <a:blip r:embed="rId8"/>
                <a:stretch>
                  <a:fillRect l="-602" b="-2500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410262" y="4862009"/>
                <a:ext cx="2542619" cy="509755"/>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𝐲</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𝐳</m:t>
                              </m:r>
                            </m:e>
                          </m:acc>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3" name="Rectangle 32"/>
              <p:cNvSpPr>
                <a:spLocks noRot="1" noChangeAspect="1" noMove="1" noResize="1" noEditPoints="1" noAdjustHandles="1" noChangeArrowheads="1" noChangeShapeType="1" noTextEdit="1"/>
              </p:cNvSpPr>
              <p:nvPr/>
            </p:nvSpPr>
            <p:spPr>
              <a:xfrm>
                <a:off x="410262" y="4862009"/>
                <a:ext cx="2542619" cy="509755"/>
              </a:xfrm>
              <a:prstGeom prst="rect">
                <a:avLst/>
              </a:prstGeom>
              <a:blipFill>
                <a:blip r:embed="rId9"/>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90110" y="5384121"/>
                <a:ext cx="1348446" cy="478464"/>
              </a:xfrm>
              <a:prstGeom prst="rect">
                <a:avLst/>
              </a:prstGeom>
              <a:ln w="19050">
                <a:solidFill>
                  <a:srgbClr val="FF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e>
                      </m:acc>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4" name="Rectangle 33"/>
              <p:cNvSpPr>
                <a:spLocks noRot="1" noChangeAspect="1" noMove="1" noResize="1" noEditPoints="1" noAdjustHandles="1" noChangeArrowheads="1" noChangeShapeType="1" noTextEdit="1"/>
              </p:cNvSpPr>
              <p:nvPr/>
            </p:nvSpPr>
            <p:spPr>
              <a:xfrm>
                <a:off x="490110" y="5384121"/>
                <a:ext cx="1348446" cy="478464"/>
              </a:xfrm>
              <a:prstGeom prst="rect">
                <a:avLst/>
              </a:prstGeom>
              <a:blipFill>
                <a:blip r:embed="rId10"/>
                <a:stretch>
                  <a:fillRect/>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08786" y="6020611"/>
                <a:ext cx="11768914" cy="7452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If either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and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is zero (at a particular point) in one system, then in any other system the fields (at that point) are very simply related</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308786" y="6020611"/>
                <a:ext cx="11768914" cy="745269"/>
              </a:xfrm>
              <a:prstGeom prst="rect">
                <a:avLst/>
              </a:prstGeom>
              <a:blipFill>
                <a:blip r:embed="rId11"/>
                <a:stretch>
                  <a:fillRect l="-570" r="-415" b="-13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887208" y="3234846"/>
                <a:ext cx="3091231" cy="1070549"/>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0" u="none" strike="noStrike" kern="1200" cap="none" spc="0" normalizeH="0" baseline="0" noProof="0" smtClean="0">
                          <a:ln>
                            <a:noFill/>
                          </a:ln>
                          <a:solidFill>
                            <a:srgbClr val="000000"/>
                          </a:solidFill>
                          <a:effectLst/>
                          <a:uLnTx/>
                          <a:uFillTx/>
                          <a:latin typeface="Cambria Math"/>
                          <a:ea typeface="Cambria Math" panose="02040503050406030204" pitchFamily="18" charset="0"/>
                          <a:cs typeface="+mn-cs"/>
                        </a:rPr>
                        <m:t>−</m:t>
                      </m:r>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e>
                      </m:acc>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m>
                            <m:mPr>
                              <m:mcs>
                                <m:mc>
                                  <m:mcPr>
                                    <m:count m:val="3"/>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mPr>
                            <m:m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𝐱</m:t>
                                    </m:r>
                                  </m:e>
                                </m:acc>
                              </m:e>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𝐲</m:t>
                                    </m:r>
                                  </m:e>
                                </m:acc>
                              </m:e>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𝐳</m:t>
                                    </m:r>
                                  </m:e>
                                </m:acc>
                              </m:e>
                            </m:mr>
                            <m:mr>
                              <m:e>
                                <m:r>
                                  <m:rPr>
                                    <m:sty m:val="p"/>
                                  </m:rP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v</m:t>
                                </m:r>
                              </m:e>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0</m:t>
                                </m:r>
                              </m:e>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0</m:t>
                                </m:r>
                              </m:e>
                            </m:mr>
                            <m:m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𝑥</m:t>
                                    </m:r>
                                  </m:sub>
                                </m:sSub>
                              </m:e>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mr>
                          </m:m>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4887208" y="3234846"/>
                <a:ext cx="3091231" cy="1070549"/>
              </a:xfrm>
              <a:prstGeom prst="rect">
                <a:avLst/>
              </a:prstGeom>
              <a:blipFill>
                <a:blip r:embed="rId12"/>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5329865" y="4893248"/>
                <a:ext cx="6592767" cy="1070549"/>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e>
                      </m:acc>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m>
                            <m:mPr>
                              <m:mcs>
                                <m:mc>
                                  <m:mcPr>
                                    <m:count m:val="3"/>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mPr>
                            <m:m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𝐱</m:t>
                                    </m:r>
                                  </m:e>
                                </m:acc>
                              </m:e>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𝐲</m:t>
                                    </m:r>
                                  </m:e>
                                </m:acc>
                              </m:e>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𝐳</m:t>
                                    </m:r>
                                  </m:e>
                                </m:acc>
                              </m:e>
                            </m:mr>
                            <m:mr>
                              <m:e>
                                <m:r>
                                  <m:rPr>
                                    <m:sty m:val="p"/>
                                  </m:rP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v</m:t>
                                </m:r>
                              </m:e>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0</m:t>
                                </m:r>
                              </m:e>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0</m:t>
                                </m:r>
                              </m:e>
                            </m:mr>
                            <m:m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𝑥</m:t>
                                    </m:r>
                                  </m:sub>
                                </m:sSub>
                              </m:e>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mr>
                          </m:m>
                        </m:e>
                      </m:d>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r>
                        <a:rPr kumimoji="0" lang="en-US" sz="2000" b="0" i="1"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v</m:t>
                      </m:r>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𝐵</m:t>
                              </m:r>
                            </m:e>
                          </m:acc>
                        </m:e>
                        <m:sub>
                          <m:r>
                            <a:rPr kumimoji="0" lang="en-US" sz="2000" b="0" i="1"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𝑧</m:t>
                          </m:r>
                        </m:sub>
                      </m:sSub>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𝐲</m:t>
                          </m:r>
                        </m:e>
                      </m:acc>
                      <m:r>
                        <a:rPr kumimoji="0" lang="en-US" sz="2000" b="0" i="1"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v</m:t>
                      </m:r>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𝐵</m:t>
                              </m:r>
                            </m:e>
                          </m:acc>
                        </m:e>
                        <m:sub>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𝑦</m:t>
                          </m:r>
                        </m:sub>
                      </m:sSub>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𝐳</m:t>
                          </m:r>
                        </m:e>
                      </m:acc>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r>
                        <a:rPr kumimoji="0" lang="en-US" sz="2000" b="0" i="1"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v</m:t>
                      </m:r>
                      <m:d>
                        <m:dPr>
                          <m:ctrlPr>
                            <a:rPr kumimoji="0" lang="en-US" sz="2000" b="0" i="1" u="none" strike="noStrike" kern="1200" cap="none" spc="0" normalizeH="0" baseline="0" noProof="0" smtClean="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𝐵</m:t>
                                  </m:r>
                                </m:e>
                              </m:acc>
                            </m:e>
                            <m:sub>
                              <m:r>
                                <a:rPr kumimoji="0" lang="en-US" sz="2000" b="0" i="1"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𝑧</m:t>
                              </m:r>
                            </m:sub>
                          </m:sSub>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𝐲</m:t>
                              </m:r>
                            </m:e>
                          </m:acc>
                          <m:r>
                            <a:rPr kumimoji="0" lang="en-US" sz="2000" b="0" i="1" u="none" strike="noStrike" kern="1200" cap="none" spc="0" normalizeH="0" baseline="0" noProof="0" smtClean="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𝐵</m:t>
                                  </m:r>
                                </m:e>
                              </m:acc>
                            </m:e>
                            <m:sub>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𝑦</m:t>
                              </m:r>
                            </m:sub>
                          </m:sSub>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𝐳</m:t>
                              </m:r>
                            </m:e>
                          </m:acc>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5329865" y="4893248"/>
                <a:ext cx="6592767" cy="1070549"/>
              </a:xfrm>
              <a:prstGeom prst="rect">
                <a:avLst/>
              </a:prstGeom>
              <a:blipFill>
                <a:blip r:embed="rId13"/>
                <a:stretch>
                  <a:fillRect/>
                </a:stretch>
              </a:blipFill>
              <a:ln w="19050">
                <a:noFill/>
              </a:ln>
            </p:spPr>
            <p:txBody>
              <a:bodyPr/>
              <a:lstStyle/>
              <a:p>
                <a:r>
                  <a:rPr lang="LID4096">
                    <a:noFill/>
                  </a:rPr>
                  <a:t> </a:t>
                </a:r>
              </a:p>
            </p:txBody>
          </p:sp>
        </mc:Fallback>
      </mc:AlternateContent>
      <p:sp>
        <p:nvSpPr>
          <p:cNvPr id="5" name="Freeform: Shape 4">
            <a:extLst>
              <a:ext uri="{FF2B5EF4-FFF2-40B4-BE49-F238E27FC236}">
                <a16:creationId xmlns:a16="http://schemas.microsoft.com/office/drawing/2014/main" id="{8F3A93C6-78E4-48EC-9CEE-0F810E9603D4}"/>
              </a:ext>
            </a:extLst>
          </p:cNvPr>
          <p:cNvSpPr/>
          <p:nvPr/>
        </p:nvSpPr>
        <p:spPr bwMode="auto">
          <a:xfrm>
            <a:off x="7077075" y="2902700"/>
            <a:ext cx="4170519" cy="678700"/>
          </a:xfrm>
          <a:custGeom>
            <a:avLst/>
            <a:gdLst>
              <a:gd name="connsiteX0" fmla="*/ 0 w 4350750"/>
              <a:gd name="connsiteY0" fmla="*/ 59575 h 678700"/>
              <a:gd name="connsiteX1" fmla="*/ 3800475 w 4350750"/>
              <a:gd name="connsiteY1" fmla="*/ 59575 h 678700"/>
              <a:gd name="connsiteX2" fmla="*/ 4248150 w 4350750"/>
              <a:gd name="connsiteY2" fmla="*/ 678700 h 678700"/>
            </a:gdLst>
            <a:ahLst/>
            <a:cxnLst>
              <a:cxn ang="0">
                <a:pos x="connsiteX0" y="connsiteY0"/>
              </a:cxn>
              <a:cxn ang="0">
                <a:pos x="connsiteX1" y="connsiteY1"/>
              </a:cxn>
              <a:cxn ang="0">
                <a:pos x="connsiteX2" y="connsiteY2"/>
              </a:cxn>
            </a:cxnLst>
            <a:rect l="l" t="t" r="r" b="b"/>
            <a:pathLst>
              <a:path w="4350750" h="678700">
                <a:moveTo>
                  <a:pt x="0" y="59575"/>
                </a:moveTo>
                <a:cubicBezTo>
                  <a:pt x="1546225" y="7981"/>
                  <a:pt x="3092450" y="-43612"/>
                  <a:pt x="3800475" y="59575"/>
                </a:cubicBezTo>
                <a:cubicBezTo>
                  <a:pt x="4508500" y="162762"/>
                  <a:pt x="4378325" y="420731"/>
                  <a:pt x="4248150" y="678700"/>
                </a:cubicBezTo>
              </a:path>
            </a:pathLst>
          </a:custGeom>
          <a:noFill/>
          <a:ln w="19050" cap="flat" cmpd="sng" algn="ctr">
            <a:solidFill>
              <a:srgbClr val="0070C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Freeform: Shape 6">
            <a:extLst>
              <a:ext uri="{FF2B5EF4-FFF2-40B4-BE49-F238E27FC236}">
                <a16:creationId xmlns:a16="http://schemas.microsoft.com/office/drawing/2014/main" id="{D6332C73-143C-4CFD-9630-845C0824C360}"/>
              </a:ext>
            </a:extLst>
          </p:cNvPr>
          <p:cNvSpPr/>
          <p:nvPr/>
        </p:nvSpPr>
        <p:spPr bwMode="auto">
          <a:xfrm>
            <a:off x="4857750" y="4722940"/>
            <a:ext cx="6664180" cy="592010"/>
          </a:xfrm>
          <a:custGeom>
            <a:avLst/>
            <a:gdLst>
              <a:gd name="connsiteX0" fmla="*/ 0 w 6664180"/>
              <a:gd name="connsiteY0" fmla="*/ 353885 h 592010"/>
              <a:gd name="connsiteX1" fmla="*/ 1676400 w 6664180"/>
              <a:gd name="connsiteY1" fmla="*/ 20510 h 592010"/>
              <a:gd name="connsiteX2" fmla="*/ 6248400 w 6664180"/>
              <a:gd name="connsiteY2" fmla="*/ 96710 h 592010"/>
              <a:gd name="connsiteX3" fmla="*/ 6172200 w 6664180"/>
              <a:gd name="connsiteY3" fmla="*/ 592010 h 592010"/>
            </a:gdLst>
            <a:ahLst/>
            <a:cxnLst>
              <a:cxn ang="0">
                <a:pos x="connsiteX0" y="connsiteY0"/>
              </a:cxn>
              <a:cxn ang="0">
                <a:pos x="connsiteX1" y="connsiteY1"/>
              </a:cxn>
              <a:cxn ang="0">
                <a:pos x="connsiteX2" y="connsiteY2"/>
              </a:cxn>
              <a:cxn ang="0">
                <a:pos x="connsiteX3" y="connsiteY3"/>
              </a:cxn>
            </a:cxnLst>
            <a:rect l="l" t="t" r="r" b="b"/>
            <a:pathLst>
              <a:path w="6664180" h="592010">
                <a:moveTo>
                  <a:pt x="0" y="353885"/>
                </a:moveTo>
                <a:cubicBezTo>
                  <a:pt x="317500" y="208628"/>
                  <a:pt x="635000" y="63372"/>
                  <a:pt x="1676400" y="20510"/>
                </a:cubicBezTo>
                <a:cubicBezTo>
                  <a:pt x="2717800" y="-22353"/>
                  <a:pt x="5499100" y="1460"/>
                  <a:pt x="6248400" y="96710"/>
                </a:cubicBezTo>
                <a:cubicBezTo>
                  <a:pt x="6997700" y="191960"/>
                  <a:pt x="6584950" y="391985"/>
                  <a:pt x="6172200" y="592010"/>
                </a:cubicBezTo>
              </a:path>
            </a:pathLst>
          </a:custGeom>
          <a:noFill/>
          <a:ln w="19050" cap="flat" cmpd="sng" algn="ctr">
            <a:solidFill>
              <a:srgbClr val="0070C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21" name="Content Placeholder 4">
            <a:extLst>
              <a:ext uri="{FF2B5EF4-FFF2-40B4-BE49-F238E27FC236}">
                <a16:creationId xmlns:a16="http://schemas.microsoft.com/office/drawing/2014/main" id="{6452EE69-3A92-48AD-9EC3-D7E36EB97D42}"/>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31</a:t>
            </a:fld>
            <a:endParaRPr lang="en-US" dirty="0"/>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BB15415-497C-445D-9118-DDBA128533B7}"/>
                  </a:ext>
                </a:extLst>
              </p:cNvPr>
              <p:cNvSpPr/>
              <p:nvPr/>
            </p:nvSpPr>
            <p:spPr>
              <a:xfrm>
                <a:off x="2843544" y="2645055"/>
                <a:ext cx="2409506" cy="620106"/>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𝐲</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𝐳</m:t>
                              </m:r>
                            </m:e>
                          </m:acc>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7" name="Rectangle 16">
                <a:extLst>
                  <a:ext uri="{FF2B5EF4-FFF2-40B4-BE49-F238E27FC236}">
                    <a16:creationId xmlns:a16="http://schemas.microsoft.com/office/drawing/2014/main" id="{8BB15415-497C-445D-9118-DDBA128533B7}"/>
                  </a:ext>
                </a:extLst>
              </p:cNvPr>
              <p:cNvSpPr>
                <a:spLocks noRot="1" noChangeAspect="1" noMove="1" noResize="1" noEditPoints="1" noAdjustHandles="1" noChangeArrowheads="1" noChangeShapeType="1" noTextEdit="1"/>
              </p:cNvSpPr>
              <p:nvPr/>
            </p:nvSpPr>
            <p:spPr>
              <a:xfrm>
                <a:off x="2843544" y="2645055"/>
                <a:ext cx="2409506" cy="620106"/>
              </a:xfrm>
              <a:prstGeom prst="rect">
                <a:avLst/>
              </a:prstGeom>
              <a:blipFill>
                <a:blip r:embed="rId14"/>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0A1A7A0-CAD3-43B2-A189-F1FB7158D017}"/>
                  </a:ext>
                </a:extLst>
              </p:cNvPr>
              <p:cNvSpPr/>
              <p:nvPr/>
            </p:nvSpPr>
            <p:spPr>
              <a:xfrm>
                <a:off x="5025899" y="2656513"/>
                <a:ext cx="2140201" cy="620106"/>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𝑧</m:t>
                              </m:r>
                            </m:sub>
                          </m:sSub>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𝐲</m:t>
                              </m:r>
                            </m:e>
                          </m:acc>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𝑦</m:t>
                              </m:r>
                            </m:sub>
                          </m:sSub>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𝐳</m:t>
                              </m:r>
                            </m:e>
                          </m:acc>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2" name="Rectangle 21">
                <a:extLst>
                  <a:ext uri="{FF2B5EF4-FFF2-40B4-BE49-F238E27FC236}">
                    <a16:creationId xmlns:a16="http://schemas.microsoft.com/office/drawing/2014/main" id="{C0A1A7A0-CAD3-43B2-A189-F1FB7158D017}"/>
                  </a:ext>
                </a:extLst>
              </p:cNvPr>
              <p:cNvSpPr>
                <a:spLocks noRot="1" noChangeAspect="1" noMove="1" noResize="1" noEditPoints="1" noAdjustHandles="1" noChangeArrowheads="1" noChangeShapeType="1" noTextEdit="1"/>
              </p:cNvSpPr>
              <p:nvPr/>
            </p:nvSpPr>
            <p:spPr>
              <a:xfrm>
                <a:off x="5025899" y="2656513"/>
                <a:ext cx="2140201" cy="620106"/>
              </a:xfrm>
              <a:prstGeom prst="rect">
                <a:avLst/>
              </a:prstGeom>
              <a:blipFill>
                <a:blip r:embed="rId15"/>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CB09091B-4D1E-495D-ABDE-A8588EDAD6DF}"/>
                  </a:ext>
                </a:extLst>
              </p:cNvPr>
              <p:cNvSpPr/>
              <p:nvPr/>
            </p:nvSpPr>
            <p:spPr>
              <a:xfrm>
                <a:off x="7728304" y="3496993"/>
                <a:ext cx="2525307" cy="446404"/>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r>
                        <a:rPr kumimoji="0" lang="en-US" sz="2000" b="0" i="1"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v</m:t>
                          </m:r>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𝑧</m:t>
                              </m:r>
                            </m:sub>
                          </m:sSub>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𝐲</m:t>
                              </m:r>
                            </m:e>
                          </m:acc>
                          <m:r>
                            <a:rPr kumimoji="0" lang="en-US" sz="2000" b="0" i="1"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v</m:t>
                          </m:r>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𝑦</m:t>
                              </m:r>
                            </m:sub>
                          </m:sSub>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𝐳</m:t>
                              </m:r>
                            </m:e>
                          </m:acc>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3" name="Rectangle 22">
                <a:extLst>
                  <a:ext uri="{FF2B5EF4-FFF2-40B4-BE49-F238E27FC236}">
                    <a16:creationId xmlns:a16="http://schemas.microsoft.com/office/drawing/2014/main" id="{CB09091B-4D1E-495D-ABDE-A8588EDAD6DF}"/>
                  </a:ext>
                </a:extLst>
              </p:cNvPr>
              <p:cNvSpPr>
                <a:spLocks noRot="1" noChangeAspect="1" noMove="1" noResize="1" noEditPoints="1" noAdjustHandles="1" noChangeArrowheads="1" noChangeShapeType="1" noTextEdit="1"/>
              </p:cNvSpPr>
              <p:nvPr/>
            </p:nvSpPr>
            <p:spPr>
              <a:xfrm>
                <a:off x="7728304" y="3496993"/>
                <a:ext cx="2525307" cy="446404"/>
              </a:xfrm>
              <a:prstGeom prst="rect">
                <a:avLst/>
              </a:prstGeom>
              <a:blipFill>
                <a:blip r:embed="rId16"/>
                <a:stretch>
                  <a:fillRect t="-1370" r="-3623" b="-4110"/>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CE2FF441-F11B-4EBE-80C0-D47619A1696F}"/>
                  </a:ext>
                </a:extLst>
              </p:cNvPr>
              <p:cNvSpPr/>
              <p:nvPr/>
            </p:nvSpPr>
            <p:spPr>
              <a:xfrm>
                <a:off x="10021309" y="3480292"/>
                <a:ext cx="1993623" cy="446404"/>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v</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𝑧</m:t>
                              </m:r>
                            </m:sub>
                          </m:sSub>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𝐲</m:t>
                              </m:r>
                            </m:e>
                          </m:acc>
                          <m:r>
                            <a:rPr kumimoji="0" lang="en-US" sz="2000" b="0" i="1" u="none" strike="noStrike" kern="1200" cap="none" spc="0" normalizeH="0" baseline="0" noProof="0" smtClean="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𝑦</m:t>
                              </m:r>
                            </m:sub>
                          </m:sSub>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3333CC">
                                      <a:lumMod val="75000"/>
                                    </a:srgbClr>
                                  </a:solidFill>
                                  <a:effectLst/>
                                  <a:uLnTx/>
                                  <a:uFillTx/>
                                  <a:latin typeface="Cambria Math"/>
                                  <a:ea typeface="Cambria Math" panose="02040503050406030204" pitchFamily="18" charset="0"/>
                                  <a:cs typeface="+mn-cs"/>
                                </a:rPr>
                                <m:t>𝐳</m:t>
                              </m:r>
                            </m:e>
                          </m:acc>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4" name="Rectangle 23">
                <a:extLst>
                  <a:ext uri="{FF2B5EF4-FFF2-40B4-BE49-F238E27FC236}">
                    <a16:creationId xmlns:a16="http://schemas.microsoft.com/office/drawing/2014/main" id="{CE2FF441-F11B-4EBE-80C0-D47619A1696F}"/>
                  </a:ext>
                </a:extLst>
              </p:cNvPr>
              <p:cNvSpPr>
                <a:spLocks noRot="1" noChangeAspect="1" noMove="1" noResize="1" noEditPoints="1" noAdjustHandles="1" noChangeArrowheads="1" noChangeShapeType="1" noTextEdit="1"/>
              </p:cNvSpPr>
              <p:nvPr/>
            </p:nvSpPr>
            <p:spPr>
              <a:xfrm>
                <a:off x="10021309" y="3480292"/>
                <a:ext cx="1993623" cy="446404"/>
              </a:xfrm>
              <a:prstGeom prst="rect">
                <a:avLst/>
              </a:prstGeom>
              <a:blipFill>
                <a:blip r:embed="rId17"/>
                <a:stretch>
                  <a:fillRect t="-1370" r="-5505" b="-4110"/>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803F6AA8-C2D1-4D24-B0AF-5EC5A54A9443}"/>
                  </a:ext>
                </a:extLst>
              </p:cNvPr>
              <p:cNvSpPr/>
              <p:nvPr/>
            </p:nvSpPr>
            <p:spPr>
              <a:xfrm>
                <a:off x="2761247" y="4937717"/>
                <a:ext cx="2184444" cy="446404"/>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v</m:t>
                      </m:r>
                      <m:d>
                        <m:d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𝑧</m:t>
                              </m:r>
                            </m:sub>
                          </m:sSub>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𝐲</m:t>
                              </m:r>
                            </m:e>
                          </m:acc>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𝑦</m:t>
                              </m:r>
                            </m:sub>
                          </m:sSub>
                          <m:acc>
                            <m:accPr>
                              <m:chr m:val="̂"/>
                              <m:ctrlPr>
                                <a:rPr kumimoji="0" lang="en-US" sz="2000" b="0" i="1"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𝐳</m:t>
                              </m:r>
                            </m:e>
                          </m:acc>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5" name="Rectangle 24">
                <a:extLst>
                  <a:ext uri="{FF2B5EF4-FFF2-40B4-BE49-F238E27FC236}">
                    <a16:creationId xmlns:a16="http://schemas.microsoft.com/office/drawing/2014/main" id="{803F6AA8-C2D1-4D24-B0AF-5EC5A54A9443}"/>
                  </a:ext>
                </a:extLst>
              </p:cNvPr>
              <p:cNvSpPr>
                <a:spLocks noRot="1" noChangeAspect="1" noMove="1" noResize="1" noEditPoints="1" noAdjustHandles="1" noChangeArrowheads="1" noChangeShapeType="1" noTextEdit="1"/>
              </p:cNvSpPr>
              <p:nvPr/>
            </p:nvSpPr>
            <p:spPr>
              <a:xfrm>
                <a:off x="2761247" y="4937717"/>
                <a:ext cx="2184444" cy="446404"/>
              </a:xfrm>
              <a:prstGeom prst="rect">
                <a:avLst/>
              </a:prstGeom>
              <a:blipFill>
                <a:blip r:embed="rId18"/>
                <a:stretch>
                  <a:fillRect t="-1370" r="-5028" b="-4110"/>
                </a:stretch>
              </a:blipFill>
              <a:ln w="19050">
                <a:noFill/>
              </a:ln>
            </p:spPr>
            <p:txBody>
              <a:bodyPr/>
              <a:lstStyle/>
              <a:p>
                <a:r>
                  <a:rPr lang="LID4096">
                    <a:noFill/>
                  </a:rPr>
                  <a:t> </a:t>
                </a:r>
              </a:p>
            </p:txBody>
          </p:sp>
        </mc:Fallback>
      </mc:AlternateContent>
    </p:spTree>
    <p:extLst>
      <p:ext uri="{BB962C8B-B14F-4D97-AF65-F5344CB8AC3E}">
        <p14:creationId xmlns:p14="http://schemas.microsoft.com/office/powerpoint/2010/main" val="379170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0" grpId="0"/>
      <p:bldP spid="31" grpId="0" animBg="1"/>
      <p:bldP spid="32" grpId="0"/>
      <p:bldP spid="33" grpId="0"/>
      <p:bldP spid="34" grpId="0" animBg="1"/>
      <p:bldP spid="3" grpId="0"/>
      <p:bldP spid="18" grpId="0"/>
      <p:bldP spid="20" grpId="0"/>
      <p:bldP spid="5" grpId="0" animBg="1"/>
      <p:bldP spid="7" grpId="0" animBg="1"/>
      <p:bldP spid="17" grpId="0"/>
      <p:bldP spid="22" grpId="0"/>
      <p:bldP spid="23" grpId="0"/>
      <p:bldP spid="24"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EM field of a point charge in uniform motion</a:t>
            </a:r>
            <a:endParaRPr lang="en-US" altLang="en-US"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0FE252C-3342-4CCF-A12D-729BDC0FA740}"/>
                  </a:ext>
                </a:extLst>
              </p:cNvPr>
              <p:cNvSpPr/>
              <p:nvPr/>
            </p:nvSpPr>
            <p:spPr>
              <a:xfrm>
                <a:off x="8081059" y="4859376"/>
                <a:ext cx="1875073" cy="670696"/>
              </a:xfrm>
              <a:prstGeom prst="rect">
                <a:avLst/>
              </a:prstGeom>
              <a:ln w="1905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8" name="Rectangle 7">
                <a:extLst>
                  <a:ext uri="{FF2B5EF4-FFF2-40B4-BE49-F238E27FC236}">
                    <a16:creationId xmlns:a16="http://schemas.microsoft.com/office/drawing/2014/main" id="{00FE252C-3342-4CCF-A12D-729BDC0FA740}"/>
                  </a:ext>
                </a:extLst>
              </p:cNvPr>
              <p:cNvSpPr>
                <a:spLocks noRot="1" noChangeAspect="1" noMove="1" noResize="1" noEditPoints="1" noAdjustHandles="1" noChangeArrowheads="1" noChangeShapeType="1" noTextEdit="1"/>
              </p:cNvSpPr>
              <p:nvPr/>
            </p:nvSpPr>
            <p:spPr>
              <a:xfrm>
                <a:off x="8081059" y="4859376"/>
                <a:ext cx="1875073" cy="670696"/>
              </a:xfrm>
              <a:prstGeom prst="rect">
                <a:avLst/>
              </a:prstGeom>
              <a:blipFill>
                <a:blip r:embed="rId3"/>
                <a:stretch>
                  <a:fillRect/>
                </a:stretch>
              </a:blipFill>
              <a:ln w="19050">
                <a:solidFill>
                  <a:srgbClr val="FF0000"/>
                </a:solidFill>
              </a:ln>
            </p:spPr>
            <p:txBody>
              <a:bodyPr/>
              <a:lstStyle/>
              <a:p>
                <a:r>
                  <a:rPr lang="LID4096">
                    <a:noFill/>
                  </a:rPr>
                  <a:t> </a:t>
                </a:r>
              </a:p>
            </p:txBody>
          </p:sp>
        </mc:Fallback>
      </mc:AlternateContent>
      <p:pic>
        <p:nvPicPr>
          <p:cNvPr id="2" name="Picture 1">
            <a:extLst>
              <a:ext uri="{FF2B5EF4-FFF2-40B4-BE49-F238E27FC236}">
                <a16:creationId xmlns:a16="http://schemas.microsoft.com/office/drawing/2014/main" id="{7DC590E5-BC43-4BE2-8981-55DC086289D9}"/>
              </a:ext>
            </a:extLst>
          </p:cNvPr>
          <p:cNvPicPr>
            <a:picLocks noChangeAspect="1"/>
          </p:cNvPicPr>
          <p:nvPr/>
        </p:nvPicPr>
        <p:blipFill>
          <a:blip r:embed="rId4"/>
          <a:stretch>
            <a:fillRect/>
          </a:stretch>
        </p:blipFill>
        <p:spPr>
          <a:xfrm>
            <a:off x="6729308" y="1135282"/>
            <a:ext cx="5523321" cy="3579957"/>
          </a:xfrm>
          <a:prstGeom prst="rect">
            <a:avLst/>
          </a:prstGeom>
        </p:spPr>
      </p:pic>
      <p:sp>
        <p:nvSpPr>
          <p:cNvPr id="11" name="Rectangle 10">
            <a:extLst>
              <a:ext uri="{FF2B5EF4-FFF2-40B4-BE49-F238E27FC236}">
                <a16:creationId xmlns:a16="http://schemas.microsoft.com/office/drawing/2014/main" id="{4351EFA0-6FDD-481C-9A5C-061078AF89C7}"/>
              </a:ext>
            </a:extLst>
          </p:cNvPr>
          <p:cNvSpPr/>
          <p:nvPr/>
        </p:nvSpPr>
        <p:spPr>
          <a:xfrm>
            <a:off x="9498555" y="744891"/>
            <a:ext cx="269344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42424"/>
                </a:solidFill>
                <a:effectLst/>
                <a:uLnTx/>
                <a:uFillTx/>
                <a:latin typeface="Times New Roman"/>
                <a:ea typeface="+mn-ea"/>
                <a:cs typeface="+mn-cs"/>
              </a:rPr>
              <a:t>Example 12.5; tutorials</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7" name="Oval 26">
            <a:extLst>
              <a:ext uri="{FF2B5EF4-FFF2-40B4-BE49-F238E27FC236}">
                <a16:creationId xmlns:a16="http://schemas.microsoft.com/office/drawing/2014/main" id="{D603E411-1503-47F2-997E-4F9A3F725547}"/>
              </a:ext>
            </a:extLst>
          </p:cNvPr>
          <p:cNvSpPr/>
          <p:nvPr/>
        </p:nvSpPr>
        <p:spPr bwMode="auto">
          <a:xfrm>
            <a:off x="8589918" y="2700602"/>
            <a:ext cx="273186" cy="290207"/>
          </a:xfrm>
          <a:prstGeom prst="ellipse">
            <a:avLst/>
          </a:prstGeom>
          <a:solidFill>
            <a:schemeClr val="tx1"/>
          </a:solidFill>
          <a:ln w="28575"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28" name="Content Placeholder 4">
            <a:extLst>
              <a:ext uri="{FF2B5EF4-FFF2-40B4-BE49-F238E27FC236}">
                <a16:creationId xmlns:a16="http://schemas.microsoft.com/office/drawing/2014/main" id="{45374B73-873C-4C8A-AF48-61C360A75D2A}"/>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32</a:t>
            </a:fld>
            <a:endParaRPr lang="en-US" dirty="0"/>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AF891FF6-C7AC-4F51-B180-4FA4FC6383E5}"/>
                  </a:ext>
                </a:extLst>
              </p:cNvPr>
              <p:cNvSpPr/>
              <p:nvPr/>
            </p:nvSpPr>
            <p:spPr>
              <a:xfrm>
                <a:off x="8399926" y="2245198"/>
                <a:ext cx="6732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𝑞</m:t>
                      </m:r>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2" name="Rectangle 21">
                <a:extLst>
                  <a:ext uri="{FF2B5EF4-FFF2-40B4-BE49-F238E27FC236}">
                    <a16:creationId xmlns:a16="http://schemas.microsoft.com/office/drawing/2014/main" id="{AF891FF6-C7AC-4F51-B180-4FA4FC6383E5}"/>
                  </a:ext>
                </a:extLst>
              </p:cNvPr>
              <p:cNvSpPr>
                <a:spLocks noRot="1" noChangeAspect="1" noMove="1" noResize="1" noEditPoints="1" noAdjustHandles="1" noChangeArrowheads="1" noChangeShapeType="1" noTextEdit="1"/>
              </p:cNvSpPr>
              <p:nvPr/>
            </p:nvSpPr>
            <p:spPr>
              <a:xfrm>
                <a:off x="8399926" y="2245198"/>
                <a:ext cx="673261" cy="461665"/>
              </a:xfrm>
              <a:prstGeom prst="rect">
                <a:avLst/>
              </a:prstGeom>
              <a:blipFill>
                <a:blip r:embed="rId5"/>
                <a:stretch>
                  <a:fillRect b="-11842"/>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F6FB2B76-D91B-4149-A446-7A694640D4BC}"/>
                  </a:ext>
                </a:extLst>
              </p:cNvPr>
              <p:cNvSpPr/>
              <p:nvPr/>
            </p:nvSpPr>
            <p:spPr>
              <a:xfrm>
                <a:off x="10611080" y="2297599"/>
                <a:ext cx="307281"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e>
                        <m:sub/>
                      </m:sSub>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3" name="Rectangle 22">
                <a:extLst>
                  <a:ext uri="{FF2B5EF4-FFF2-40B4-BE49-F238E27FC236}">
                    <a16:creationId xmlns:a16="http://schemas.microsoft.com/office/drawing/2014/main" id="{F6FB2B76-D91B-4149-A446-7A694640D4BC}"/>
                  </a:ext>
                </a:extLst>
              </p:cNvPr>
              <p:cNvSpPr>
                <a:spLocks noRot="1" noChangeAspect="1" noMove="1" noResize="1" noEditPoints="1" noAdjustHandles="1" noChangeArrowheads="1" noChangeShapeType="1" noTextEdit="1"/>
              </p:cNvSpPr>
              <p:nvPr/>
            </p:nvSpPr>
            <p:spPr>
              <a:xfrm>
                <a:off x="10611080" y="2297599"/>
                <a:ext cx="307281" cy="461665"/>
              </a:xfrm>
              <a:prstGeom prst="rect">
                <a:avLst/>
              </a:prstGeom>
              <a:blipFill>
                <a:blip r:embed="rId6"/>
                <a:stretch>
                  <a:fillRect r="-1000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A03A9DEA-291B-4679-A69F-1FFFBF1A728F}"/>
                  </a:ext>
                </a:extLst>
              </p:cNvPr>
              <p:cNvSpPr/>
              <p:nvPr/>
            </p:nvSpPr>
            <p:spPr>
              <a:xfrm>
                <a:off x="9775502" y="1505865"/>
                <a:ext cx="474810" cy="50642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oMath>
                </a14:m>
                <a:r>
                  <a:rPr kumimoji="0" lang="en-US" sz="2400" b="0" i="0" u="none" strike="noStrike" kern="1200" cap="none" spc="0" normalizeH="0" baseline="0" noProof="0" dirty="0">
                    <a:ln>
                      <a:noFill/>
                    </a:ln>
                    <a:solidFill>
                      <a:srgbClr val="000000"/>
                    </a:solidFill>
                    <a:effectLst/>
                    <a:uLnTx/>
                    <a:uFillTx/>
                    <a:latin typeface="Times New Roman"/>
                    <a:ea typeface="+mn-ea"/>
                    <a:cs typeface="+mn-cs"/>
                  </a:rPr>
                  <a:t> </a:t>
                </a:r>
              </a:p>
            </p:txBody>
          </p:sp>
        </mc:Choice>
        <mc:Fallback xmlns="">
          <p:sp>
            <p:nvSpPr>
              <p:cNvPr id="3" name="Rectangle 2">
                <a:extLst>
                  <a:ext uri="{FF2B5EF4-FFF2-40B4-BE49-F238E27FC236}">
                    <a16:creationId xmlns:a16="http://schemas.microsoft.com/office/drawing/2014/main" id="{A03A9DEA-291B-4679-A69F-1FFFBF1A728F}"/>
                  </a:ext>
                </a:extLst>
              </p:cNvPr>
              <p:cNvSpPr>
                <a:spLocks noRot="1" noChangeAspect="1" noMove="1" noResize="1" noEditPoints="1" noAdjustHandles="1" noChangeArrowheads="1" noChangeShapeType="1" noTextEdit="1"/>
              </p:cNvSpPr>
              <p:nvPr/>
            </p:nvSpPr>
            <p:spPr>
              <a:xfrm>
                <a:off x="9775502" y="1505865"/>
                <a:ext cx="474810" cy="506421"/>
              </a:xfrm>
              <a:prstGeom prst="rect">
                <a:avLst/>
              </a:prstGeom>
              <a:blipFill>
                <a:blip r:embed="rId7"/>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F78E1919-9580-438E-ADD6-6194E170BF4F}"/>
                  </a:ext>
                </a:extLst>
              </p:cNvPr>
              <p:cNvSpPr/>
              <p:nvPr/>
            </p:nvSpPr>
            <p:spPr>
              <a:xfrm>
                <a:off x="3398949" y="2415182"/>
                <a:ext cx="341003" cy="461665"/>
              </a:xfrm>
              <a:prstGeom prst="rect">
                <a:avLst/>
              </a:prstGeom>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oMath>
                  </m:oMathPara>
                </a14:m>
                <a:endParaRPr kumimoji="0" lang="en-US" sz="2400" b="0" i="0" u="none" strike="noStrike" kern="1200" cap="none" spc="0" normalizeH="0" baseline="0" noProof="0" dirty="0">
                  <a:ln>
                    <a:noFill/>
                  </a:ln>
                  <a:solidFill>
                    <a:srgbClr val="000000"/>
                  </a:solidFill>
                  <a:effectLst/>
                  <a:uLnTx/>
                  <a:uFillTx/>
                  <a:latin typeface="Times New Roman"/>
                  <a:ea typeface="Cambria Math" panose="02040503050406030204" pitchFamily="18" charset="0"/>
                  <a:cs typeface="+mn-cs"/>
                </a:endParaRPr>
              </a:p>
            </p:txBody>
          </p:sp>
        </mc:Choice>
        <mc:Fallback xmlns="">
          <p:sp>
            <p:nvSpPr>
              <p:cNvPr id="29" name="Rectangle 28">
                <a:extLst>
                  <a:ext uri="{FF2B5EF4-FFF2-40B4-BE49-F238E27FC236}">
                    <a16:creationId xmlns:a16="http://schemas.microsoft.com/office/drawing/2014/main" id="{F78E1919-9580-438E-ADD6-6194E170BF4F}"/>
                  </a:ext>
                </a:extLst>
              </p:cNvPr>
              <p:cNvSpPr>
                <a:spLocks noRot="1" noChangeAspect="1" noMove="1" noResize="1" noEditPoints="1" noAdjustHandles="1" noChangeArrowheads="1" noChangeShapeType="1" noTextEdit="1"/>
              </p:cNvSpPr>
              <p:nvPr/>
            </p:nvSpPr>
            <p:spPr>
              <a:xfrm>
                <a:off x="3398949" y="2415182"/>
                <a:ext cx="341003" cy="461665"/>
              </a:xfrm>
              <a:prstGeom prst="rect">
                <a:avLst/>
              </a:prstGeom>
              <a:blipFill>
                <a:blip r:embed="rId8"/>
                <a:stretch>
                  <a:fillRect l="-5357" r="-7143"/>
                </a:stretch>
              </a:blipFill>
              <a:ln w="19050">
                <a:noFill/>
              </a:ln>
            </p:spPr>
            <p:txBody>
              <a:bodyPr/>
              <a:lstStyle/>
              <a:p>
                <a:r>
                  <a:rPr lang="LID4096">
                    <a:noFill/>
                  </a:rPr>
                  <a:t> </a:t>
                </a:r>
              </a:p>
            </p:txBody>
          </p:sp>
        </mc:Fallback>
      </mc:AlternateContent>
      <p:sp>
        <p:nvSpPr>
          <p:cNvPr id="30" name="Freeform 14">
            <a:extLst>
              <a:ext uri="{FF2B5EF4-FFF2-40B4-BE49-F238E27FC236}">
                <a16:creationId xmlns:a16="http://schemas.microsoft.com/office/drawing/2014/main" id="{9B36314D-74AE-4BB5-970B-6E3B735638EA}"/>
              </a:ext>
            </a:extLst>
          </p:cNvPr>
          <p:cNvSpPr/>
          <p:nvPr/>
        </p:nvSpPr>
        <p:spPr bwMode="auto">
          <a:xfrm rot="2236231">
            <a:off x="3123881" y="2562601"/>
            <a:ext cx="381000" cy="219075"/>
          </a:xfrm>
          <a:custGeom>
            <a:avLst/>
            <a:gdLst>
              <a:gd name="connsiteX0" fmla="*/ 0 w 381000"/>
              <a:gd name="connsiteY0" fmla="*/ 0 h 219075"/>
              <a:gd name="connsiteX1" fmla="*/ 238125 w 381000"/>
              <a:gd name="connsiteY1" fmla="*/ 57150 h 219075"/>
              <a:gd name="connsiteX2" fmla="*/ 381000 w 381000"/>
              <a:gd name="connsiteY2" fmla="*/ 219075 h 219075"/>
            </a:gdLst>
            <a:ahLst/>
            <a:cxnLst>
              <a:cxn ang="0">
                <a:pos x="connsiteX0" y="connsiteY0"/>
              </a:cxn>
              <a:cxn ang="0">
                <a:pos x="connsiteX1" y="connsiteY1"/>
              </a:cxn>
              <a:cxn ang="0">
                <a:pos x="connsiteX2" y="connsiteY2"/>
              </a:cxn>
            </a:cxnLst>
            <a:rect l="l" t="t" r="r" b="b"/>
            <a:pathLst>
              <a:path w="381000" h="219075">
                <a:moveTo>
                  <a:pt x="0" y="0"/>
                </a:moveTo>
                <a:cubicBezTo>
                  <a:pt x="87312" y="10319"/>
                  <a:pt x="174625" y="20638"/>
                  <a:pt x="238125" y="57150"/>
                </a:cubicBezTo>
                <a:cubicBezTo>
                  <a:pt x="301625" y="93662"/>
                  <a:pt x="341312" y="156368"/>
                  <a:pt x="381000" y="219075"/>
                </a:cubicBezTo>
              </a:path>
            </a:pathLst>
          </a:cu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EE7A3301-581A-433D-B1B3-52E075991072}"/>
                  </a:ext>
                </a:extLst>
              </p:cNvPr>
              <p:cNvSpPr/>
              <p:nvPr/>
            </p:nvSpPr>
            <p:spPr>
              <a:xfrm>
                <a:off x="3583952" y="1914960"/>
                <a:ext cx="464828" cy="461665"/>
              </a:xfrm>
              <a:prstGeom prst="rect">
                <a:avLst/>
              </a:prstGeom>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𝐑</m:t>
                      </m:r>
                    </m:oMath>
                  </m:oMathPara>
                </a14:m>
                <a:endParaRPr kumimoji="0" lang="en-US" sz="2400" b="0" i="0" u="none" strike="noStrike" kern="1200" cap="none" spc="0" normalizeH="0" baseline="0" noProof="0" dirty="0">
                  <a:ln>
                    <a:noFill/>
                  </a:ln>
                  <a:solidFill>
                    <a:srgbClr val="000000"/>
                  </a:solidFill>
                  <a:effectLst/>
                  <a:uLnTx/>
                  <a:uFillTx/>
                  <a:latin typeface="Times New Roman"/>
                  <a:ea typeface="Cambria Math" panose="02040503050406030204" pitchFamily="18" charset="0"/>
                  <a:cs typeface="+mn-cs"/>
                </a:endParaRPr>
              </a:p>
            </p:txBody>
          </p:sp>
        </mc:Choice>
        <mc:Fallback xmlns="">
          <p:sp>
            <p:nvSpPr>
              <p:cNvPr id="31" name="Rectangle 30">
                <a:extLst>
                  <a:ext uri="{FF2B5EF4-FFF2-40B4-BE49-F238E27FC236}">
                    <a16:creationId xmlns:a16="http://schemas.microsoft.com/office/drawing/2014/main" id="{EE7A3301-581A-433D-B1B3-52E075991072}"/>
                  </a:ext>
                </a:extLst>
              </p:cNvPr>
              <p:cNvSpPr>
                <a:spLocks noRot="1" noChangeAspect="1" noMove="1" noResize="1" noEditPoints="1" noAdjustHandles="1" noChangeArrowheads="1" noChangeShapeType="1" noTextEdit="1"/>
              </p:cNvSpPr>
              <p:nvPr/>
            </p:nvSpPr>
            <p:spPr>
              <a:xfrm>
                <a:off x="3583952" y="1914960"/>
                <a:ext cx="464828" cy="461665"/>
              </a:xfrm>
              <a:prstGeom prst="rect">
                <a:avLst/>
              </a:prstGeom>
              <a:blipFill>
                <a:blip r:embed="rId9"/>
                <a:stretch>
                  <a:fillRect l="-3947"/>
                </a:stretch>
              </a:blipFill>
              <a:ln w="19050">
                <a:noFill/>
              </a:ln>
            </p:spPr>
            <p:txBody>
              <a:bodyPr/>
              <a:lstStyle/>
              <a:p>
                <a:r>
                  <a:rPr lang="LID4096">
                    <a:noFill/>
                  </a:rPr>
                  <a:t> </a:t>
                </a:r>
              </a:p>
            </p:txBody>
          </p:sp>
        </mc:Fallback>
      </mc:AlternateContent>
      <p:cxnSp>
        <p:nvCxnSpPr>
          <p:cNvPr id="32" name="Straight Arrow Connector 31">
            <a:extLst>
              <a:ext uri="{FF2B5EF4-FFF2-40B4-BE49-F238E27FC236}">
                <a16:creationId xmlns:a16="http://schemas.microsoft.com/office/drawing/2014/main" id="{4A266F16-7AFB-4C01-B9CA-9032F3B95A31}"/>
              </a:ext>
            </a:extLst>
          </p:cNvPr>
          <p:cNvCxnSpPr/>
          <p:nvPr/>
        </p:nvCxnSpPr>
        <p:spPr bwMode="auto">
          <a:xfrm flipV="1">
            <a:off x="1488832" y="1268344"/>
            <a:ext cx="2809081" cy="3076056"/>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1CAEF130-4C9C-48BB-96D1-D74C4B63F537}"/>
                  </a:ext>
                </a:extLst>
              </p:cNvPr>
              <p:cNvSpPr/>
              <p:nvPr/>
            </p:nvSpPr>
            <p:spPr>
              <a:xfrm>
                <a:off x="3579340" y="659470"/>
                <a:ext cx="452367" cy="5064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𝐄</m:t>
                          </m:r>
                        </m:e>
                      </m:acc>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3" name="Rectangle 32">
                <a:extLst>
                  <a:ext uri="{FF2B5EF4-FFF2-40B4-BE49-F238E27FC236}">
                    <a16:creationId xmlns:a16="http://schemas.microsoft.com/office/drawing/2014/main" id="{1CAEF130-4C9C-48BB-96D1-D74C4B63F537}"/>
                  </a:ext>
                </a:extLst>
              </p:cNvPr>
              <p:cNvSpPr>
                <a:spLocks noRot="1" noChangeAspect="1" noMove="1" noResize="1" noEditPoints="1" noAdjustHandles="1" noChangeArrowheads="1" noChangeShapeType="1" noTextEdit="1"/>
              </p:cNvSpPr>
              <p:nvPr/>
            </p:nvSpPr>
            <p:spPr>
              <a:xfrm>
                <a:off x="3579340" y="659470"/>
                <a:ext cx="452367" cy="506421"/>
              </a:xfrm>
              <a:prstGeom prst="rect">
                <a:avLst/>
              </a:prstGeom>
              <a:blipFill>
                <a:blip r:embed="rId10"/>
                <a:stretch>
                  <a:fillRect/>
                </a:stretch>
              </a:blipFill>
            </p:spPr>
            <p:txBody>
              <a:bodyPr/>
              <a:lstStyle/>
              <a:p>
                <a:r>
                  <a:rPr lang="LID4096">
                    <a:noFill/>
                  </a:rPr>
                  <a:t> </a:t>
                </a:r>
              </a:p>
            </p:txBody>
          </p:sp>
        </mc:Fallback>
      </mc:AlternateContent>
      <p:sp>
        <p:nvSpPr>
          <p:cNvPr id="34" name="Rectangle 33">
            <a:extLst>
              <a:ext uri="{FF2B5EF4-FFF2-40B4-BE49-F238E27FC236}">
                <a16:creationId xmlns:a16="http://schemas.microsoft.com/office/drawing/2014/main" id="{335B7962-BA90-49AC-94E0-E0DF2E394628}"/>
              </a:ext>
            </a:extLst>
          </p:cNvPr>
          <p:cNvSpPr/>
          <p:nvPr/>
        </p:nvSpPr>
        <p:spPr bwMode="auto">
          <a:xfrm>
            <a:off x="3723982" y="2377298"/>
            <a:ext cx="1488332" cy="797668"/>
          </a:xfrm>
          <a:prstGeom prst="rect">
            <a:avLst/>
          </a:prstGeom>
          <a:solidFill>
            <a:schemeClr val="bg1"/>
          </a:solidFill>
          <a:ln w="28575"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35" name="Straight Connector 34">
            <a:extLst>
              <a:ext uri="{FF2B5EF4-FFF2-40B4-BE49-F238E27FC236}">
                <a16:creationId xmlns:a16="http://schemas.microsoft.com/office/drawing/2014/main" id="{FA0C5DC9-FF69-4BED-A45E-F6426BF21335}"/>
              </a:ext>
            </a:extLst>
          </p:cNvPr>
          <p:cNvCxnSpPr/>
          <p:nvPr/>
        </p:nvCxnSpPr>
        <p:spPr bwMode="auto">
          <a:xfrm>
            <a:off x="465215" y="2873157"/>
            <a:ext cx="5476672" cy="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Arrow Connector 35">
            <a:extLst>
              <a:ext uri="{FF2B5EF4-FFF2-40B4-BE49-F238E27FC236}">
                <a16:creationId xmlns:a16="http://schemas.microsoft.com/office/drawing/2014/main" id="{8E82B30A-2C4B-4C46-9D16-D3B453D36B76}"/>
              </a:ext>
            </a:extLst>
          </p:cNvPr>
          <p:cNvCxnSpPr/>
          <p:nvPr/>
        </p:nvCxnSpPr>
        <p:spPr bwMode="auto">
          <a:xfrm>
            <a:off x="2829038" y="2873410"/>
            <a:ext cx="2033623" cy="0"/>
          </a:xfrm>
          <a:prstGeom prst="straightConnector1">
            <a:avLst/>
          </a:prstGeom>
          <a:noFill/>
          <a:ln w="57150"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0EB47D41-A582-463D-A845-B3AF59FC7F6A}"/>
                  </a:ext>
                </a:extLst>
              </p:cNvPr>
              <p:cNvSpPr/>
              <p:nvPr/>
            </p:nvSpPr>
            <p:spPr>
              <a:xfrm>
                <a:off x="4153222" y="2228603"/>
                <a:ext cx="307281"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7" name="Rectangle 36">
                <a:extLst>
                  <a:ext uri="{FF2B5EF4-FFF2-40B4-BE49-F238E27FC236}">
                    <a16:creationId xmlns:a16="http://schemas.microsoft.com/office/drawing/2014/main" id="{0EB47D41-A582-463D-A845-B3AF59FC7F6A}"/>
                  </a:ext>
                </a:extLst>
              </p:cNvPr>
              <p:cNvSpPr>
                <a:spLocks noRot="1" noChangeAspect="1" noMove="1" noResize="1" noEditPoints="1" noAdjustHandles="1" noChangeArrowheads="1" noChangeShapeType="1" noTextEdit="1"/>
              </p:cNvSpPr>
              <p:nvPr/>
            </p:nvSpPr>
            <p:spPr>
              <a:xfrm>
                <a:off x="4153222" y="2228603"/>
                <a:ext cx="307281" cy="461665"/>
              </a:xfrm>
              <a:prstGeom prst="rect">
                <a:avLst/>
              </a:prstGeom>
              <a:blipFill>
                <a:blip r:embed="rId11"/>
                <a:stretch>
                  <a:fillRect r="-784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7744CE02-AB2E-4093-82D4-4DCC3D481DEA}"/>
                  </a:ext>
                </a:extLst>
              </p:cNvPr>
              <p:cNvSpPr/>
              <p:nvPr/>
            </p:nvSpPr>
            <p:spPr>
              <a:xfrm>
                <a:off x="1961516" y="2394146"/>
                <a:ext cx="6732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𝑞</m:t>
                      </m:r>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40" name="Rectangle 39">
                <a:extLst>
                  <a:ext uri="{FF2B5EF4-FFF2-40B4-BE49-F238E27FC236}">
                    <a16:creationId xmlns:a16="http://schemas.microsoft.com/office/drawing/2014/main" id="{7744CE02-AB2E-4093-82D4-4DCC3D481DEA}"/>
                  </a:ext>
                </a:extLst>
              </p:cNvPr>
              <p:cNvSpPr>
                <a:spLocks noRot="1" noChangeAspect="1" noMove="1" noResize="1" noEditPoints="1" noAdjustHandles="1" noChangeArrowheads="1" noChangeShapeType="1" noTextEdit="1"/>
              </p:cNvSpPr>
              <p:nvPr/>
            </p:nvSpPr>
            <p:spPr>
              <a:xfrm>
                <a:off x="1961516" y="2394146"/>
                <a:ext cx="673261" cy="461665"/>
              </a:xfrm>
              <a:prstGeom prst="rect">
                <a:avLst/>
              </a:prstGeom>
              <a:blipFill>
                <a:blip r:embed="rId13"/>
                <a:stretch>
                  <a:fillRect b="-1200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C6FB36BD-A015-41A1-9D8F-CFF09CEB33F0}"/>
                  </a:ext>
                </a:extLst>
              </p:cNvPr>
              <p:cNvSpPr/>
              <p:nvPr/>
            </p:nvSpPr>
            <p:spPr>
              <a:xfrm>
                <a:off x="3668389" y="2017343"/>
                <a:ext cx="260813" cy="506421"/>
              </a:xfrm>
              <a:prstGeom prst="rect">
                <a:avLst/>
              </a:prstGeom>
              <a:solidFill>
                <a:schemeClr val="bg1"/>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𝐑</m:t>
                          </m:r>
                        </m:e>
                      </m:acc>
                    </m:oMath>
                  </m:oMathPara>
                </a14:m>
                <a:endParaRPr kumimoji="0" lang="en-US" sz="2400" b="0" i="0" u="none" strike="noStrike" kern="1200" cap="none" spc="0" normalizeH="0" baseline="0" noProof="0" dirty="0">
                  <a:ln>
                    <a:noFill/>
                  </a:ln>
                  <a:solidFill>
                    <a:srgbClr val="000000"/>
                  </a:solidFill>
                  <a:effectLst/>
                  <a:uLnTx/>
                  <a:uFillTx/>
                  <a:latin typeface="Times New Roman"/>
                  <a:ea typeface="Cambria Math" panose="02040503050406030204" pitchFamily="18" charset="0"/>
                  <a:cs typeface="+mn-cs"/>
                </a:endParaRPr>
              </a:p>
            </p:txBody>
          </p:sp>
        </mc:Choice>
        <mc:Fallback xmlns="">
          <p:sp>
            <p:nvSpPr>
              <p:cNvPr id="41" name="Rectangle 40">
                <a:extLst>
                  <a:ext uri="{FF2B5EF4-FFF2-40B4-BE49-F238E27FC236}">
                    <a16:creationId xmlns:a16="http://schemas.microsoft.com/office/drawing/2014/main" id="{C6FB36BD-A015-41A1-9D8F-CFF09CEB33F0}"/>
                  </a:ext>
                </a:extLst>
              </p:cNvPr>
              <p:cNvSpPr>
                <a:spLocks noRot="1" noChangeAspect="1" noMove="1" noResize="1" noEditPoints="1" noAdjustHandles="1" noChangeArrowheads="1" noChangeShapeType="1" noTextEdit="1"/>
              </p:cNvSpPr>
              <p:nvPr/>
            </p:nvSpPr>
            <p:spPr>
              <a:xfrm>
                <a:off x="3668389" y="2017343"/>
                <a:ext cx="260813" cy="506421"/>
              </a:xfrm>
              <a:prstGeom prst="rect">
                <a:avLst/>
              </a:prstGeom>
              <a:blipFill>
                <a:blip r:embed="rId14"/>
                <a:stretch>
                  <a:fillRect r="-16279"/>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C3FD7F6A-4880-43B7-BB88-197A478C3135}"/>
                  </a:ext>
                </a:extLst>
              </p:cNvPr>
              <p:cNvSpPr/>
              <p:nvPr/>
            </p:nvSpPr>
            <p:spPr>
              <a:xfrm>
                <a:off x="822996" y="4905564"/>
                <a:ext cx="4041141" cy="797669"/>
              </a:xfrm>
              <a:prstGeom prst="rect">
                <a:avLst/>
              </a:prstGeom>
              <a:ln w="19050">
                <a:solidFill>
                  <a:srgbClr val="FF0000"/>
                </a:solidFill>
              </a:ln>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𝐄</m:t>
                          </m:r>
                        </m:e>
                      </m:acc>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𝑞</m:t>
                          </m:r>
                        </m:num>
                        <m:den>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𝜖</m:t>
                              </m:r>
                            </m:e>
                            <m:sub>
                              <m:r>
                                <a:rPr kumimoji="0" lang="en-US" sz="2000" b="0" i="1" u="none" strike="noStrike" kern="1200" cap="none" spc="0" normalizeH="0" baseline="0" noProof="0">
                                  <a:ln>
                                    <a:noFill/>
                                  </a:ln>
                                  <a:solidFill>
                                    <a:srgbClr val="000000"/>
                                  </a:solidFill>
                                  <a:effectLst/>
                                  <a:uLnTx/>
                                  <a:uFillTx/>
                                  <a:latin typeface="Cambria Math"/>
                                  <a:ea typeface="Cambria Math"/>
                                  <a:cs typeface="+mn-cs"/>
                                </a:rPr>
                                <m:t>0</m:t>
                              </m:r>
                            </m:sub>
                          </m:sSub>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1−</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v</m:t>
                                  </m:r>
                                </m:e>
                                <m:sup>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1−</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nl-NL"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p>
                                              <m:r>
                                                <a:rPr kumimoji="0" lang="nl-NL"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e>
                                  </m:d>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𝑠𝑖𝑛</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a:ea typeface="Cambria Math"/>
                                      <a:cs typeface="+mn-cs"/>
                                    </a:rPr>
                                    <m:t>𝜃</m:t>
                                  </m:r>
                                </m:e>
                              </m:d>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3/2</m:t>
                              </m:r>
                            </m:sup>
                          </m:sSup>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𝐑</m:t>
                              </m:r>
                            </m:e>
                          </m:acc>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𝑅</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55" name="Rectangle 54">
                <a:extLst>
                  <a:ext uri="{FF2B5EF4-FFF2-40B4-BE49-F238E27FC236}">
                    <a16:creationId xmlns:a16="http://schemas.microsoft.com/office/drawing/2014/main" id="{C3FD7F6A-4880-43B7-BB88-197A478C3135}"/>
                  </a:ext>
                </a:extLst>
              </p:cNvPr>
              <p:cNvSpPr>
                <a:spLocks noRot="1" noChangeAspect="1" noMove="1" noResize="1" noEditPoints="1" noAdjustHandles="1" noChangeArrowheads="1" noChangeShapeType="1" noTextEdit="1"/>
              </p:cNvSpPr>
              <p:nvPr/>
            </p:nvSpPr>
            <p:spPr>
              <a:xfrm>
                <a:off x="822996" y="4905564"/>
                <a:ext cx="4041141" cy="797669"/>
              </a:xfrm>
              <a:prstGeom prst="rect">
                <a:avLst/>
              </a:prstGeom>
              <a:blipFill>
                <a:blip r:embed="rId15"/>
                <a:stretch>
                  <a:fillRect/>
                </a:stretch>
              </a:blipFill>
              <a:ln w="19050">
                <a:solidFill>
                  <a:srgbClr val="FF0000"/>
                </a:solidFill>
              </a:ln>
            </p:spPr>
            <p:txBody>
              <a:bodyPr/>
              <a:lstStyle/>
              <a:p>
                <a:r>
                  <a:rPr lang="LID4096">
                    <a:noFill/>
                  </a:rPr>
                  <a:t> </a:t>
                </a:r>
              </a:p>
            </p:txBody>
          </p:sp>
        </mc:Fallback>
      </mc:AlternateContent>
      <p:cxnSp>
        <p:nvCxnSpPr>
          <p:cNvPr id="56" name="Straight Arrow Connector 55">
            <a:extLst>
              <a:ext uri="{FF2B5EF4-FFF2-40B4-BE49-F238E27FC236}">
                <a16:creationId xmlns:a16="http://schemas.microsoft.com/office/drawing/2014/main" id="{906A3465-F0FA-4304-955E-A3DC88218B7E}"/>
              </a:ext>
            </a:extLst>
          </p:cNvPr>
          <p:cNvCxnSpPr/>
          <p:nvPr/>
        </p:nvCxnSpPr>
        <p:spPr bwMode="auto">
          <a:xfrm flipV="1">
            <a:off x="2163271" y="992625"/>
            <a:ext cx="1301941" cy="3810556"/>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Arrow Connector 56">
            <a:extLst>
              <a:ext uri="{FF2B5EF4-FFF2-40B4-BE49-F238E27FC236}">
                <a16:creationId xmlns:a16="http://schemas.microsoft.com/office/drawing/2014/main" id="{8E5006B5-723A-42C6-BF8D-7FE5E9C24EFD}"/>
              </a:ext>
            </a:extLst>
          </p:cNvPr>
          <p:cNvCxnSpPr/>
          <p:nvPr/>
        </p:nvCxnSpPr>
        <p:spPr bwMode="auto">
          <a:xfrm flipV="1">
            <a:off x="2539411" y="901835"/>
            <a:ext cx="553851" cy="3967279"/>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a:extLst>
              <a:ext uri="{FF2B5EF4-FFF2-40B4-BE49-F238E27FC236}">
                <a16:creationId xmlns:a16="http://schemas.microsoft.com/office/drawing/2014/main" id="{22F620D7-25E9-4B58-BB64-7597277AFB03}"/>
              </a:ext>
            </a:extLst>
          </p:cNvPr>
          <p:cNvCxnSpPr/>
          <p:nvPr/>
        </p:nvCxnSpPr>
        <p:spPr bwMode="auto">
          <a:xfrm flipV="1">
            <a:off x="2814241" y="849027"/>
            <a:ext cx="29326" cy="4020087"/>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a:extLst>
              <a:ext uri="{FF2B5EF4-FFF2-40B4-BE49-F238E27FC236}">
                <a16:creationId xmlns:a16="http://schemas.microsoft.com/office/drawing/2014/main" id="{8D2B4FE4-70DD-432B-9B42-F0EB109F6DFD}"/>
              </a:ext>
            </a:extLst>
          </p:cNvPr>
          <p:cNvCxnSpPr/>
          <p:nvPr/>
        </p:nvCxnSpPr>
        <p:spPr bwMode="auto">
          <a:xfrm flipH="1" flipV="1">
            <a:off x="2579259" y="859435"/>
            <a:ext cx="491094" cy="4009679"/>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a:extLst>
              <a:ext uri="{FF2B5EF4-FFF2-40B4-BE49-F238E27FC236}">
                <a16:creationId xmlns:a16="http://schemas.microsoft.com/office/drawing/2014/main" id="{34CEF16E-085B-4536-BE97-DF3E95801C29}"/>
              </a:ext>
            </a:extLst>
          </p:cNvPr>
          <p:cNvCxnSpPr/>
          <p:nvPr/>
        </p:nvCxnSpPr>
        <p:spPr bwMode="auto">
          <a:xfrm flipH="1" flipV="1">
            <a:off x="2146643" y="925368"/>
            <a:ext cx="1343533" cy="3867405"/>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Arrow Connector 60">
            <a:extLst>
              <a:ext uri="{FF2B5EF4-FFF2-40B4-BE49-F238E27FC236}">
                <a16:creationId xmlns:a16="http://schemas.microsoft.com/office/drawing/2014/main" id="{B847EFD4-65E2-47C2-A6A3-00183D1CDFAE}"/>
              </a:ext>
            </a:extLst>
          </p:cNvPr>
          <p:cNvCxnSpPr/>
          <p:nvPr/>
        </p:nvCxnSpPr>
        <p:spPr bwMode="auto">
          <a:xfrm flipH="1" flipV="1">
            <a:off x="1521182" y="1307256"/>
            <a:ext cx="2599690" cy="3132585"/>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Oval 61">
            <a:extLst>
              <a:ext uri="{FF2B5EF4-FFF2-40B4-BE49-F238E27FC236}">
                <a16:creationId xmlns:a16="http://schemas.microsoft.com/office/drawing/2014/main" id="{8393B8D7-19F7-4F22-BDE1-A2D598BAFD9A}"/>
              </a:ext>
            </a:extLst>
          </p:cNvPr>
          <p:cNvSpPr/>
          <p:nvPr/>
        </p:nvSpPr>
        <p:spPr bwMode="auto">
          <a:xfrm>
            <a:off x="2679067" y="2693448"/>
            <a:ext cx="273186" cy="290207"/>
          </a:xfrm>
          <a:prstGeom prst="ellipse">
            <a:avLst/>
          </a:prstGeom>
          <a:solidFill>
            <a:schemeClr val="tx1"/>
          </a:solidFill>
          <a:ln w="28575"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63" name="Straight Arrow Connector 62">
            <a:extLst>
              <a:ext uri="{FF2B5EF4-FFF2-40B4-BE49-F238E27FC236}">
                <a16:creationId xmlns:a16="http://schemas.microsoft.com/office/drawing/2014/main" id="{E4DAB765-599E-46A3-A8E2-6CD41D7ABF40}"/>
              </a:ext>
            </a:extLst>
          </p:cNvPr>
          <p:cNvCxnSpPr/>
          <p:nvPr/>
        </p:nvCxnSpPr>
        <p:spPr bwMode="auto">
          <a:xfrm>
            <a:off x="8725301" y="2867385"/>
            <a:ext cx="2080472" cy="0"/>
          </a:xfrm>
          <a:prstGeom prst="straightConnector1">
            <a:avLst/>
          </a:prstGeom>
          <a:noFill/>
          <a:ln w="57150"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0CA11712-CD4C-0BE2-9B7A-4C19149818D8}"/>
                  </a:ext>
                </a:extLst>
              </p:cNvPr>
              <p:cNvSpPr/>
              <p:nvPr/>
            </p:nvSpPr>
            <p:spPr>
              <a:xfrm>
                <a:off x="784471" y="5704647"/>
                <a:ext cx="2108901" cy="782300"/>
              </a:xfrm>
              <a:prstGeom prst="rect">
                <a:avLst/>
              </a:prstGeom>
              <a:ln w="19050">
                <a:noFill/>
              </a:ln>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If</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v</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𝑐</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𝐄</m:t>
                          </m:r>
                        </m:e>
                      </m:acc>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𝑞</m:t>
                          </m:r>
                        </m:num>
                        <m:den>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𝜖</m:t>
                              </m:r>
                            </m:e>
                            <m:sub>
                              <m:r>
                                <a:rPr kumimoji="0" lang="en-US" sz="2000" b="0" i="1" u="none" strike="noStrike" kern="1200" cap="none" spc="0" normalizeH="0" baseline="0" noProof="0">
                                  <a:ln>
                                    <a:noFill/>
                                  </a:ln>
                                  <a:solidFill>
                                    <a:srgbClr val="000000"/>
                                  </a:solidFill>
                                  <a:effectLst/>
                                  <a:uLnTx/>
                                  <a:uFillTx/>
                                  <a:latin typeface="Cambria Math"/>
                                  <a:ea typeface="Cambria Math"/>
                                  <a:cs typeface="+mn-cs"/>
                                </a:rPr>
                                <m:t>0</m:t>
                              </m:r>
                            </m:sub>
                          </m:sSub>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𝐑</m:t>
                              </m:r>
                            </m:e>
                          </m:acc>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𝑅</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Coulom</m:t>
                      </m:r>
                      <m:sSup>
                        <m:sSupPr>
                          <m:ctrlP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b</m:t>
                          </m:r>
                        </m:e>
                        <m:sup>
                          <m: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up>
                      </m:sSup>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s</m:t>
                      </m:r>
                      <m: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law</m:t>
                      </m:r>
                    </m:oMath>
                  </m:oMathPara>
                </a14:m>
                <a:endPar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2" name="Rectangle 41">
                <a:extLst>
                  <a:ext uri="{FF2B5EF4-FFF2-40B4-BE49-F238E27FC236}">
                    <a16:creationId xmlns:a16="http://schemas.microsoft.com/office/drawing/2014/main" id="{0CA11712-CD4C-0BE2-9B7A-4C19149818D8}"/>
                  </a:ext>
                </a:extLst>
              </p:cNvPr>
              <p:cNvSpPr>
                <a:spLocks noRot="1" noChangeAspect="1" noMove="1" noResize="1" noEditPoints="1" noAdjustHandles="1" noChangeArrowheads="1" noChangeShapeType="1" noTextEdit="1"/>
              </p:cNvSpPr>
              <p:nvPr/>
            </p:nvSpPr>
            <p:spPr>
              <a:xfrm>
                <a:off x="784471" y="5704647"/>
                <a:ext cx="2108901" cy="782300"/>
              </a:xfrm>
              <a:prstGeom prst="rect">
                <a:avLst/>
              </a:prstGeom>
              <a:blipFill>
                <a:blip r:embed="rId16"/>
                <a:stretch>
                  <a:fillRect r="-105780"/>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9963E1B7-79CF-1B64-E5B7-F180EEFFC162}"/>
                  </a:ext>
                </a:extLst>
              </p:cNvPr>
              <p:cNvSpPr/>
              <p:nvPr/>
            </p:nvSpPr>
            <p:spPr>
              <a:xfrm>
                <a:off x="6096000" y="5805127"/>
                <a:ext cx="2108901" cy="782300"/>
              </a:xfrm>
              <a:prstGeom prst="rect">
                <a:avLst/>
              </a:prstGeom>
              <a:ln w="19050">
                <a:noFill/>
              </a:ln>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If</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v</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𝑐</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nl-NL"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𝑟</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𝑡</m:t>
                          </m:r>
                        </m:e>
                      </m:d>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a:ea typeface="Cambria Math"/>
                                  <a:cs typeface="+mn-cs"/>
                                </a:rPr>
                                <m:t>0</m:t>
                              </m:r>
                            </m:sub>
                          </m:sSub>
                        </m:num>
                        <m:den>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𝜋</m:t>
                          </m:r>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𝑞</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𝑅</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𝐑</m:t>
                              </m:r>
                            </m:e>
                          </m:acc>
                        </m:e>
                      </m:d>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Bio</m:t>
                      </m:r>
                      <m: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Savart</m:t>
                          </m:r>
                        </m:e>
                        <m:sup>
                          <m: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up>
                      </m:sSup>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s</m:t>
                      </m:r>
                      <m: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sty m:val="p"/>
                        </m:rPr>
                        <a:rPr kumimoji="0" lang="nl-NL"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law</m:t>
                      </m:r>
                    </m:oMath>
                  </m:oMathPara>
                </a14:m>
                <a:endPar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3" name="Rectangle 42">
                <a:extLst>
                  <a:ext uri="{FF2B5EF4-FFF2-40B4-BE49-F238E27FC236}">
                    <a16:creationId xmlns:a16="http://schemas.microsoft.com/office/drawing/2014/main" id="{9963E1B7-79CF-1B64-E5B7-F180EEFFC162}"/>
                  </a:ext>
                </a:extLst>
              </p:cNvPr>
              <p:cNvSpPr>
                <a:spLocks noRot="1" noChangeAspect="1" noMove="1" noResize="1" noEditPoints="1" noAdjustHandles="1" noChangeArrowheads="1" noChangeShapeType="1" noTextEdit="1"/>
              </p:cNvSpPr>
              <p:nvPr/>
            </p:nvSpPr>
            <p:spPr>
              <a:xfrm>
                <a:off x="6096000" y="5805127"/>
                <a:ext cx="2108901" cy="782300"/>
              </a:xfrm>
              <a:prstGeom prst="rect">
                <a:avLst/>
              </a:prstGeom>
              <a:blipFill>
                <a:blip r:embed="rId17"/>
                <a:stretch>
                  <a:fillRect r="-178324"/>
                </a:stretch>
              </a:blipFill>
              <a:ln w="19050">
                <a:noFill/>
              </a:ln>
            </p:spPr>
            <p:txBody>
              <a:bodyPr/>
              <a:lstStyle/>
              <a:p>
                <a:r>
                  <a:rPr lang="en-US">
                    <a:noFill/>
                  </a:rPr>
                  <a:t> </a:t>
                </a:r>
              </a:p>
            </p:txBody>
          </p:sp>
        </mc:Fallback>
      </mc:AlternateContent>
      <p:sp>
        <p:nvSpPr>
          <p:cNvPr id="4" name="Rectangle 3">
            <a:extLst>
              <a:ext uri="{FF2B5EF4-FFF2-40B4-BE49-F238E27FC236}">
                <a16:creationId xmlns:a16="http://schemas.microsoft.com/office/drawing/2014/main" id="{28CD8EA7-5321-E0D3-966B-0EF6A8839F3C}"/>
              </a:ext>
            </a:extLst>
          </p:cNvPr>
          <p:cNvSpPr/>
          <p:nvPr/>
        </p:nvSpPr>
        <p:spPr>
          <a:xfrm>
            <a:off x="6082824" y="6387372"/>
            <a:ext cx="587154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42424"/>
                </a:solidFill>
                <a:effectLst/>
                <a:uLnTx/>
                <a:uFillTx/>
                <a:latin typeface="Times New Roman"/>
                <a:ea typeface="+mn-ea"/>
                <a:cs typeface="+mn-cs"/>
              </a:rPr>
              <a:t>There had to be such a thing as magnetism!</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02930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animBg="1"/>
      <p:bldP spid="22" grpId="0"/>
      <p:bldP spid="23" grpId="0" animBg="1"/>
      <p:bldP spid="3" grpId="0" animBg="1"/>
      <p:bldP spid="42" grpId="0" animBg="1"/>
      <p:bldP spid="43"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EE015487-72F1-4D7C-BEEF-B9C571209773}"/>
                  </a:ext>
                </a:extLst>
              </p:cNvPr>
              <p:cNvSpPr/>
              <p:nvPr/>
            </p:nvSpPr>
            <p:spPr>
              <a:xfrm>
                <a:off x="4351585" y="5067200"/>
                <a:ext cx="3011155" cy="762132"/>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smtClean="0">
                              <a:ln>
                                <a:noFill/>
                              </a:ln>
                              <a:solidFill>
                                <a:srgbClr val="3333CC">
                                  <a:lumMod val="75000"/>
                                </a:srgbClr>
                              </a:solidFill>
                              <a:effectLst/>
                              <a:uLnTx/>
                              <a:uFillTx/>
                              <a:latin typeface="Cambria Math"/>
                              <a:ea typeface="Cambria Math" panose="02040503050406030204" pitchFamily="18" charset="0"/>
                              <a:cs typeface="+mn-cs"/>
                            </a:rPr>
                            <m:t>1</m:t>
                          </m:r>
                          <m:r>
                            <a:rPr kumimoji="0" lang="en-US" sz="2000" b="0" i="1" u="none" strike="noStrike" kern="1200" cap="none" spc="0" normalizeH="0" baseline="0" noProof="0" smtClean="0">
                              <a:ln>
                                <a:noFill/>
                              </a:ln>
                              <a:solidFill>
                                <a:srgbClr val="00B050"/>
                              </a:solidFill>
                              <a:effectLst/>
                              <a:uLnTx/>
                              <a:uFillTx/>
                              <a:latin typeface="Cambria Math"/>
                              <a:ea typeface="Cambria Math" panose="02040503050406030204" pitchFamily="18" charset="0"/>
                              <a:cs typeface="+mn-cs"/>
                            </a:rPr>
                            <m:t>−</m:t>
                          </m:r>
                          <m:d>
                            <m:d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dPr>
                            <m:e>
                              <m:f>
                                <m:fPr>
                                  <m:type m:val="lin"/>
                                  <m:ctrlPr>
                                    <a:rPr kumimoji="0" lang="en-US" sz="2000" b="0" i="1" u="none" strike="noStrike" kern="1200" cap="none" spc="0" normalizeH="0" baseline="0" noProof="0" smtClean="0">
                                      <a:ln>
                                        <a:noFill/>
                                      </a:ln>
                                      <a:solidFill>
                                        <a:srgbClr val="00B05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B050"/>
                                          </a:solidFill>
                                          <a:effectLst/>
                                          <a:uLnTx/>
                                          <a:uFillTx/>
                                          <a:latin typeface="Cambria Math"/>
                                          <a:ea typeface="Cambria Math" panose="02040503050406030204" pitchFamily="18" charset="0"/>
                                          <a:cs typeface="+mn-cs"/>
                                        </a:rPr>
                                        <m:t>v</m:t>
                                      </m:r>
                                    </m:e>
                                    <m:sup>
                                      <m:r>
                                        <a:rPr kumimoji="0" lang="en-US" sz="2000" b="0" i="1" u="none" strike="noStrike" kern="1200" cap="none" spc="0" normalizeH="0" baseline="0" noProof="0">
                                          <a:ln>
                                            <a:noFill/>
                                          </a:ln>
                                          <a:solidFill>
                                            <a:srgbClr val="00B050"/>
                                          </a:solidFill>
                                          <a:effectLst/>
                                          <a:uLnTx/>
                                          <a:uFillTx/>
                                          <a:latin typeface="Cambria Math"/>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B050"/>
                                          </a:solidFill>
                                          <a:effectLst/>
                                          <a:uLnTx/>
                                          <a:uFillTx/>
                                          <a:latin typeface="Cambria Math"/>
                                          <a:ea typeface="Cambria Math" panose="02040503050406030204" pitchFamily="18" charset="0"/>
                                          <a:cs typeface="+mn-cs"/>
                                        </a:rPr>
                                        <m:t>𝑐</m:t>
                                      </m:r>
                                    </m:e>
                                    <m:sup>
                                      <m:r>
                                        <a:rPr kumimoji="0" lang="en-US" sz="2000" b="0" i="1" u="none" strike="noStrike" kern="1200" cap="none" spc="0" normalizeH="0" baseline="0" noProof="0">
                                          <a:ln>
                                            <a:noFill/>
                                          </a:ln>
                                          <a:solidFill>
                                            <a:srgbClr val="00B050"/>
                                          </a:solidFill>
                                          <a:effectLst/>
                                          <a:uLnTx/>
                                          <a:uFillTx/>
                                          <a:latin typeface="Cambria Math"/>
                                          <a:ea typeface="Cambria Math" panose="02040503050406030204" pitchFamily="18" charset="0"/>
                                          <a:cs typeface="+mn-cs"/>
                                        </a:rPr>
                                        <m:t>2</m:t>
                                      </m:r>
                                    </m:sup>
                                  </m:sSup>
                                </m:den>
                              </m:f>
                            </m:e>
                          </m:d>
                        </m:e>
                      </m:rad>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2" name="Rectangle 31">
                <a:extLst>
                  <a:ext uri="{FF2B5EF4-FFF2-40B4-BE49-F238E27FC236}">
                    <a16:creationId xmlns:a16="http://schemas.microsoft.com/office/drawing/2014/main" id="{EE015487-72F1-4D7C-BEEF-B9C571209773}"/>
                  </a:ext>
                </a:extLst>
              </p:cNvPr>
              <p:cNvSpPr>
                <a:spLocks noRot="1" noChangeAspect="1" noMove="1" noResize="1" noEditPoints="1" noAdjustHandles="1" noChangeArrowheads="1" noChangeShapeType="1" noTextEdit="1"/>
              </p:cNvSpPr>
              <p:nvPr/>
            </p:nvSpPr>
            <p:spPr>
              <a:xfrm>
                <a:off x="4351585" y="5067200"/>
                <a:ext cx="3011155" cy="762132"/>
              </a:xfrm>
              <a:prstGeom prst="rect">
                <a:avLst/>
              </a:prstGeom>
              <a:blipFill>
                <a:blip r:embed="rId3"/>
                <a:stretch>
                  <a:fillRect/>
                </a:stretch>
              </a:blipFill>
              <a:ln w="19050">
                <a:noFill/>
              </a:ln>
            </p:spPr>
            <p:txBody>
              <a:bodyPr/>
              <a:lstStyle/>
              <a:p>
                <a:r>
                  <a:rPr lang="LID4096">
                    <a:noFill/>
                  </a:rPr>
                  <a:t> </a:t>
                </a:r>
              </a:p>
            </p:txBody>
          </p:sp>
        </mc:Fallback>
      </mc:AlternateContent>
      <p:sp>
        <p:nvSpPr>
          <p:cNvPr id="6146" name="Rectangle 2"/>
          <p:cNvSpPr>
            <a:spLocks noGrp="1" noChangeArrowheads="1"/>
          </p:cNvSpPr>
          <p:nvPr>
            <p:ph type="title" idx="4294967295"/>
          </p:nvPr>
        </p:nvSpPr>
        <p:spPr>
          <a:xfrm>
            <a:off x="0" y="0"/>
            <a:ext cx="12192000" cy="609600"/>
          </a:xfrm>
        </p:spPr>
        <p:txBody>
          <a:bodyPr/>
          <a:lstStyle/>
          <a:p>
            <a:pPr eaLnBrk="1" hangingPunct="1"/>
            <a:r>
              <a:rPr lang="en-US" dirty="0">
                <a:solidFill>
                  <a:schemeClr val="accent2">
                    <a:lumMod val="50000"/>
                  </a:schemeClr>
                </a:solidFill>
              </a:rPr>
              <a:t>Force between two identical and parallelly-moving charges</a:t>
            </a:r>
            <a:endParaRPr lang="en-US" altLang="en-US" dirty="0">
              <a:solidFill>
                <a:schemeClr val="accent2">
                  <a:lumMod val="50000"/>
                </a:schemeClr>
              </a:solidFill>
            </a:endParaRPr>
          </a:p>
        </p:txBody>
      </p:sp>
      <p:sp>
        <p:nvSpPr>
          <p:cNvPr id="28" name="Content Placeholder 4">
            <a:extLst>
              <a:ext uri="{FF2B5EF4-FFF2-40B4-BE49-F238E27FC236}">
                <a16:creationId xmlns:a16="http://schemas.microsoft.com/office/drawing/2014/main" id="{45374B73-873C-4C8A-AF48-61C360A75D2A}"/>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33</a:t>
            </a:fld>
            <a:endParaRPr lang="en-US"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61473F1F-D31A-4C4F-8305-0266710C44CC}"/>
                  </a:ext>
                </a:extLst>
              </p:cNvPr>
              <p:cNvSpPr/>
              <p:nvPr/>
            </p:nvSpPr>
            <p:spPr>
              <a:xfrm>
                <a:off x="2975727" y="2058192"/>
                <a:ext cx="1298199" cy="400110"/>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a:ea typeface="Cambria Math"/>
                          <a:cs typeface="+mn-cs"/>
                        </a:rPr>
                        <m:t>𝜃</m:t>
                      </m:r>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=90</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0" name="Rectangle 9">
                <a:extLst>
                  <a:ext uri="{FF2B5EF4-FFF2-40B4-BE49-F238E27FC236}">
                    <a16:creationId xmlns:a16="http://schemas.microsoft.com/office/drawing/2014/main" id="{61473F1F-D31A-4C4F-8305-0266710C44CC}"/>
                  </a:ext>
                </a:extLst>
              </p:cNvPr>
              <p:cNvSpPr>
                <a:spLocks noRot="1" noChangeAspect="1" noMove="1" noResize="1" noEditPoints="1" noAdjustHandles="1" noChangeArrowheads="1" noChangeShapeType="1" noTextEdit="1"/>
              </p:cNvSpPr>
              <p:nvPr/>
            </p:nvSpPr>
            <p:spPr>
              <a:xfrm>
                <a:off x="2975727" y="2058192"/>
                <a:ext cx="1298199" cy="400110"/>
              </a:xfrm>
              <a:prstGeom prst="rect">
                <a:avLst/>
              </a:prstGeom>
              <a:blipFill>
                <a:blip r:embed="rId4"/>
                <a:stretch>
                  <a:fillRect/>
                </a:stretch>
              </a:blipFill>
              <a:ln w="19050">
                <a:noFill/>
              </a:ln>
            </p:spPr>
            <p:txBody>
              <a:bodyPr/>
              <a:lstStyle/>
              <a:p>
                <a:r>
                  <a:rPr lang="LID4096">
                    <a:noFill/>
                  </a:rPr>
                  <a:t> </a:t>
                </a:r>
              </a:p>
            </p:txBody>
          </p:sp>
        </mc:Fallback>
      </mc:AlternateContent>
      <p:pic>
        <p:nvPicPr>
          <p:cNvPr id="5" name="Picture 4">
            <a:extLst>
              <a:ext uri="{FF2B5EF4-FFF2-40B4-BE49-F238E27FC236}">
                <a16:creationId xmlns:a16="http://schemas.microsoft.com/office/drawing/2014/main" id="{B74946DA-D0D5-40F8-886E-9248F48562C3}"/>
              </a:ext>
            </a:extLst>
          </p:cNvPr>
          <p:cNvPicPr>
            <a:picLocks noChangeAspect="1"/>
          </p:cNvPicPr>
          <p:nvPr/>
        </p:nvPicPr>
        <p:blipFill rotWithShape="1">
          <a:blip r:embed="rId5"/>
          <a:srcRect l="79587" t="19619" r="2161" b="28173"/>
          <a:stretch/>
        </p:blipFill>
        <p:spPr>
          <a:xfrm>
            <a:off x="8528014" y="1732009"/>
            <a:ext cx="2461097" cy="3495121"/>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68BB6559-4CCE-421C-A6EB-52990EF67DC8}"/>
                  </a:ext>
                </a:extLst>
              </p:cNvPr>
              <p:cNvSpPr/>
              <p:nvPr/>
            </p:nvSpPr>
            <p:spPr>
              <a:xfrm>
                <a:off x="236123" y="3907633"/>
                <a:ext cx="262450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Rule</m:t>
                          </m:r>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#2</m:t>
                          </m:r>
                        </m:e>
                      </m:d>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6" name="Rectangle 5">
                <a:extLst>
                  <a:ext uri="{FF2B5EF4-FFF2-40B4-BE49-F238E27FC236}">
                    <a16:creationId xmlns:a16="http://schemas.microsoft.com/office/drawing/2014/main" id="{68BB6559-4CCE-421C-A6EB-52990EF67DC8}"/>
                  </a:ext>
                </a:extLst>
              </p:cNvPr>
              <p:cNvSpPr>
                <a:spLocks noRot="1" noChangeAspect="1" noMove="1" noResize="1" noEditPoints="1" noAdjustHandles="1" noChangeArrowheads="1" noChangeShapeType="1" noTextEdit="1"/>
              </p:cNvSpPr>
              <p:nvPr/>
            </p:nvSpPr>
            <p:spPr>
              <a:xfrm>
                <a:off x="236123" y="3907633"/>
                <a:ext cx="2624500" cy="400110"/>
              </a:xfrm>
              <a:prstGeom prst="rect">
                <a:avLst/>
              </a:prstGeom>
              <a:blipFill>
                <a:blip r:embed="rId6"/>
                <a:stretch>
                  <a:fillRect t="-7576"/>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E015487-72F1-4D7C-BEEF-B9C571209773}"/>
                  </a:ext>
                </a:extLst>
              </p:cNvPr>
              <p:cNvSpPr/>
              <p:nvPr/>
            </p:nvSpPr>
            <p:spPr>
              <a:xfrm>
                <a:off x="355916" y="5073785"/>
                <a:ext cx="7077672" cy="839076"/>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𝐅</m:t>
                          </m:r>
                        </m:e>
                      </m:acc>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𝜖</m:t>
                              </m:r>
                            </m:e>
                            <m:sub>
                              <m:r>
                                <a:rPr kumimoji="0" lang="en-US" sz="2000" b="0" i="1" u="none" strike="noStrike" kern="1200" cap="none" spc="0" normalizeH="0" baseline="0" noProof="0">
                                  <a:ln>
                                    <a:noFill/>
                                  </a:ln>
                                  <a:solidFill>
                                    <a:srgbClr val="000000"/>
                                  </a:solidFill>
                                  <a:effectLst/>
                                  <a:uLnTx/>
                                  <a:uFillTx/>
                                  <a:latin typeface="Cambria Math"/>
                                  <a:ea typeface="Cambria Math"/>
                                  <a:cs typeface="+mn-cs"/>
                                </a:rPr>
                                <m:t>0</m:t>
                              </m:r>
                            </m:sub>
                          </m:sSub>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1−</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v</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e>
                              </m:d>
                            </m:e>
                          </m:rad>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d>
                        <m:d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smtClean="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1</m:t>
                          </m:r>
                          <m:r>
                            <a:rPr kumimoji="0" lang="en-US" sz="2000" b="0" i="1" u="none" strike="noStrike" kern="1200" cap="none" spc="0" normalizeH="0" baseline="0" noProof="0" smtClean="0">
                              <a:ln>
                                <a:noFill/>
                              </a:ln>
                              <a:solidFill>
                                <a:srgbClr val="00B05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smtClean="0">
                                  <a:ln>
                                    <a:noFill/>
                                  </a:ln>
                                  <a:solidFill>
                                    <a:srgbClr val="00B05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v</m:t>
                                  </m:r>
                                </m:e>
                                <m:sup>
                                  <m:r>
                                    <a:rPr kumimoji="0" lang="en-US" sz="2000" b="0" i="0"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2</m:t>
                                  </m:r>
                                </m:sup>
                              </m:sSup>
                            </m:den>
                          </m:f>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4" name="Rectangle 13">
                <a:extLst>
                  <a:ext uri="{FF2B5EF4-FFF2-40B4-BE49-F238E27FC236}">
                    <a16:creationId xmlns:a16="http://schemas.microsoft.com/office/drawing/2014/main" id="{EE015487-72F1-4D7C-BEEF-B9C571209773}"/>
                  </a:ext>
                </a:extLst>
              </p:cNvPr>
              <p:cNvSpPr>
                <a:spLocks noRot="1" noChangeAspect="1" noMove="1" noResize="1" noEditPoints="1" noAdjustHandles="1" noChangeArrowheads="1" noChangeShapeType="1" noTextEdit="1"/>
              </p:cNvSpPr>
              <p:nvPr/>
            </p:nvSpPr>
            <p:spPr>
              <a:xfrm>
                <a:off x="355916" y="5073785"/>
                <a:ext cx="7077672" cy="839076"/>
              </a:xfrm>
              <a:prstGeom prst="rect">
                <a:avLst/>
              </a:prstGeom>
              <a:blipFill>
                <a:blip r:embed="rId7"/>
                <a:stretch>
                  <a:fillRect/>
                </a:stretch>
              </a:blipFill>
              <a:ln w="19050">
                <a:noFill/>
              </a:ln>
            </p:spPr>
            <p:txBody>
              <a:bodyPr/>
              <a:lstStyle/>
              <a:p>
                <a:r>
                  <a:rPr lang="LID4096">
                    <a:noFill/>
                  </a:rPr>
                  <a:t> </a:t>
                </a:r>
              </a:p>
            </p:txBody>
          </p:sp>
        </mc:Fallback>
      </mc:AlternateContent>
      <p:cxnSp>
        <p:nvCxnSpPr>
          <p:cNvPr id="8" name="Straight Arrow Connector 7">
            <a:extLst>
              <a:ext uri="{FF2B5EF4-FFF2-40B4-BE49-F238E27FC236}">
                <a16:creationId xmlns:a16="http://schemas.microsoft.com/office/drawing/2014/main" id="{04760808-CD55-4C07-85E9-E7ABC2C287FC}"/>
              </a:ext>
            </a:extLst>
          </p:cNvPr>
          <p:cNvCxnSpPr/>
          <p:nvPr/>
        </p:nvCxnSpPr>
        <p:spPr bwMode="auto">
          <a:xfrm>
            <a:off x="10473546" y="4752270"/>
            <a:ext cx="1040859" cy="0"/>
          </a:xfrm>
          <a:prstGeom prst="straightConnector1">
            <a:avLst/>
          </a:prstGeom>
          <a:noFill/>
          <a:ln w="57150" cap="flat" cmpd="sng" algn="ctr">
            <a:solidFill>
              <a:schemeClr val="accent2">
                <a:lumMod val="75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E65FA7A6-75F8-4A51-A1C8-C3B127951B31}"/>
              </a:ext>
            </a:extLst>
          </p:cNvPr>
          <p:cNvCxnSpPr/>
          <p:nvPr/>
        </p:nvCxnSpPr>
        <p:spPr bwMode="auto">
          <a:xfrm flipH="1">
            <a:off x="9714788" y="4749028"/>
            <a:ext cx="755515" cy="0"/>
          </a:xfrm>
          <a:prstGeom prst="straightConnector1">
            <a:avLst/>
          </a:prstGeom>
          <a:noFill/>
          <a:ln w="57150" cap="flat" cmpd="sng" algn="ctr">
            <a:solidFill>
              <a:srgbClr val="00B05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20">
            <a:extLst>
              <a:ext uri="{FF2B5EF4-FFF2-40B4-BE49-F238E27FC236}">
                <a16:creationId xmlns:a16="http://schemas.microsoft.com/office/drawing/2014/main" id="{22CEF2A2-9A8D-4A0C-AC25-18A8504D8BD1}"/>
              </a:ext>
            </a:extLst>
          </p:cNvPr>
          <p:cNvSpPr/>
          <p:nvPr/>
        </p:nvSpPr>
        <p:spPr>
          <a:xfrm>
            <a:off x="10869543" y="4917757"/>
            <a:ext cx="1053424" cy="400110"/>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CC">
                    <a:lumMod val="75000"/>
                  </a:srgbClr>
                </a:solidFill>
                <a:effectLst/>
                <a:uLnTx/>
                <a:uFillTx/>
                <a:latin typeface="Times New Roman"/>
                <a:ea typeface="Cambria Math" panose="02040503050406030204" pitchFamily="18" charset="0"/>
                <a:cs typeface="+mn-cs"/>
              </a:rPr>
              <a:t>Electric</a:t>
            </a:r>
            <a:endParaRPr kumimoji="0" lang="en-US" sz="2000" b="0" i="1" u="none" strike="noStrike" kern="1200" cap="none" spc="0" normalizeH="0" baseline="0" noProof="0" dirty="0">
              <a:ln>
                <a:noFill/>
              </a:ln>
              <a:solidFill>
                <a:srgbClr val="3333CC">
                  <a:lumMod val="75000"/>
                </a:srgbClr>
              </a:solidFill>
              <a:effectLst/>
              <a:uLnTx/>
              <a:uFillTx/>
              <a:latin typeface="Times New Roman"/>
              <a:ea typeface="Cambria Math" panose="02040503050406030204" pitchFamily="18" charset="0"/>
              <a:cs typeface="+mn-cs"/>
            </a:endParaRPr>
          </a:p>
        </p:txBody>
      </p:sp>
      <p:sp>
        <p:nvSpPr>
          <p:cNvPr id="19" name="Rectangle 18">
            <a:extLst>
              <a:ext uri="{FF2B5EF4-FFF2-40B4-BE49-F238E27FC236}">
                <a16:creationId xmlns:a16="http://schemas.microsoft.com/office/drawing/2014/main" id="{3FAE8213-9B4A-4757-96A3-571DCFAA47C1}"/>
              </a:ext>
            </a:extLst>
          </p:cNvPr>
          <p:cNvSpPr/>
          <p:nvPr/>
        </p:nvSpPr>
        <p:spPr>
          <a:xfrm>
            <a:off x="9257589" y="4972880"/>
            <a:ext cx="1368357" cy="400110"/>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imes New Roman"/>
                <a:ea typeface="Cambria Math" panose="02040503050406030204" pitchFamily="18" charset="0"/>
                <a:cs typeface="+mn-cs"/>
              </a:rPr>
              <a:t>Magnetic</a:t>
            </a:r>
            <a:endParaRPr kumimoji="0" lang="en-US" sz="2000" b="0" i="1" u="none" strike="noStrike" kern="1200" cap="none" spc="0" normalizeH="0" baseline="0" noProof="0" dirty="0">
              <a:ln>
                <a:noFill/>
              </a:ln>
              <a:solidFill>
                <a:srgbClr val="00B050"/>
              </a:solidFill>
              <a:effectLst/>
              <a:uLnTx/>
              <a:uFillTx/>
              <a:latin typeface="Times New Roman"/>
              <a:ea typeface="Cambria Math" panose="02040503050406030204" pitchFamily="18" charset="0"/>
              <a:cs typeface="+mn-cs"/>
            </a:endParaRP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4393FBBF-279E-407C-B9D6-219CBD722163}"/>
                  </a:ext>
                </a:extLst>
              </p:cNvPr>
              <p:cNvSpPr/>
              <p:nvPr/>
            </p:nvSpPr>
            <p:spPr>
              <a:xfrm>
                <a:off x="203875" y="6075228"/>
                <a:ext cx="9997641" cy="7452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At </a:t>
                </a:r>
                <a14:m>
                  <m:oMath xmlns:m="http://schemas.openxmlformats.org/officeDocument/2006/math">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𝑐</m:t>
                    </m:r>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the “magnetic” component fully compensates the “electric” component so that </a:t>
                </a:r>
                <a14:m>
                  <m:oMath xmlns:m="http://schemas.openxmlformats.org/officeDocument/2006/math">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𝐅</m:t>
                        </m:r>
                      </m:e>
                    </m:acc>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m:t>
                    </m:r>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(of course, moving a mass particle with </a:t>
                </a:r>
                <a14:m>
                  <m:oMath xmlns:m="http://schemas.openxmlformats.org/officeDocument/2006/math">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is impossible)</a:t>
                </a:r>
              </a:p>
            </p:txBody>
          </p:sp>
        </mc:Choice>
        <mc:Fallback xmlns="">
          <p:sp>
            <p:nvSpPr>
              <p:cNvPr id="20" name="Rectangle 19">
                <a:extLst>
                  <a:ext uri="{FF2B5EF4-FFF2-40B4-BE49-F238E27FC236}">
                    <a16:creationId xmlns:a16="http://schemas.microsoft.com/office/drawing/2014/main" id="{4393FBBF-279E-407C-B9D6-219CBD722163}"/>
                  </a:ext>
                </a:extLst>
              </p:cNvPr>
              <p:cNvSpPr>
                <a:spLocks noRot="1" noChangeAspect="1" noMove="1" noResize="1" noEditPoints="1" noAdjustHandles="1" noChangeArrowheads="1" noChangeShapeType="1" noTextEdit="1"/>
              </p:cNvSpPr>
              <p:nvPr/>
            </p:nvSpPr>
            <p:spPr>
              <a:xfrm>
                <a:off x="203875" y="6075228"/>
                <a:ext cx="9997641" cy="745269"/>
              </a:xfrm>
              <a:prstGeom prst="rect">
                <a:avLst/>
              </a:prstGeom>
              <a:blipFill>
                <a:blip r:embed="rId8"/>
                <a:stretch>
                  <a:fillRect l="-610" t="-10656" b="-13934"/>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9CCE9F66-6FC4-46FE-BE17-35A7637902FD}"/>
                  </a:ext>
                </a:extLst>
              </p:cNvPr>
              <p:cNvSpPr/>
              <p:nvPr/>
            </p:nvSpPr>
            <p:spPr>
              <a:xfrm>
                <a:off x="231279" y="698972"/>
                <a:ext cx="1191750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Consider two particles with charges </a:t>
                </a:r>
                <a:r>
                  <a:rPr kumimoji="0" lang="en-US" sz="2000" b="0" i="1" u="none" strike="noStrike" kern="1200" cap="none" spc="0" normalizeH="0" baseline="0" noProof="0" dirty="0">
                    <a:ln>
                      <a:noFill/>
                    </a:ln>
                    <a:solidFill>
                      <a:srgbClr val="000000"/>
                    </a:solidFill>
                    <a:effectLst/>
                    <a:uLnTx/>
                    <a:uFillTx/>
                    <a:latin typeface="Times New Roman"/>
                    <a:ea typeface="+mn-ea"/>
                    <a:cs typeface="+mn-cs"/>
                  </a:rPr>
                  <a:t>q</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and velocities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moving into the same direction in parallel trajectories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Calculate the force between these two</a:t>
                </a:r>
                <a:r>
                  <a:rPr kumimoji="0" lang="ru-RU" sz="20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particles in the lab (i.e. the rest) system of coordinates</a:t>
                </a:r>
              </a:p>
            </p:txBody>
          </p:sp>
        </mc:Choice>
        <mc:Fallback xmlns="">
          <p:sp>
            <p:nvSpPr>
              <p:cNvPr id="16" name="Rectangle 15">
                <a:extLst>
                  <a:ext uri="{FF2B5EF4-FFF2-40B4-BE49-F238E27FC236}">
                    <a16:creationId xmlns:a16="http://schemas.microsoft.com/office/drawing/2014/main" id="{9CCE9F66-6FC4-46FE-BE17-35A7637902FD}"/>
                  </a:ext>
                </a:extLst>
              </p:cNvPr>
              <p:cNvSpPr>
                <a:spLocks noRot="1" noChangeAspect="1" noMove="1" noResize="1" noEditPoints="1" noAdjustHandles="1" noChangeArrowheads="1" noChangeShapeType="1" noTextEdit="1"/>
              </p:cNvSpPr>
              <p:nvPr/>
            </p:nvSpPr>
            <p:spPr>
              <a:xfrm>
                <a:off x="231279" y="698972"/>
                <a:ext cx="11917503" cy="707886"/>
              </a:xfrm>
              <a:prstGeom prst="rect">
                <a:avLst/>
              </a:prstGeom>
              <a:blipFill>
                <a:blip r:embed="rId9"/>
                <a:stretch>
                  <a:fillRect l="-563" t="-5172" b="-14655"/>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20C33728-A0FA-4B57-97EB-C487D0B5CEEC}"/>
                  </a:ext>
                </a:extLst>
              </p:cNvPr>
              <p:cNvSpPr/>
              <p:nvPr/>
            </p:nvSpPr>
            <p:spPr>
              <a:xfrm>
                <a:off x="363101" y="1328732"/>
                <a:ext cx="4839595" cy="7621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𝐅</m:t>
                              </m:r>
                            </m:e>
                          </m:acc>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𝐸</m:t>
                          </m:r>
                        </m:sub>
                      </m:s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𝑞</m:t>
                      </m:r>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𝐄</m:t>
                          </m:r>
                        </m:e>
                      </m:acc>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𝜖</m:t>
                              </m:r>
                            </m:e>
                            <m:sub>
                              <m:r>
                                <a:rPr kumimoji="0" lang="en-US" sz="2000" b="0" i="1" u="none" strike="noStrike" kern="1200" cap="none" spc="0" normalizeH="0" baseline="0" noProof="0">
                                  <a:ln>
                                    <a:noFill/>
                                  </a:ln>
                                  <a:solidFill>
                                    <a:srgbClr val="000000"/>
                                  </a:solidFill>
                                  <a:effectLst/>
                                  <a:uLnTx/>
                                  <a:uFillTx/>
                                  <a:latin typeface="Cambria Math"/>
                                  <a:ea typeface="Cambria Math"/>
                                  <a:cs typeface="+mn-cs"/>
                                </a:rPr>
                                <m:t>0</m:t>
                              </m:r>
                            </m:sub>
                          </m:sSub>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1−</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𝛽</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1−</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v</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e>
                                  </m:d>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𝑠𝑖𝑛</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a:ea typeface="Cambria Math"/>
                                      <a:cs typeface="+mn-cs"/>
                                    </a:rPr>
                                    <m:t>𝜃</m:t>
                                  </m:r>
                                </m:e>
                              </m:d>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3/2</m:t>
                              </m:r>
                            </m:sup>
                          </m:sSup>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7" name="Rectangle 16">
                <a:extLst>
                  <a:ext uri="{FF2B5EF4-FFF2-40B4-BE49-F238E27FC236}">
                    <a16:creationId xmlns:a16="http://schemas.microsoft.com/office/drawing/2014/main" id="{20C33728-A0FA-4B57-97EB-C487D0B5CEEC}"/>
                  </a:ext>
                </a:extLst>
              </p:cNvPr>
              <p:cNvSpPr>
                <a:spLocks noRot="1" noChangeAspect="1" noMove="1" noResize="1" noEditPoints="1" noAdjustHandles="1" noChangeArrowheads="1" noChangeShapeType="1" noTextEdit="1"/>
              </p:cNvSpPr>
              <p:nvPr/>
            </p:nvSpPr>
            <p:spPr>
              <a:xfrm>
                <a:off x="363101" y="1328732"/>
                <a:ext cx="4839595" cy="762132"/>
              </a:xfrm>
              <a:prstGeom prst="rect">
                <a:avLst/>
              </a:prstGeom>
              <a:blipFill>
                <a:blip r:embed="rId10"/>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967438" y="1441518"/>
                <a:ext cx="4363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8967438" y="1441518"/>
                <a:ext cx="436337" cy="461665"/>
              </a:xfrm>
              <a:prstGeom prst="rect">
                <a:avLst/>
              </a:prstGeom>
              <a:blipFill>
                <a:blip r:embed="rId11"/>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0252134" y="1410439"/>
                <a:ext cx="4363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10252134" y="1410439"/>
                <a:ext cx="436337" cy="461665"/>
              </a:xfrm>
              <a:prstGeom prst="rect">
                <a:avLst/>
              </a:prstGeom>
              <a:blipFill>
                <a:blip r:embed="rId12"/>
                <a:stretch>
                  <a:fillRect/>
                </a:stretch>
              </a:blipFill>
            </p:spPr>
            <p:txBody>
              <a:bodyPr/>
              <a:lstStyle/>
              <a:p>
                <a:r>
                  <a:rPr lang="LID4096">
                    <a:noFill/>
                  </a:rPr>
                  <a:t> </a:t>
                </a:r>
              </a:p>
            </p:txBody>
          </p:sp>
        </mc:Fallback>
      </mc:AlternateContent>
      <p:cxnSp>
        <p:nvCxnSpPr>
          <p:cNvPr id="7" name="Straight Arrow Connector 6"/>
          <p:cNvCxnSpPr/>
          <p:nvPr/>
        </p:nvCxnSpPr>
        <p:spPr bwMode="auto">
          <a:xfrm>
            <a:off x="9185606" y="3406915"/>
            <a:ext cx="1284696" cy="0"/>
          </a:xfrm>
          <a:prstGeom prst="straightConnector1">
            <a:avLst/>
          </a:prstGeom>
          <a:noFill/>
          <a:ln w="38100" cap="flat" cmpd="sng" algn="ctr">
            <a:solidFill>
              <a:srgbClr val="00B0F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4" name="Rectangle 23"/>
              <p:cNvSpPr/>
              <p:nvPr/>
            </p:nvSpPr>
            <p:spPr>
              <a:xfrm>
                <a:off x="9656208" y="2880772"/>
                <a:ext cx="4363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𝑟</m:t>
                      </m:r>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4" name="Rectangle 23"/>
              <p:cNvSpPr>
                <a:spLocks noRot="1" noChangeAspect="1" noMove="1" noResize="1" noEditPoints="1" noAdjustHandles="1" noChangeArrowheads="1" noChangeShapeType="1" noTextEdit="1"/>
              </p:cNvSpPr>
              <p:nvPr/>
            </p:nvSpPr>
            <p:spPr>
              <a:xfrm>
                <a:off x="9656208" y="2880772"/>
                <a:ext cx="436337" cy="461665"/>
              </a:xfrm>
              <a:prstGeom prst="rect">
                <a:avLst/>
              </a:prstGeom>
              <a:blipFill>
                <a:blip r:embed="rId13"/>
                <a:stretch>
                  <a:fillRect/>
                </a:stretch>
              </a:blipFill>
            </p:spPr>
            <p:txBody>
              <a:bodyPr/>
              <a:lstStyle/>
              <a:p>
                <a:r>
                  <a:rPr lang="LID4096">
                    <a:noFill/>
                  </a:rPr>
                  <a:t> </a:t>
                </a:r>
              </a:p>
            </p:txBody>
          </p:sp>
        </mc:Fallback>
      </mc:AlternateContent>
      <p:sp>
        <p:nvSpPr>
          <p:cNvPr id="25" name="Rectangle 24">
            <a:extLst>
              <a:ext uri="{FF2B5EF4-FFF2-40B4-BE49-F238E27FC236}">
                <a16:creationId xmlns:a16="http://schemas.microsoft.com/office/drawing/2014/main" id="{22CEF2A2-9A8D-4A0C-AC25-18A8504D8BD1}"/>
              </a:ext>
            </a:extLst>
          </p:cNvPr>
          <p:cNvSpPr/>
          <p:nvPr/>
        </p:nvSpPr>
        <p:spPr>
          <a:xfrm>
            <a:off x="3981136" y="5770551"/>
            <a:ext cx="1053424" cy="400110"/>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CC">
                    <a:lumMod val="75000"/>
                  </a:srgbClr>
                </a:solidFill>
                <a:effectLst/>
                <a:uLnTx/>
                <a:uFillTx/>
                <a:latin typeface="Times New Roman"/>
                <a:ea typeface="Cambria Math" panose="02040503050406030204" pitchFamily="18" charset="0"/>
                <a:cs typeface="+mn-cs"/>
              </a:rPr>
              <a:t>Electric</a:t>
            </a:r>
            <a:endParaRPr kumimoji="0" lang="en-US" sz="2000" b="0" i="1" u="none" strike="noStrike" kern="1200" cap="none" spc="0" normalizeH="0" baseline="0" noProof="0" dirty="0">
              <a:ln>
                <a:noFill/>
              </a:ln>
              <a:solidFill>
                <a:srgbClr val="3333CC">
                  <a:lumMod val="75000"/>
                </a:srgbClr>
              </a:solidFill>
              <a:effectLst/>
              <a:uLnTx/>
              <a:uFillTx/>
              <a:latin typeface="Times New Roman"/>
              <a:ea typeface="Cambria Math" panose="02040503050406030204" pitchFamily="18" charset="0"/>
              <a:cs typeface="+mn-cs"/>
            </a:endParaRPr>
          </a:p>
        </p:txBody>
      </p:sp>
      <p:sp>
        <p:nvSpPr>
          <p:cNvPr id="26" name="Rectangle 25">
            <a:extLst>
              <a:ext uri="{FF2B5EF4-FFF2-40B4-BE49-F238E27FC236}">
                <a16:creationId xmlns:a16="http://schemas.microsoft.com/office/drawing/2014/main" id="{3FAE8213-9B4A-4757-96A3-571DCFAA47C1}"/>
              </a:ext>
            </a:extLst>
          </p:cNvPr>
          <p:cNvSpPr/>
          <p:nvPr/>
        </p:nvSpPr>
        <p:spPr>
          <a:xfrm>
            <a:off x="5353966" y="5795980"/>
            <a:ext cx="1368357" cy="400110"/>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imes New Roman"/>
                <a:ea typeface="Cambria Math" panose="02040503050406030204" pitchFamily="18" charset="0"/>
                <a:cs typeface="+mn-cs"/>
              </a:rPr>
              <a:t>Magnetic</a:t>
            </a:r>
            <a:endParaRPr kumimoji="0" lang="en-US" sz="2000" b="0" i="1" u="none" strike="noStrike" kern="1200" cap="none" spc="0" normalizeH="0" baseline="0" noProof="0" dirty="0">
              <a:ln>
                <a:noFill/>
              </a:ln>
              <a:solidFill>
                <a:srgbClr val="00B050"/>
              </a:solidFill>
              <a:effectLst/>
              <a:uLnTx/>
              <a:uFillTx/>
              <a:latin typeface="Times New Roman"/>
              <a:ea typeface="Cambria Math" panose="02040503050406030204" pitchFamily="18" charset="0"/>
              <a:cs typeface="+mn-cs"/>
            </a:endParaRPr>
          </a:p>
        </p:txBody>
      </p:sp>
      <p:cxnSp>
        <p:nvCxnSpPr>
          <p:cNvPr id="11" name="Straight Arrow Connector 10"/>
          <p:cNvCxnSpPr/>
          <p:nvPr/>
        </p:nvCxnSpPr>
        <p:spPr bwMode="auto">
          <a:xfrm flipV="1">
            <a:off x="4704406" y="5657507"/>
            <a:ext cx="264799" cy="192249"/>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p:cNvCxnSpPr/>
          <p:nvPr/>
        </p:nvCxnSpPr>
        <p:spPr bwMode="auto">
          <a:xfrm flipH="1" flipV="1">
            <a:off x="5692475" y="5626502"/>
            <a:ext cx="216961" cy="265936"/>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Arrow Connector 34"/>
          <p:cNvCxnSpPr/>
          <p:nvPr/>
        </p:nvCxnSpPr>
        <p:spPr bwMode="auto">
          <a:xfrm flipV="1">
            <a:off x="3981709" y="2076098"/>
            <a:ext cx="178930" cy="198965"/>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20C33728-A0FA-4B57-97EB-C487D0B5CEEC}"/>
                  </a:ext>
                </a:extLst>
              </p:cNvPr>
              <p:cNvSpPr/>
              <p:nvPr/>
            </p:nvSpPr>
            <p:spPr>
              <a:xfrm>
                <a:off x="5007544" y="1367756"/>
                <a:ext cx="2901948" cy="839076"/>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𝜖</m:t>
                              </m:r>
                            </m:e>
                            <m:sub>
                              <m:r>
                                <a:rPr kumimoji="0" lang="en-US" sz="2000" b="0" i="1" u="none" strike="noStrike" kern="1200" cap="none" spc="0" normalizeH="0" baseline="0" noProof="0">
                                  <a:ln>
                                    <a:noFill/>
                                  </a:ln>
                                  <a:solidFill>
                                    <a:srgbClr val="000000"/>
                                  </a:solidFill>
                                  <a:effectLst/>
                                  <a:uLnTx/>
                                  <a:uFillTx/>
                                  <a:latin typeface="Cambria Math"/>
                                  <a:ea typeface="Cambria Math"/>
                                  <a:cs typeface="+mn-cs"/>
                                </a:rPr>
                                <m:t>0</m:t>
                              </m:r>
                            </m:sub>
                          </m:sSub>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1−</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v</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e>
                              </m:d>
                            </m:e>
                          </m:rad>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7" name="Rectangle 26">
                <a:extLst>
                  <a:ext uri="{FF2B5EF4-FFF2-40B4-BE49-F238E27FC236}">
                    <a16:creationId xmlns:a16="http://schemas.microsoft.com/office/drawing/2014/main" id="{20C33728-A0FA-4B57-97EB-C487D0B5CEEC}"/>
                  </a:ext>
                </a:extLst>
              </p:cNvPr>
              <p:cNvSpPr>
                <a:spLocks noRot="1" noChangeAspect="1" noMove="1" noResize="1" noEditPoints="1" noAdjustHandles="1" noChangeArrowheads="1" noChangeShapeType="1" noTextEdit="1"/>
              </p:cNvSpPr>
              <p:nvPr/>
            </p:nvSpPr>
            <p:spPr>
              <a:xfrm>
                <a:off x="5007544" y="1367756"/>
                <a:ext cx="2901948" cy="839076"/>
              </a:xfrm>
              <a:prstGeom prst="rect">
                <a:avLst/>
              </a:prstGeom>
              <a:blipFill>
                <a:blip r:embed="rId14"/>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8BB6559-4CCE-421C-A6EB-52990EF67DC8}"/>
                  </a:ext>
                </a:extLst>
              </p:cNvPr>
              <p:cNvSpPr/>
              <p:nvPr/>
            </p:nvSpPr>
            <p:spPr>
              <a:xfrm>
                <a:off x="2685322" y="3907184"/>
                <a:ext cx="246798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d>
                        <m:d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e>
                      </m:d>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d>
                        <m:d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e>
                      </m:d>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0" name="Rectangle 29">
                <a:extLst>
                  <a:ext uri="{FF2B5EF4-FFF2-40B4-BE49-F238E27FC236}">
                    <a16:creationId xmlns:a16="http://schemas.microsoft.com/office/drawing/2014/main" id="{68BB6559-4CCE-421C-A6EB-52990EF67DC8}"/>
                  </a:ext>
                </a:extLst>
              </p:cNvPr>
              <p:cNvSpPr>
                <a:spLocks noRot="1" noChangeAspect="1" noMove="1" noResize="1" noEditPoints="1" noAdjustHandles="1" noChangeArrowheads="1" noChangeShapeType="1" noTextEdit="1"/>
              </p:cNvSpPr>
              <p:nvPr/>
            </p:nvSpPr>
            <p:spPr>
              <a:xfrm>
                <a:off x="2685322" y="3907184"/>
                <a:ext cx="2467983" cy="400110"/>
              </a:xfrm>
              <a:prstGeom prst="rect">
                <a:avLst/>
              </a:prstGeom>
              <a:blipFill>
                <a:blip r:embed="rId15"/>
                <a:stretch>
                  <a:fillRect t="-7576"/>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68BB6559-4CCE-421C-A6EB-52990EF67DC8}"/>
                  </a:ext>
                </a:extLst>
              </p:cNvPr>
              <p:cNvSpPr/>
              <p:nvPr/>
            </p:nvSpPr>
            <p:spPr>
              <a:xfrm>
                <a:off x="4995314" y="3907184"/>
                <a:ext cx="110068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v</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1" name="Rectangle 30">
                <a:extLst>
                  <a:ext uri="{FF2B5EF4-FFF2-40B4-BE49-F238E27FC236}">
                    <a16:creationId xmlns:a16="http://schemas.microsoft.com/office/drawing/2014/main" id="{68BB6559-4CCE-421C-A6EB-52990EF67DC8}"/>
                  </a:ext>
                </a:extLst>
              </p:cNvPr>
              <p:cNvSpPr>
                <a:spLocks noRot="1" noChangeAspect="1" noMove="1" noResize="1" noEditPoints="1" noAdjustHandles="1" noChangeArrowheads="1" noChangeShapeType="1" noTextEdit="1"/>
              </p:cNvSpPr>
              <p:nvPr/>
            </p:nvSpPr>
            <p:spPr>
              <a:xfrm>
                <a:off x="4995314" y="3907184"/>
                <a:ext cx="1100686" cy="400110"/>
              </a:xfrm>
              <a:prstGeom prst="rect">
                <a:avLst/>
              </a:prstGeom>
              <a:blipFill>
                <a:blip r:embed="rId16"/>
                <a:stretch>
                  <a:fillRect t="-7576" r="-25414"/>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31279" y="3214189"/>
                <a:ext cx="1833451" cy="4621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𝐅</m:t>
                              </m:r>
                            </m:e>
                          </m:acc>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𝐵</m:t>
                          </m:r>
                        </m:sub>
                      </m:s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𝑞</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𝐯</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𝐁</m:t>
                              </m:r>
                            </m:e>
                          </m:acc>
                        </m:e>
                      </m:d>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231279" y="3214189"/>
                <a:ext cx="1833451" cy="462114"/>
              </a:xfrm>
              <a:prstGeom prst="rect">
                <a:avLst/>
              </a:prstGeom>
              <a:blipFill>
                <a:blip r:embed="rId17"/>
                <a:stretch>
                  <a:fillRect t="-15789" b="-3947"/>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867053" y="3097227"/>
                <a:ext cx="2203488" cy="6706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𝑞</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𝐯</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𝐄</m:t>
                              </m:r>
                            </m:e>
                          </m:acc>
                        </m:e>
                      </m:d>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3" name="Rectangle 32"/>
              <p:cNvSpPr>
                <a:spLocks noRot="1" noChangeAspect="1" noMove="1" noResize="1" noEditPoints="1" noAdjustHandles="1" noChangeArrowheads="1" noChangeShapeType="1" noTextEdit="1"/>
              </p:cNvSpPr>
              <p:nvPr/>
            </p:nvSpPr>
            <p:spPr>
              <a:xfrm>
                <a:off x="1867053" y="3097227"/>
                <a:ext cx="2203488" cy="670696"/>
              </a:xfrm>
              <a:prstGeom prst="rect">
                <a:avLst/>
              </a:prstGeom>
              <a:blipFill>
                <a:blip r:embed="rId18"/>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3840764" y="3054930"/>
                <a:ext cx="4153445" cy="8390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𝜖</m:t>
                              </m:r>
                            </m:e>
                            <m:sub>
                              <m:r>
                                <a:rPr kumimoji="0" lang="en-US" sz="2000" b="0" i="1" u="none" strike="noStrike" kern="1200" cap="none" spc="0" normalizeH="0" baseline="0" noProof="0">
                                  <a:ln>
                                    <a:noFill/>
                                  </a:ln>
                                  <a:solidFill>
                                    <a:srgbClr val="000000"/>
                                  </a:solidFill>
                                  <a:effectLst/>
                                  <a:uLnTx/>
                                  <a:uFillTx/>
                                  <a:latin typeface="Cambria Math"/>
                                  <a:ea typeface="Cambria Math"/>
                                  <a:cs typeface="+mn-cs"/>
                                </a:rPr>
                                <m:t>0</m:t>
                              </m:r>
                            </m:sub>
                          </m:sSub>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1−</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v</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e>
                              </m:d>
                            </m:e>
                          </m:rad>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e>
                          </m:d>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4" name="Rectangle 33"/>
              <p:cNvSpPr>
                <a:spLocks noRot="1" noChangeAspect="1" noMove="1" noResize="1" noEditPoints="1" noAdjustHandles="1" noChangeArrowheads="1" noChangeShapeType="1" noTextEdit="1"/>
              </p:cNvSpPr>
              <p:nvPr/>
            </p:nvSpPr>
            <p:spPr>
              <a:xfrm>
                <a:off x="3840764" y="3054930"/>
                <a:ext cx="4153445" cy="839076"/>
              </a:xfrm>
              <a:prstGeom prst="rect">
                <a:avLst/>
              </a:prstGeom>
              <a:blipFill>
                <a:blip r:embed="rId19"/>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703604" y="2420597"/>
                <a:ext cx="1866024" cy="6706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e>
                      </m:d>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1703604" y="2420597"/>
                <a:ext cx="1866024" cy="670696"/>
              </a:xfrm>
              <a:prstGeom prst="rect">
                <a:avLst/>
              </a:prstGeom>
              <a:blipFill>
                <a:blip r:embed="rId20"/>
                <a:stretch>
                  <a:fillRect/>
                </a:stretch>
              </a:blipFill>
            </p:spPr>
            <p:txBody>
              <a:bodyPr/>
              <a:lstStyle/>
              <a:p>
                <a:r>
                  <a:rPr lang="LID4096">
                    <a:noFill/>
                  </a:rPr>
                  <a:t> </a:t>
                </a:r>
              </a:p>
            </p:txBody>
          </p:sp>
        </mc:Fallback>
      </mc:AlternateContent>
      <p:cxnSp>
        <p:nvCxnSpPr>
          <p:cNvPr id="36" name="Straight Arrow Connector 35"/>
          <p:cNvCxnSpPr/>
          <p:nvPr/>
        </p:nvCxnSpPr>
        <p:spPr bwMode="auto">
          <a:xfrm flipH="1">
            <a:off x="1708891" y="2943582"/>
            <a:ext cx="158162" cy="257050"/>
          </a:xfrm>
          <a:prstGeom prst="straightConnector1">
            <a:avLst/>
          </a:prstGeom>
          <a:noFill/>
          <a:ln w="1905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5EF64D2-F3CA-1206-4B41-14C4CA53F121}"/>
                  </a:ext>
                </a:extLst>
              </p:cNvPr>
              <p:cNvSpPr/>
              <p:nvPr/>
            </p:nvSpPr>
            <p:spPr>
              <a:xfrm>
                <a:off x="250039" y="4308861"/>
                <a:ext cx="3847464" cy="8390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𝐅</m:t>
                              </m:r>
                            </m:e>
                          </m:acc>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𝐵</m:t>
                          </m:r>
                        </m:sub>
                      </m:s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𝜖</m:t>
                              </m:r>
                            </m:e>
                            <m:sub>
                              <m:r>
                                <a:rPr kumimoji="0" lang="en-US" sz="2000" b="0" i="1" u="none" strike="noStrike" kern="1200" cap="none" spc="0" normalizeH="0" baseline="0" noProof="0">
                                  <a:ln>
                                    <a:noFill/>
                                  </a:ln>
                                  <a:solidFill>
                                    <a:srgbClr val="000000"/>
                                  </a:solidFill>
                                  <a:effectLst/>
                                  <a:uLnTx/>
                                  <a:uFillTx/>
                                  <a:latin typeface="Cambria Math"/>
                                  <a:ea typeface="Cambria Math"/>
                                  <a:cs typeface="+mn-cs"/>
                                </a:rPr>
                                <m:t>0</m:t>
                              </m:r>
                            </m:sub>
                          </m:sSub>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1−</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v</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e>
                              </m:d>
                            </m:e>
                          </m:rad>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9" name="Rectangle 8">
                <a:extLst>
                  <a:ext uri="{FF2B5EF4-FFF2-40B4-BE49-F238E27FC236}">
                    <a16:creationId xmlns:a16="http://schemas.microsoft.com/office/drawing/2014/main" id="{25EF64D2-F3CA-1206-4B41-14C4CA53F121}"/>
                  </a:ext>
                </a:extLst>
              </p:cNvPr>
              <p:cNvSpPr>
                <a:spLocks noRot="1" noChangeAspect="1" noMove="1" noResize="1" noEditPoints="1" noAdjustHandles="1" noChangeArrowheads="1" noChangeShapeType="1" noTextEdit="1"/>
              </p:cNvSpPr>
              <p:nvPr/>
            </p:nvSpPr>
            <p:spPr>
              <a:xfrm>
                <a:off x="250039" y="4308861"/>
                <a:ext cx="3847464" cy="839076"/>
              </a:xfrm>
              <a:prstGeom prst="rect">
                <a:avLst/>
              </a:prstGeom>
              <a:blipFill>
                <a:blip r:embed="rId21"/>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B2020ED-920B-45E1-A3D5-6FC540757F18}"/>
                  </a:ext>
                </a:extLst>
              </p:cNvPr>
              <p:cNvSpPr/>
              <p:nvPr/>
            </p:nvSpPr>
            <p:spPr>
              <a:xfrm>
                <a:off x="3889755" y="4328922"/>
                <a:ext cx="1313308" cy="71006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v</m:t>
                              </m:r>
                            </m:e>
                            <m:sup>
                              <m: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CC99">
                                      <a:lumMod val="50000"/>
                                    </a:srgbClr>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𝐅</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sub>
                      </m:sSub>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12" name="Rectangle 11">
                <a:extLst>
                  <a:ext uri="{FF2B5EF4-FFF2-40B4-BE49-F238E27FC236}">
                    <a16:creationId xmlns:a16="http://schemas.microsoft.com/office/drawing/2014/main" id="{BB2020ED-920B-45E1-A3D5-6FC540757F18}"/>
                  </a:ext>
                </a:extLst>
              </p:cNvPr>
              <p:cNvSpPr>
                <a:spLocks noRot="1" noChangeAspect="1" noMove="1" noResize="1" noEditPoints="1" noAdjustHandles="1" noChangeArrowheads="1" noChangeShapeType="1" noTextEdit="1"/>
              </p:cNvSpPr>
              <p:nvPr/>
            </p:nvSpPr>
            <p:spPr>
              <a:xfrm>
                <a:off x="3889755" y="4328922"/>
                <a:ext cx="1313308" cy="710066"/>
              </a:xfrm>
              <a:prstGeom prst="rect">
                <a:avLst/>
              </a:prstGeom>
              <a:blipFill>
                <a:blip r:embed="rId22"/>
                <a:stretch>
                  <a:fillRect/>
                </a:stretch>
              </a:blipFill>
            </p:spPr>
            <p:txBody>
              <a:bodyPr/>
              <a:lstStyle/>
              <a:p>
                <a:r>
                  <a:rPr lang="LID4096">
                    <a:noFill/>
                  </a:rPr>
                  <a:t> </a:t>
                </a:r>
              </a:p>
            </p:txBody>
          </p:sp>
        </mc:Fallback>
      </mc:AlternateContent>
    </p:spTree>
    <p:extLst>
      <p:ext uri="{BB962C8B-B14F-4D97-AF65-F5344CB8AC3E}">
        <p14:creationId xmlns:p14="http://schemas.microsoft.com/office/powerpoint/2010/main" val="159580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0" grpId="0"/>
      <p:bldP spid="6" grpId="0"/>
      <p:bldP spid="14" grpId="0"/>
      <p:bldP spid="21" grpId="0"/>
      <p:bldP spid="19" grpId="0"/>
      <p:bldP spid="20" grpId="0"/>
      <p:bldP spid="17" grpId="0"/>
      <p:bldP spid="25" grpId="0"/>
      <p:bldP spid="26" grpId="0"/>
      <p:bldP spid="27" grpId="0"/>
      <p:bldP spid="30" grpId="0"/>
      <p:bldP spid="31" grpId="0"/>
      <p:bldP spid="2" grpId="0"/>
      <p:bldP spid="33" grpId="0"/>
      <p:bldP spid="34" grpId="0"/>
      <p:bldP spid="4" grpId="0"/>
      <p:bldP spid="9"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0" y="0"/>
            <a:ext cx="12192000" cy="609600"/>
          </a:xfrm>
        </p:spPr>
        <p:txBody>
          <a:bodyPr/>
          <a:lstStyle/>
          <a:p>
            <a:pPr eaLnBrk="1" hangingPunct="1"/>
            <a:r>
              <a:rPr lang="en-US" altLang="en-US" dirty="0">
                <a:solidFill>
                  <a:srgbClr val="000066"/>
                </a:solidFill>
              </a:rPr>
              <a:t>Question 2: </a:t>
            </a:r>
            <a:r>
              <a:rPr lang="en-US" dirty="0">
                <a:solidFill>
                  <a:schemeClr val="accent2">
                    <a:lumMod val="50000"/>
                  </a:schemeClr>
                </a:solidFill>
              </a:rPr>
              <a:t>PollEv.com/2023mp</a:t>
            </a:r>
            <a:r>
              <a:rPr lang="en-US" altLang="en-US" dirty="0">
                <a:solidFill>
                  <a:srgbClr val="000066"/>
                </a:solidFill>
              </a:rPr>
              <a:t> </a:t>
            </a:r>
          </a:p>
        </p:txBody>
      </p:sp>
      <p:sp>
        <p:nvSpPr>
          <p:cNvPr id="17" name="Content Placeholder 4">
            <a:extLst>
              <a:ext uri="{FF2B5EF4-FFF2-40B4-BE49-F238E27FC236}">
                <a16:creationId xmlns:a16="http://schemas.microsoft.com/office/drawing/2014/main" id="{C1B03A35-6FC6-4A64-8132-3D4C01109246}"/>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34</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E2D5A1D-4A97-4A64-B1C4-CD945C9236C9}"/>
                  </a:ext>
                </a:extLst>
              </p:cNvPr>
              <p:cNvSpPr/>
              <p:nvPr/>
            </p:nvSpPr>
            <p:spPr>
              <a:xfrm>
                <a:off x="264354" y="888996"/>
                <a:ext cx="8540688" cy="77604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In the rest system of coordinates, the force between the charges was calculated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What is the force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𝐅</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sub>
                    </m:sSub>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in the frame of moving charges?</a:t>
                </a:r>
              </a:p>
            </p:txBody>
          </p:sp>
        </mc:Choice>
        <mc:Fallback xmlns="">
          <p:sp>
            <p:nvSpPr>
              <p:cNvPr id="8" name="Rectangle 7">
                <a:extLst>
                  <a:ext uri="{FF2B5EF4-FFF2-40B4-BE49-F238E27FC236}">
                    <a16:creationId xmlns:a16="http://schemas.microsoft.com/office/drawing/2014/main" id="{AE2D5A1D-4A97-4A64-B1C4-CD945C9236C9}"/>
                  </a:ext>
                </a:extLst>
              </p:cNvPr>
              <p:cNvSpPr>
                <a:spLocks noRot="1" noChangeAspect="1" noMove="1" noResize="1" noEditPoints="1" noAdjustHandles="1" noChangeArrowheads="1" noChangeShapeType="1" noTextEdit="1"/>
              </p:cNvSpPr>
              <p:nvPr/>
            </p:nvSpPr>
            <p:spPr>
              <a:xfrm>
                <a:off x="264354" y="888996"/>
                <a:ext cx="8540688" cy="776046"/>
              </a:xfrm>
              <a:prstGeom prst="rect">
                <a:avLst/>
              </a:prstGeom>
              <a:blipFill>
                <a:blip r:embed="rId3"/>
                <a:stretch>
                  <a:fillRect l="-714" t="-4724" r="-214" b="-10236"/>
                </a:stretch>
              </a:blipFill>
            </p:spPr>
            <p:txBody>
              <a:bodyPr/>
              <a:lstStyle/>
              <a:p>
                <a:r>
                  <a:rPr lang="LID4096">
                    <a:noFill/>
                  </a:rPr>
                  <a:t> </a:t>
                </a:r>
              </a:p>
            </p:txBody>
          </p:sp>
        </mc:Fallback>
      </mc:AlternateContent>
      <p:sp>
        <p:nvSpPr>
          <p:cNvPr id="12" name="Rectangle 11">
            <a:extLst>
              <a:ext uri="{FF2B5EF4-FFF2-40B4-BE49-F238E27FC236}">
                <a16:creationId xmlns:a16="http://schemas.microsoft.com/office/drawing/2014/main" id="{BEC40E7A-9C46-4E76-90A4-22F3330D0CE0}"/>
              </a:ext>
            </a:extLst>
          </p:cNvPr>
          <p:cNvSpPr/>
          <p:nvPr/>
        </p:nvSpPr>
        <p:spPr>
          <a:xfrm>
            <a:off x="299632" y="4889442"/>
            <a:ext cx="125726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imes New Roman"/>
                <a:ea typeface="+mn-ea"/>
                <a:cs typeface="+mn-cs"/>
              </a:rPr>
              <a:t>Answer B</a:t>
            </a:r>
          </a:p>
        </p:txBody>
      </p:sp>
      <p:sp>
        <p:nvSpPr>
          <p:cNvPr id="23" name="Rectangle 22">
            <a:extLst>
              <a:ext uri="{FF2B5EF4-FFF2-40B4-BE49-F238E27FC236}">
                <a16:creationId xmlns:a16="http://schemas.microsoft.com/office/drawing/2014/main" id="{41693378-17D7-41BA-B4EF-5C0011CCE38A}"/>
              </a:ext>
            </a:extLst>
          </p:cNvPr>
          <p:cNvSpPr/>
          <p:nvPr/>
        </p:nvSpPr>
        <p:spPr>
          <a:xfrm>
            <a:off x="264354" y="1585605"/>
            <a:ext cx="4572000" cy="3041858"/>
          </a:xfrm>
          <a:prstGeom prst="rect">
            <a:avLst/>
          </a:prstGeom>
        </p:spPr>
        <p:txBody>
          <a:bodyPr>
            <a:spAutoFit/>
          </a:bodyPr>
          <a:lstStyle/>
          <a:p>
            <a:pPr marL="0" marR="0" lvl="0" indent="0" algn="l" defTabSz="914400" rtl="0" eaLnBrk="1" fontAlgn="auto" latinLnBrk="0" hangingPunct="1">
              <a:lnSpc>
                <a:spcPts val="46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imes New Roman"/>
                <a:ea typeface="+mn-ea"/>
                <a:cs typeface="+mn-cs"/>
              </a:rPr>
              <a:t>Answer</a:t>
            </a:r>
          </a:p>
          <a:p>
            <a:pPr marL="0" marR="0" lvl="0" indent="0" algn="l" defTabSz="914400" rtl="0" eaLnBrk="1" fontAlgn="auto" latinLnBrk="0" hangingPunct="1">
              <a:lnSpc>
                <a:spcPts val="46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  </a:t>
            </a:r>
            <a:endParaRPr kumimoji="0" lang="en-US" sz="2000" b="0" i="1"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ts val="46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B.  </a:t>
            </a:r>
            <a:endParaRPr kumimoji="0" lang="en-US" sz="2000" b="0" i="1"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ts val="46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C.  </a:t>
            </a:r>
          </a:p>
          <a:p>
            <a:pPr marL="0" marR="0" lvl="0" indent="0" algn="l" defTabSz="914400" rtl="0" eaLnBrk="1" fontAlgn="auto" latinLnBrk="0" hangingPunct="1">
              <a:lnSpc>
                <a:spcPts val="46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D.  Other</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823C1CE-E92B-4A1E-B93F-50DE844A5E86}"/>
                  </a:ext>
                </a:extLst>
              </p:cNvPr>
              <p:cNvSpPr/>
              <p:nvPr/>
            </p:nvSpPr>
            <p:spPr>
              <a:xfrm>
                <a:off x="8620351" y="709152"/>
                <a:ext cx="3369593" cy="762132"/>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𝐅</m:t>
                          </m:r>
                        </m:e>
                      </m:acc>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1−</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v</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e>
                          </m:d>
                        </m:e>
                      </m:rad>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3" name="Rectangle 12">
                <a:extLst>
                  <a:ext uri="{FF2B5EF4-FFF2-40B4-BE49-F238E27FC236}">
                    <a16:creationId xmlns:a16="http://schemas.microsoft.com/office/drawing/2014/main" id="{7823C1CE-E92B-4A1E-B93F-50DE844A5E86}"/>
                  </a:ext>
                </a:extLst>
              </p:cNvPr>
              <p:cNvSpPr>
                <a:spLocks noRot="1" noChangeAspect="1" noMove="1" noResize="1" noEditPoints="1" noAdjustHandles="1" noChangeArrowheads="1" noChangeShapeType="1" noTextEdit="1"/>
              </p:cNvSpPr>
              <p:nvPr/>
            </p:nvSpPr>
            <p:spPr>
              <a:xfrm>
                <a:off x="8620351" y="709152"/>
                <a:ext cx="3369593" cy="762132"/>
              </a:xfrm>
              <a:prstGeom prst="rect">
                <a:avLst/>
              </a:prstGeom>
              <a:blipFill>
                <a:blip r:embed="rId4"/>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5C006D7A-2AB2-4F66-A2E3-68C11F509E13}"/>
                  </a:ext>
                </a:extLst>
              </p:cNvPr>
              <p:cNvSpPr/>
              <p:nvPr/>
            </p:nvSpPr>
            <p:spPr>
              <a:xfrm>
                <a:off x="601771" y="2198872"/>
                <a:ext cx="3430211" cy="762132"/>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𝐅</m:t>
                              </m:r>
                            </m:e>
                          </m:acc>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𝑞</m:t>
                          </m:r>
                        </m:sub>
                      </m:sSub>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1−</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v</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e>
                          </m:d>
                        </m:e>
                      </m:rad>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0" name="Rectangle 19">
                <a:extLst>
                  <a:ext uri="{FF2B5EF4-FFF2-40B4-BE49-F238E27FC236}">
                    <a16:creationId xmlns:a16="http://schemas.microsoft.com/office/drawing/2014/main" id="{5C006D7A-2AB2-4F66-A2E3-68C11F509E13}"/>
                  </a:ext>
                </a:extLst>
              </p:cNvPr>
              <p:cNvSpPr>
                <a:spLocks noRot="1" noChangeAspect="1" noMove="1" noResize="1" noEditPoints="1" noAdjustHandles="1" noChangeArrowheads="1" noChangeShapeType="1" noTextEdit="1"/>
              </p:cNvSpPr>
              <p:nvPr/>
            </p:nvSpPr>
            <p:spPr>
              <a:xfrm>
                <a:off x="601771" y="2198872"/>
                <a:ext cx="3430211" cy="762132"/>
              </a:xfrm>
              <a:prstGeom prst="rect">
                <a:avLst/>
              </a:prstGeom>
              <a:blipFill>
                <a:blip r:embed="rId5"/>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5E3BCFA3-ABEC-4AC6-A9E9-D229B3B91B6A}"/>
                  </a:ext>
                </a:extLst>
              </p:cNvPr>
              <p:cNvSpPr/>
              <p:nvPr/>
            </p:nvSpPr>
            <p:spPr>
              <a:xfrm>
                <a:off x="611735" y="2747091"/>
                <a:ext cx="1813000" cy="762132"/>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𝐅</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sub>
                      </m:sSub>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1" name="Rectangle 20">
                <a:extLst>
                  <a:ext uri="{FF2B5EF4-FFF2-40B4-BE49-F238E27FC236}">
                    <a16:creationId xmlns:a16="http://schemas.microsoft.com/office/drawing/2014/main" id="{5E3BCFA3-ABEC-4AC6-A9E9-D229B3B91B6A}"/>
                  </a:ext>
                </a:extLst>
              </p:cNvPr>
              <p:cNvSpPr>
                <a:spLocks noRot="1" noChangeAspect="1" noMove="1" noResize="1" noEditPoints="1" noAdjustHandles="1" noChangeArrowheads="1" noChangeShapeType="1" noTextEdit="1"/>
              </p:cNvSpPr>
              <p:nvPr/>
            </p:nvSpPr>
            <p:spPr>
              <a:xfrm>
                <a:off x="611735" y="2747091"/>
                <a:ext cx="1813000" cy="762132"/>
              </a:xfrm>
              <a:prstGeom prst="rect">
                <a:avLst/>
              </a:prstGeom>
              <a:blipFill>
                <a:blip r:embed="rId6"/>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CB7CF630-6401-4847-A398-0ACEE58E323E}"/>
                  </a:ext>
                </a:extLst>
              </p:cNvPr>
              <p:cNvSpPr/>
              <p:nvPr/>
            </p:nvSpPr>
            <p:spPr>
              <a:xfrm>
                <a:off x="597105" y="3330998"/>
                <a:ext cx="3219038" cy="839076"/>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𝐅</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sub>
                      </m:sSub>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1−</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v</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e>
                              </m:d>
                            </m:e>
                          </m:rad>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4" name="Rectangle 23">
                <a:extLst>
                  <a:ext uri="{FF2B5EF4-FFF2-40B4-BE49-F238E27FC236}">
                    <a16:creationId xmlns:a16="http://schemas.microsoft.com/office/drawing/2014/main" id="{CB7CF630-6401-4847-A398-0ACEE58E323E}"/>
                  </a:ext>
                </a:extLst>
              </p:cNvPr>
              <p:cNvSpPr>
                <a:spLocks noRot="1" noChangeAspect="1" noMove="1" noResize="1" noEditPoints="1" noAdjustHandles="1" noChangeArrowheads="1" noChangeShapeType="1" noTextEdit="1"/>
              </p:cNvSpPr>
              <p:nvPr/>
            </p:nvSpPr>
            <p:spPr>
              <a:xfrm>
                <a:off x="597105" y="3330998"/>
                <a:ext cx="3219038" cy="839076"/>
              </a:xfrm>
              <a:prstGeom prst="rect">
                <a:avLst/>
              </a:prstGeom>
              <a:blipFill>
                <a:blip r:embed="rId7"/>
                <a:stretch>
                  <a:fillRect/>
                </a:stretch>
              </a:blipFill>
              <a:ln w="19050">
                <a:noFill/>
              </a:ln>
            </p:spPr>
            <p:txBody>
              <a:bodyPr/>
              <a:lstStyle/>
              <a:p>
                <a:r>
                  <a:rPr lang="LID4096">
                    <a:noFill/>
                  </a:rPr>
                  <a:t> </a:t>
                </a:r>
              </a:p>
            </p:txBody>
          </p:sp>
        </mc:Fallback>
      </mc:AlternateContent>
      <p:sp>
        <p:nvSpPr>
          <p:cNvPr id="25" name="Rectangle 24">
            <a:extLst>
              <a:ext uri="{FF2B5EF4-FFF2-40B4-BE49-F238E27FC236}">
                <a16:creationId xmlns:a16="http://schemas.microsoft.com/office/drawing/2014/main" id="{E6597EB9-8CED-4386-9928-EDC100DBFB3A}"/>
              </a:ext>
            </a:extLst>
          </p:cNvPr>
          <p:cNvSpPr/>
          <p:nvPr/>
        </p:nvSpPr>
        <p:spPr>
          <a:xfrm>
            <a:off x="273313" y="5313350"/>
            <a:ext cx="431259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In the “charge” system of coordinates</a:t>
            </a: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D23B0A44-1473-49A9-969E-06E4A9ED0C2C}"/>
                  </a:ext>
                </a:extLst>
              </p:cNvPr>
              <p:cNvSpPr/>
              <p:nvPr/>
            </p:nvSpPr>
            <p:spPr>
              <a:xfrm>
                <a:off x="264354" y="5804104"/>
                <a:ext cx="2244258" cy="762132"/>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𝐅</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sub>
                      </m:sSub>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6" name="Rectangle 25">
                <a:extLst>
                  <a:ext uri="{FF2B5EF4-FFF2-40B4-BE49-F238E27FC236}">
                    <a16:creationId xmlns:a16="http://schemas.microsoft.com/office/drawing/2014/main" id="{D23B0A44-1473-49A9-969E-06E4A9ED0C2C}"/>
                  </a:ext>
                </a:extLst>
              </p:cNvPr>
              <p:cNvSpPr>
                <a:spLocks noRot="1" noChangeAspect="1" noMove="1" noResize="1" noEditPoints="1" noAdjustHandles="1" noChangeArrowheads="1" noChangeShapeType="1" noTextEdit="1"/>
              </p:cNvSpPr>
              <p:nvPr/>
            </p:nvSpPr>
            <p:spPr>
              <a:xfrm>
                <a:off x="264354" y="5804104"/>
                <a:ext cx="2244258" cy="762132"/>
              </a:xfrm>
              <a:prstGeom prst="rect">
                <a:avLst/>
              </a:prstGeom>
              <a:blipFill>
                <a:blip r:embed="rId8"/>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E2B8F129-493F-4ECF-8027-9096496EEE0D}"/>
                  </a:ext>
                </a:extLst>
              </p:cNvPr>
              <p:cNvSpPr/>
              <p:nvPr/>
            </p:nvSpPr>
            <p:spPr>
              <a:xfrm>
                <a:off x="1918487" y="5836030"/>
                <a:ext cx="3299215" cy="718787"/>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𝐅</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1−</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v</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en>
                              </m:f>
                            </m:e>
                          </m:d>
                        </m:e>
                      </m:rad>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𝐅</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𝐅</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sub>
                      </m:sSub>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7" name="Rectangle 26">
                <a:extLst>
                  <a:ext uri="{FF2B5EF4-FFF2-40B4-BE49-F238E27FC236}">
                    <a16:creationId xmlns:a16="http://schemas.microsoft.com/office/drawing/2014/main" id="{E2B8F129-493F-4ECF-8027-9096496EEE0D}"/>
                  </a:ext>
                </a:extLst>
              </p:cNvPr>
              <p:cNvSpPr>
                <a:spLocks noRot="1" noChangeAspect="1" noMove="1" noResize="1" noEditPoints="1" noAdjustHandles="1" noChangeArrowheads="1" noChangeShapeType="1" noTextEdit="1"/>
              </p:cNvSpPr>
              <p:nvPr/>
            </p:nvSpPr>
            <p:spPr>
              <a:xfrm>
                <a:off x="1918487" y="5836030"/>
                <a:ext cx="3299215" cy="718787"/>
              </a:xfrm>
              <a:prstGeom prst="rect">
                <a:avLst/>
              </a:prstGeom>
              <a:blipFill>
                <a:blip r:embed="rId9"/>
                <a:stretch>
                  <a:fillRect/>
                </a:stretch>
              </a:blipFill>
              <a:ln w="19050">
                <a:noFill/>
              </a:ln>
            </p:spPr>
            <p:txBody>
              <a:bodyPr/>
              <a:lstStyle/>
              <a:p>
                <a:r>
                  <a:rPr lang="LID4096">
                    <a:noFill/>
                  </a:rPr>
                  <a:t> </a:t>
                </a:r>
              </a:p>
            </p:txBody>
          </p:sp>
        </mc:Fallback>
      </mc:AlternateContent>
      <p:sp>
        <p:nvSpPr>
          <p:cNvPr id="28" name="Rectangle 27">
            <a:extLst>
              <a:ext uri="{FF2B5EF4-FFF2-40B4-BE49-F238E27FC236}">
                <a16:creationId xmlns:a16="http://schemas.microsoft.com/office/drawing/2014/main" id="{38314E9A-9E4E-442B-BA65-3C9533A1273F}"/>
              </a:ext>
            </a:extLst>
          </p:cNvPr>
          <p:cNvSpPr/>
          <p:nvPr/>
        </p:nvSpPr>
        <p:spPr>
          <a:xfrm>
            <a:off x="5267362" y="5985115"/>
            <a:ext cx="35538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(see Griffiths, Section 12.2.4)</a:t>
            </a:r>
          </a:p>
        </p:txBody>
      </p:sp>
      <p:pic>
        <p:nvPicPr>
          <p:cNvPr id="18" name="Picture 17">
            <a:extLst>
              <a:ext uri="{FF2B5EF4-FFF2-40B4-BE49-F238E27FC236}">
                <a16:creationId xmlns:a16="http://schemas.microsoft.com/office/drawing/2014/main" id="{B74946DA-D0D5-40F8-886E-9248F48562C3}"/>
              </a:ext>
            </a:extLst>
          </p:cNvPr>
          <p:cNvPicPr>
            <a:picLocks noChangeAspect="1"/>
          </p:cNvPicPr>
          <p:nvPr/>
        </p:nvPicPr>
        <p:blipFill rotWithShape="1">
          <a:blip r:embed="rId10"/>
          <a:srcRect l="79587" t="19619" r="2161" b="28173"/>
          <a:stretch/>
        </p:blipFill>
        <p:spPr>
          <a:xfrm>
            <a:off x="8504800" y="1876096"/>
            <a:ext cx="2461097" cy="3495121"/>
          </a:xfrm>
          <a:prstGeom prst="rect">
            <a:avLst/>
          </a:prstGeom>
        </p:spPr>
      </p:pic>
      <p:cxnSp>
        <p:nvCxnSpPr>
          <p:cNvPr id="19" name="Straight Arrow Connector 18">
            <a:extLst>
              <a:ext uri="{FF2B5EF4-FFF2-40B4-BE49-F238E27FC236}">
                <a16:creationId xmlns:a16="http://schemas.microsoft.com/office/drawing/2014/main" id="{04760808-CD55-4C07-85E9-E7ABC2C287FC}"/>
              </a:ext>
            </a:extLst>
          </p:cNvPr>
          <p:cNvCxnSpPr/>
          <p:nvPr/>
        </p:nvCxnSpPr>
        <p:spPr bwMode="auto">
          <a:xfrm>
            <a:off x="10450332" y="4896357"/>
            <a:ext cx="1040859" cy="0"/>
          </a:xfrm>
          <a:prstGeom prst="straightConnector1">
            <a:avLst/>
          </a:prstGeom>
          <a:noFill/>
          <a:ln w="57150" cap="flat" cmpd="sng" algn="ctr">
            <a:solidFill>
              <a:schemeClr val="accent2">
                <a:lumMod val="75000"/>
              </a:scheme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tangle 29">
            <a:extLst>
              <a:ext uri="{FF2B5EF4-FFF2-40B4-BE49-F238E27FC236}">
                <a16:creationId xmlns:a16="http://schemas.microsoft.com/office/drawing/2014/main" id="{22CEF2A2-9A8D-4A0C-AC25-18A8504D8BD1}"/>
              </a:ext>
            </a:extLst>
          </p:cNvPr>
          <p:cNvSpPr/>
          <p:nvPr/>
        </p:nvSpPr>
        <p:spPr>
          <a:xfrm>
            <a:off x="10846329" y="5061844"/>
            <a:ext cx="1053424" cy="400110"/>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CC">
                    <a:lumMod val="75000"/>
                  </a:srgbClr>
                </a:solidFill>
                <a:effectLst/>
                <a:uLnTx/>
                <a:uFillTx/>
                <a:latin typeface="Times New Roman"/>
                <a:ea typeface="Cambria Math" panose="02040503050406030204" pitchFamily="18" charset="0"/>
                <a:cs typeface="+mn-cs"/>
              </a:rPr>
              <a:t>Electric</a:t>
            </a:r>
            <a:endParaRPr kumimoji="0" lang="en-US" sz="2000" b="0" i="1" u="none" strike="noStrike" kern="1200" cap="none" spc="0" normalizeH="0" baseline="0" noProof="0" dirty="0">
              <a:ln>
                <a:noFill/>
              </a:ln>
              <a:solidFill>
                <a:srgbClr val="3333CC">
                  <a:lumMod val="75000"/>
                </a:srgbClr>
              </a:solidFill>
              <a:effectLst/>
              <a:uLnTx/>
              <a:uFillTx/>
              <a:latin typeface="Times New Roman"/>
              <a:ea typeface="Cambria Math" panose="02040503050406030204" pitchFamily="18" charset="0"/>
              <a:cs typeface="+mn-cs"/>
            </a:endParaRPr>
          </a:p>
        </p:txBody>
      </p:sp>
      <mc:AlternateContent xmlns:mc="http://schemas.openxmlformats.org/markup-compatibility/2006" xmlns:a14="http://schemas.microsoft.com/office/drawing/2010/main">
        <mc:Choice Requires="a14">
          <p:sp>
            <p:nvSpPr>
              <p:cNvPr id="32" name="Rectangle 31"/>
              <p:cNvSpPr/>
              <p:nvPr/>
            </p:nvSpPr>
            <p:spPr>
              <a:xfrm>
                <a:off x="8944224" y="1585605"/>
                <a:ext cx="4363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2" name="Rectangle 31"/>
              <p:cNvSpPr>
                <a:spLocks noRot="1" noChangeAspect="1" noMove="1" noResize="1" noEditPoints="1" noAdjustHandles="1" noChangeArrowheads="1" noChangeShapeType="1" noTextEdit="1"/>
              </p:cNvSpPr>
              <p:nvPr/>
            </p:nvSpPr>
            <p:spPr>
              <a:xfrm>
                <a:off x="8944224" y="1585605"/>
                <a:ext cx="436337" cy="461665"/>
              </a:xfrm>
              <a:prstGeom prst="rect">
                <a:avLst/>
              </a:prstGeom>
              <a:blipFill>
                <a:blip r:embed="rId11"/>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0228920" y="1554526"/>
                <a:ext cx="4363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𝐯</m:t>
                          </m:r>
                        </m:e>
                      </m:acc>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3" name="Rectangle 32"/>
              <p:cNvSpPr>
                <a:spLocks noRot="1" noChangeAspect="1" noMove="1" noResize="1" noEditPoints="1" noAdjustHandles="1" noChangeArrowheads="1" noChangeShapeType="1" noTextEdit="1"/>
              </p:cNvSpPr>
              <p:nvPr/>
            </p:nvSpPr>
            <p:spPr>
              <a:xfrm>
                <a:off x="10228920" y="1554526"/>
                <a:ext cx="436337" cy="461665"/>
              </a:xfrm>
              <a:prstGeom prst="rect">
                <a:avLst/>
              </a:prstGeom>
              <a:blipFill>
                <a:blip r:embed="rId12"/>
                <a:stretch>
                  <a:fillRect/>
                </a:stretch>
              </a:blipFill>
            </p:spPr>
            <p:txBody>
              <a:bodyPr/>
              <a:lstStyle/>
              <a:p>
                <a:r>
                  <a:rPr lang="LID4096">
                    <a:noFill/>
                  </a:rPr>
                  <a:t> </a:t>
                </a:r>
              </a:p>
            </p:txBody>
          </p:sp>
        </mc:Fallback>
      </mc:AlternateContent>
      <p:cxnSp>
        <p:nvCxnSpPr>
          <p:cNvPr id="34" name="Straight Arrow Connector 33"/>
          <p:cNvCxnSpPr/>
          <p:nvPr/>
        </p:nvCxnSpPr>
        <p:spPr bwMode="auto">
          <a:xfrm>
            <a:off x="9162392" y="3551002"/>
            <a:ext cx="1284696" cy="0"/>
          </a:xfrm>
          <a:prstGeom prst="straightConnector1">
            <a:avLst/>
          </a:prstGeom>
          <a:noFill/>
          <a:ln w="38100" cap="flat" cmpd="sng" algn="ctr">
            <a:solidFill>
              <a:srgbClr val="00B0F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5" name="Rectangle 34"/>
              <p:cNvSpPr/>
              <p:nvPr/>
            </p:nvSpPr>
            <p:spPr>
              <a:xfrm>
                <a:off x="9632994" y="3024859"/>
                <a:ext cx="4363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𝑟</m:t>
                      </m:r>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5" name="Rectangle 34"/>
              <p:cNvSpPr>
                <a:spLocks noRot="1" noChangeAspect="1" noMove="1" noResize="1" noEditPoints="1" noAdjustHandles="1" noChangeArrowheads="1" noChangeShapeType="1" noTextEdit="1"/>
              </p:cNvSpPr>
              <p:nvPr/>
            </p:nvSpPr>
            <p:spPr>
              <a:xfrm>
                <a:off x="9632994" y="3024859"/>
                <a:ext cx="436337" cy="461665"/>
              </a:xfrm>
              <a:prstGeom prst="rect">
                <a:avLst/>
              </a:prstGeom>
              <a:blipFill>
                <a:blip r:embed="rId13"/>
                <a:stretch>
                  <a:fillRect/>
                </a:stretch>
              </a:blipFill>
            </p:spPr>
            <p:txBody>
              <a:bodyPr/>
              <a:lstStyle/>
              <a:p>
                <a:r>
                  <a:rPr lang="LID4096">
                    <a:noFill/>
                  </a:rPr>
                  <a:t> </a:t>
                </a:r>
              </a:p>
            </p:txBody>
          </p:sp>
        </mc:Fallback>
      </mc:AlternateContent>
      <p:sp>
        <p:nvSpPr>
          <p:cNvPr id="36" name="Rectangle 35">
            <a:extLst>
              <a:ext uri="{FF2B5EF4-FFF2-40B4-BE49-F238E27FC236}">
                <a16:creationId xmlns:a16="http://schemas.microsoft.com/office/drawing/2014/main" id="{14B67F39-D92A-486D-B4FF-3F42F854EF1B}"/>
              </a:ext>
            </a:extLst>
          </p:cNvPr>
          <p:cNvSpPr/>
          <p:nvPr/>
        </p:nvSpPr>
        <p:spPr>
          <a:xfrm>
            <a:off x="9124122" y="6449590"/>
            <a:ext cx="3011142" cy="307777"/>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PollEv.com/2023mp, Lecture 33</a:t>
            </a:r>
            <a:endParaRPr kumimoji="0" lang="en-US" sz="1400" b="1"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4" name="Picture 3">
            <a:extLst>
              <a:ext uri="{FF2B5EF4-FFF2-40B4-BE49-F238E27FC236}">
                <a16:creationId xmlns:a16="http://schemas.microsoft.com/office/drawing/2014/main" id="{481059E7-3F17-54CE-2BE0-14E10D1451A6}"/>
              </a:ext>
            </a:extLst>
          </p:cNvPr>
          <p:cNvPicPr>
            <a:picLocks noChangeAspect="1"/>
          </p:cNvPicPr>
          <p:nvPr/>
        </p:nvPicPr>
        <p:blipFill>
          <a:blip r:embed="rId14"/>
          <a:stretch>
            <a:fillRect/>
          </a:stretch>
        </p:blipFill>
        <p:spPr>
          <a:xfrm>
            <a:off x="4861046" y="2412329"/>
            <a:ext cx="3643754" cy="2277346"/>
          </a:xfrm>
          <a:prstGeom prst="rect">
            <a:avLst/>
          </a:prstGeom>
        </p:spPr>
      </p:pic>
    </p:spTree>
    <p:extLst>
      <p:ext uri="{BB962C8B-B14F-4D97-AF65-F5344CB8AC3E}">
        <p14:creationId xmlns:p14="http://schemas.microsoft.com/office/powerpoint/2010/main" val="1368974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F6E81C0B-8CC7-4616-B0DC-F1796360CDF1}"/>
              </a:ext>
            </a:extLst>
          </p:cNvPr>
          <p:cNvPicPr>
            <a:picLocks noChangeAspect="1"/>
          </p:cNvPicPr>
          <p:nvPr/>
        </p:nvPicPr>
        <p:blipFill>
          <a:blip r:embed="rId3"/>
          <a:stretch>
            <a:fillRect/>
          </a:stretch>
        </p:blipFill>
        <p:spPr>
          <a:xfrm>
            <a:off x="6485151" y="4039670"/>
            <a:ext cx="4100003" cy="2740833"/>
          </a:xfrm>
          <a:prstGeom prst="rect">
            <a:avLst/>
          </a:prstGeom>
        </p:spPr>
      </p:pic>
      <p:pic>
        <p:nvPicPr>
          <p:cNvPr id="76" name="Picture 75">
            <a:extLst>
              <a:ext uri="{FF2B5EF4-FFF2-40B4-BE49-F238E27FC236}">
                <a16:creationId xmlns:a16="http://schemas.microsoft.com/office/drawing/2014/main" id="{523A46CA-B704-4F26-AF15-237EC22AB326}"/>
              </a:ext>
            </a:extLst>
          </p:cNvPr>
          <p:cNvPicPr>
            <a:picLocks noChangeAspect="1"/>
          </p:cNvPicPr>
          <p:nvPr/>
        </p:nvPicPr>
        <p:blipFill>
          <a:blip r:embed="rId4"/>
          <a:stretch>
            <a:fillRect/>
          </a:stretch>
        </p:blipFill>
        <p:spPr>
          <a:xfrm>
            <a:off x="703113" y="3785468"/>
            <a:ext cx="2937483" cy="3240230"/>
          </a:xfrm>
          <a:prstGeom prst="rect">
            <a:avLst/>
          </a:prstGeom>
        </p:spPr>
      </p:pic>
      <p:sp>
        <p:nvSpPr>
          <p:cNvPr id="6146" name="Rectangle 2"/>
          <p:cNvSpPr>
            <a:spLocks noGrp="1" noChangeArrowheads="1"/>
          </p:cNvSpPr>
          <p:nvPr>
            <p:ph type="title" idx="4294967295"/>
          </p:nvPr>
        </p:nvSpPr>
        <p:spPr>
          <a:xfrm>
            <a:off x="0" y="0"/>
            <a:ext cx="12192000" cy="609600"/>
          </a:xfrm>
        </p:spPr>
        <p:txBody>
          <a:bodyPr/>
          <a:lstStyle/>
          <a:p>
            <a:pPr eaLnBrk="1" hangingPunct="1"/>
            <a:r>
              <a:rPr lang="en-US" dirty="0">
                <a:solidFill>
                  <a:schemeClr val="accent2">
                    <a:lumMod val="50000"/>
                  </a:schemeClr>
                </a:solidFill>
              </a:rPr>
              <a:t>Summary of situations on “how the EM fields transform”</a:t>
            </a:r>
            <a:endParaRPr lang="en-US" altLang="en-US" dirty="0">
              <a:solidFill>
                <a:schemeClr val="accent2">
                  <a:lumMod val="50000"/>
                </a:schemeClr>
              </a:solidFill>
            </a:endParaRPr>
          </a:p>
        </p:txBody>
      </p:sp>
      <p:sp>
        <p:nvSpPr>
          <p:cNvPr id="21" name="Content Placeholder 4">
            <a:extLst>
              <a:ext uri="{FF2B5EF4-FFF2-40B4-BE49-F238E27FC236}">
                <a16:creationId xmlns:a16="http://schemas.microsoft.com/office/drawing/2014/main" id="{6452EE69-3A92-48AD-9EC3-D7E36EB97D42}"/>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35</a:t>
            </a:fld>
            <a:endParaRPr lang="en-US" dirty="0"/>
          </a:p>
        </p:txBody>
      </p:sp>
      <p:pic>
        <p:nvPicPr>
          <p:cNvPr id="23" name="Picture 22">
            <a:extLst>
              <a:ext uri="{FF2B5EF4-FFF2-40B4-BE49-F238E27FC236}">
                <a16:creationId xmlns:a16="http://schemas.microsoft.com/office/drawing/2014/main" id="{D517F2AE-97A7-4ECA-9D75-FEBB1DB6D3EC}"/>
              </a:ext>
            </a:extLst>
          </p:cNvPr>
          <p:cNvPicPr>
            <a:picLocks noChangeAspect="1"/>
          </p:cNvPicPr>
          <p:nvPr/>
        </p:nvPicPr>
        <p:blipFill rotWithShape="1">
          <a:blip r:embed="rId5"/>
          <a:srcRect l="51909" t="6098"/>
          <a:stretch/>
        </p:blipFill>
        <p:spPr>
          <a:xfrm>
            <a:off x="510440" y="729575"/>
            <a:ext cx="4035669" cy="2886784"/>
          </a:xfrm>
          <a:prstGeom prst="rect">
            <a:avLst/>
          </a:prstGeom>
        </p:spPr>
      </p:pic>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5F08D39F-D120-4BDF-8D23-4BB9708A6DE0}"/>
                  </a:ext>
                </a:extLst>
              </p:cNvPr>
              <p:cNvSpPr/>
              <p:nvPr/>
            </p:nvSpPr>
            <p:spPr>
              <a:xfrm>
                <a:off x="2474456" y="3008493"/>
                <a:ext cx="1651029" cy="43749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𝐊</m:t>
                              </m:r>
                            </m:e>
                          </m:acc>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sub>
                      </m:s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𝜎</m:t>
                      </m:r>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0</m:t>
                          </m:r>
                        </m:sub>
                      </m:sSub>
                      <m:acc>
                        <m:accPr>
                          <m:chr m:val="̂"/>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𝐱</m:t>
                          </m:r>
                        </m:e>
                      </m:acc>
                    </m:oMath>
                  </m:oMathPara>
                </a14:m>
                <a:endParaRPr kumimoji="0" lang="en-US" sz="2000" b="0" i="1" u="none" strike="noStrike" kern="1200" cap="none" spc="0" normalizeH="0" baseline="0" noProof="0" dirty="0">
                  <a:ln>
                    <a:noFill/>
                  </a:ln>
                  <a:solidFill>
                    <a:srgbClr val="000099"/>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4" name="Rectangle 23">
                <a:extLst>
                  <a:ext uri="{FF2B5EF4-FFF2-40B4-BE49-F238E27FC236}">
                    <a16:creationId xmlns:a16="http://schemas.microsoft.com/office/drawing/2014/main" id="{5F08D39F-D120-4BDF-8D23-4BB9708A6DE0}"/>
                  </a:ext>
                </a:extLst>
              </p:cNvPr>
              <p:cNvSpPr>
                <a:spLocks noRot="1" noChangeAspect="1" noMove="1" noResize="1" noEditPoints="1" noAdjustHandles="1" noChangeArrowheads="1" noChangeShapeType="1" noTextEdit="1"/>
              </p:cNvSpPr>
              <p:nvPr/>
            </p:nvSpPr>
            <p:spPr>
              <a:xfrm>
                <a:off x="2474456" y="3008493"/>
                <a:ext cx="1651029" cy="437492"/>
              </a:xfrm>
              <a:prstGeom prst="rect">
                <a:avLst/>
              </a:prstGeom>
              <a:blipFill>
                <a:blip r:embed="rId6"/>
                <a:stretch>
                  <a:fillRect r="-14391" b="-4225"/>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07C6654F-B949-4894-8D05-91A7BD2011FC}"/>
                  </a:ext>
                </a:extLst>
              </p:cNvPr>
              <p:cNvSpPr/>
              <p:nvPr/>
            </p:nvSpPr>
            <p:spPr>
              <a:xfrm>
                <a:off x="2285110" y="1310460"/>
                <a:ext cx="1651029" cy="43749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𝐊</m:t>
                              </m:r>
                            </m:e>
                          </m:acc>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sub>
                      </m:s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𝜎</m:t>
                      </m:r>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v</m:t>
                          </m:r>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0</m:t>
                          </m:r>
                        </m:sub>
                      </m:sSub>
                      <m:acc>
                        <m:accPr>
                          <m:chr m:val="̂"/>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𝐱</m:t>
                          </m:r>
                        </m:e>
                      </m:acc>
                    </m:oMath>
                  </m:oMathPara>
                </a14:m>
                <a:endParaRPr kumimoji="0" lang="en-US" sz="2000" b="0" i="1" u="none" strike="noStrike" kern="1200" cap="none" spc="0" normalizeH="0" baseline="0" noProof="0" dirty="0">
                  <a:ln>
                    <a:noFill/>
                  </a:ln>
                  <a:solidFill>
                    <a:srgbClr val="000099"/>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5" name="Rectangle 24">
                <a:extLst>
                  <a:ext uri="{FF2B5EF4-FFF2-40B4-BE49-F238E27FC236}">
                    <a16:creationId xmlns:a16="http://schemas.microsoft.com/office/drawing/2014/main" id="{07C6654F-B949-4894-8D05-91A7BD2011FC}"/>
                  </a:ext>
                </a:extLst>
              </p:cNvPr>
              <p:cNvSpPr>
                <a:spLocks noRot="1" noChangeAspect="1" noMove="1" noResize="1" noEditPoints="1" noAdjustHandles="1" noChangeArrowheads="1" noChangeShapeType="1" noTextEdit="1"/>
              </p:cNvSpPr>
              <p:nvPr/>
            </p:nvSpPr>
            <p:spPr>
              <a:xfrm>
                <a:off x="2285110" y="1310460"/>
                <a:ext cx="1651029" cy="437492"/>
              </a:xfrm>
              <a:prstGeom prst="rect">
                <a:avLst/>
              </a:prstGeom>
              <a:blipFill>
                <a:blip r:embed="rId7"/>
                <a:stretch>
                  <a:fillRect r="-14391" b="-2778"/>
                </a:stretch>
              </a:blipFill>
              <a:ln w="19050">
                <a:noFill/>
              </a:ln>
            </p:spPr>
            <p:txBody>
              <a:bodyPr/>
              <a:lstStyle/>
              <a:p>
                <a:r>
                  <a:rPr lang="LID4096">
                    <a:noFill/>
                  </a:rPr>
                  <a:t> </a:t>
                </a:r>
              </a:p>
            </p:txBody>
          </p:sp>
        </mc:Fallback>
      </mc:AlternateContent>
      <p:cxnSp>
        <p:nvCxnSpPr>
          <p:cNvPr id="26" name="Straight Arrow Connector 25">
            <a:extLst>
              <a:ext uri="{FF2B5EF4-FFF2-40B4-BE49-F238E27FC236}">
                <a16:creationId xmlns:a16="http://schemas.microsoft.com/office/drawing/2014/main" id="{BCD05D85-E6D0-4045-9527-C4386BDA6290}"/>
              </a:ext>
            </a:extLst>
          </p:cNvPr>
          <p:cNvCxnSpPr/>
          <p:nvPr/>
        </p:nvCxnSpPr>
        <p:spPr bwMode="auto">
          <a:xfrm>
            <a:off x="2590831" y="1726401"/>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AE6CE7FE-A858-484F-8CCD-61C8FAD62F25}"/>
              </a:ext>
            </a:extLst>
          </p:cNvPr>
          <p:cNvCxnSpPr/>
          <p:nvPr/>
        </p:nvCxnSpPr>
        <p:spPr bwMode="auto">
          <a:xfrm>
            <a:off x="2401485" y="1841856"/>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C4064D0F-48F0-4CC7-8831-BD4109C58419}"/>
              </a:ext>
            </a:extLst>
          </p:cNvPr>
          <p:cNvCxnSpPr/>
          <p:nvPr/>
        </p:nvCxnSpPr>
        <p:spPr bwMode="auto">
          <a:xfrm>
            <a:off x="2212139" y="1957311"/>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Arrow Connector 34">
            <a:extLst>
              <a:ext uri="{FF2B5EF4-FFF2-40B4-BE49-F238E27FC236}">
                <a16:creationId xmlns:a16="http://schemas.microsoft.com/office/drawing/2014/main" id="{809F68B8-5C6C-488A-988B-A3D617F9F9F5}"/>
              </a:ext>
            </a:extLst>
          </p:cNvPr>
          <p:cNvCxnSpPr/>
          <p:nvPr/>
        </p:nvCxnSpPr>
        <p:spPr bwMode="auto">
          <a:xfrm>
            <a:off x="2526175" y="2839383"/>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Arrow Connector 35">
            <a:extLst>
              <a:ext uri="{FF2B5EF4-FFF2-40B4-BE49-F238E27FC236}">
                <a16:creationId xmlns:a16="http://schemas.microsoft.com/office/drawing/2014/main" id="{BCF010D3-CF86-473C-948B-0BE436B235F6}"/>
              </a:ext>
            </a:extLst>
          </p:cNvPr>
          <p:cNvCxnSpPr/>
          <p:nvPr/>
        </p:nvCxnSpPr>
        <p:spPr bwMode="auto">
          <a:xfrm>
            <a:off x="2668475" y="2696218"/>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a:extLst>
              <a:ext uri="{FF2B5EF4-FFF2-40B4-BE49-F238E27FC236}">
                <a16:creationId xmlns:a16="http://schemas.microsoft.com/office/drawing/2014/main" id="{B0794206-0464-49A7-B3B1-38F0D6492D90}"/>
              </a:ext>
            </a:extLst>
          </p:cNvPr>
          <p:cNvCxnSpPr/>
          <p:nvPr/>
        </p:nvCxnSpPr>
        <p:spPr bwMode="auto">
          <a:xfrm>
            <a:off x="2810775" y="2553053"/>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Arrow: Right 2">
            <a:extLst>
              <a:ext uri="{FF2B5EF4-FFF2-40B4-BE49-F238E27FC236}">
                <a16:creationId xmlns:a16="http://schemas.microsoft.com/office/drawing/2014/main" id="{9CDF7179-55FF-4BA2-A3D3-15827FA0B3CB}"/>
              </a:ext>
            </a:extLst>
          </p:cNvPr>
          <p:cNvSpPr/>
          <p:nvPr/>
        </p:nvSpPr>
        <p:spPr bwMode="auto">
          <a:xfrm rot="18586944">
            <a:off x="3718020" y="1669125"/>
            <a:ext cx="542438" cy="149603"/>
          </a:xfrm>
          <a:prstGeom prst="rightArrow">
            <a:avLst/>
          </a:prstGeom>
          <a:solidFill>
            <a:srgbClr val="FF66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E5CE1F91-3C75-4A48-B4C1-8B73DFE2B0A1}"/>
                  </a:ext>
                </a:extLst>
              </p:cNvPr>
              <p:cNvSpPr/>
              <p:nvPr/>
            </p:nvSpPr>
            <p:spPr>
              <a:xfrm>
                <a:off x="4100118" y="1128649"/>
                <a:ext cx="500650" cy="40011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𝑧</m:t>
                          </m:r>
                        </m:sub>
                      </m:sSub>
                    </m:oMath>
                  </m:oMathPara>
                </a14:m>
                <a:endParaRPr kumimoji="0" lang="en-US" sz="20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9" name="Rectangle 38">
                <a:extLst>
                  <a:ext uri="{FF2B5EF4-FFF2-40B4-BE49-F238E27FC236}">
                    <a16:creationId xmlns:a16="http://schemas.microsoft.com/office/drawing/2014/main" id="{E5CE1F91-3C75-4A48-B4C1-8B73DFE2B0A1}"/>
                  </a:ext>
                </a:extLst>
              </p:cNvPr>
              <p:cNvSpPr>
                <a:spLocks noRot="1" noChangeAspect="1" noMove="1" noResize="1" noEditPoints="1" noAdjustHandles="1" noChangeArrowheads="1" noChangeShapeType="1" noTextEdit="1"/>
              </p:cNvSpPr>
              <p:nvPr/>
            </p:nvSpPr>
            <p:spPr>
              <a:xfrm>
                <a:off x="4100118" y="1128649"/>
                <a:ext cx="500650" cy="400110"/>
              </a:xfrm>
              <a:prstGeom prst="rect">
                <a:avLst/>
              </a:prstGeom>
              <a:blipFill>
                <a:blip r:embed="rId8"/>
                <a:stretch>
                  <a:fillRect/>
                </a:stretch>
              </a:blipFill>
              <a:ln w="19050">
                <a:noFill/>
              </a:ln>
            </p:spPr>
            <p:txBody>
              <a:bodyPr/>
              <a:lstStyle/>
              <a:p>
                <a:r>
                  <a:rPr lang="en-US">
                    <a:noFill/>
                  </a:rPr>
                  <a:t> </a:t>
                </a:r>
              </a:p>
            </p:txBody>
          </p:sp>
        </mc:Fallback>
      </mc:AlternateContent>
      <p:sp>
        <p:nvSpPr>
          <p:cNvPr id="40" name="Arrow: Right 2">
            <a:extLst>
              <a:ext uri="{FF2B5EF4-FFF2-40B4-BE49-F238E27FC236}">
                <a16:creationId xmlns:a16="http://schemas.microsoft.com/office/drawing/2014/main" id="{BA503533-E5F7-49C5-B504-36289EE6C2EC}"/>
              </a:ext>
            </a:extLst>
          </p:cNvPr>
          <p:cNvSpPr/>
          <p:nvPr/>
        </p:nvSpPr>
        <p:spPr bwMode="auto">
          <a:xfrm rot="16200000">
            <a:off x="1842845" y="2573675"/>
            <a:ext cx="542438" cy="168799"/>
          </a:xfrm>
          <a:prstGeom prst="rightArrow">
            <a:avLst/>
          </a:prstGeom>
          <a:solidFill>
            <a:srgbClr val="92D050"/>
          </a:solidFill>
          <a:ln w="190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7E6A923A-0432-448F-9C1C-B6B8A2CE779B}"/>
                  </a:ext>
                </a:extLst>
              </p:cNvPr>
              <p:cNvSpPr/>
              <p:nvPr/>
            </p:nvSpPr>
            <p:spPr>
              <a:xfrm>
                <a:off x="1654176" y="2439894"/>
                <a:ext cx="388000" cy="424283"/>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CC99">
                                  <a:lumMod val="75000"/>
                                </a:srgbClr>
                              </a:solidFill>
                              <a:effectLst/>
                              <a:uLnTx/>
                              <a:uFillTx/>
                              <a:latin typeface="Cambria Math"/>
                              <a:ea typeface="Cambria Math" panose="02040503050406030204" pitchFamily="18" charset="0"/>
                              <a:cs typeface="+mn-cs"/>
                            </a:rPr>
                            <m:t>𝐸</m:t>
                          </m:r>
                        </m:e>
                        <m:sub>
                          <m:r>
                            <a:rPr kumimoji="0" lang="en-US" sz="2000" b="0" i="1" u="none" strike="noStrike" kern="1200" cap="none" spc="0" normalizeH="0" baseline="0" noProof="0">
                              <a:ln>
                                <a:noFill/>
                              </a:ln>
                              <a:solidFill>
                                <a:srgbClr val="00CC99">
                                  <a:lumMod val="75000"/>
                                </a:srgbClr>
                              </a:solidFill>
                              <a:effectLst/>
                              <a:uLnTx/>
                              <a:uFillTx/>
                              <a:latin typeface="Cambria Math"/>
                              <a:ea typeface="Cambria Math" panose="02040503050406030204" pitchFamily="18" charset="0"/>
                              <a:cs typeface="+mn-cs"/>
                            </a:rPr>
                            <m:t>𝑦</m:t>
                          </m:r>
                        </m:sub>
                      </m:sSub>
                    </m:oMath>
                  </m:oMathPara>
                </a14:m>
                <a:endParaRPr kumimoji="0" lang="en-US" sz="2000" b="0" i="1" u="none" strike="noStrike" kern="1200" cap="none" spc="0" normalizeH="0" baseline="0" noProof="0" dirty="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1" name="Rectangle 40">
                <a:extLst>
                  <a:ext uri="{FF2B5EF4-FFF2-40B4-BE49-F238E27FC236}">
                    <a16:creationId xmlns:a16="http://schemas.microsoft.com/office/drawing/2014/main" id="{7E6A923A-0432-448F-9C1C-B6B8A2CE779B}"/>
                  </a:ext>
                </a:extLst>
              </p:cNvPr>
              <p:cNvSpPr>
                <a:spLocks noRot="1" noChangeAspect="1" noMove="1" noResize="1" noEditPoints="1" noAdjustHandles="1" noChangeArrowheads="1" noChangeShapeType="1" noTextEdit="1"/>
              </p:cNvSpPr>
              <p:nvPr/>
            </p:nvSpPr>
            <p:spPr>
              <a:xfrm>
                <a:off x="1654176" y="2439894"/>
                <a:ext cx="388000" cy="424283"/>
              </a:xfrm>
              <a:prstGeom prst="rect">
                <a:avLst/>
              </a:prstGeom>
              <a:blipFill>
                <a:blip r:embed="rId9"/>
                <a:stretch>
                  <a:fillRect r="-9375" b="-5714"/>
                </a:stretch>
              </a:blipFill>
              <a:ln w="19050">
                <a:noFill/>
              </a:ln>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96C11011-8FC1-484A-9DD3-01464B24FF8F}"/>
              </a:ext>
            </a:extLst>
          </p:cNvPr>
          <p:cNvCxnSpPr/>
          <p:nvPr/>
        </p:nvCxnSpPr>
        <p:spPr bwMode="auto">
          <a:xfrm flipH="1">
            <a:off x="786733" y="1863659"/>
            <a:ext cx="762000"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a:extLst>
              <a:ext uri="{FF2B5EF4-FFF2-40B4-BE49-F238E27FC236}">
                <a16:creationId xmlns:a16="http://schemas.microsoft.com/office/drawing/2014/main" id="{13A7642B-383C-42F3-9708-EE59A32AB014}"/>
              </a:ext>
            </a:extLst>
          </p:cNvPr>
          <p:cNvCxnSpPr/>
          <p:nvPr/>
        </p:nvCxnSpPr>
        <p:spPr bwMode="auto">
          <a:xfrm flipH="1">
            <a:off x="805783" y="2492512"/>
            <a:ext cx="762000"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ED87A560-1B72-486D-BBE9-0D22B6CF9FE1}"/>
                  </a:ext>
                </a:extLst>
              </p:cNvPr>
              <p:cNvSpPr/>
              <p:nvPr/>
            </p:nvSpPr>
            <p:spPr>
              <a:xfrm>
                <a:off x="493765" y="1608251"/>
                <a:ext cx="328016"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44" name="Rectangle 43">
                <a:extLst>
                  <a:ext uri="{FF2B5EF4-FFF2-40B4-BE49-F238E27FC236}">
                    <a16:creationId xmlns:a16="http://schemas.microsoft.com/office/drawing/2014/main" id="{ED87A560-1B72-486D-BBE9-0D22B6CF9FE1}"/>
                  </a:ext>
                </a:extLst>
              </p:cNvPr>
              <p:cNvSpPr>
                <a:spLocks noRot="1" noChangeAspect="1" noMove="1" noResize="1" noEditPoints="1" noAdjustHandles="1" noChangeArrowheads="1" noChangeShapeType="1" noTextEdit="1"/>
              </p:cNvSpPr>
              <p:nvPr/>
            </p:nvSpPr>
            <p:spPr>
              <a:xfrm>
                <a:off x="493765" y="1608251"/>
                <a:ext cx="328016" cy="400110"/>
              </a:xfrm>
              <a:prstGeom prst="rect">
                <a:avLst/>
              </a:prstGeom>
              <a:blipFill>
                <a:blip r:embed="rId10"/>
                <a:stretch>
                  <a:fillRect r="-18519" b="-3077"/>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BDC339A7-2E20-4BED-A830-F917520E0D85}"/>
                  </a:ext>
                </a:extLst>
              </p:cNvPr>
              <p:cNvSpPr/>
              <p:nvPr/>
            </p:nvSpPr>
            <p:spPr>
              <a:xfrm>
                <a:off x="512815" y="2227376"/>
                <a:ext cx="312017"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45" name="Rectangle 44">
                <a:extLst>
                  <a:ext uri="{FF2B5EF4-FFF2-40B4-BE49-F238E27FC236}">
                    <a16:creationId xmlns:a16="http://schemas.microsoft.com/office/drawing/2014/main" id="{BDC339A7-2E20-4BED-A830-F917520E0D85}"/>
                  </a:ext>
                </a:extLst>
              </p:cNvPr>
              <p:cNvSpPr>
                <a:spLocks noRot="1" noChangeAspect="1" noMove="1" noResize="1" noEditPoints="1" noAdjustHandles="1" noChangeArrowheads="1" noChangeShapeType="1" noTextEdit="1"/>
              </p:cNvSpPr>
              <p:nvPr/>
            </p:nvSpPr>
            <p:spPr>
              <a:xfrm>
                <a:off x="512815" y="2227376"/>
                <a:ext cx="312017" cy="400110"/>
              </a:xfrm>
              <a:prstGeom prst="rect">
                <a:avLst/>
              </a:prstGeom>
              <a:blipFill>
                <a:blip r:embed="rId11"/>
                <a:stretch>
                  <a:fillRect r="-27451" b="-1515"/>
                </a:stretch>
              </a:blipFill>
            </p:spPr>
            <p:txBody>
              <a:bodyPr/>
              <a:lstStyle/>
              <a:p>
                <a:r>
                  <a:rPr lang="LID4096">
                    <a:noFill/>
                  </a:rPr>
                  <a:t> </a:t>
                </a:r>
              </a:p>
            </p:txBody>
          </p:sp>
        </mc:Fallback>
      </mc:AlternateContent>
      <p:cxnSp>
        <p:nvCxnSpPr>
          <p:cNvPr id="8" name="Straight Arrow Connector 7">
            <a:extLst>
              <a:ext uri="{FF2B5EF4-FFF2-40B4-BE49-F238E27FC236}">
                <a16:creationId xmlns:a16="http://schemas.microsoft.com/office/drawing/2014/main" id="{9883413A-B969-4EF2-9876-9F1BBE15CAB9}"/>
              </a:ext>
            </a:extLst>
          </p:cNvPr>
          <p:cNvCxnSpPr/>
          <p:nvPr/>
        </p:nvCxnSpPr>
        <p:spPr bwMode="auto">
          <a:xfrm flipV="1">
            <a:off x="4853476" y="898963"/>
            <a:ext cx="0" cy="1562981"/>
          </a:xfrm>
          <a:prstGeom prst="straightConnector1">
            <a:avLst/>
          </a:prstGeom>
          <a:noFill/>
          <a:ln w="2857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a:extLst>
              <a:ext uri="{FF2B5EF4-FFF2-40B4-BE49-F238E27FC236}">
                <a16:creationId xmlns:a16="http://schemas.microsoft.com/office/drawing/2014/main" id="{C8DB90F3-BAC6-456A-B366-5C27AE40757F}"/>
              </a:ext>
            </a:extLst>
          </p:cNvPr>
          <p:cNvCxnSpPr>
            <a:endCxn id="24" idx="3"/>
          </p:cNvCxnSpPr>
          <p:nvPr/>
        </p:nvCxnSpPr>
        <p:spPr bwMode="auto">
          <a:xfrm flipH="1">
            <a:off x="4125485" y="2450468"/>
            <a:ext cx="737632" cy="776771"/>
          </a:xfrm>
          <a:prstGeom prst="straightConnector1">
            <a:avLst/>
          </a:prstGeom>
          <a:noFill/>
          <a:ln w="2857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46">
            <a:extLst>
              <a:ext uri="{FF2B5EF4-FFF2-40B4-BE49-F238E27FC236}">
                <a16:creationId xmlns:a16="http://schemas.microsoft.com/office/drawing/2014/main" id="{9368E55B-7A52-4560-82BB-054F2FC57D13}"/>
              </a:ext>
            </a:extLst>
          </p:cNvPr>
          <p:cNvCxnSpPr/>
          <p:nvPr/>
        </p:nvCxnSpPr>
        <p:spPr bwMode="auto">
          <a:xfrm flipV="1">
            <a:off x="4850234" y="2458701"/>
            <a:ext cx="586901" cy="1"/>
          </a:xfrm>
          <a:prstGeom prst="straightConnector1">
            <a:avLst/>
          </a:prstGeom>
          <a:noFill/>
          <a:ln w="2857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E24D2F31-FC47-44E0-AF94-EA7AB63412E4}"/>
                  </a:ext>
                </a:extLst>
              </p:cNvPr>
              <p:cNvSpPr/>
              <p:nvPr/>
            </p:nvSpPr>
            <p:spPr>
              <a:xfrm>
                <a:off x="1937028" y="701350"/>
                <a:ext cx="45801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16" name="Rectangle 15">
                <a:extLst>
                  <a:ext uri="{FF2B5EF4-FFF2-40B4-BE49-F238E27FC236}">
                    <a16:creationId xmlns:a16="http://schemas.microsoft.com/office/drawing/2014/main" id="{E24D2F31-FC47-44E0-AF94-EA7AB63412E4}"/>
                  </a:ext>
                </a:extLst>
              </p:cNvPr>
              <p:cNvSpPr>
                <a:spLocks noRot="1" noChangeAspect="1" noMove="1" noResize="1" noEditPoints="1" noAdjustHandles="1" noChangeArrowheads="1" noChangeShapeType="1" noTextEdit="1"/>
              </p:cNvSpPr>
              <p:nvPr/>
            </p:nvSpPr>
            <p:spPr>
              <a:xfrm>
                <a:off x="1937028" y="701350"/>
                <a:ext cx="458011" cy="461665"/>
              </a:xfrm>
              <a:prstGeom prst="rect">
                <a:avLst/>
              </a:prstGeom>
              <a:blipFill>
                <a:blip r:embed="rId12"/>
                <a:stretch>
                  <a:fillRect l="-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17A83712-EEF3-4C93-BEEA-BBBFD61F597B}"/>
                  </a:ext>
                </a:extLst>
              </p:cNvPr>
              <p:cNvSpPr/>
              <p:nvPr/>
            </p:nvSpPr>
            <p:spPr>
              <a:xfrm>
                <a:off x="5013506" y="1164362"/>
                <a:ext cx="458011" cy="4625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oMath>
                </a14:m>
                <a:r>
                  <a:rPr kumimoji="0" lang="en-US" sz="2400" b="0" i="1" u="none" strike="noStrike" kern="1200" cap="none" spc="0" normalizeH="0" baseline="0" noProof="0" dirty="0">
                    <a:ln>
                      <a:noFill/>
                    </a:ln>
                    <a:solidFill>
                      <a:srgbClr val="252525"/>
                    </a:solidFill>
                    <a:effectLst/>
                    <a:uLnTx/>
                    <a:uFillTx/>
                    <a:latin typeface="Times New Roman"/>
                    <a:ea typeface="+mn-ea"/>
                    <a:cs typeface="+mn-cs"/>
                  </a:rPr>
                  <a:t> </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49" name="Rectangle 48">
                <a:extLst>
                  <a:ext uri="{FF2B5EF4-FFF2-40B4-BE49-F238E27FC236}">
                    <a16:creationId xmlns:a16="http://schemas.microsoft.com/office/drawing/2014/main" id="{17A83712-EEF3-4C93-BEEA-BBBFD61F597B}"/>
                  </a:ext>
                </a:extLst>
              </p:cNvPr>
              <p:cNvSpPr>
                <a:spLocks noRot="1" noChangeAspect="1" noMove="1" noResize="1" noEditPoints="1" noAdjustHandles="1" noChangeArrowheads="1" noChangeShapeType="1" noTextEdit="1"/>
              </p:cNvSpPr>
              <p:nvPr/>
            </p:nvSpPr>
            <p:spPr>
              <a:xfrm>
                <a:off x="5013506" y="1164362"/>
                <a:ext cx="458011" cy="462563"/>
              </a:xfrm>
              <a:prstGeom prst="rect">
                <a:avLst/>
              </a:prstGeom>
              <a:blipFill>
                <a:blip r:embed="rId13"/>
                <a:stretch>
                  <a:fillRect l="-2632" r="-2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D43A68D1-A214-4B0F-B8B3-B8D9496479F7}"/>
                  </a:ext>
                </a:extLst>
              </p:cNvPr>
              <p:cNvSpPr/>
              <p:nvPr/>
            </p:nvSpPr>
            <p:spPr>
              <a:xfrm>
                <a:off x="5010518" y="1711968"/>
                <a:ext cx="41710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4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50" name="Rectangle 49">
                <a:extLst>
                  <a:ext uri="{FF2B5EF4-FFF2-40B4-BE49-F238E27FC236}">
                    <a16:creationId xmlns:a16="http://schemas.microsoft.com/office/drawing/2014/main" id="{D43A68D1-A214-4B0F-B8B3-B8D9496479F7}"/>
                  </a:ext>
                </a:extLst>
              </p:cNvPr>
              <p:cNvSpPr>
                <a:spLocks noRot="1" noChangeAspect="1" noMove="1" noResize="1" noEditPoints="1" noAdjustHandles="1" noChangeArrowheads="1" noChangeShapeType="1" noTextEdit="1"/>
              </p:cNvSpPr>
              <p:nvPr/>
            </p:nvSpPr>
            <p:spPr>
              <a:xfrm>
                <a:off x="5010518" y="1711968"/>
                <a:ext cx="417102" cy="461665"/>
              </a:xfrm>
              <a:prstGeom prst="rect">
                <a:avLst/>
              </a:prstGeom>
              <a:blipFill>
                <a:blip r:embed="rId14"/>
                <a:stretch>
                  <a:fillRect/>
                </a:stretch>
              </a:blipFill>
            </p:spPr>
            <p:txBody>
              <a:bodyPr/>
              <a:lstStyle/>
              <a:p>
                <a:r>
                  <a:rPr lang="LID4096">
                    <a:noFill/>
                  </a:rPr>
                  <a:t> </a:t>
                </a:r>
              </a:p>
            </p:txBody>
          </p:sp>
        </mc:Fallback>
      </mc:AlternateContent>
      <p:cxnSp>
        <p:nvCxnSpPr>
          <p:cNvPr id="52" name="Straight Arrow Connector 51">
            <a:extLst>
              <a:ext uri="{FF2B5EF4-FFF2-40B4-BE49-F238E27FC236}">
                <a16:creationId xmlns:a16="http://schemas.microsoft.com/office/drawing/2014/main" id="{0E82E945-47AA-483F-AD48-5E8A0017B163}"/>
              </a:ext>
            </a:extLst>
          </p:cNvPr>
          <p:cNvCxnSpPr/>
          <p:nvPr/>
        </p:nvCxnSpPr>
        <p:spPr bwMode="auto">
          <a:xfrm flipV="1">
            <a:off x="4944903" y="2172510"/>
            <a:ext cx="586901" cy="1"/>
          </a:xfrm>
          <a:prstGeom prst="straightConnector1">
            <a:avLst/>
          </a:prstGeom>
          <a:noFill/>
          <a:ln w="63500" cap="flat" cmpd="dbl"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876CAAF2-FA9E-4A99-AA78-543037BA053A}"/>
                  </a:ext>
                </a:extLst>
              </p:cNvPr>
              <p:cNvSpPr/>
              <p:nvPr/>
            </p:nvSpPr>
            <p:spPr>
              <a:xfrm>
                <a:off x="5164502" y="2449156"/>
                <a:ext cx="3992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e>
                      </m:acc>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51" name="Rectangle 50">
                <a:extLst>
                  <a:ext uri="{FF2B5EF4-FFF2-40B4-BE49-F238E27FC236}">
                    <a16:creationId xmlns:a16="http://schemas.microsoft.com/office/drawing/2014/main" id="{876CAAF2-FA9E-4A99-AA78-543037BA053A}"/>
                  </a:ext>
                </a:extLst>
              </p:cNvPr>
              <p:cNvSpPr>
                <a:spLocks noRot="1" noChangeAspect="1" noMove="1" noResize="1" noEditPoints="1" noAdjustHandles="1" noChangeArrowheads="1" noChangeShapeType="1" noTextEdit="1"/>
              </p:cNvSpPr>
              <p:nvPr/>
            </p:nvSpPr>
            <p:spPr>
              <a:xfrm>
                <a:off x="5164502" y="2449156"/>
                <a:ext cx="399212" cy="400110"/>
              </a:xfrm>
              <a:prstGeom prst="rect">
                <a:avLst/>
              </a:prstGeom>
              <a:blipFill>
                <a:blip r:embed="rId15"/>
                <a:stretch>
                  <a:fillRect r="-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DD5DF9EB-A44F-4101-8FF5-F4ECD5016D87}"/>
                  </a:ext>
                </a:extLst>
              </p:cNvPr>
              <p:cNvSpPr/>
              <p:nvPr/>
            </p:nvSpPr>
            <p:spPr>
              <a:xfrm>
                <a:off x="4251586" y="2939486"/>
                <a:ext cx="38298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𝑧</m:t>
                          </m:r>
                        </m:e>
                      </m:acc>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54" name="Rectangle 53">
                <a:extLst>
                  <a:ext uri="{FF2B5EF4-FFF2-40B4-BE49-F238E27FC236}">
                    <a16:creationId xmlns:a16="http://schemas.microsoft.com/office/drawing/2014/main" id="{DD5DF9EB-A44F-4101-8FF5-F4ECD5016D87}"/>
                  </a:ext>
                </a:extLst>
              </p:cNvPr>
              <p:cNvSpPr>
                <a:spLocks noRot="1" noChangeAspect="1" noMove="1" noResize="1" noEditPoints="1" noAdjustHandles="1" noChangeArrowheads="1" noChangeShapeType="1" noTextEdit="1"/>
              </p:cNvSpPr>
              <p:nvPr/>
            </p:nvSpPr>
            <p:spPr>
              <a:xfrm>
                <a:off x="4251586" y="2939486"/>
                <a:ext cx="382989" cy="400110"/>
              </a:xfrm>
              <a:prstGeom prst="rect">
                <a:avLst/>
              </a:prstGeom>
              <a:blipFill>
                <a:blip r:embed="rId16"/>
                <a:stretch>
                  <a:fillRect r="-15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1F06340D-80A6-46B7-98A5-778F34C3F7DD}"/>
                  </a:ext>
                </a:extLst>
              </p:cNvPr>
              <p:cNvSpPr/>
              <p:nvPr/>
            </p:nvSpPr>
            <p:spPr>
              <a:xfrm>
                <a:off x="4542654" y="805886"/>
                <a:ext cx="40382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𝑦</m:t>
                          </m:r>
                        </m:e>
                      </m:acc>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55" name="Rectangle 54">
                <a:extLst>
                  <a:ext uri="{FF2B5EF4-FFF2-40B4-BE49-F238E27FC236}">
                    <a16:creationId xmlns:a16="http://schemas.microsoft.com/office/drawing/2014/main" id="{1F06340D-80A6-46B7-98A5-778F34C3F7DD}"/>
                  </a:ext>
                </a:extLst>
              </p:cNvPr>
              <p:cNvSpPr>
                <a:spLocks noRot="1" noChangeAspect="1" noMove="1" noResize="1" noEditPoints="1" noAdjustHandles="1" noChangeArrowheads="1" noChangeShapeType="1" noTextEdit="1"/>
              </p:cNvSpPr>
              <p:nvPr/>
            </p:nvSpPr>
            <p:spPr>
              <a:xfrm>
                <a:off x="4542654" y="805886"/>
                <a:ext cx="403828" cy="400110"/>
              </a:xfrm>
              <a:prstGeom prst="rect">
                <a:avLst/>
              </a:prstGeom>
              <a:blipFill>
                <a:blip r:embed="rId17"/>
                <a:stretch>
                  <a:fillRect b="-10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3E2146E-747F-4B18-9E5B-A0537DA21BCE}"/>
                  </a:ext>
                </a:extLst>
              </p:cNvPr>
              <p:cNvSpPr/>
              <p:nvPr/>
            </p:nvSpPr>
            <p:spPr>
              <a:xfrm>
                <a:off x="10384276" y="6215743"/>
                <a:ext cx="105660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 name="Rectangle 1">
                <a:extLst>
                  <a:ext uri="{FF2B5EF4-FFF2-40B4-BE49-F238E27FC236}">
                    <a16:creationId xmlns:a16="http://schemas.microsoft.com/office/drawing/2014/main" id="{53E2146E-747F-4B18-9E5B-A0537DA21BCE}"/>
                  </a:ext>
                </a:extLst>
              </p:cNvPr>
              <p:cNvSpPr>
                <a:spLocks noRot="1" noChangeAspect="1" noMove="1" noResize="1" noEditPoints="1" noAdjustHandles="1" noChangeArrowheads="1" noChangeShapeType="1" noTextEdit="1"/>
              </p:cNvSpPr>
              <p:nvPr/>
            </p:nvSpPr>
            <p:spPr>
              <a:xfrm>
                <a:off x="10384276" y="6215743"/>
                <a:ext cx="1056609" cy="400110"/>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6159788D-490C-405D-81BA-8F24A8F44B98}"/>
                  </a:ext>
                </a:extLst>
              </p:cNvPr>
              <p:cNvSpPr/>
              <p:nvPr/>
            </p:nvSpPr>
            <p:spPr>
              <a:xfrm>
                <a:off x="1209875" y="3333371"/>
                <a:ext cx="4426084" cy="6365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r>
                        <a:rPr kumimoji="0" lang="ru-RU"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2" name="Rectangle 31">
                <a:extLst>
                  <a:ext uri="{FF2B5EF4-FFF2-40B4-BE49-F238E27FC236}">
                    <a16:creationId xmlns:a16="http://schemas.microsoft.com/office/drawing/2014/main" id="{6159788D-490C-405D-81BA-8F24A8F44B98}"/>
                  </a:ext>
                </a:extLst>
              </p:cNvPr>
              <p:cNvSpPr>
                <a:spLocks noRot="1" noChangeAspect="1" noMove="1" noResize="1" noEditPoints="1" noAdjustHandles="1" noChangeArrowheads="1" noChangeShapeType="1" noTextEdit="1"/>
              </p:cNvSpPr>
              <p:nvPr/>
            </p:nvSpPr>
            <p:spPr>
              <a:xfrm>
                <a:off x="1209875" y="3333371"/>
                <a:ext cx="4426084" cy="636585"/>
              </a:xfrm>
              <a:prstGeom prst="rect">
                <a:avLst/>
              </a:prstGeom>
              <a:blipFill>
                <a:blip r:embed="rId19"/>
                <a:stretch>
                  <a:fillRect/>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10E08346-F43B-4F29-8771-10460062A140}"/>
              </a:ext>
            </a:extLst>
          </p:cNvPr>
          <p:cNvPicPr>
            <a:picLocks noChangeAspect="1"/>
          </p:cNvPicPr>
          <p:nvPr/>
        </p:nvPicPr>
        <p:blipFill rotWithShape="1">
          <a:blip r:embed="rId20"/>
          <a:srcRect t="3136"/>
          <a:stretch/>
        </p:blipFill>
        <p:spPr>
          <a:xfrm>
            <a:off x="6125813" y="749030"/>
            <a:ext cx="4025823" cy="3151600"/>
          </a:xfrm>
          <a:prstGeom prst="rect">
            <a:avLst/>
          </a:prstGeom>
        </p:spPr>
      </p:pic>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58FC8DDC-4D39-4671-83CB-49A7A4C9B040}"/>
                  </a:ext>
                </a:extLst>
              </p:cNvPr>
              <p:cNvSpPr/>
              <p:nvPr/>
            </p:nvSpPr>
            <p:spPr>
              <a:xfrm>
                <a:off x="8283218" y="903924"/>
                <a:ext cx="520335" cy="424283"/>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𝑦</m:t>
                          </m:r>
                        </m:sub>
                      </m:sSub>
                    </m:oMath>
                  </m:oMathPara>
                </a14:m>
                <a:endParaRPr kumimoji="0" lang="en-US" sz="20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4" name="Rectangle 33">
                <a:extLst>
                  <a:ext uri="{FF2B5EF4-FFF2-40B4-BE49-F238E27FC236}">
                    <a16:creationId xmlns:a16="http://schemas.microsoft.com/office/drawing/2014/main" id="{58FC8DDC-4D39-4671-83CB-49A7A4C9B040}"/>
                  </a:ext>
                </a:extLst>
              </p:cNvPr>
              <p:cNvSpPr>
                <a:spLocks noRot="1" noChangeAspect="1" noMove="1" noResize="1" noEditPoints="1" noAdjustHandles="1" noChangeArrowheads="1" noChangeShapeType="1" noTextEdit="1"/>
              </p:cNvSpPr>
              <p:nvPr/>
            </p:nvSpPr>
            <p:spPr>
              <a:xfrm>
                <a:off x="8283218" y="903924"/>
                <a:ext cx="520335" cy="424283"/>
              </a:xfrm>
              <a:prstGeom prst="rect">
                <a:avLst/>
              </a:prstGeom>
              <a:blipFill>
                <a:blip r:embed="rId21"/>
                <a:stretch>
                  <a:fillRect b="-5714"/>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B93992C6-E30C-4927-8666-904D373D7608}"/>
                  </a:ext>
                </a:extLst>
              </p:cNvPr>
              <p:cNvSpPr/>
              <p:nvPr/>
            </p:nvSpPr>
            <p:spPr>
              <a:xfrm>
                <a:off x="9137753" y="1892921"/>
                <a:ext cx="501419" cy="400110"/>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rPr>
                            <m:t>𝑧</m:t>
                          </m:r>
                        </m:sub>
                      </m:sSub>
                    </m:oMath>
                  </m:oMathPara>
                </a14:m>
                <a:endParaRPr kumimoji="0" lang="en-US" sz="2000" b="0" i="1" u="none" strike="noStrike" kern="1200" cap="none" spc="0" normalizeH="0" baseline="0" noProof="0" dirty="0">
                  <a:ln>
                    <a:noFill/>
                  </a:ln>
                  <a:solidFill>
                    <a:srgbClr val="00CC99">
                      <a:lumMod val="75000"/>
                    </a:srgbClr>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8" name="Rectangle 47">
                <a:extLst>
                  <a:ext uri="{FF2B5EF4-FFF2-40B4-BE49-F238E27FC236}">
                    <a16:creationId xmlns:a16="http://schemas.microsoft.com/office/drawing/2014/main" id="{B93992C6-E30C-4927-8666-904D373D7608}"/>
                  </a:ext>
                </a:extLst>
              </p:cNvPr>
              <p:cNvSpPr>
                <a:spLocks noRot="1" noChangeAspect="1" noMove="1" noResize="1" noEditPoints="1" noAdjustHandles="1" noChangeArrowheads="1" noChangeShapeType="1" noTextEdit="1"/>
              </p:cNvSpPr>
              <p:nvPr/>
            </p:nvSpPr>
            <p:spPr>
              <a:xfrm>
                <a:off x="9137753" y="1892921"/>
                <a:ext cx="501419" cy="400110"/>
              </a:xfrm>
              <a:prstGeom prst="rect">
                <a:avLst/>
              </a:prstGeom>
              <a:blipFill>
                <a:blip r:embed="rId22"/>
                <a:stretch>
                  <a:fillRect/>
                </a:stretch>
              </a:blipFill>
              <a:ln w="19050">
                <a:noFill/>
              </a:ln>
            </p:spPr>
            <p:txBody>
              <a:bodyPr/>
              <a:lstStyle/>
              <a:p>
                <a:r>
                  <a:rPr lang="en-US">
                    <a:noFill/>
                  </a:rPr>
                  <a:t> </a:t>
                </a:r>
              </a:p>
            </p:txBody>
          </p:sp>
        </mc:Fallback>
      </mc:AlternateContent>
      <p:sp>
        <p:nvSpPr>
          <p:cNvPr id="53" name="Arrow: Right 2">
            <a:extLst>
              <a:ext uri="{FF2B5EF4-FFF2-40B4-BE49-F238E27FC236}">
                <a16:creationId xmlns:a16="http://schemas.microsoft.com/office/drawing/2014/main" id="{9CE5A389-3877-481D-9C88-F9D01972B743}"/>
              </a:ext>
            </a:extLst>
          </p:cNvPr>
          <p:cNvSpPr/>
          <p:nvPr/>
        </p:nvSpPr>
        <p:spPr bwMode="auto">
          <a:xfrm rot="7632203">
            <a:off x="8785034" y="2207144"/>
            <a:ext cx="464840" cy="167883"/>
          </a:xfrm>
          <a:prstGeom prst="rightArrow">
            <a:avLst/>
          </a:prstGeom>
          <a:solidFill>
            <a:srgbClr val="92D050"/>
          </a:solidFill>
          <a:ln w="190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6" name="Arrow: Right 2">
            <a:extLst>
              <a:ext uri="{FF2B5EF4-FFF2-40B4-BE49-F238E27FC236}">
                <a16:creationId xmlns:a16="http://schemas.microsoft.com/office/drawing/2014/main" id="{67F9A04E-AE23-4EEB-B7A8-AC6DD89E7965}"/>
              </a:ext>
            </a:extLst>
          </p:cNvPr>
          <p:cNvSpPr/>
          <p:nvPr/>
        </p:nvSpPr>
        <p:spPr bwMode="auto">
          <a:xfrm rot="16200000">
            <a:off x="8455189" y="1399993"/>
            <a:ext cx="542438" cy="149603"/>
          </a:xfrm>
          <a:prstGeom prst="rightArrow">
            <a:avLst/>
          </a:prstGeom>
          <a:solidFill>
            <a:srgbClr val="FF66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cxnSp>
        <p:nvCxnSpPr>
          <p:cNvPr id="57" name="Straight Arrow Connector 56">
            <a:extLst>
              <a:ext uri="{FF2B5EF4-FFF2-40B4-BE49-F238E27FC236}">
                <a16:creationId xmlns:a16="http://schemas.microsoft.com/office/drawing/2014/main" id="{107015E4-0D7C-4D3D-AC03-D5023F4DB170}"/>
              </a:ext>
            </a:extLst>
          </p:cNvPr>
          <p:cNvCxnSpPr/>
          <p:nvPr/>
        </p:nvCxnSpPr>
        <p:spPr bwMode="auto">
          <a:xfrm flipH="1">
            <a:off x="6610156" y="2623226"/>
            <a:ext cx="552045"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ABB34BE2-04CC-4A2D-B040-9BAE8D220881}"/>
                  </a:ext>
                </a:extLst>
              </p:cNvPr>
              <p:cNvSpPr/>
              <p:nvPr/>
            </p:nvSpPr>
            <p:spPr>
              <a:xfrm>
                <a:off x="6308472" y="2386855"/>
                <a:ext cx="335886"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58" name="Rectangle 57">
                <a:extLst>
                  <a:ext uri="{FF2B5EF4-FFF2-40B4-BE49-F238E27FC236}">
                    <a16:creationId xmlns:a16="http://schemas.microsoft.com/office/drawing/2014/main" id="{ABB34BE2-04CC-4A2D-B040-9BAE8D220881}"/>
                  </a:ext>
                </a:extLst>
              </p:cNvPr>
              <p:cNvSpPr>
                <a:spLocks noRot="1" noChangeAspect="1" noMove="1" noResize="1" noEditPoints="1" noAdjustHandles="1" noChangeArrowheads="1" noChangeShapeType="1" noTextEdit="1"/>
              </p:cNvSpPr>
              <p:nvPr/>
            </p:nvSpPr>
            <p:spPr>
              <a:xfrm>
                <a:off x="6308472" y="2386855"/>
                <a:ext cx="335886" cy="400110"/>
              </a:xfrm>
              <a:prstGeom prst="rect">
                <a:avLst/>
              </a:prstGeom>
              <a:blipFill>
                <a:blip r:embed="rId23"/>
                <a:stretch>
                  <a:fillRect r="-16364" b="-3077"/>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E252B9F0-37F6-4EF8-AE97-EE83302ACF01}"/>
                  </a:ext>
                </a:extLst>
              </p:cNvPr>
              <p:cNvSpPr/>
              <p:nvPr/>
            </p:nvSpPr>
            <p:spPr>
              <a:xfrm>
                <a:off x="7678349" y="1139160"/>
                <a:ext cx="575607" cy="43749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𝐊</m:t>
                              </m:r>
                            </m:e>
                          </m:acc>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sub>
                      </m:sSub>
                    </m:oMath>
                  </m:oMathPara>
                </a14:m>
                <a:endParaRPr kumimoji="0" lang="en-US" sz="2000" b="0" i="1" u="none" strike="noStrike" kern="1200" cap="none" spc="0" normalizeH="0" baseline="0" noProof="0" dirty="0">
                  <a:ln>
                    <a:noFill/>
                  </a:ln>
                  <a:solidFill>
                    <a:srgbClr val="000099"/>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59" name="Rectangle 58">
                <a:extLst>
                  <a:ext uri="{FF2B5EF4-FFF2-40B4-BE49-F238E27FC236}">
                    <a16:creationId xmlns:a16="http://schemas.microsoft.com/office/drawing/2014/main" id="{E252B9F0-37F6-4EF8-AE97-EE83302ACF01}"/>
                  </a:ext>
                </a:extLst>
              </p:cNvPr>
              <p:cNvSpPr>
                <a:spLocks noRot="1" noChangeAspect="1" noMove="1" noResize="1" noEditPoints="1" noAdjustHandles="1" noChangeArrowheads="1" noChangeShapeType="1" noTextEdit="1"/>
              </p:cNvSpPr>
              <p:nvPr/>
            </p:nvSpPr>
            <p:spPr>
              <a:xfrm>
                <a:off x="7678349" y="1139160"/>
                <a:ext cx="575607" cy="437492"/>
              </a:xfrm>
              <a:prstGeom prst="rect">
                <a:avLst/>
              </a:prstGeom>
              <a:blipFill>
                <a:blip r:embed="rId24"/>
                <a:stretch>
                  <a:fillRect b="-1389"/>
                </a:stretch>
              </a:blipFill>
              <a:ln w="19050">
                <a:noFill/>
              </a:ln>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B810FF49-7786-49ED-86A9-E468E3FBAC6A}"/>
              </a:ext>
            </a:extLst>
          </p:cNvPr>
          <p:cNvCxnSpPr/>
          <p:nvPr/>
        </p:nvCxnSpPr>
        <p:spPr bwMode="auto">
          <a:xfrm>
            <a:off x="7682443" y="1732050"/>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Arrow Connector 60">
            <a:extLst>
              <a:ext uri="{FF2B5EF4-FFF2-40B4-BE49-F238E27FC236}">
                <a16:creationId xmlns:a16="http://schemas.microsoft.com/office/drawing/2014/main" id="{FFA87513-E590-4452-AD62-D7DFB88B6DD6}"/>
              </a:ext>
            </a:extLst>
          </p:cNvPr>
          <p:cNvCxnSpPr/>
          <p:nvPr/>
        </p:nvCxnSpPr>
        <p:spPr bwMode="auto">
          <a:xfrm>
            <a:off x="7691393" y="1569835"/>
            <a:ext cx="628073" cy="0"/>
          </a:xfrm>
          <a:prstGeom prst="straightConnector1">
            <a:avLst/>
          </a:prstGeom>
          <a:noFill/>
          <a:ln w="28575" cap="flat" cmpd="sng" algn="ctr">
            <a:solidFill>
              <a:srgbClr val="000099"/>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36797F15-912D-4075-8369-043D158CE56A}"/>
                  </a:ext>
                </a:extLst>
              </p:cNvPr>
              <p:cNvSpPr/>
              <p:nvPr/>
            </p:nvSpPr>
            <p:spPr>
              <a:xfrm>
                <a:off x="7689028" y="3260652"/>
                <a:ext cx="575607" cy="43749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ctrlPr>
                            </m:accPr>
                            <m:e>
                              <m:r>
                                <a:rPr kumimoji="0" lang="en-US" sz="2000" b="0" i="0"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𝐊</m:t>
                              </m:r>
                            </m:e>
                          </m:acc>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sub>
                      </m:sSub>
                    </m:oMath>
                  </m:oMathPara>
                </a14:m>
                <a:endParaRPr kumimoji="0" lang="en-US" sz="2000" b="0" i="1" u="none" strike="noStrike" kern="1200" cap="none" spc="0" normalizeH="0" baseline="0" noProof="0" dirty="0">
                  <a:ln>
                    <a:noFill/>
                  </a:ln>
                  <a:solidFill>
                    <a:srgbClr val="000099"/>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62" name="Rectangle 61">
                <a:extLst>
                  <a:ext uri="{FF2B5EF4-FFF2-40B4-BE49-F238E27FC236}">
                    <a16:creationId xmlns:a16="http://schemas.microsoft.com/office/drawing/2014/main" id="{36797F15-912D-4075-8369-043D158CE56A}"/>
                  </a:ext>
                </a:extLst>
              </p:cNvPr>
              <p:cNvSpPr>
                <a:spLocks noRot="1" noChangeAspect="1" noMove="1" noResize="1" noEditPoints="1" noAdjustHandles="1" noChangeArrowheads="1" noChangeShapeType="1" noTextEdit="1"/>
              </p:cNvSpPr>
              <p:nvPr/>
            </p:nvSpPr>
            <p:spPr>
              <a:xfrm>
                <a:off x="7689028" y="3260652"/>
                <a:ext cx="575607" cy="437492"/>
              </a:xfrm>
              <a:prstGeom prst="rect">
                <a:avLst/>
              </a:prstGeom>
              <a:blipFill>
                <a:blip r:embed="rId25"/>
                <a:stretch>
                  <a:fillRect/>
                </a:stretch>
              </a:blipFill>
              <a:ln w="19050">
                <a:noFill/>
              </a:ln>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CA541B45-C9A0-4C32-A056-BFDC3375C0DC}"/>
              </a:ext>
            </a:extLst>
          </p:cNvPr>
          <p:cNvCxnSpPr/>
          <p:nvPr/>
        </p:nvCxnSpPr>
        <p:spPr bwMode="auto">
          <a:xfrm>
            <a:off x="7680424" y="2914593"/>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Straight Arrow Connector 63">
            <a:extLst>
              <a:ext uri="{FF2B5EF4-FFF2-40B4-BE49-F238E27FC236}">
                <a16:creationId xmlns:a16="http://schemas.microsoft.com/office/drawing/2014/main" id="{A29F757C-DCE6-4478-9552-FEA2B575AB21}"/>
              </a:ext>
            </a:extLst>
          </p:cNvPr>
          <p:cNvCxnSpPr/>
          <p:nvPr/>
        </p:nvCxnSpPr>
        <p:spPr bwMode="auto">
          <a:xfrm>
            <a:off x="7672053" y="3068148"/>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a:extLst>
              <a:ext uri="{FF2B5EF4-FFF2-40B4-BE49-F238E27FC236}">
                <a16:creationId xmlns:a16="http://schemas.microsoft.com/office/drawing/2014/main" id="{22BE8B12-178E-4B19-8D77-C3B39BAFA03A}"/>
              </a:ext>
            </a:extLst>
          </p:cNvPr>
          <p:cNvCxnSpPr/>
          <p:nvPr/>
        </p:nvCxnSpPr>
        <p:spPr bwMode="auto">
          <a:xfrm>
            <a:off x="7672053" y="3220548"/>
            <a:ext cx="628073" cy="0"/>
          </a:xfrm>
          <a:prstGeom prst="straightConnector1">
            <a:avLst/>
          </a:prstGeom>
          <a:noFill/>
          <a:ln w="28575"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Arrow Connector 65">
            <a:extLst>
              <a:ext uri="{FF2B5EF4-FFF2-40B4-BE49-F238E27FC236}">
                <a16:creationId xmlns:a16="http://schemas.microsoft.com/office/drawing/2014/main" id="{F1226712-D2D4-4A3B-A07B-FECC7E0A3674}"/>
              </a:ext>
            </a:extLst>
          </p:cNvPr>
          <p:cNvCxnSpPr/>
          <p:nvPr/>
        </p:nvCxnSpPr>
        <p:spPr bwMode="auto">
          <a:xfrm flipV="1">
            <a:off x="10132352" y="924904"/>
            <a:ext cx="0" cy="1562981"/>
          </a:xfrm>
          <a:prstGeom prst="straightConnector1">
            <a:avLst/>
          </a:prstGeom>
          <a:noFill/>
          <a:ln w="2857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Arrow Connector 66">
            <a:extLst>
              <a:ext uri="{FF2B5EF4-FFF2-40B4-BE49-F238E27FC236}">
                <a16:creationId xmlns:a16="http://schemas.microsoft.com/office/drawing/2014/main" id="{F79BAF9C-DF72-4A08-B4CA-8601C9EF136C}"/>
              </a:ext>
            </a:extLst>
          </p:cNvPr>
          <p:cNvCxnSpPr/>
          <p:nvPr/>
        </p:nvCxnSpPr>
        <p:spPr bwMode="auto">
          <a:xfrm flipH="1">
            <a:off x="9404361" y="2476409"/>
            <a:ext cx="737631" cy="758080"/>
          </a:xfrm>
          <a:prstGeom prst="straightConnector1">
            <a:avLst/>
          </a:prstGeom>
          <a:noFill/>
          <a:ln w="2857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Arrow Connector 67">
            <a:extLst>
              <a:ext uri="{FF2B5EF4-FFF2-40B4-BE49-F238E27FC236}">
                <a16:creationId xmlns:a16="http://schemas.microsoft.com/office/drawing/2014/main" id="{E41CBD55-ED8C-4870-9EEC-937368C925A1}"/>
              </a:ext>
            </a:extLst>
          </p:cNvPr>
          <p:cNvCxnSpPr/>
          <p:nvPr/>
        </p:nvCxnSpPr>
        <p:spPr bwMode="auto">
          <a:xfrm flipV="1">
            <a:off x="10129110" y="2484642"/>
            <a:ext cx="586901" cy="1"/>
          </a:xfrm>
          <a:prstGeom prst="straightConnector1">
            <a:avLst/>
          </a:prstGeom>
          <a:noFill/>
          <a:ln w="2857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01F5E8D5-B9ED-4C42-B3CE-6238FC4806A1}"/>
                  </a:ext>
                </a:extLst>
              </p:cNvPr>
              <p:cNvSpPr/>
              <p:nvPr/>
            </p:nvSpPr>
            <p:spPr>
              <a:xfrm>
                <a:off x="10292382" y="1190303"/>
                <a:ext cx="458011" cy="4625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oMath>
                </a14:m>
                <a:r>
                  <a:rPr kumimoji="0" lang="en-US" sz="2400" b="0" i="1" u="none" strike="noStrike" kern="1200" cap="none" spc="0" normalizeH="0" baseline="0" noProof="0" dirty="0">
                    <a:ln>
                      <a:noFill/>
                    </a:ln>
                    <a:solidFill>
                      <a:srgbClr val="252525"/>
                    </a:solidFill>
                    <a:effectLst/>
                    <a:uLnTx/>
                    <a:uFillTx/>
                    <a:latin typeface="Times New Roman"/>
                    <a:ea typeface="+mn-ea"/>
                    <a:cs typeface="+mn-cs"/>
                  </a:rPr>
                  <a:t> </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69" name="Rectangle 68">
                <a:extLst>
                  <a:ext uri="{FF2B5EF4-FFF2-40B4-BE49-F238E27FC236}">
                    <a16:creationId xmlns:a16="http://schemas.microsoft.com/office/drawing/2014/main" id="{01F5E8D5-B9ED-4C42-B3CE-6238FC4806A1}"/>
                  </a:ext>
                </a:extLst>
              </p:cNvPr>
              <p:cNvSpPr>
                <a:spLocks noRot="1" noChangeAspect="1" noMove="1" noResize="1" noEditPoints="1" noAdjustHandles="1" noChangeArrowheads="1" noChangeShapeType="1" noTextEdit="1"/>
              </p:cNvSpPr>
              <p:nvPr/>
            </p:nvSpPr>
            <p:spPr>
              <a:xfrm>
                <a:off x="10292382" y="1190303"/>
                <a:ext cx="458011" cy="462563"/>
              </a:xfrm>
              <a:prstGeom prst="rect">
                <a:avLst/>
              </a:prstGeom>
              <a:blipFill>
                <a:blip r:embed="rId26"/>
                <a:stretch>
                  <a:fillRect l="-2632" r="-2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B9A1EE71-64AF-4832-8FF7-3CF623515B67}"/>
                  </a:ext>
                </a:extLst>
              </p:cNvPr>
              <p:cNvSpPr/>
              <p:nvPr/>
            </p:nvSpPr>
            <p:spPr>
              <a:xfrm>
                <a:off x="10289394" y="1737909"/>
                <a:ext cx="41710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4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70" name="Rectangle 69">
                <a:extLst>
                  <a:ext uri="{FF2B5EF4-FFF2-40B4-BE49-F238E27FC236}">
                    <a16:creationId xmlns:a16="http://schemas.microsoft.com/office/drawing/2014/main" id="{B9A1EE71-64AF-4832-8FF7-3CF623515B67}"/>
                  </a:ext>
                </a:extLst>
              </p:cNvPr>
              <p:cNvSpPr>
                <a:spLocks noRot="1" noChangeAspect="1" noMove="1" noResize="1" noEditPoints="1" noAdjustHandles="1" noChangeArrowheads="1" noChangeShapeType="1" noTextEdit="1"/>
              </p:cNvSpPr>
              <p:nvPr/>
            </p:nvSpPr>
            <p:spPr>
              <a:xfrm>
                <a:off x="10289394" y="1737909"/>
                <a:ext cx="417102" cy="461665"/>
              </a:xfrm>
              <a:prstGeom prst="rect">
                <a:avLst/>
              </a:prstGeom>
              <a:blipFill>
                <a:blip r:embed="rId27"/>
                <a:stretch>
                  <a:fillRect/>
                </a:stretch>
              </a:blipFill>
            </p:spPr>
            <p:txBody>
              <a:bodyPr/>
              <a:lstStyle/>
              <a:p>
                <a:r>
                  <a:rPr lang="LID4096">
                    <a:noFill/>
                  </a:rPr>
                  <a:t> </a:t>
                </a:r>
              </a:p>
            </p:txBody>
          </p:sp>
        </mc:Fallback>
      </mc:AlternateContent>
      <p:cxnSp>
        <p:nvCxnSpPr>
          <p:cNvPr id="71" name="Straight Arrow Connector 70">
            <a:extLst>
              <a:ext uri="{FF2B5EF4-FFF2-40B4-BE49-F238E27FC236}">
                <a16:creationId xmlns:a16="http://schemas.microsoft.com/office/drawing/2014/main" id="{8DA54F4D-0621-47CA-9A1F-6BEBB4B390A4}"/>
              </a:ext>
            </a:extLst>
          </p:cNvPr>
          <p:cNvCxnSpPr/>
          <p:nvPr/>
        </p:nvCxnSpPr>
        <p:spPr bwMode="auto">
          <a:xfrm flipV="1">
            <a:off x="10223779" y="2198451"/>
            <a:ext cx="586901" cy="1"/>
          </a:xfrm>
          <a:prstGeom prst="straightConnector1">
            <a:avLst/>
          </a:prstGeom>
          <a:noFill/>
          <a:ln w="63500" cap="flat" cmpd="dbl"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C8605F4B-626D-470F-B3F6-9D4CEF4906DE}"/>
                  </a:ext>
                </a:extLst>
              </p:cNvPr>
              <p:cNvSpPr/>
              <p:nvPr/>
            </p:nvSpPr>
            <p:spPr>
              <a:xfrm>
                <a:off x="10443378" y="2475097"/>
                <a:ext cx="3992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e>
                      </m:acc>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72" name="Rectangle 71">
                <a:extLst>
                  <a:ext uri="{FF2B5EF4-FFF2-40B4-BE49-F238E27FC236}">
                    <a16:creationId xmlns:a16="http://schemas.microsoft.com/office/drawing/2014/main" id="{C8605F4B-626D-470F-B3F6-9D4CEF4906DE}"/>
                  </a:ext>
                </a:extLst>
              </p:cNvPr>
              <p:cNvSpPr>
                <a:spLocks noRot="1" noChangeAspect="1" noMove="1" noResize="1" noEditPoints="1" noAdjustHandles="1" noChangeArrowheads="1" noChangeShapeType="1" noTextEdit="1"/>
              </p:cNvSpPr>
              <p:nvPr/>
            </p:nvSpPr>
            <p:spPr>
              <a:xfrm>
                <a:off x="10443378" y="2475097"/>
                <a:ext cx="399212" cy="400110"/>
              </a:xfrm>
              <a:prstGeom prst="rect">
                <a:avLst/>
              </a:prstGeom>
              <a:blipFill>
                <a:blip r:embed="rId28"/>
                <a:stretch>
                  <a:fillRect r="-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FDAC190B-7793-4E5E-9CEA-4DA30A48BA25}"/>
                  </a:ext>
                </a:extLst>
              </p:cNvPr>
              <p:cNvSpPr/>
              <p:nvPr/>
            </p:nvSpPr>
            <p:spPr>
              <a:xfrm>
                <a:off x="9530462" y="2965427"/>
                <a:ext cx="38298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𝑧</m:t>
                          </m:r>
                        </m:e>
                      </m:acc>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73" name="Rectangle 72">
                <a:extLst>
                  <a:ext uri="{FF2B5EF4-FFF2-40B4-BE49-F238E27FC236}">
                    <a16:creationId xmlns:a16="http://schemas.microsoft.com/office/drawing/2014/main" id="{FDAC190B-7793-4E5E-9CEA-4DA30A48BA25}"/>
                  </a:ext>
                </a:extLst>
              </p:cNvPr>
              <p:cNvSpPr>
                <a:spLocks noRot="1" noChangeAspect="1" noMove="1" noResize="1" noEditPoints="1" noAdjustHandles="1" noChangeArrowheads="1" noChangeShapeType="1" noTextEdit="1"/>
              </p:cNvSpPr>
              <p:nvPr/>
            </p:nvSpPr>
            <p:spPr>
              <a:xfrm>
                <a:off x="9530462" y="2965427"/>
                <a:ext cx="382989" cy="400110"/>
              </a:xfrm>
              <a:prstGeom prst="rect">
                <a:avLst/>
              </a:prstGeom>
              <a:blipFill>
                <a:blip r:embed="rId29"/>
                <a:stretch>
                  <a:fillRect r="-15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5FE3B591-E770-4EDA-B27B-E26D690E303D}"/>
                  </a:ext>
                </a:extLst>
              </p:cNvPr>
              <p:cNvSpPr/>
              <p:nvPr/>
            </p:nvSpPr>
            <p:spPr>
              <a:xfrm>
                <a:off x="9821530" y="831827"/>
                <a:ext cx="40382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𝑦</m:t>
                          </m:r>
                        </m:e>
                      </m:acc>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74" name="Rectangle 73">
                <a:extLst>
                  <a:ext uri="{FF2B5EF4-FFF2-40B4-BE49-F238E27FC236}">
                    <a16:creationId xmlns:a16="http://schemas.microsoft.com/office/drawing/2014/main" id="{5FE3B591-E770-4EDA-B27B-E26D690E303D}"/>
                  </a:ext>
                </a:extLst>
              </p:cNvPr>
              <p:cNvSpPr>
                <a:spLocks noRot="1" noChangeAspect="1" noMove="1" noResize="1" noEditPoints="1" noAdjustHandles="1" noChangeArrowheads="1" noChangeShapeType="1" noTextEdit="1"/>
              </p:cNvSpPr>
              <p:nvPr/>
            </p:nvSpPr>
            <p:spPr>
              <a:xfrm>
                <a:off x="9821530" y="831827"/>
                <a:ext cx="403828" cy="400110"/>
              </a:xfrm>
              <a:prstGeom prst="rect">
                <a:avLst/>
              </a:prstGeom>
              <a:blipFill>
                <a:blip r:embed="rId30"/>
                <a:stretch>
                  <a:fillRect b="-10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614D795E-404B-4973-BFD3-F61E8ABF40D6}"/>
                  </a:ext>
                </a:extLst>
              </p:cNvPr>
              <p:cNvSpPr/>
              <p:nvPr/>
            </p:nvSpPr>
            <p:spPr>
              <a:xfrm>
                <a:off x="7197248" y="3478823"/>
                <a:ext cx="4513633" cy="6365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75" name="Rectangle 74">
                <a:extLst>
                  <a:ext uri="{FF2B5EF4-FFF2-40B4-BE49-F238E27FC236}">
                    <a16:creationId xmlns:a16="http://schemas.microsoft.com/office/drawing/2014/main" id="{614D795E-404B-4973-BFD3-F61E8ABF40D6}"/>
                  </a:ext>
                </a:extLst>
              </p:cNvPr>
              <p:cNvSpPr>
                <a:spLocks noRot="1" noChangeAspect="1" noMove="1" noResize="1" noEditPoints="1" noAdjustHandles="1" noChangeArrowheads="1" noChangeShapeType="1" noTextEdit="1"/>
              </p:cNvSpPr>
              <p:nvPr/>
            </p:nvSpPr>
            <p:spPr>
              <a:xfrm>
                <a:off x="7197248" y="3478823"/>
                <a:ext cx="4513633" cy="636585"/>
              </a:xfrm>
              <a:prstGeom prst="rect">
                <a:avLst/>
              </a:prstGeom>
              <a:blipFill>
                <a:blip r:embed="rId31"/>
                <a:stretch>
                  <a:fillRect/>
                </a:stretch>
              </a:blipFill>
            </p:spPr>
            <p:txBody>
              <a:bodyPr/>
              <a:lstStyle/>
              <a:p>
                <a:r>
                  <a:rPr lang="en-US">
                    <a:noFill/>
                  </a:rPr>
                  <a:t> </a:t>
                </a:r>
              </a:p>
            </p:txBody>
          </p:sp>
        </mc:Fallback>
      </mc:AlternateContent>
      <p:cxnSp>
        <p:nvCxnSpPr>
          <p:cNvPr id="77" name="Straight Arrow Connector 76">
            <a:extLst>
              <a:ext uri="{FF2B5EF4-FFF2-40B4-BE49-F238E27FC236}">
                <a16:creationId xmlns:a16="http://schemas.microsoft.com/office/drawing/2014/main" id="{4AD733ED-06EE-40C7-A7F2-63770DC40D0C}"/>
              </a:ext>
            </a:extLst>
          </p:cNvPr>
          <p:cNvCxnSpPr>
            <a:cxnSpLocks/>
          </p:cNvCxnSpPr>
          <p:nvPr/>
        </p:nvCxnSpPr>
        <p:spPr bwMode="auto">
          <a:xfrm flipH="1">
            <a:off x="452742" y="5111199"/>
            <a:ext cx="762000"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Arrow Connector 77">
            <a:extLst>
              <a:ext uri="{FF2B5EF4-FFF2-40B4-BE49-F238E27FC236}">
                <a16:creationId xmlns:a16="http://schemas.microsoft.com/office/drawing/2014/main" id="{769D7362-B2F6-4559-963F-87400A58FE9C}"/>
              </a:ext>
            </a:extLst>
          </p:cNvPr>
          <p:cNvCxnSpPr>
            <a:cxnSpLocks/>
          </p:cNvCxnSpPr>
          <p:nvPr/>
        </p:nvCxnSpPr>
        <p:spPr bwMode="auto">
          <a:xfrm flipH="1">
            <a:off x="471792" y="5730324"/>
            <a:ext cx="762000" cy="0"/>
          </a:xfrm>
          <a:prstGeom prst="straightConnector1">
            <a:avLst/>
          </a:prstGeom>
          <a:noFill/>
          <a:ln w="76200" cap="flat" cmpd="dbl" algn="ctr">
            <a:solidFill>
              <a:schemeClr val="tx1"/>
            </a:solidFill>
            <a:prstDash val="solid"/>
            <a:round/>
            <a:headEnd type="none" w="med" len="me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6E945EB7-6FB2-4DB4-9370-8785A5E41438}"/>
                  </a:ext>
                </a:extLst>
              </p:cNvPr>
              <p:cNvSpPr/>
              <p:nvPr/>
            </p:nvSpPr>
            <p:spPr>
              <a:xfrm>
                <a:off x="120981" y="4875247"/>
                <a:ext cx="217804"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79" name="Rectangle 78">
                <a:extLst>
                  <a:ext uri="{FF2B5EF4-FFF2-40B4-BE49-F238E27FC236}">
                    <a16:creationId xmlns:a16="http://schemas.microsoft.com/office/drawing/2014/main" id="{6E945EB7-6FB2-4DB4-9370-8785A5E41438}"/>
                  </a:ext>
                </a:extLst>
              </p:cNvPr>
              <p:cNvSpPr>
                <a:spLocks noRot="1" noChangeAspect="1" noMove="1" noResize="1" noEditPoints="1" noAdjustHandles="1" noChangeArrowheads="1" noChangeShapeType="1" noTextEdit="1"/>
              </p:cNvSpPr>
              <p:nvPr/>
            </p:nvSpPr>
            <p:spPr>
              <a:xfrm>
                <a:off x="120981" y="4875247"/>
                <a:ext cx="217804" cy="400110"/>
              </a:xfrm>
              <a:prstGeom prst="rect">
                <a:avLst/>
              </a:prstGeom>
              <a:blipFill>
                <a:blip r:embed="rId32"/>
                <a:stretch>
                  <a:fillRect r="-77778" b="-3077"/>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80" name="Rectangle 79">
                <a:extLst>
                  <a:ext uri="{FF2B5EF4-FFF2-40B4-BE49-F238E27FC236}">
                    <a16:creationId xmlns:a16="http://schemas.microsoft.com/office/drawing/2014/main" id="{BFCCF5E1-FE31-4E57-8B43-B4A653BE60A6}"/>
                  </a:ext>
                </a:extLst>
              </p:cNvPr>
              <p:cNvSpPr/>
              <p:nvPr/>
            </p:nvSpPr>
            <p:spPr>
              <a:xfrm>
                <a:off x="140031" y="5494372"/>
                <a:ext cx="217804"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v</m:t>
                          </m:r>
                        </m:e>
                        <m:sub>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80" name="Rectangle 79">
                <a:extLst>
                  <a:ext uri="{FF2B5EF4-FFF2-40B4-BE49-F238E27FC236}">
                    <a16:creationId xmlns:a16="http://schemas.microsoft.com/office/drawing/2014/main" id="{BFCCF5E1-FE31-4E57-8B43-B4A653BE60A6}"/>
                  </a:ext>
                </a:extLst>
              </p:cNvPr>
              <p:cNvSpPr>
                <a:spLocks noRot="1" noChangeAspect="1" noMove="1" noResize="1" noEditPoints="1" noAdjustHandles="1" noChangeArrowheads="1" noChangeShapeType="1" noTextEdit="1"/>
              </p:cNvSpPr>
              <p:nvPr/>
            </p:nvSpPr>
            <p:spPr>
              <a:xfrm>
                <a:off x="140031" y="5494372"/>
                <a:ext cx="217804" cy="400110"/>
              </a:xfrm>
              <a:prstGeom prst="rect">
                <a:avLst/>
              </a:prstGeom>
              <a:blipFill>
                <a:blip r:embed="rId33"/>
                <a:stretch>
                  <a:fillRect r="-77778" b="-1515"/>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C4A9F04A-30B4-42DC-9248-A19A3B88328E}"/>
                  </a:ext>
                </a:extLst>
              </p:cNvPr>
              <p:cNvSpPr/>
              <p:nvPr/>
            </p:nvSpPr>
            <p:spPr>
              <a:xfrm>
                <a:off x="3657600" y="6168856"/>
                <a:ext cx="117565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m:oMathPara>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81" name="Rectangle 80">
                <a:extLst>
                  <a:ext uri="{FF2B5EF4-FFF2-40B4-BE49-F238E27FC236}">
                    <a16:creationId xmlns:a16="http://schemas.microsoft.com/office/drawing/2014/main" id="{C4A9F04A-30B4-42DC-9248-A19A3B88328E}"/>
                  </a:ext>
                </a:extLst>
              </p:cNvPr>
              <p:cNvSpPr>
                <a:spLocks noRot="1" noChangeAspect="1" noMove="1" noResize="1" noEditPoints="1" noAdjustHandles="1" noChangeArrowheads="1" noChangeShapeType="1" noTextEdit="1"/>
              </p:cNvSpPr>
              <p:nvPr/>
            </p:nvSpPr>
            <p:spPr>
              <a:xfrm>
                <a:off x="3657600" y="6168856"/>
                <a:ext cx="1175657" cy="400110"/>
              </a:xfrm>
              <a:prstGeom prst="rect">
                <a:avLst/>
              </a:prstGeom>
              <a:blipFill>
                <a:blip r:embed="rId3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60773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Electrodynamics in tensor notations</a:t>
            </a:r>
            <a:endParaRPr lang="en-US" altLang="en-US" dirty="0">
              <a:solidFill>
                <a:schemeClr val="accent2">
                  <a:lumMod val="50000"/>
                </a:schemeClr>
              </a:solidFill>
            </a:endParaRPr>
          </a:p>
        </p:txBody>
      </p:sp>
      <p:sp>
        <p:nvSpPr>
          <p:cNvPr id="2" name="Rectangle 1"/>
          <p:cNvSpPr/>
          <p:nvPr/>
        </p:nvSpPr>
        <p:spPr>
          <a:xfrm>
            <a:off x="719350" y="766043"/>
            <a:ext cx="10310599"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As we have learnt how the electromagnetic fields are transformed,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can we reformulate the laws of electrodynamics?</a:t>
            </a:r>
            <a:endParaRPr kumimoji="0" lang="en-US" sz="2000" b="1"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249792" y="1670060"/>
                <a:ext cx="11818383" cy="470680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components of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oMath>
                </a14:m>
                <a:r>
                  <a:rPr kumimoji="0" lang="en-US" sz="2000" b="1"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and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oMath>
                </a14:m>
                <a:r>
                  <a:rPr kumimoji="0" lang="en-US" sz="2000" b="1"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are stirred together when you go from one inertial system to another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In fact, they form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an antisymmetric, second-rank tensor</a:t>
                </a:r>
                <a:endPar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sng" strike="noStrike" kern="1200" cap="none" spc="0" normalizeH="0" baseline="0" noProof="0" dirty="0">
                    <a:ln>
                      <a:noFill/>
                    </a:ln>
                    <a:solidFill>
                      <a:srgbClr val="252525"/>
                    </a:solidFill>
                    <a:effectLst/>
                    <a:uLnTx/>
                    <a:uFillTx/>
                    <a:latin typeface="Times New Roman"/>
                    <a:ea typeface="+mn-ea"/>
                    <a:cs typeface="+mn-cs"/>
                  </a:rPr>
                  <a:t>Our plan is:</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1. We will recast Lorentz’s transformations in a matrix form</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2. We will consider an antisymmetric tensor that obeys Lorentz’s transformations</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3. We will calculate how the elements of such a tensor transform</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4. Finally, we will assign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oMath>
                </a14:m>
                <a:r>
                  <a:rPr kumimoji="0" lang="en-US" sz="2000" b="1"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and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oMath>
                </a14:m>
                <a:r>
                  <a:rPr kumimoji="0" lang="en-US" sz="2000" b="1"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(which transformations we have already learnt) to the elements of such a tensor</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5. Hence, we will obtain the </a:t>
                </a:r>
                <a:r>
                  <a:rPr kumimoji="0" lang="en-US" sz="2000" b="0" i="1" u="none" strike="noStrike" kern="1200" cap="none" spc="0" normalizeH="0" baseline="0" noProof="0" dirty="0">
                    <a:ln>
                      <a:noFill/>
                    </a:ln>
                    <a:solidFill>
                      <a:srgbClr val="000000"/>
                    </a:solidFill>
                    <a:effectLst/>
                    <a:uLnTx/>
                    <a:uFillTx/>
                    <a:latin typeface="Times New Roman"/>
                    <a:ea typeface="+mn-ea"/>
                    <a:cs typeface="+mn-cs"/>
                  </a:rPr>
                  <a:t>electromagnetic tensor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(in fact, two of them)</a:t>
                </a:r>
                <a:endParaRPr kumimoji="0" lang="en-US" sz="2000" b="0" i="1"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6. We reformulate electrodynamics in tensor notations</a:t>
                </a:r>
              </a:p>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(This approach is similar to the one we used for the Maxwell stress tensor)</a:t>
                </a:r>
              </a:p>
            </p:txBody>
          </p:sp>
        </mc:Choice>
        <mc:Fallback xmlns="">
          <p:sp>
            <p:nvSpPr>
              <p:cNvPr id="5" name="Rectangle 4"/>
              <p:cNvSpPr>
                <a:spLocks noRot="1" noChangeAspect="1" noMove="1" noResize="1" noEditPoints="1" noAdjustHandles="1" noChangeArrowheads="1" noChangeShapeType="1" noTextEdit="1"/>
              </p:cNvSpPr>
              <p:nvPr/>
            </p:nvSpPr>
            <p:spPr>
              <a:xfrm>
                <a:off x="249792" y="1670060"/>
                <a:ext cx="11818383" cy="4706801"/>
              </a:xfrm>
              <a:prstGeom prst="rect">
                <a:avLst/>
              </a:prstGeom>
              <a:blipFill>
                <a:blip r:embed="rId3"/>
                <a:stretch>
                  <a:fillRect l="-567" b="-1425"/>
                </a:stretch>
              </a:blipFill>
            </p:spPr>
            <p:txBody>
              <a:bodyPr/>
              <a:lstStyle/>
              <a:p>
                <a:r>
                  <a:rPr lang="LID4096">
                    <a:noFill/>
                  </a:rPr>
                  <a:t> </a:t>
                </a:r>
              </a:p>
            </p:txBody>
          </p:sp>
        </mc:Fallback>
      </mc:AlternateContent>
      <p:sp>
        <p:nvSpPr>
          <p:cNvPr id="8" name="Content Placeholder 4">
            <a:extLst>
              <a:ext uri="{FF2B5EF4-FFF2-40B4-BE49-F238E27FC236}">
                <a16:creationId xmlns:a16="http://schemas.microsoft.com/office/drawing/2014/main" id="{3AC49C28-C2C9-4650-8280-91EAAB07904A}"/>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36</a:t>
            </a:fld>
            <a:endParaRPr lang="en-US" dirty="0"/>
          </a:p>
        </p:txBody>
      </p:sp>
    </p:spTree>
    <p:extLst>
      <p:ext uri="{BB962C8B-B14F-4D97-AF65-F5344CB8AC3E}">
        <p14:creationId xmlns:p14="http://schemas.microsoft.com/office/powerpoint/2010/main" val="314055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Lorentz transformations</a:t>
            </a:r>
          </a:p>
        </p:txBody>
      </p:sp>
      <p:pic>
        <p:nvPicPr>
          <p:cNvPr id="2" name="Picture 1"/>
          <p:cNvPicPr>
            <a:picLocks noChangeAspect="1"/>
          </p:cNvPicPr>
          <p:nvPr/>
        </p:nvPicPr>
        <p:blipFill>
          <a:blip r:embed="rId3"/>
          <a:stretch>
            <a:fillRect/>
          </a:stretch>
        </p:blipFill>
        <p:spPr>
          <a:xfrm>
            <a:off x="6570007" y="1695722"/>
            <a:ext cx="5384953" cy="4084248"/>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70588" y="1881882"/>
                <a:ext cx="7467426" cy="78636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Let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slide along the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x</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-axis at speed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with respect to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endParaRPr kumimoji="0" lang="en-US" sz="2000" b="0" i="0" u="none" strike="noStrike" kern="1200" cap="none" spc="0" normalizeH="0" baseline="0" noProof="0" dirty="0">
                  <a:ln>
                    <a:noFill/>
                  </a:ln>
                  <a:solidFill>
                    <a:srgbClr val="252525"/>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The clock is started at the moment when the origins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𝒪</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and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𝒪</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coincide</a:t>
                </a:r>
              </a:p>
            </p:txBody>
          </p:sp>
        </mc:Choice>
        <mc:Fallback xmlns="">
          <p:sp>
            <p:nvSpPr>
              <p:cNvPr id="5" name="Rectangle 4"/>
              <p:cNvSpPr>
                <a:spLocks noRot="1" noChangeAspect="1" noMove="1" noResize="1" noEditPoints="1" noAdjustHandles="1" noChangeArrowheads="1" noChangeShapeType="1" noTextEdit="1"/>
              </p:cNvSpPr>
              <p:nvPr/>
            </p:nvSpPr>
            <p:spPr>
              <a:xfrm>
                <a:off x="270588" y="1881882"/>
                <a:ext cx="7467426" cy="786369"/>
              </a:xfrm>
              <a:prstGeom prst="rect">
                <a:avLst/>
              </a:prstGeom>
              <a:blipFill>
                <a:blip r:embed="rId4"/>
                <a:stretch>
                  <a:fillRect l="-816" t="-4651" b="-13178"/>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620920" y="3032162"/>
                <a:ext cx="458011" cy="462563"/>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acc>
                      <m:accPr>
                        <m: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oMath>
                </a14:m>
                <a:r>
                  <a:rPr kumimoji="0" lang="en-US" sz="2400" b="0" i="0" u="none" strike="noStrike" kern="1200" cap="none" spc="0" normalizeH="0" baseline="0" noProof="0" dirty="0">
                    <a:ln>
                      <a:noFill/>
                    </a:ln>
                    <a:solidFill>
                      <a:srgbClr val="252525"/>
                    </a:solidFill>
                    <a:effectLst/>
                    <a:uLnTx/>
                    <a:uFillTx/>
                    <a:latin typeface="Arial" charset="0"/>
                    <a:ea typeface="+mn-ea"/>
                    <a:cs typeface="+mn-cs"/>
                  </a:rPr>
                  <a:t> </a:t>
                </a:r>
                <a:endParaRPr kumimoji="0" lang="en-US" sz="24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8620920" y="3032162"/>
                <a:ext cx="458011" cy="462563"/>
              </a:xfrm>
              <a:prstGeom prst="rect">
                <a:avLst/>
              </a:prstGeom>
              <a:blipFill>
                <a:blip r:embed="rId5"/>
                <a:stretch>
                  <a:fillRect l="-2667" r="-28000"/>
                </a:stretch>
              </a:blipFill>
            </p:spPr>
            <p:txBody>
              <a:bodyPr/>
              <a:lstStyle/>
              <a:p>
                <a:r>
                  <a:rPr lang="LID4096">
                    <a:noFill/>
                  </a:rPr>
                  <a:t> </a:t>
                </a:r>
              </a:p>
            </p:txBody>
          </p:sp>
        </mc:Fallback>
      </mc:AlternateContent>
      <p:sp>
        <p:nvSpPr>
          <p:cNvPr id="15" name="Rectangle 14"/>
          <p:cNvSpPr/>
          <p:nvPr/>
        </p:nvSpPr>
        <p:spPr>
          <a:xfrm>
            <a:off x="10125652" y="2468196"/>
            <a:ext cx="782587"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Event</a:t>
            </a:r>
            <a:endParaRPr kumimoji="0" lang="en-US" sz="2000" b="1"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17" name="Straight Arrow Connector 16"/>
          <p:cNvCxnSpPr>
            <a:cxnSpLocks/>
          </p:cNvCxnSpPr>
          <p:nvPr/>
        </p:nvCxnSpPr>
        <p:spPr bwMode="auto">
          <a:xfrm flipH="1">
            <a:off x="10283757" y="2835843"/>
            <a:ext cx="233187" cy="218869"/>
          </a:xfrm>
          <a:prstGeom prst="straightConnector1">
            <a:avLst/>
          </a:prstGeom>
          <a:noFill/>
          <a:ln w="28575"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8" name="Rectangle 17"/>
              <p:cNvSpPr/>
              <p:nvPr/>
            </p:nvSpPr>
            <p:spPr>
              <a:xfrm>
                <a:off x="270588" y="683807"/>
                <a:ext cx="11056775" cy="78566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Suppose we know the coordinates </a:t>
                </a:r>
                <a14:m>
                  <m:oMath xmlns:m="http://schemas.openxmlformats.org/officeDocument/2006/math">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𝑧</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d>
                  </m:oMath>
                </a14:m>
                <a:r>
                  <a:rPr kumimoji="0" lang="en-US" sz="2000" b="0" i="1" u="none" strike="noStrike" kern="1200" cap="none" spc="0" normalizeH="0" baseline="0" noProof="0" dirty="0">
                    <a:ln>
                      <a:noFill/>
                    </a:ln>
                    <a:solidFill>
                      <a:srgbClr val="252525"/>
                    </a:solidFill>
                    <a:effectLst/>
                    <a:uLnTx/>
                    <a:uFillTx/>
                    <a:latin typeface="Times New Roman"/>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of a particular event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E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in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one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inertial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system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a14:m>
                <a:r>
                  <a:rPr kumimoji="0" lang="en-US" sz="2000" b="0" i="1" u="none" strike="noStrike" kern="1200" cap="none" spc="0" normalizeH="0" baseline="0" noProof="0" dirty="0">
                    <a:ln>
                      <a:noFill/>
                    </a:ln>
                    <a:solidFill>
                      <a:srgbClr val="252525"/>
                    </a:solidFill>
                    <a:effectLst/>
                    <a:uLnTx/>
                    <a:uFillTx/>
                    <a:latin typeface="Times New Roman"/>
                    <a:ea typeface="+mn-ea"/>
                    <a:cs typeface="+mn-cs"/>
                  </a:rPr>
                  <a:t>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We would like to calculate the coordinates </a:t>
                </a:r>
                <a14:m>
                  <m:oMath xmlns:m="http://schemas.openxmlformats.org/officeDocument/2006/math">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e>
                        </m:acc>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𝑧</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d>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of that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same event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in some other inertial system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e>
                    </m:acc>
                  </m:oMath>
                </a14:m>
                <a:endParaRPr kumimoji="0" lang="en-US" sz="2000" b="1"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270588" y="683807"/>
                <a:ext cx="11056775" cy="785664"/>
              </a:xfrm>
              <a:prstGeom prst="rect">
                <a:avLst/>
              </a:prstGeom>
              <a:blipFill>
                <a:blip r:embed="rId6"/>
                <a:stretch>
                  <a:fillRect l="-551" t="-3876" b="-13178"/>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7724081" y="3263893"/>
                <a:ext cx="458011"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𝒮</m:t>
                      </m:r>
                    </m:oMath>
                  </m:oMathPara>
                </a14:m>
                <a:endParaRPr kumimoji="0" lang="en-US" sz="24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7724081" y="3263893"/>
                <a:ext cx="458011" cy="461665"/>
              </a:xfrm>
              <a:prstGeom prst="rect">
                <a:avLst/>
              </a:prstGeom>
              <a:blipFill>
                <a:blip r:embed="rId7"/>
                <a:stretch>
                  <a:fillRect l="-2667"/>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5ACDAE4-B703-441E-8B13-F57B30F5129D}"/>
                  </a:ext>
                </a:extLst>
              </p:cNvPr>
              <p:cNvSpPr/>
              <p:nvPr/>
            </p:nvSpPr>
            <p:spPr>
              <a:xfrm>
                <a:off x="1637457" y="3317400"/>
                <a:ext cx="3067122" cy="1670842"/>
              </a:xfrm>
              <a:prstGeom prst="rect">
                <a:avLst/>
              </a:prstGeom>
              <a:ln w="19050">
                <a:solidFill>
                  <a:srgbClr val="FF0000"/>
                </a:solidFill>
              </a:ln>
            </p:spPr>
            <p:txBody>
              <a:bodyPr wrap="non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d>
                        <m:d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m:t>
                          </m:r>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d>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ii</m:t>
                          </m:r>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iii</m:t>
                          </m:r>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oMath>
                  </m:oMathPara>
                </a14:m>
                <a:endParaRPr kumimoji="0" lang="en-US" sz="2000" b="0" i="0" u="none" strike="noStrike" kern="1200" cap="none" spc="0" normalizeH="0" baseline="0" noProof="0" dirty="0">
                  <a:ln>
                    <a:noFill/>
                  </a:ln>
                  <a:solidFill>
                    <a:srgbClr val="000000"/>
                  </a:solidFill>
                  <a:effectLst/>
                  <a:uLnTx/>
                  <a:uFillTx/>
                  <a:latin typeface="NimbusSanL-ReguItal"/>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iv</m:t>
                          </m:r>
                        </m:e>
                      </m:d>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𝑧</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𝑧</m:t>
                      </m:r>
                    </m:oMath>
                  </m:oMathPara>
                </a14:m>
                <a:endParaRPr kumimoji="0" lang="en-US" sz="2000" b="0" i="0" u="none" strike="noStrike" kern="1200" cap="none" spc="0" normalizeH="0" baseline="0" noProof="0" dirty="0">
                  <a:ln>
                    <a:noFill/>
                  </a:ln>
                  <a:solidFill>
                    <a:srgbClr val="000000"/>
                  </a:solidFill>
                  <a:effectLst/>
                  <a:uLnTx/>
                  <a:uFillTx/>
                  <a:latin typeface="NimbusSanL-ReguItal"/>
                  <a:ea typeface="+mn-ea"/>
                  <a:cs typeface="+mn-cs"/>
                </a:endParaRPr>
              </a:p>
            </p:txBody>
          </p:sp>
        </mc:Choice>
        <mc:Fallback xmlns="">
          <p:sp>
            <p:nvSpPr>
              <p:cNvPr id="28" name="Rectangle 27">
                <a:extLst>
                  <a:ext uri="{FF2B5EF4-FFF2-40B4-BE49-F238E27FC236}">
                    <a16:creationId xmlns:a16="http://schemas.microsoft.com/office/drawing/2014/main" id="{C5ACDAE4-B703-441E-8B13-F57B30F5129D}"/>
                  </a:ext>
                </a:extLst>
              </p:cNvPr>
              <p:cNvSpPr>
                <a:spLocks noRot="1" noChangeAspect="1" noMove="1" noResize="1" noEditPoints="1" noAdjustHandles="1" noChangeArrowheads="1" noChangeShapeType="1" noTextEdit="1"/>
              </p:cNvSpPr>
              <p:nvPr/>
            </p:nvSpPr>
            <p:spPr>
              <a:xfrm>
                <a:off x="1637457" y="3317400"/>
                <a:ext cx="3067122" cy="1670842"/>
              </a:xfrm>
              <a:prstGeom prst="rect">
                <a:avLst/>
              </a:prstGeom>
              <a:blipFill>
                <a:blip r:embed="rId8"/>
                <a:stretch>
                  <a:fillRect/>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4F6CAD57-AEAE-4255-960E-AFEF0BD8552E}"/>
                  </a:ext>
                </a:extLst>
              </p:cNvPr>
              <p:cNvSpPr/>
              <p:nvPr/>
            </p:nvSpPr>
            <p:spPr>
              <a:xfrm>
                <a:off x="1895871" y="5491730"/>
                <a:ext cx="2006575" cy="799706"/>
              </a:xfrm>
              <a:prstGeom prst="rect">
                <a:avLst/>
              </a:prstGeom>
              <a:solidFill>
                <a:schemeClr val="bg1"/>
              </a:solidFill>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rad>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9" name="Rectangle 28">
                <a:extLst>
                  <a:ext uri="{FF2B5EF4-FFF2-40B4-BE49-F238E27FC236}">
                    <a16:creationId xmlns:a16="http://schemas.microsoft.com/office/drawing/2014/main" id="{4F6CAD57-AEAE-4255-960E-AFEF0BD8552E}"/>
                  </a:ext>
                </a:extLst>
              </p:cNvPr>
              <p:cNvSpPr>
                <a:spLocks noRot="1" noChangeAspect="1" noMove="1" noResize="1" noEditPoints="1" noAdjustHandles="1" noChangeArrowheads="1" noChangeShapeType="1" noTextEdit="1"/>
              </p:cNvSpPr>
              <p:nvPr/>
            </p:nvSpPr>
            <p:spPr>
              <a:xfrm>
                <a:off x="1895871" y="5491730"/>
                <a:ext cx="2006575" cy="799706"/>
              </a:xfrm>
              <a:prstGeom prst="rect">
                <a:avLst/>
              </a:prstGeom>
              <a:blipFill>
                <a:blip r:embed="rId9"/>
                <a:stretch>
                  <a:fillRect/>
                </a:stretch>
              </a:blipFill>
              <a:ln w="19050">
                <a:noFill/>
              </a:ln>
            </p:spPr>
            <p:txBody>
              <a:bodyPr/>
              <a:lstStyle/>
              <a:p>
                <a:r>
                  <a:rPr lang="LID4096">
                    <a:noFill/>
                  </a:rPr>
                  <a:t> </a:t>
                </a:r>
              </a:p>
            </p:txBody>
          </p:sp>
        </mc:Fallback>
      </mc:AlternateContent>
      <p:sp>
        <p:nvSpPr>
          <p:cNvPr id="16" name="Content Placeholder 4">
            <a:extLst>
              <a:ext uri="{FF2B5EF4-FFF2-40B4-BE49-F238E27FC236}">
                <a16:creationId xmlns:a16="http://schemas.microsoft.com/office/drawing/2014/main" id="{E0960D31-FDCA-4F81-9556-E270B0344626}"/>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37</a:t>
            </a:fld>
            <a:endParaRPr lang="en-US" dirty="0"/>
          </a:p>
        </p:txBody>
      </p:sp>
      <p:sp>
        <p:nvSpPr>
          <p:cNvPr id="3" name="Rectangle 2">
            <a:extLst>
              <a:ext uri="{FF2B5EF4-FFF2-40B4-BE49-F238E27FC236}">
                <a16:creationId xmlns:a16="http://schemas.microsoft.com/office/drawing/2014/main" id="{234622C8-0DE4-4D3F-AA28-3B87749F3BA3}"/>
              </a:ext>
            </a:extLst>
          </p:cNvPr>
          <p:cNvSpPr/>
          <p:nvPr/>
        </p:nvSpPr>
        <p:spPr>
          <a:xfrm>
            <a:off x="1510613" y="2806082"/>
            <a:ext cx="2876300"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3333CC">
                    <a:lumMod val="50000"/>
                  </a:srgbClr>
                </a:solidFill>
                <a:effectLst/>
                <a:uLnTx/>
                <a:uFillTx/>
                <a:latin typeface="Times New Roman"/>
                <a:ea typeface="+mn-ea"/>
                <a:cs typeface="+mn-cs"/>
              </a:rPr>
              <a:t>Lorentz transformations</a:t>
            </a:r>
            <a:endParaRPr kumimoji="0" lang="en-US" sz="2000" b="1"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2AC5D12-F504-101D-2109-60A1C54FD14E}"/>
                  </a:ext>
                </a:extLst>
              </p:cNvPr>
              <p:cNvSpPr txBox="1"/>
              <p:nvPr/>
            </p:nvSpPr>
            <p:spPr>
              <a:xfrm>
                <a:off x="9508597" y="2475181"/>
                <a:ext cx="260142" cy="40011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v</m:t>
                      </m:r>
                    </m:oMath>
                  </m:oMathPara>
                </a14:m>
                <a:endParaRPr lang="LID4096" sz="2000" dirty="0"/>
              </a:p>
            </p:txBody>
          </p:sp>
        </mc:Choice>
        <mc:Fallback xmlns="">
          <p:sp>
            <p:nvSpPr>
              <p:cNvPr id="8" name="TextBox 7">
                <a:extLst>
                  <a:ext uri="{FF2B5EF4-FFF2-40B4-BE49-F238E27FC236}">
                    <a16:creationId xmlns:a16="http://schemas.microsoft.com/office/drawing/2014/main" id="{D2AC5D12-F504-101D-2109-60A1C54FD14E}"/>
                  </a:ext>
                </a:extLst>
              </p:cNvPr>
              <p:cNvSpPr txBox="1">
                <a:spLocks noRot="1" noChangeAspect="1" noMove="1" noResize="1" noEditPoints="1" noAdjustHandles="1" noChangeArrowheads="1" noChangeShapeType="1" noTextEdit="1"/>
              </p:cNvSpPr>
              <p:nvPr/>
            </p:nvSpPr>
            <p:spPr>
              <a:xfrm>
                <a:off x="9508597" y="2475181"/>
                <a:ext cx="260142" cy="400110"/>
              </a:xfrm>
              <a:prstGeom prst="rect">
                <a:avLst/>
              </a:prstGeom>
              <a:blipFill>
                <a:blip r:embed="rId10"/>
                <a:stretch>
                  <a:fillRect r="-9524"/>
                </a:stretch>
              </a:blipFill>
            </p:spPr>
            <p:txBody>
              <a:bodyPr/>
              <a:lstStyle/>
              <a:p>
                <a:r>
                  <a:rPr lang="LID4096">
                    <a:noFill/>
                  </a:rPr>
                  <a:t> </a:t>
                </a:r>
              </a:p>
            </p:txBody>
          </p:sp>
        </mc:Fallback>
      </mc:AlternateContent>
    </p:spTree>
    <p:extLst>
      <p:ext uri="{BB962C8B-B14F-4D97-AF65-F5344CB8AC3E}">
        <p14:creationId xmlns:p14="http://schemas.microsoft.com/office/powerpoint/2010/main" val="277049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P spid="14" grpId="0"/>
      <p:bldP spid="28" grpId="0" animBg="1"/>
      <p:bldP spid="29" grpId="0" animBg="1"/>
      <p:bldP spid="3" grpId="0"/>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The Lorentz transformation matrix</a:t>
            </a:r>
            <a:endParaRPr lang="en-US" altLang="en-US"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12" name="Rectangle 11"/>
              <p:cNvSpPr/>
              <p:nvPr/>
            </p:nvSpPr>
            <p:spPr>
              <a:xfrm>
                <a:off x="5042642" y="759426"/>
                <a:ext cx="3766737" cy="400110"/>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𝑐𝑡</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2" name="Rectangle 11"/>
              <p:cNvSpPr>
                <a:spLocks noRot="1" noChangeAspect="1" noMove="1" noResize="1" noEditPoints="1" noAdjustHandles="1" noChangeArrowheads="1" noChangeShapeType="1" noTextEdit="1"/>
              </p:cNvSpPr>
              <p:nvPr/>
            </p:nvSpPr>
            <p:spPr>
              <a:xfrm>
                <a:off x="5042642" y="759426"/>
                <a:ext cx="3766737" cy="400110"/>
              </a:xfrm>
              <a:prstGeom prst="rect">
                <a:avLst/>
              </a:prstGeom>
              <a:blipFill>
                <a:blip r:embed="rId3"/>
                <a:stretch>
                  <a:fillRect b="-10769"/>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8945770" y="1779420"/>
                <a:ext cx="885820" cy="620106"/>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3" name="Rectangle 12"/>
              <p:cNvSpPr>
                <a:spLocks noRot="1" noChangeAspect="1" noMove="1" noResize="1" noEditPoints="1" noAdjustHandles="1" noChangeArrowheads="1" noChangeShapeType="1" noTextEdit="1"/>
              </p:cNvSpPr>
              <p:nvPr/>
            </p:nvSpPr>
            <p:spPr>
              <a:xfrm>
                <a:off x="8945770" y="1779420"/>
                <a:ext cx="885820" cy="620106"/>
              </a:xfrm>
              <a:prstGeom prst="rect">
                <a:avLst/>
              </a:prstGeom>
              <a:blipFill>
                <a:blip r:embed="rId4"/>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629968" y="3367349"/>
                <a:ext cx="4379340" cy="1289648"/>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1"/>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m>
                                <m:mPr>
                                  <m:mcs>
                                    <m:mc>
                                      <m:mcPr>
                                        <m:count m:val="1"/>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sup>
                                    </m:sSup>
                                  </m:e>
                                </m:m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p>
                                    </m:sSup>
                                  </m:e>
                                </m:mr>
                              </m:m>
                            </m:e>
                          </m:mr>
                          <m:mr>
                            <m:e>
                              <m:m>
                                <m:mPr>
                                  <m:mcs>
                                    <m:mc>
                                      <m:mcPr>
                                        <m:count m:val="1"/>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e>
                                </m:m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sup>
                                    </m:sSup>
                                  </m:e>
                                </m:mr>
                              </m:m>
                            </m:e>
                          </m:mr>
                        </m:m>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𝛾𝛽</m:t>
                                    </m: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𝛾𝛽</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m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0</m:t>
                                    </m: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0</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e>
                                </m:mr>
                              </m:m>
                            </m:e>
                          </m:mr>
                        </m:m>
                      </m:e>
                    </m:d>
                  </m:oMath>
                </a14:m>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14:m>
                  <m:oMath xmlns:m="http://schemas.openxmlformats.org/officeDocument/2006/math">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1"/>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m>
                                <m:mPr>
                                  <m:mcs>
                                    <m:mc>
                                      <m:mcPr>
                                        <m:count m:val="1"/>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sup>
                                    </m:sSup>
                                  </m:e>
                                </m:m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p>
                                    </m:sSup>
                                  </m:e>
                                </m:mr>
                              </m:m>
                            </m:e>
                          </m:mr>
                          <m:mr>
                            <m:e>
                              <m:m>
                                <m:mPr>
                                  <m:mcs>
                                    <m:mc>
                                      <m:mcPr>
                                        <m:count m:val="1"/>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e>
                                </m:m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sup>
                                    </m:sSup>
                                  </m:e>
                                </m:mr>
                              </m:m>
                            </m:e>
                          </m:mr>
                        </m:m>
                      </m:e>
                    </m:d>
                  </m:oMath>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7" name="Rectangle 16"/>
              <p:cNvSpPr>
                <a:spLocks noRot="1" noChangeAspect="1" noMove="1" noResize="1" noEditPoints="1" noAdjustHandles="1" noChangeArrowheads="1" noChangeShapeType="1" noTextEdit="1"/>
              </p:cNvSpPr>
              <p:nvPr/>
            </p:nvSpPr>
            <p:spPr>
              <a:xfrm>
                <a:off x="2629968" y="3367349"/>
                <a:ext cx="4379340" cy="1289648"/>
              </a:xfrm>
              <a:prstGeom prst="rect">
                <a:avLst/>
              </a:prstGeom>
              <a:blipFill>
                <a:blip r:embed="rId5"/>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528357" y="5556510"/>
                <a:ext cx="5101269"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where </a:t>
                </a:r>
                <a14:m>
                  <m:oMath xmlns:m="http://schemas.openxmlformats.org/officeDocument/2006/math">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oMath>
                </a14:m>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is the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Lorentz transformation matrix</a:t>
                </a: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1528357" y="5556510"/>
                <a:ext cx="5101269" cy="400110"/>
              </a:xfrm>
              <a:prstGeom prst="rect">
                <a:avLst/>
              </a:prstGeom>
              <a:blipFill>
                <a:blip r:embed="rId6"/>
                <a:stretch>
                  <a:fillRect l="-836" t="-9231" r="-597" b="-27692"/>
                </a:stretch>
              </a:blipFill>
            </p:spPr>
            <p:txBody>
              <a:bodyPr/>
              <a:lstStyle/>
              <a:p>
                <a:r>
                  <a:rPr lang="en-US">
                    <a:noFill/>
                  </a:rPr>
                  <a:t> </a:t>
                </a:r>
              </a:p>
            </p:txBody>
          </p:sp>
        </mc:Fallback>
      </mc:AlternateContent>
      <p:cxnSp>
        <p:nvCxnSpPr>
          <p:cNvPr id="20" name="Straight Arrow Connector 19"/>
          <p:cNvCxnSpPr>
            <a:cxnSpLocks/>
          </p:cNvCxnSpPr>
          <p:nvPr/>
        </p:nvCxnSpPr>
        <p:spPr bwMode="auto">
          <a:xfrm flipV="1">
            <a:off x="4114900" y="4742696"/>
            <a:ext cx="1644161" cy="1"/>
          </a:xfrm>
          <a:prstGeom prst="straightConnector1">
            <a:avLst/>
          </a:prstGeom>
          <a:noFill/>
          <a:ln w="28575"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a:cxnSpLocks/>
          </p:cNvCxnSpPr>
          <p:nvPr/>
        </p:nvCxnSpPr>
        <p:spPr bwMode="auto">
          <a:xfrm flipH="1">
            <a:off x="6134074" y="3428789"/>
            <a:ext cx="1" cy="1271056"/>
          </a:xfrm>
          <a:prstGeom prst="straightConnector1">
            <a:avLst/>
          </a:prstGeom>
          <a:noFill/>
          <a:ln w="28575"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5" name="Rectangle 24"/>
              <p:cNvSpPr/>
              <p:nvPr/>
            </p:nvSpPr>
            <p:spPr>
              <a:xfrm>
                <a:off x="1022127" y="1559564"/>
                <a:ext cx="6650731" cy="1556708"/>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d>
                        <m:dPr>
                          <m:begChr m:val="{"/>
                          <m:end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m>
                            <m:mPr>
                              <m:mcs>
                                <m:mc>
                                  <m:mcPr>
                                    <m:count m:val="1"/>
                                    <m:mcJc m:val="center"/>
                                  </m:mcPr>
                                </m:mc>
                              </m:mcs>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mPr>
                            <m:mr>
                              <m:e>
                                <m:m>
                                  <m:mPr>
                                    <m:mcs>
                                      <m:mc>
                                        <m:mcPr>
                                          <m:count m:val="1"/>
                                          <m:mcJc m:val="center"/>
                                        </m:mcPr>
                                      </m:mc>
                                    </m:mcs>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mPr>
                                  <m:mr>
                                    <m:e>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m:t>
                                          </m:r>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begChr m:val="["/>
                                          <m:end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d>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e>
                                      </m:d>
                                    </m:e>
                                  </m:mr>
                                  <m:mr>
                                    <m:e>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ii</m:t>
                                          </m:r>
                                        </m:e>
                                      </m:d>
                                      <m:r>
                                        <a:rPr kumimoji="0" lang="ru-RU"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ru-RU"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e>
                                      </m:d>
                                      <m:r>
                                        <m:rPr>
                                          <m:nor/>
                                        </m:rPr>
                                        <a:rPr kumimoji="0" lang="ru-RU"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nor/>
                                        </m:r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 </m:t>
                                      </m:r>
                                    </m:e>
                                  </m:mr>
                                </m:m>
                              </m:e>
                            </m:mr>
                            <m:mr>
                              <m:e>
                                <m:m>
                                  <m:mPr>
                                    <m:mcs>
                                      <m:mc>
                                        <m:mcPr>
                                          <m:count m:val="1"/>
                                          <m:mcJc m:val="center"/>
                                        </m:mcPr>
                                      </m:mc>
                                    </m:mcs>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mPr>
                                  <m:mr>
                                    <m:e>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iii</m:t>
                                          </m:r>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r>
                                        <a:rPr kumimoji="0" lang="ru-RU"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m:rPr>
                                          <m:nor/>
                                        </m:rPr>
                                        <a:rPr kumimoji="0" lang="en-US" sz="2000" b="0" i="0" u="none" strike="noStrike" kern="1200" cap="none" spc="0" normalizeH="0" baseline="0" noProof="0" dirty="0" smtClean="0">
                                          <a:ln>
                                            <a:noFill/>
                                          </a:ln>
                                          <a:solidFill>
                                            <a:srgbClr val="000000"/>
                                          </a:solidFill>
                                          <a:effectLst/>
                                          <a:uLnTx/>
                                          <a:uFillTx/>
                                          <a:latin typeface="NimbusSanL-ReguItal"/>
                                          <a:ea typeface="+mn-ea"/>
                                          <a:cs typeface="+mn-cs"/>
                                        </a:rPr>
                                        <m:t> </m:t>
                                      </m:r>
                                    </m:e>
                                  </m:mr>
                                  <m:mr>
                                    <m:e>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iv</m:t>
                                          </m:r>
                                        </m:e>
                                      </m:d>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𝑧</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𝑧</m:t>
                                      </m:r>
                                      <m:r>
                                        <a:rPr kumimoji="0" lang="ru-RU"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e>
                                  </m:mr>
                                </m:m>
                              </m:e>
                            </m:mr>
                          </m:m>
                        </m:e>
                      </m:d>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1"/>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m>
                                  <m:mPr>
                                    <m:mcs>
                                      <m:mc>
                                        <m:mcPr>
                                          <m:count m:val="1"/>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p>
                                          </m:sSup>
                                        </m:e>
                                      </m:d>
                                    </m:e>
                                  </m:m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sup>
                                          </m:sSup>
                                        </m:e>
                                      </m:d>
                                    </m:e>
                                  </m:mr>
                                </m:m>
                              </m:e>
                            </m:mr>
                            <m:mr>
                              <m:e>
                                <m:m>
                                  <m:mPr>
                                    <m:mcs>
                                      <m:mc>
                                        <m:mcPr>
                                          <m:count m:val="1"/>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e>
                                  </m:m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sup>
                                      </m:sSup>
                                    </m:e>
                                  </m:mr>
                                </m: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e>
                            </m:mr>
                          </m:m>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1022127" y="1559564"/>
                <a:ext cx="6650731" cy="1556708"/>
              </a:xfrm>
              <a:prstGeom prst="rect">
                <a:avLst/>
              </a:prstGeom>
              <a:blipFill>
                <a:blip r:embed="rId7"/>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6844250" y="5086922"/>
                <a:ext cx="3071469" cy="1242007"/>
              </a:xfrm>
              <a:prstGeom prst="rect">
                <a:avLst/>
              </a:prstGeom>
              <a:ln w="19050">
                <a:solidFill>
                  <a:srgbClr val="FF0000"/>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𝛾𝛽</m:t>
                                      </m: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𝛾𝛽</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m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0</m:t>
                                      </m: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0</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e>
                                  </m:mr>
                                </m:m>
                              </m:e>
                            </m:mr>
                          </m:m>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6844250" y="5086922"/>
                <a:ext cx="3071469" cy="1242007"/>
              </a:xfrm>
              <a:prstGeom prst="rect">
                <a:avLst/>
              </a:prstGeom>
              <a:blipFill>
                <a:blip r:embed="rId8"/>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AA94B992-F1A0-4505-8CF5-70C5D9A6FAEB}"/>
                  </a:ext>
                </a:extLst>
              </p:cNvPr>
              <p:cNvSpPr/>
              <p:nvPr/>
            </p:nvSpPr>
            <p:spPr>
              <a:xfrm>
                <a:off x="3559629" y="4455398"/>
                <a:ext cx="1281734" cy="769441"/>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oMath>
                  </m:oMathPara>
                </a14:m>
                <a:endPar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(column)</a:t>
                </a:r>
              </a:p>
            </p:txBody>
          </p:sp>
        </mc:Choice>
        <mc:Fallback xmlns="">
          <p:sp>
            <p:nvSpPr>
              <p:cNvPr id="21" name="Rectangle 20">
                <a:extLst>
                  <a:ext uri="{FF2B5EF4-FFF2-40B4-BE49-F238E27FC236}">
                    <a16:creationId xmlns:a16="http://schemas.microsoft.com/office/drawing/2014/main" id="{AA94B992-F1A0-4505-8CF5-70C5D9A6FAEB}"/>
                  </a:ext>
                </a:extLst>
              </p:cNvPr>
              <p:cNvSpPr>
                <a:spLocks noRot="1" noChangeAspect="1" noMove="1" noResize="1" noEditPoints="1" noAdjustHandles="1" noChangeArrowheads="1" noChangeShapeType="1" noTextEdit="1"/>
              </p:cNvSpPr>
              <p:nvPr/>
            </p:nvSpPr>
            <p:spPr>
              <a:xfrm>
                <a:off x="3559629" y="4455398"/>
                <a:ext cx="1281734" cy="769441"/>
              </a:xfrm>
              <a:prstGeom prst="rect">
                <a:avLst/>
              </a:prstGeom>
              <a:blipFill>
                <a:blip r:embed="rId9"/>
                <a:stretch>
                  <a:fillRect l="-5238" b="-13492"/>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AE9BC1A9-E8D8-4ED2-9631-BF819DA0E9A7}"/>
                  </a:ext>
                </a:extLst>
              </p:cNvPr>
              <p:cNvSpPr/>
              <p:nvPr/>
            </p:nvSpPr>
            <p:spPr>
              <a:xfrm>
                <a:off x="5922887" y="2935322"/>
                <a:ext cx="1064715" cy="453137"/>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oMath>
                </a14:m>
                <a:r>
                  <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 (row)</a:t>
                </a:r>
              </a:p>
            </p:txBody>
          </p:sp>
        </mc:Choice>
        <mc:Fallback xmlns="">
          <p:sp>
            <p:nvSpPr>
              <p:cNvPr id="27" name="Rectangle 26">
                <a:extLst>
                  <a:ext uri="{FF2B5EF4-FFF2-40B4-BE49-F238E27FC236}">
                    <a16:creationId xmlns:a16="http://schemas.microsoft.com/office/drawing/2014/main" id="{AE9BC1A9-E8D8-4ED2-9631-BF819DA0E9A7}"/>
                  </a:ext>
                </a:extLst>
              </p:cNvPr>
              <p:cNvSpPr>
                <a:spLocks noRot="1" noChangeAspect="1" noMove="1" noResize="1" noEditPoints="1" noAdjustHandles="1" noChangeArrowheads="1" noChangeShapeType="1" noTextEdit="1"/>
              </p:cNvSpPr>
              <p:nvPr/>
            </p:nvSpPr>
            <p:spPr>
              <a:xfrm>
                <a:off x="5922887" y="2935322"/>
                <a:ext cx="1064715" cy="453137"/>
              </a:xfrm>
              <a:prstGeom prst="rect">
                <a:avLst/>
              </a:prstGeom>
              <a:blipFill>
                <a:blip r:embed="rId10"/>
                <a:stretch>
                  <a:fillRect l="-1724" r="-5172" b="-21622"/>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E9E0B7D0-ED6B-49B2-943E-FD3F389933FF}"/>
                  </a:ext>
                </a:extLst>
              </p:cNvPr>
              <p:cNvSpPr/>
              <p:nvPr/>
            </p:nvSpPr>
            <p:spPr>
              <a:xfrm>
                <a:off x="8905969" y="2154184"/>
                <a:ext cx="3249992" cy="799706"/>
              </a:xfrm>
              <a:prstGeom prst="rect">
                <a:avLst/>
              </a:prstGeom>
              <a:noFill/>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𝛾</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type m:val="lin"/>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v</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rad>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rad>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3" name="Rectangle 22">
                <a:extLst>
                  <a:ext uri="{FF2B5EF4-FFF2-40B4-BE49-F238E27FC236}">
                    <a16:creationId xmlns:a16="http://schemas.microsoft.com/office/drawing/2014/main" id="{E9E0B7D0-ED6B-49B2-943E-FD3F389933FF}"/>
                  </a:ext>
                </a:extLst>
              </p:cNvPr>
              <p:cNvSpPr>
                <a:spLocks noRot="1" noChangeAspect="1" noMove="1" noResize="1" noEditPoints="1" noAdjustHandles="1" noChangeArrowheads="1" noChangeShapeType="1" noTextEdit="1"/>
              </p:cNvSpPr>
              <p:nvPr/>
            </p:nvSpPr>
            <p:spPr>
              <a:xfrm>
                <a:off x="8905969" y="2154184"/>
                <a:ext cx="3249992" cy="799706"/>
              </a:xfrm>
              <a:prstGeom prst="rect">
                <a:avLst/>
              </a:prstGeom>
              <a:blipFill>
                <a:blip r:embed="rId11"/>
                <a:stretch>
                  <a:fillRect/>
                </a:stretch>
              </a:blipFill>
              <a:ln w="19050">
                <a:noFill/>
              </a:ln>
            </p:spPr>
            <p:txBody>
              <a:bodyPr/>
              <a:lstStyle/>
              <a:p>
                <a:r>
                  <a:rPr lang="LID4096">
                    <a:noFill/>
                  </a:rPr>
                  <a:t> </a:t>
                </a:r>
              </a:p>
            </p:txBody>
          </p:sp>
        </mc:Fallback>
      </mc:AlternateContent>
      <p:sp>
        <p:nvSpPr>
          <p:cNvPr id="26" name="Rectangle 25">
            <a:extLst>
              <a:ext uri="{FF2B5EF4-FFF2-40B4-BE49-F238E27FC236}">
                <a16:creationId xmlns:a16="http://schemas.microsoft.com/office/drawing/2014/main" id="{78030614-F39F-4B57-9FB7-2306546133C6}"/>
              </a:ext>
            </a:extLst>
          </p:cNvPr>
          <p:cNvSpPr/>
          <p:nvPr/>
        </p:nvSpPr>
        <p:spPr>
          <a:xfrm>
            <a:off x="1051229" y="758125"/>
            <a:ext cx="4059445"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We introduce the following notations:</a:t>
            </a: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8" name="Content Placeholder 4">
            <a:extLst>
              <a:ext uri="{FF2B5EF4-FFF2-40B4-BE49-F238E27FC236}">
                <a16:creationId xmlns:a16="http://schemas.microsoft.com/office/drawing/2014/main" id="{D40B30DC-288E-470A-9ED2-C95A114879A2}"/>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38</a:t>
            </a:fld>
            <a:endParaRPr lang="en-US" dirty="0"/>
          </a:p>
        </p:txBody>
      </p:sp>
      <p:sp>
        <p:nvSpPr>
          <p:cNvPr id="29" name="Rectangle 28">
            <a:extLst>
              <a:ext uri="{FF2B5EF4-FFF2-40B4-BE49-F238E27FC236}">
                <a16:creationId xmlns:a16="http://schemas.microsoft.com/office/drawing/2014/main" id="{6B38D51B-A2D8-4417-95AB-589999EC58E1}"/>
              </a:ext>
            </a:extLst>
          </p:cNvPr>
          <p:cNvSpPr/>
          <p:nvPr/>
        </p:nvSpPr>
        <p:spPr>
          <a:xfrm>
            <a:off x="6227805" y="1156364"/>
            <a:ext cx="3692037"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NB: top indices are not “powers”!</a:t>
            </a: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4CC5AA17-BAA4-47E4-B70F-75A695023A9A}"/>
                  </a:ext>
                </a:extLst>
              </p:cNvPr>
              <p:cNvSpPr/>
              <p:nvPr/>
            </p:nvSpPr>
            <p:spPr>
              <a:xfrm>
                <a:off x="6985794" y="3500911"/>
                <a:ext cx="4794402" cy="957891"/>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or</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ary>
                        <m:nary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m:rPr>
                              <m:brk m:alnAt="23"/>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sup>
                        <m:e>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bSup>
                            </m:e>
                          </m:d>
                        </m:e>
                      </m:nary>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p>
                      </m:sSup>
                      <m:r>
                        <m:rPr>
                          <m:nor/>
                        </m:rPr>
                        <a:rPr kumimoji="0" lang="ru-RU"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nor/>
                        </m:rPr>
                        <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with</m:t>
                      </m:r>
                      <m:r>
                        <m:rPr>
                          <m:nor/>
                        </m:rPr>
                        <a:rPr kumimoji="0" lang="en-US" sz="2000" b="0" i="0"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nor/>
                        </m:r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r>
                        <m:rPr>
                          <m:nor/>
                        </m:rPr>
                        <a:rPr kumimoji="0" lang="nl-NL" sz="20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nor/>
                        </m:rPr>
                        <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0,1,2,3</m:t>
                      </m:r>
                    </m:oMath>
                  </m:oMathPara>
                </a14:m>
                <a:endPar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2" name="Rectangle 21">
                <a:extLst>
                  <a:ext uri="{FF2B5EF4-FFF2-40B4-BE49-F238E27FC236}">
                    <a16:creationId xmlns:a16="http://schemas.microsoft.com/office/drawing/2014/main" id="{4CC5AA17-BAA4-47E4-B70F-75A695023A9A}"/>
                  </a:ext>
                </a:extLst>
              </p:cNvPr>
              <p:cNvSpPr>
                <a:spLocks noRot="1" noChangeAspect="1" noMove="1" noResize="1" noEditPoints="1" noAdjustHandles="1" noChangeArrowheads="1" noChangeShapeType="1" noTextEdit="1"/>
              </p:cNvSpPr>
              <p:nvPr/>
            </p:nvSpPr>
            <p:spPr>
              <a:xfrm>
                <a:off x="6985794" y="3500911"/>
                <a:ext cx="4794402" cy="957891"/>
              </a:xfrm>
              <a:prstGeom prst="rect">
                <a:avLst/>
              </a:prstGeom>
              <a:blipFill>
                <a:blip r:embed="rId12"/>
                <a:stretch>
                  <a:fillRect/>
                </a:stretch>
              </a:blipFill>
              <a:ln w="19050">
                <a:noFill/>
              </a:ln>
            </p:spPr>
            <p:txBody>
              <a:bodyPr/>
              <a:lstStyle/>
              <a:p>
                <a:r>
                  <a:rPr lang="LID4096">
                    <a:noFill/>
                  </a:rPr>
                  <a:t> </a:t>
                </a:r>
              </a:p>
            </p:txBody>
          </p:sp>
        </mc:Fallback>
      </mc:AlternateContent>
      <p:sp>
        <p:nvSpPr>
          <p:cNvPr id="30" name="Rectangle 29">
            <a:extLst>
              <a:ext uri="{FF2B5EF4-FFF2-40B4-BE49-F238E27FC236}">
                <a16:creationId xmlns:a16="http://schemas.microsoft.com/office/drawing/2014/main" id="{458FB67D-CBBC-4FB0-BAF2-C4B202C74952}"/>
              </a:ext>
            </a:extLst>
          </p:cNvPr>
          <p:cNvSpPr/>
          <p:nvPr/>
        </p:nvSpPr>
        <p:spPr>
          <a:xfrm>
            <a:off x="519037" y="3802290"/>
            <a:ext cx="2137124"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In the matrix form:</a:t>
            </a: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25251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3" grpId="0"/>
      <p:bldP spid="25" grpId="0"/>
      <p:bldP spid="19" grpId="0" animBg="1"/>
      <p:bldP spid="21" grpId="0"/>
      <p:bldP spid="27" grpId="0"/>
      <p:bldP spid="23" grpId="0"/>
      <p:bldP spid="29" grpId="0"/>
      <p:bldP spid="22"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Einstein summation convention</a:t>
            </a:r>
            <a:endParaRPr lang="en-US" altLang="en-US" dirty="0">
              <a:solidFill>
                <a:schemeClr val="accent2">
                  <a:lumMod val="50000"/>
                </a:schemeClr>
              </a:solidFill>
            </a:endParaRPr>
          </a:p>
        </p:txBody>
      </p:sp>
      <p:sp>
        <p:nvSpPr>
          <p:cNvPr id="14" name="Rectangle 13"/>
          <p:cNvSpPr/>
          <p:nvPr/>
        </p:nvSpPr>
        <p:spPr>
          <a:xfrm>
            <a:off x="446953" y="2084322"/>
            <a:ext cx="8569582"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We </a:t>
            </a:r>
            <a:r>
              <a:rPr kumimoji="0" lang="en-US" sz="2000" b="1"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imply</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summation whenever a Greek index is repeated in a product: </a:t>
            </a:r>
          </a:p>
        </p:txBody>
      </p:sp>
      <mc:AlternateContent xmlns:mc="http://schemas.openxmlformats.org/markup-compatibility/2006" xmlns:a14="http://schemas.microsoft.com/office/drawing/2010/main">
        <mc:Choice Requires="a14">
          <p:sp>
            <p:nvSpPr>
              <p:cNvPr id="16" name="Rectangle 15"/>
              <p:cNvSpPr/>
              <p:nvPr/>
            </p:nvSpPr>
            <p:spPr>
              <a:xfrm>
                <a:off x="7950107" y="2092843"/>
                <a:ext cx="1437733" cy="418000"/>
              </a:xfrm>
              <a:prstGeom prst="rect">
                <a:avLst/>
              </a:prstGeom>
              <a:ln w="19050">
                <a:solidFill>
                  <a:srgbClr val="FF0000"/>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p>
                      </m:sSup>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6" name="Rectangle 15"/>
              <p:cNvSpPr>
                <a:spLocks noRot="1" noChangeAspect="1" noMove="1" noResize="1" noEditPoints="1" noAdjustHandles="1" noChangeArrowheads="1" noChangeShapeType="1" noTextEdit="1"/>
              </p:cNvSpPr>
              <p:nvPr/>
            </p:nvSpPr>
            <p:spPr>
              <a:xfrm>
                <a:off x="7950107" y="2092843"/>
                <a:ext cx="1437733" cy="418000"/>
              </a:xfrm>
              <a:prstGeom prst="rect">
                <a:avLst/>
              </a:prstGeom>
              <a:blipFill>
                <a:blip r:embed="rId3"/>
                <a:stretch>
                  <a:fillRect/>
                </a:stretch>
              </a:blipFill>
              <a:ln w="19050">
                <a:solidFill>
                  <a:srgbClr val="FF0000"/>
                </a:solidFill>
              </a:ln>
            </p:spPr>
            <p:txBody>
              <a:bodyPr/>
              <a:lstStyle/>
              <a:p>
                <a:r>
                  <a:rPr lang="LID4096">
                    <a:noFill/>
                  </a:rPr>
                  <a:t> </a:t>
                </a:r>
              </a:p>
            </p:txBody>
          </p:sp>
        </mc:Fallback>
      </mc:AlternateContent>
      <p:sp>
        <p:nvSpPr>
          <p:cNvPr id="25" name="Content Placeholder 4">
            <a:extLst>
              <a:ext uri="{FF2B5EF4-FFF2-40B4-BE49-F238E27FC236}">
                <a16:creationId xmlns:a16="http://schemas.microsoft.com/office/drawing/2014/main" id="{96F76550-B68E-48A6-98AF-279698F1571D}"/>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39</a:t>
            </a:fld>
            <a:endParaRPr lang="en-US" dirty="0"/>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D119F521-ADF9-49BF-9E2D-BD415A7AAE4B}"/>
                  </a:ext>
                </a:extLst>
              </p:cNvPr>
              <p:cNvSpPr/>
              <p:nvPr/>
            </p:nvSpPr>
            <p:spPr>
              <a:xfrm>
                <a:off x="3824305" y="835532"/>
                <a:ext cx="3792452" cy="957891"/>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ary>
                        <m:nary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m:rPr>
                              <m:brk m:alnAt="23"/>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sup>
                        <m:e>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bSup>
                            </m:e>
                          </m:d>
                        </m:e>
                      </m:nary>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p>
                      </m:sSup>
                      <m:r>
                        <m:rPr>
                          <m:nor/>
                        </m:rPr>
                        <a:rPr kumimoji="0" lang="ru-RU"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nor/>
                        </m:rPr>
                        <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with</m:t>
                      </m:r>
                      <m:r>
                        <m:rPr>
                          <m:nor/>
                        </m:rPr>
                        <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r>
                        <m:rPr>
                          <m:nor/>
                        </m:rP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nor/>
                        </m:r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r>
                        <m:rPr>
                          <m:nor/>
                        </m:rPr>
                        <a:rPr kumimoji="0" lang="nl-NL" sz="2000" b="0" i="0"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nor/>
                        </m:rPr>
                        <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0,1,2,3</m:t>
                      </m:r>
                    </m:oMath>
                  </m:oMathPara>
                </a14:m>
                <a:endPar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2" name="Rectangle 21">
                <a:extLst>
                  <a:ext uri="{FF2B5EF4-FFF2-40B4-BE49-F238E27FC236}">
                    <a16:creationId xmlns:a16="http://schemas.microsoft.com/office/drawing/2014/main" id="{D119F521-ADF9-49BF-9E2D-BD415A7AAE4B}"/>
                  </a:ext>
                </a:extLst>
              </p:cNvPr>
              <p:cNvSpPr>
                <a:spLocks noRot="1" noChangeAspect="1" noMove="1" noResize="1" noEditPoints="1" noAdjustHandles="1" noChangeArrowheads="1" noChangeShapeType="1" noTextEdit="1"/>
              </p:cNvSpPr>
              <p:nvPr/>
            </p:nvSpPr>
            <p:spPr>
              <a:xfrm>
                <a:off x="3824305" y="835532"/>
                <a:ext cx="3792452" cy="957891"/>
              </a:xfrm>
              <a:prstGeom prst="rect">
                <a:avLst/>
              </a:prstGeom>
              <a:blipFill>
                <a:blip r:embed="rId7"/>
                <a:stretch>
                  <a:fillRect/>
                </a:stretch>
              </a:blipFill>
              <a:ln w="19050">
                <a:noFill/>
              </a:ln>
            </p:spPr>
            <p:txBody>
              <a:bodyPr/>
              <a:lstStyle/>
              <a:p>
                <a:r>
                  <a:rPr lang="LID4096">
                    <a:noFill/>
                  </a:rPr>
                  <a:t> </a:t>
                </a:r>
              </a:p>
            </p:txBody>
          </p:sp>
        </mc:Fallback>
      </mc:AlternateContent>
      <p:sp>
        <p:nvSpPr>
          <p:cNvPr id="8" name="Rectangle 7">
            <a:extLst>
              <a:ext uri="{FF2B5EF4-FFF2-40B4-BE49-F238E27FC236}">
                <a16:creationId xmlns:a16="http://schemas.microsoft.com/office/drawing/2014/main" id="{DD50C272-6AE1-4E03-9232-D1A2F2844B89}"/>
              </a:ext>
            </a:extLst>
          </p:cNvPr>
          <p:cNvSpPr/>
          <p:nvPr/>
        </p:nvSpPr>
        <p:spPr>
          <a:xfrm>
            <a:off x="446953" y="2667864"/>
            <a:ext cx="8569582"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This is called the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Einstein summation convention</a:t>
            </a: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96908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0" y="0"/>
            <a:ext cx="12192000" cy="609600"/>
          </a:xfrm>
        </p:spPr>
        <p:txBody>
          <a:bodyPr/>
          <a:lstStyle/>
          <a:p>
            <a:pPr eaLnBrk="1" hangingPunct="1"/>
            <a:r>
              <a:rPr lang="en-US" altLang="en-US" dirty="0">
                <a:solidFill>
                  <a:srgbClr val="000066"/>
                </a:solidFill>
              </a:rPr>
              <a:t>Question 3:</a:t>
            </a:r>
            <a:r>
              <a:rPr lang="en-US" dirty="0">
                <a:solidFill>
                  <a:schemeClr val="accent2">
                    <a:lumMod val="50000"/>
                  </a:schemeClr>
                </a:solidFill>
              </a:rPr>
              <a:t> PollEv.com/2023</a:t>
            </a:r>
            <a:r>
              <a:rPr lang="nl-NL" dirty="0">
                <a:solidFill>
                  <a:schemeClr val="accent2">
                    <a:lumMod val="50000"/>
                  </a:schemeClr>
                </a:solidFill>
              </a:rPr>
              <a:t>mp</a:t>
            </a:r>
            <a:endParaRPr lang="en-US" altLang="en-US" dirty="0">
              <a:solidFill>
                <a:srgbClr val="000066"/>
              </a:solidFill>
            </a:endParaRPr>
          </a:p>
        </p:txBody>
      </p:sp>
      <p:sp>
        <p:nvSpPr>
          <p:cNvPr id="17" name="Content Placeholder 4">
            <a:extLst>
              <a:ext uri="{FF2B5EF4-FFF2-40B4-BE49-F238E27FC236}">
                <a16:creationId xmlns:a16="http://schemas.microsoft.com/office/drawing/2014/main" id="{C1B03A35-6FC6-4A64-8132-3D4C01109246}"/>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4</a:t>
            </a:fld>
            <a:endParaRPr lang="en-US" b="0" kern="0" dirty="0"/>
          </a:p>
        </p:txBody>
      </p:sp>
      <p:sp>
        <p:nvSpPr>
          <p:cNvPr id="8" name="Rectangle 7">
            <a:extLst>
              <a:ext uri="{FF2B5EF4-FFF2-40B4-BE49-F238E27FC236}">
                <a16:creationId xmlns:a16="http://schemas.microsoft.com/office/drawing/2014/main" id="{AE2D5A1D-4A97-4A64-B1C4-CD945C9236C9}"/>
              </a:ext>
            </a:extLst>
          </p:cNvPr>
          <p:cNvSpPr/>
          <p:nvPr/>
        </p:nvSpPr>
        <p:spPr>
          <a:xfrm>
            <a:off x="383393" y="856784"/>
            <a:ext cx="5933004" cy="1631216"/>
          </a:xfrm>
          <a:prstGeom prst="rect">
            <a:avLst/>
          </a:prstGeom>
        </p:spPr>
        <p:txBody>
          <a:bodyPr wrap="square">
            <a:spAutoFit/>
          </a:bodyPr>
          <a:lstStyle/>
          <a:p>
            <a:pPr algn="l"/>
            <a:r>
              <a:rPr lang="en-US" sz="2000" b="0" dirty="0">
                <a:latin typeface="+mj-lt"/>
              </a:rPr>
              <a:t>Recall the </a:t>
            </a:r>
            <a:r>
              <a:rPr lang="en-US" sz="2000" b="0" i="1" dirty="0">
                <a:latin typeface="+mj-lt"/>
              </a:rPr>
              <a:t>Mechanics and Relativity </a:t>
            </a:r>
            <a:r>
              <a:rPr lang="en-US" sz="2000" b="0" dirty="0">
                <a:latin typeface="+mj-lt"/>
              </a:rPr>
              <a:t>course!</a:t>
            </a:r>
          </a:p>
          <a:p>
            <a:pPr algn="l"/>
            <a:r>
              <a:rPr lang="en-US" sz="2000" b="0" dirty="0">
                <a:latin typeface="+mj-lt"/>
              </a:rPr>
              <a:t>According to the ground observer, two cars are moving in opposite directions with the speed of each of them of </a:t>
            </a:r>
            <a:r>
              <a:rPr lang="en-US" sz="2000" b="0" i="1" dirty="0">
                <a:latin typeface="+mj-lt"/>
              </a:rPr>
              <a:t>v = </a:t>
            </a:r>
            <a:r>
              <a:rPr lang="en-US" sz="2000" b="0" dirty="0">
                <a:latin typeface="+mj-lt"/>
              </a:rPr>
              <a:t>0.9</a:t>
            </a:r>
            <a:r>
              <a:rPr lang="en-US" sz="2000" b="0" i="1" dirty="0">
                <a:latin typeface="+mj-lt"/>
              </a:rPr>
              <a:t>c</a:t>
            </a:r>
            <a:r>
              <a:rPr lang="en-US" sz="2000" b="0" dirty="0">
                <a:latin typeface="+mj-lt"/>
              </a:rPr>
              <a:t>. </a:t>
            </a:r>
          </a:p>
          <a:p>
            <a:pPr algn="l"/>
            <a:r>
              <a:rPr lang="en-US" sz="2000" b="0" dirty="0">
                <a:latin typeface="+mj-lt"/>
              </a:rPr>
              <a:t>What is their relative speed?</a:t>
            </a:r>
            <a:endParaRPr lang="en-US" sz="2000" dirty="0">
              <a:latin typeface="+mj-lt"/>
            </a:endParaRPr>
          </a:p>
        </p:txBody>
      </p:sp>
      <p:sp>
        <p:nvSpPr>
          <p:cNvPr id="12" name="Rectangle 11">
            <a:extLst>
              <a:ext uri="{FF2B5EF4-FFF2-40B4-BE49-F238E27FC236}">
                <a16:creationId xmlns:a16="http://schemas.microsoft.com/office/drawing/2014/main" id="{BEC40E7A-9C46-4E76-90A4-22F3330D0CE0}"/>
              </a:ext>
            </a:extLst>
          </p:cNvPr>
          <p:cNvSpPr/>
          <p:nvPr/>
        </p:nvSpPr>
        <p:spPr>
          <a:xfrm>
            <a:off x="467237" y="4710858"/>
            <a:ext cx="1233031" cy="400110"/>
          </a:xfrm>
          <a:prstGeom prst="rect">
            <a:avLst/>
          </a:prstGeom>
        </p:spPr>
        <p:txBody>
          <a:bodyPr wrap="none">
            <a:spAutoFit/>
          </a:bodyPr>
          <a:lstStyle/>
          <a:p>
            <a:r>
              <a:rPr lang="en-US" sz="2000" b="0" dirty="0">
                <a:solidFill>
                  <a:srgbClr val="00B050"/>
                </a:solidFill>
                <a:latin typeface="+mj-lt"/>
              </a:rPr>
              <a:t>Answer D</a:t>
            </a:r>
            <a:endParaRPr lang="en-US" sz="2000" dirty="0">
              <a:solidFill>
                <a:srgbClr val="00B050"/>
              </a:solidFill>
              <a:latin typeface="+mj-lt"/>
            </a:endParaRPr>
          </a:p>
        </p:txBody>
      </p:sp>
      <p:sp>
        <p:nvSpPr>
          <p:cNvPr id="23" name="Rectangle 22">
            <a:extLst>
              <a:ext uri="{FF2B5EF4-FFF2-40B4-BE49-F238E27FC236}">
                <a16:creationId xmlns:a16="http://schemas.microsoft.com/office/drawing/2014/main" id="{41693378-17D7-41BA-B4EF-5C0011CCE38A}"/>
              </a:ext>
            </a:extLst>
          </p:cNvPr>
          <p:cNvSpPr/>
          <p:nvPr/>
        </p:nvSpPr>
        <p:spPr>
          <a:xfrm>
            <a:off x="428715" y="2721226"/>
            <a:ext cx="4572000" cy="1631216"/>
          </a:xfrm>
          <a:prstGeom prst="rect">
            <a:avLst/>
          </a:prstGeom>
        </p:spPr>
        <p:txBody>
          <a:bodyPr>
            <a:spAutoFit/>
          </a:bodyPr>
          <a:lstStyle/>
          <a:p>
            <a:pPr algn="l"/>
            <a:r>
              <a:rPr lang="en-US" sz="2000" b="0" dirty="0">
                <a:solidFill>
                  <a:srgbClr val="00B050"/>
                </a:solidFill>
                <a:latin typeface="+mj-lt"/>
              </a:rPr>
              <a:t>Answer</a:t>
            </a:r>
          </a:p>
          <a:p>
            <a:pPr algn="l"/>
            <a:r>
              <a:rPr lang="en-US" sz="2000" b="0" dirty="0">
                <a:latin typeface="+mj-lt"/>
              </a:rPr>
              <a:t>A.  1.8</a:t>
            </a:r>
            <a:r>
              <a:rPr lang="en-US" sz="2000" b="0" i="1" dirty="0">
                <a:latin typeface="+mj-lt"/>
              </a:rPr>
              <a:t>c</a:t>
            </a:r>
          </a:p>
          <a:p>
            <a:pPr algn="l"/>
            <a:r>
              <a:rPr lang="en-US" sz="2000" b="0" dirty="0">
                <a:latin typeface="+mj-lt"/>
              </a:rPr>
              <a:t>B.  A bit larger then </a:t>
            </a:r>
            <a:r>
              <a:rPr lang="en-US" sz="2000" b="0" i="1" dirty="0">
                <a:latin typeface="+mj-lt"/>
              </a:rPr>
              <a:t>c</a:t>
            </a:r>
          </a:p>
          <a:p>
            <a:pPr algn="l"/>
            <a:r>
              <a:rPr lang="en-US" sz="2000" b="0" dirty="0">
                <a:latin typeface="+mj-lt"/>
              </a:rPr>
              <a:t>C.  </a:t>
            </a:r>
            <a:r>
              <a:rPr lang="en-US" sz="2000" b="0" i="1" dirty="0">
                <a:latin typeface="+mj-lt"/>
              </a:rPr>
              <a:t>c</a:t>
            </a:r>
          </a:p>
          <a:p>
            <a:pPr algn="l"/>
            <a:r>
              <a:rPr lang="en-US" sz="2000" b="0" dirty="0">
                <a:latin typeface="+mj-lt"/>
              </a:rPr>
              <a:t>D.  A bit smaller then </a:t>
            </a:r>
            <a:r>
              <a:rPr lang="en-US" sz="2000" b="0" i="1" dirty="0">
                <a:latin typeface="+mj-lt"/>
              </a:rPr>
              <a:t>c</a:t>
            </a:r>
            <a:endParaRPr lang="en-US" sz="2000" b="0" dirty="0">
              <a:latin typeface="+mj-lt"/>
            </a:endParaRPr>
          </a:p>
        </p:txBody>
      </p:sp>
      <p:pic>
        <p:nvPicPr>
          <p:cNvPr id="1026" name="Picture 2" descr="Image result for two cars relativity theory">
            <a:extLst>
              <a:ext uri="{FF2B5EF4-FFF2-40B4-BE49-F238E27FC236}">
                <a16:creationId xmlns:a16="http://schemas.microsoft.com/office/drawing/2014/main" id="{B51F0E52-1018-4705-9E76-3051008DF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769" y="865662"/>
            <a:ext cx="4991100" cy="18192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B798F37-B2C8-4F30-B825-3037B6013C6F}"/>
                  </a:ext>
                </a:extLst>
              </p:cNvPr>
              <p:cNvSpPr/>
              <p:nvPr/>
            </p:nvSpPr>
            <p:spPr>
              <a:xfrm>
                <a:off x="533408" y="5073025"/>
                <a:ext cx="5220019" cy="722377"/>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𝑣</m:t>
                      </m:r>
                      <m:r>
                        <a:rPr lang="en-US" sz="2000" b="0" i="1">
                          <a:latin typeface="Cambria Math" panose="02040503050406030204" pitchFamily="18" charset="0"/>
                        </a:rPr>
                        <m:t>=</m:t>
                      </m:r>
                      <m:f>
                        <m:fPr>
                          <m:ctrlPr>
                            <a:rPr lang="en-US" sz="2000" b="0" i="1">
                              <a:latin typeface="Cambria Math" panose="02040503050406030204" pitchFamily="18" charset="0"/>
                            </a:rPr>
                          </m:ctrlPr>
                        </m:fPr>
                        <m:num>
                          <m:r>
                            <a:rPr lang="en-US" sz="2000" b="0" i="1" smtClean="0">
                              <a:latin typeface="Cambria Math" panose="02040503050406030204" pitchFamily="18" charset="0"/>
                            </a:rPr>
                            <m:t>𝑣</m:t>
                          </m:r>
                          <m:r>
                            <a:rPr lang="en-US" sz="2000" b="0" i="1" smtClean="0">
                              <a:latin typeface="Cambria Math" panose="02040503050406030204" pitchFamily="18" charset="0"/>
                            </a:rPr>
                            <m:t>+</m:t>
                          </m:r>
                          <m:r>
                            <a:rPr lang="en-US" sz="2000" b="0" i="1" smtClean="0">
                              <a:latin typeface="Cambria Math" panose="02040503050406030204" pitchFamily="18" charset="0"/>
                            </a:rPr>
                            <m:t>𝑣</m:t>
                          </m:r>
                        </m:num>
                        <m:den>
                          <m:r>
                            <a:rPr lang="en-US" sz="2000" b="0" i="1">
                              <a:latin typeface="Cambria Math" panose="02040503050406030204" pitchFamily="18" charset="0"/>
                            </a:rPr>
                            <m:t>1</m:t>
                          </m:r>
                          <m:r>
                            <a:rPr lang="en-US" sz="2000" b="0" i="1">
                              <a:latin typeface="Cambria Math"/>
                            </a:rPr>
                            <m:t>+</m:t>
                          </m:r>
                          <m:r>
                            <a:rPr lang="en-US" sz="2000" b="0" i="1" smtClean="0">
                              <a:latin typeface="Cambria Math" panose="02040503050406030204" pitchFamily="18" charset="0"/>
                            </a:rPr>
                            <m:t>𝑣</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𝑣</m:t>
                          </m:r>
                          <m:r>
                            <a:rPr lang="en-US" sz="2000" b="0" i="1">
                              <a:latin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𝑐</m:t>
                              </m:r>
                            </m:e>
                            <m:sup>
                              <m:r>
                                <a:rPr lang="en-US" sz="2000" b="0" i="1">
                                  <a:latin typeface="Cambria Math" panose="02040503050406030204" pitchFamily="18" charset="0"/>
                                  <a:ea typeface="Cambria Math" panose="02040503050406030204" pitchFamily="18" charset="0"/>
                                </a:rPr>
                                <m:t>2</m:t>
                              </m:r>
                            </m:sup>
                          </m:sSup>
                        </m:den>
                      </m:f>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1.8</m:t>
                          </m:r>
                          <m:r>
                            <a:rPr lang="en-US" sz="2000" b="0" i="1" smtClean="0">
                              <a:latin typeface="Cambria Math" panose="02040503050406030204" pitchFamily="18" charset="0"/>
                              <a:ea typeface="Cambria Math" panose="02040503050406030204" pitchFamily="18" charset="0"/>
                            </a:rPr>
                            <m:t>𝑐</m:t>
                          </m:r>
                        </m:num>
                        <m:den>
                          <m:r>
                            <a:rPr lang="en-US" sz="2000" b="0" i="1" smtClean="0">
                              <a:latin typeface="Cambria Math" panose="02040503050406030204" pitchFamily="18" charset="0"/>
                              <a:ea typeface="Cambria Math" panose="02040503050406030204" pitchFamily="18" charset="0"/>
                            </a:rPr>
                            <m:t>1+0.81</m:t>
                          </m:r>
                        </m:den>
                      </m:f>
                      <m:r>
                        <a:rPr lang="en-US" sz="2000" b="0" i="1" smtClean="0">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1.8</m:t>
                          </m:r>
                        </m:num>
                        <m:den>
                          <m:r>
                            <a:rPr lang="en-US" sz="2000" b="0" i="1">
                              <a:latin typeface="Cambria Math" panose="02040503050406030204" pitchFamily="18" charset="0"/>
                              <a:ea typeface="Cambria Math" panose="02040503050406030204" pitchFamily="18" charset="0"/>
                            </a:rPr>
                            <m:t>1</m:t>
                          </m:r>
                          <m:r>
                            <a:rPr lang="en-US" sz="2000" b="0" i="1" smtClean="0">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81</m:t>
                          </m:r>
                        </m:den>
                      </m:f>
                      <m:r>
                        <a:rPr lang="en-US" sz="2000" b="0" i="1" smtClean="0">
                          <a:latin typeface="Cambria Math" panose="02040503050406030204" pitchFamily="18" charset="0"/>
                          <a:ea typeface="Cambria Math" panose="02040503050406030204" pitchFamily="18" charset="0"/>
                        </a:rPr>
                        <m:t>𝑐</m:t>
                      </m:r>
                      <m:r>
                        <a:rPr lang="en-US" sz="2000" b="0" i="1">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0.99</m:t>
                      </m:r>
                      <m:r>
                        <a:rPr lang="en-US" sz="2000" b="0" i="1">
                          <a:latin typeface="Cambria Math" panose="02040503050406030204" pitchFamily="18" charset="0"/>
                          <a:ea typeface="Cambria Math" panose="02040503050406030204" pitchFamily="18" charset="0"/>
                        </a:rPr>
                        <m:t>𝑐</m:t>
                      </m:r>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9" name="Rectangle 8">
                <a:extLst>
                  <a:ext uri="{FF2B5EF4-FFF2-40B4-BE49-F238E27FC236}">
                    <a16:creationId xmlns:a16="http://schemas.microsoft.com/office/drawing/2014/main" id="{1B798F37-B2C8-4F30-B825-3037B6013C6F}"/>
                  </a:ext>
                </a:extLst>
              </p:cNvPr>
              <p:cNvSpPr>
                <a:spLocks noRot="1" noChangeAspect="1" noMove="1" noResize="1" noEditPoints="1" noAdjustHandles="1" noChangeArrowheads="1" noChangeShapeType="1" noTextEdit="1"/>
              </p:cNvSpPr>
              <p:nvPr/>
            </p:nvSpPr>
            <p:spPr>
              <a:xfrm>
                <a:off x="533408" y="5073025"/>
                <a:ext cx="5220019" cy="722377"/>
              </a:xfrm>
              <a:prstGeom prst="rect">
                <a:avLst/>
              </a:prstGeom>
              <a:blipFill>
                <a:blip r:embed="rId4"/>
                <a:stretch>
                  <a:fillRect/>
                </a:stretch>
              </a:blipFill>
              <a:ln w="19050">
                <a:noFill/>
              </a:ln>
            </p:spPr>
            <p:txBody>
              <a:bodyPr/>
              <a:lstStyle/>
              <a:p>
                <a:r>
                  <a:rPr lang="en-US">
                    <a:noFill/>
                  </a:rPr>
                  <a:t> </a:t>
                </a:r>
              </a:p>
            </p:txBody>
          </p:sp>
        </mc:Fallback>
      </mc:AlternateContent>
      <p:sp>
        <p:nvSpPr>
          <p:cNvPr id="11" name="Rectangle 10">
            <a:extLst>
              <a:ext uri="{FF2B5EF4-FFF2-40B4-BE49-F238E27FC236}">
                <a16:creationId xmlns:a16="http://schemas.microsoft.com/office/drawing/2014/main" id="{3BE1C439-CEE0-4646-AA10-8F4904A49573}"/>
              </a:ext>
            </a:extLst>
          </p:cNvPr>
          <p:cNvSpPr/>
          <p:nvPr/>
        </p:nvSpPr>
        <p:spPr>
          <a:xfrm>
            <a:off x="571559" y="6042863"/>
            <a:ext cx="1354518" cy="400110"/>
          </a:xfrm>
          <a:prstGeom prst="rect">
            <a:avLst/>
          </a:prstGeom>
        </p:spPr>
        <p:txBody>
          <a:bodyPr wrap="square">
            <a:spAutoFit/>
          </a:bodyPr>
          <a:lstStyle/>
          <a:p>
            <a:pPr algn="l"/>
            <a:r>
              <a:rPr lang="en-US" sz="2000" b="0" dirty="0">
                <a:latin typeface="+mj-lt"/>
              </a:rPr>
              <a:t>If </a:t>
            </a:r>
            <a:r>
              <a:rPr lang="en-US" sz="2000" b="0" i="1" dirty="0">
                <a:latin typeface="+mj-lt"/>
              </a:rPr>
              <a:t>v = </a:t>
            </a:r>
            <a:r>
              <a:rPr lang="en-US" sz="2000" b="0" dirty="0">
                <a:latin typeface="+mj-lt"/>
              </a:rPr>
              <a:t>0.1</a:t>
            </a:r>
            <a:r>
              <a:rPr lang="en-US" sz="2000" b="0" i="1" dirty="0">
                <a:latin typeface="+mj-lt"/>
              </a:rPr>
              <a:t>c, </a:t>
            </a:r>
            <a:r>
              <a:rPr lang="en-US" sz="2000" b="0" dirty="0">
                <a:latin typeface="+mj-lt"/>
              </a:rPr>
              <a:t> </a:t>
            </a:r>
            <a:endParaRPr lang="en-US" sz="2000" dirty="0">
              <a:latin typeface="+mj-lt"/>
            </a:endParaRP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9224226-5507-4D81-8DCC-7D4C97914911}"/>
                  </a:ext>
                </a:extLst>
              </p:cNvPr>
              <p:cNvSpPr/>
              <p:nvPr/>
            </p:nvSpPr>
            <p:spPr>
              <a:xfrm>
                <a:off x="1853127" y="5877178"/>
                <a:ext cx="3437608" cy="675698"/>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𝑣</m:t>
                      </m:r>
                      <m:r>
                        <a:rPr lang="en-US" sz="2000" b="0" i="1">
                          <a:latin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0.2</m:t>
                          </m:r>
                          <m:r>
                            <a:rPr lang="en-US" sz="2000" b="0" i="1" smtClean="0">
                              <a:latin typeface="Cambria Math" panose="02040503050406030204" pitchFamily="18" charset="0"/>
                              <a:ea typeface="Cambria Math" panose="02040503050406030204" pitchFamily="18" charset="0"/>
                            </a:rPr>
                            <m:t>𝑐</m:t>
                          </m:r>
                        </m:num>
                        <m:den>
                          <m:r>
                            <a:rPr lang="en-US" sz="2000" b="0" i="1" smtClean="0">
                              <a:latin typeface="Cambria Math" panose="02040503050406030204" pitchFamily="18" charset="0"/>
                              <a:ea typeface="Cambria Math" panose="02040503050406030204" pitchFamily="18" charset="0"/>
                            </a:rPr>
                            <m:t>1+0.01</m:t>
                          </m:r>
                        </m:den>
                      </m:f>
                      <m:r>
                        <a:rPr lang="en-US" sz="2000" b="0" i="1" smtClean="0">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0.2</m:t>
                          </m:r>
                        </m:num>
                        <m:den>
                          <m:r>
                            <a:rPr lang="en-US" sz="2000" b="0" i="1" smtClean="0">
                              <a:latin typeface="Cambria Math" panose="02040503050406030204" pitchFamily="18" charset="0"/>
                              <a:ea typeface="Cambria Math" panose="02040503050406030204" pitchFamily="18" charset="0"/>
                            </a:rPr>
                            <m:t>1.01</m:t>
                          </m:r>
                        </m:den>
                      </m:f>
                      <m:r>
                        <a:rPr lang="en-US" sz="2000" b="0" i="1" smtClean="0">
                          <a:latin typeface="Cambria Math" panose="02040503050406030204" pitchFamily="18" charset="0"/>
                          <a:ea typeface="Cambria Math" panose="02040503050406030204" pitchFamily="18" charset="0"/>
                        </a:rPr>
                        <m:t>𝑐</m:t>
                      </m:r>
                      <m:r>
                        <a:rPr lang="en-US" sz="2000" b="0" i="1" smtClean="0">
                          <a:latin typeface="Cambria Math" panose="02040503050406030204" pitchFamily="18" charset="0"/>
                          <a:ea typeface="Cambria Math" panose="02040503050406030204" pitchFamily="18" charset="0"/>
                        </a:rPr>
                        <m:t>≅0.2</m:t>
                      </m:r>
                      <m:r>
                        <a:rPr lang="en-US" sz="2000" b="0" i="1" smtClean="0">
                          <a:latin typeface="Cambria Math" panose="02040503050406030204" pitchFamily="18" charset="0"/>
                          <a:ea typeface="Cambria Math" panose="02040503050406030204" pitchFamily="18" charset="0"/>
                        </a:rPr>
                        <m:t>𝑐</m:t>
                      </m:r>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3" name="Rectangle 12">
                <a:extLst>
                  <a:ext uri="{FF2B5EF4-FFF2-40B4-BE49-F238E27FC236}">
                    <a16:creationId xmlns:a16="http://schemas.microsoft.com/office/drawing/2014/main" id="{49224226-5507-4D81-8DCC-7D4C97914911}"/>
                  </a:ext>
                </a:extLst>
              </p:cNvPr>
              <p:cNvSpPr>
                <a:spLocks noRot="1" noChangeAspect="1" noMove="1" noResize="1" noEditPoints="1" noAdjustHandles="1" noChangeArrowheads="1" noChangeShapeType="1" noTextEdit="1"/>
              </p:cNvSpPr>
              <p:nvPr/>
            </p:nvSpPr>
            <p:spPr>
              <a:xfrm>
                <a:off x="1853127" y="5877178"/>
                <a:ext cx="3437608" cy="675698"/>
              </a:xfrm>
              <a:prstGeom prst="rect">
                <a:avLst/>
              </a:prstGeom>
              <a:blipFill>
                <a:blip r:embed="rId5"/>
                <a:stretch>
                  <a:fillRect/>
                </a:stretch>
              </a:blipFill>
              <a:ln w="19050">
                <a:no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30423805-8D93-4DBB-9417-C1BE0FC70126}"/>
              </a:ext>
            </a:extLst>
          </p:cNvPr>
          <p:cNvSpPr/>
          <p:nvPr/>
        </p:nvSpPr>
        <p:spPr>
          <a:xfrm>
            <a:off x="9124122" y="6449590"/>
            <a:ext cx="3011142" cy="307777"/>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PollEv.com/2023mp, Lecture 32</a:t>
            </a:r>
            <a:endParaRPr kumimoji="0" lang="en-US" sz="1400" b="1"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308507B3-7950-6C32-27CA-D6771DEE7A45}"/>
              </a:ext>
            </a:extLst>
          </p:cNvPr>
          <p:cNvPicPr>
            <a:picLocks noChangeAspect="1"/>
          </p:cNvPicPr>
          <p:nvPr/>
        </p:nvPicPr>
        <p:blipFill>
          <a:blip r:embed="rId6"/>
          <a:stretch>
            <a:fillRect/>
          </a:stretch>
        </p:blipFill>
        <p:spPr>
          <a:xfrm>
            <a:off x="8090114" y="3429000"/>
            <a:ext cx="2816593" cy="2213037"/>
          </a:xfrm>
          <a:prstGeom prst="rect">
            <a:avLst/>
          </a:prstGeom>
        </p:spPr>
      </p:pic>
    </p:spTree>
    <p:extLst>
      <p:ext uri="{BB962C8B-B14F-4D97-AF65-F5344CB8AC3E}">
        <p14:creationId xmlns:p14="http://schemas.microsoft.com/office/powerpoint/2010/main" val="624551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4-Vectors</a:t>
            </a:r>
            <a:endParaRPr lang="en-US" altLang="en-US"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21" name="Rectangle 20"/>
              <p:cNvSpPr/>
              <p:nvPr/>
            </p:nvSpPr>
            <p:spPr>
              <a:xfrm>
                <a:off x="3811006" y="1581935"/>
                <a:ext cx="3682739" cy="957891"/>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ary>
                        <m:nary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m:rPr>
                              <m:brk m:alnAt="23"/>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sup>
                        <m:e>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bSup>
                            </m:e>
                          </m:d>
                        </m:e>
                      </m:nary>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or</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p>
                      </m:sSup>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3811006" y="1581935"/>
                <a:ext cx="3682739" cy="957891"/>
              </a:xfrm>
              <a:prstGeom prst="rect">
                <a:avLst/>
              </a:prstGeom>
              <a:blipFill>
                <a:blip r:embed="rId3"/>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391488" y="787691"/>
                <a:ext cx="11551298" cy="72577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We define a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4-vector</a:t>
                </a:r>
                <a:r>
                  <a:rPr kumimoji="0" lang="en-US" sz="2000" b="1"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a:t>
                </a:r>
                <a14:m>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as any set of </a:t>
                </a:r>
                <a:r>
                  <a:rPr kumimoji="0" lang="en-US" sz="2000" b="0" i="1"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four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components that transform in the same manner as the </a:t>
                </a:r>
                <a:r>
                  <a:rPr kumimoji="0" lang="en-US" sz="2000" b="1"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coordinates</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a:t>
                </a:r>
                <a14:m>
                  <m:oMath xmlns:m="http://schemas.openxmlformats.org/officeDocument/2006/math">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sup>
                        </m:sSup>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oMath>
                </a14:m>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under Lorentz transformations </a:t>
                </a:r>
                <a14:m>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p>
                    </m:sSup>
                  </m:oMath>
                </a14:m>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391488" y="787691"/>
                <a:ext cx="11551298" cy="725776"/>
              </a:xfrm>
              <a:prstGeom prst="rect">
                <a:avLst/>
              </a:prstGeom>
              <a:blipFill>
                <a:blip r:embed="rId4"/>
                <a:stretch>
                  <a:fillRect l="-528" t="-4202" b="-13445"/>
                </a:stretch>
              </a:blipFill>
            </p:spPr>
            <p:txBody>
              <a:bodyPr/>
              <a:lstStyle/>
              <a:p>
                <a:r>
                  <a:rPr lang="en-US">
                    <a:noFill/>
                  </a:rPr>
                  <a:t> </a:t>
                </a:r>
              </a:p>
            </p:txBody>
          </p:sp>
        </mc:Fallback>
      </mc:AlternateContent>
      <p:sp>
        <p:nvSpPr>
          <p:cNvPr id="25" name="Content Placeholder 4">
            <a:extLst>
              <a:ext uri="{FF2B5EF4-FFF2-40B4-BE49-F238E27FC236}">
                <a16:creationId xmlns:a16="http://schemas.microsoft.com/office/drawing/2014/main" id="{96F76550-B68E-48A6-98AF-279698F1571D}"/>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40</a:t>
            </a:fld>
            <a:endParaRPr lang="en-US" dirty="0"/>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752070F8-DFA5-4EBC-AB3B-9791D6AE7418}"/>
                  </a:ext>
                </a:extLst>
              </p:cNvPr>
              <p:cNvSpPr/>
              <p:nvPr/>
            </p:nvSpPr>
            <p:spPr>
              <a:xfrm>
                <a:off x="2301153" y="2737356"/>
                <a:ext cx="1300228" cy="682944"/>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𝜂</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𝜏</m:t>
                          </m:r>
                        </m:den>
                      </m:f>
                    </m:oMath>
                  </m:oMathPara>
                </a14:m>
                <a:endParaRPr kumimoji="0" lang="en-US" sz="20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2" name="Rectangle 21">
                <a:extLst>
                  <a:ext uri="{FF2B5EF4-FFF2-40B4-BE49-F238E27FC236}">
                    <a16:creationId xmlns:a16="http://schemas.microsoft.com/office/drawing/2014/main" id="{752070F8-DFA5-4EBC-AB3B-9791D6AE7418}"/>
                  </a:ext>
                </a:extLst>
              </p:cNvPr>
              <p:cNvSpPr>
                <a:spLocks noRot="1" noChangeAspect="1" noMove="1" noResize="1" noEditPoints="1" noAdjustHandles="1" noChangeArrowheads="1" noChangeShapeType="1" noTextEdit="1"/>
              </p:cNvSpPr>
              <p:nvPr/>
            </p:nvSpPr>
            <p:spPr>
              <a:xfrm>
                <a:off x="2301153" y="2737356"/>
                <a:ext cx="1300228" cy="682944"/>
              </a:xfrm>
              <a:prstGeom prst="rect">
                <a:avLst/>
              </a:prstGeom>
              <a:blipFill>
                <a:blip r:embed="rId6"/>
                <a:stretch>
                  <a:fillRect/>
                </a:stretch>
              </a:blipFill>
              <a:ln w="19050">
                <a:noFill/>
              </a:ln>
            </p:spPr>
            <p:txBody>
              <a:bodyPr/>
              <a:lstStyle/>
              <a:p>
                <a:r>
                  <a:rPr lang="en-US">
                    <a:noFill/>
                  </a:rPr>
                  <a:t> </a:t>
                </a:r>
              </a:p>
            </p:txBody>
          </p:sp>
        </mc:Fallback>
      </mc:AlternateContent>
      <p:sp>
        <p:nvSpPr>
          <p:cNvPr id="26" name="Rectangle 25">
            <a:extLst>
              <a:ext uri="{FF2B5EF4-FFF2-40B4-BE49-F238E27FC236}">
                <a16:creationId xmlns:a16="http://schemas.microsoft.com/office/drawing/2014/main" id="{422D8FCB-72FB-478E-B191-025411A59F0C}"/>
              </a:ext>
            </a:extLst>
          </p:cNvPr>
          <p:cNvSpPr/>
          <p:nvPr/>
        </p:nvSpPr>
        <p:spPr>
          <a:xfrm>
            <a:off x="591650" y="2914271"/>
            <a:ext cx="4529189"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Proper velocity</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is a 4-vector:</a:t>
            </a:r>
          </a:p>
        </p:txBody>
      </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AFF3D107-CCB7-428E-A9BE-3BF3A5EA55E0}"/>
                  </a:ext>
                </a:extLst>
              </p:cNvPr>
              <p:cNvSpPr/>
              <p:nvPr/>
            </p:nvSpPr>
            <p:spPr>
              <a:xfrm>
                <a:off x="4980563" y="2737401"/>
                <a:ext cx="4931922" cy="799706"/>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𝜂</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𝑢</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rad>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𝛈</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𝑢</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rad>
                        </m:den>
                      </m:f>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𝐮</m:t>
                          </m:r>
                        </m:e>
                      </m:acc>
                    </m:oMath>
                  </m:oMathPara>
                </a14:m>
                <a:endParaRPr kumimoji="0" lang="en-US" sz="20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8" name="Rectangle 27">
                <a:extLst>
                  <a:ext uri="{FF2B5EF4-FFF2-40B4-BE49-F238E27FC236}">
                    <a16:creationId xmlns:a16="http://schemas.microsoft.com/office/drawing/2014/main" id="{AFF3D107-CCB7-428E-A9BE-3BF3A5EA55E0}"/>
                  </a:ext>
                </a:extLst>
              </p:cNvPr>
              <p:cNvSpPr>
                <a:spLocks noRot="1" noChangeAspect="1" noMove="1" noResize="1" noEditPoints="1" noAdjustHandles="1" noChangeArrowheads="1" noChangeShapeType="1" noTextEdit="1"/>
              </p:cNvSpPr>
              <p:nvPr/>
            </p:nvSpPr>
            <p:spPr>
              <a:xfrm>
                <a:off x="4980563" y="2737401"/>
                <a:ext cx="4931922" cy="799706"/>
              </a:xfrm>
              <a:prstGeom prst="rect">
                <a:avLst/>
              </a:prstGeom>
              <a:blipFill>
                <a:blip r:embed="rId7"/>
                <a:stretch>
                  <a:fillRect/>
                </a:stretch>
              </a:blipFill>
              <a:ln w="19050">
                <a:noFill/>
              </a:ln>
            </p:spPr>
            <p:txBody>
              <a:bodyPr/>
              <a:lstStyle/>
              <a:p>
                <a:r>
                  <a:rPr lang="en-US">
                    <a:noFill/>
                  </a:rPr>
                  <a:t> </a:t>
                </a:r>
              </a:p>
            </p:txBody>
          </p:sp>
        </mc:Fallback>
      </mc:AlternateContent>
      <p:sp>
        <p:nvSpPr>
          <p:cNvPr id="29" name="Rectangle 28">
            <a:extLst>
              <a:ext uri="{FF2B5EF4-FFF2-40B4-BE49-F238E27FC236}">
                <a16:creationId xmlns:a16="http://schemas.microsoft.com/office/drawing/2014/main" id="{5EC1D297-5BDA-4047-8724-A3A9A98FDA46}"/>
              </a:ext>
            </a:extLst>
          </p:cNvPr>
          <p:cNvSpPr/>
          <p:nvPr/>
        </p:nvSpPr>
        <p:spPr>
          <a:xfrm>
            <a:off x="608541" y="4772742"/>
            <a:ext cx="5522203"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Relativistic momentum</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is a 4-vector: </a:t>
            </a:r>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5D47F908-D321-43E0-A5E9-54A97AE2262C}"/>
                  </a:ext>
                </a:extLst>
              </p:cNvPr>
              <p:cNvSpPr/>
              <p:nvPr/>
            </p:nvSpPr>
            <p:spPr>
              <a:xfrm>
                <a:off x="3269590" y="4755854"/>
                <a:ext cx="1302410" cy="400110"/>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𝑚</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𝜂</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oMath>
                </a14:m>
                <a: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 </a:t>
                </a:r>
              </a:p>
            </p:txBody>
          </p:sp>
        </mc:Choice>
        <mc:Fallback xmlns="">
          <p:sp>
            <p:nvSpPr>
              <p:cNvPr id="30" name="Rectangle 29">
                <a:extLst>
                  <a:ext uri="{FF2B5EF4-FFF2-40B4-BE49-F238E27FC236}">
                    <a16:creationId xmlns:a16="http://schemas.microsoft.com/office/drawing/2014/main" id="{5D47F908-D321-43E0-A5E9-54A97AE2262C}"/>
                  </a:ext>
                </a:extLst>
              </p:cNvPr>
              <p:cNvSpPr>
                <a:spLocks noRot="1" noChangeAspect="1" noMove="1" noResize="1" noEditPoints="1" noAdjustHandles="1" noChangeArrowheads="1" noChangeShapeType="1" noTextEdit="1"/>
              </p:cNvSpPr>
              <p:nvPr/>
            </p:nvSpPr>
            <p:spPr>
              <a:xfrm>
                <a:off x="3269590" y="4755854"/>
                <a:ext cx="1302410" cy="400110"/>
              </a:xfrm>
              <a:prstGeom prst="rect">
                <a:avLst/>
              </a:prstGeom>
              <a:blipFill>
                <a:blip r:embed="rId8"/>
                <a:stretch>
                  <a:fillRect b="-10606"/>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456AD64-7234-4B5F-ADA8-09A09A3C6E63}"/>
                  </a:ext>
                </a:extLst>
              </p:cNvPr>
              <p:cNvSpPr/>
              <p:nvPr/>
            </p:nvSpPr>
            <p:spPr>
              <a:xfrm>
                <a:off x="5988738" y="4553259"/>
                <a:ext cx="3823354" cy="839076"/>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𝑐</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𝐸</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𝑚</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type m:val="lin"/>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𝑢</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rad>
                        </m:den>
                      </m:f>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𝐩</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𝑚</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𝛈</m:t>
                          </m:r>
                        </m:e>
                      </m:acc>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 name="Rectangle 2">
                <a:extLst>
                  <a:ext uri="{FF2B5EF4-FFF2-40B4-BE49-F238E27FC236}">
                    <a16:creationId xmlns:a16="http://schemas.microsoft.com/office/drawing/2014/main" id="{E456AD64-7234-4B5F-ADA8-09A09A3C6E63}"/>
                  </a:ext>
                </a:extLst>
              </p:cNvPr>
              <p:cNvSpPr>
                <a:spLocks noRot="1" noChangeAspect="1" noMove="1" noResize="1" noEditPoints="1" noAdjustHandles="1" noChangeArrowheads="1" noChangeShapeType="1" noTextEdit="1"/>
              </p:cNvSpPr>
              <p:nvPr/>
            </p:nvSpPr>
            <p:spPr>
              <a:xfrm>
                <a:off x="5988738" y="4553259"/>
                <a:ext cx="3823354" cy="83907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1ACD9432-F29C-4F49-92F1-3784A3177F78}"/>
                  </a:ext>
                </a:extLst>
              </p:cNvPr>
              <p:cNvSpPr/>
              <p:nvPr/>
            </p:nvSpPr>
            <p:spPr>
              <a:xfrm>
                <a:off x="7351187" y="3693204"/>
                <a:ext cx="4639072" cy="75366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𝒍</m:t>
                        </m:r>
                      </m:e>
                    </m:acc>
                  </m:oMath>
                </a14:m>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 is measured on the </a:t>
                </a:r>
                <a:r>
                  <a:rPr kumimoji="0" lang="en-US" sz="2000" b="0" i="1"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ground</a:t>
                </a:r>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 (rest) system</a:t>
                </a:r>
              </a:p>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𝜏</m:t>
                    </m:r>
                  </m:oMath>
                </a14:m>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 is measured in the </a:t>
                </a:r>
                <a:r>
                  <a:rPr kumimoji="0" lang="en-US" sz="2000" b="0" i="1"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 moving</a:t>
                </a:r>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 system</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1" name="Rectangle 30">
                <a:extLst>
                  <a:ext uri="{FF2B5EF4-FFF2-40B4-BE49-F238E27FC236}">
                    <a16:creationId xmlns:a16="http://schemas.microsoft.com/office/drawing/2014/main" id="{1ACD9432-F29C-4F49-92F1-3784A3177F78}"/>
                  </a:ext>
                </a:extLst>
              </p:cNvPr>
              <p:cNvSpPr>
                <a:spLocks noRot="1" noChangeAspect="1" noMove="1" noResize="1" noEditPoints="1" noAdjustHandles="1" noChangeArrowheads="1" noChangeShapeType="1" noTextEdit="1"/>
              </p:cNvSpPr>
              <p:nvPr/>
            </p:nvSpPr>
            <p:spPr>
              <a:xfrm>
                <a:off x="7351187" y="3693204"/>
                <a:ext cx="4639072" cy="753668"/>
              </a:xfrm>
              <a:prstGeom prst="rect">
                <a:avLst/>
              </a:prstGeom>
              <a:blipFill>
                <a:blip r:embed="rId10"/>
                <a:stretch>
                  <a:fillRect t="-10569" b="-14634"/>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2E9E4C48-0497-4844-B5F2-996BD4AA6B85}"/>
                  </a:ext>
                </a:extLst>
              </p:cNvPr>
              <p:cNvSpPr/>
              <p:nvPr/>
            </p:nvSpPr>
            <p:spPr>
              <a:xfrm>
                <a:off x="6274341" y="3654497"/>
                <a:ext cx="1135684" cy="756554"/>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𝛈</m:t>
                          </m:r>
                        </m:e>
                      </m:acc>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𝒍</m:t>
                              </m:r>
                            </m:e>
                          </m:acc>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𝜏</m:t>
                          </m:r>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0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2" name="Rectangle 31">
                <a:extLst>
                  <a:ext uri="{FF2B5EF4-FFF2-40B4-BE49-F238E27FC236}">
                    <a16:creationId xmlns:a16="http://schemas.microsoft.com/office/drawing/2014/main" id="{2E9E4C48-0497-4844-B5F2-996BD4AA6B85}"/>
                  </a:ext>
                </a:extLst>
              </p:cNvPr>
              <p:cNvSpPr>
                <a:spLocks noRot="1" noChangeAspect="1" noMove="1" noResize="1" noEditPoints="1" noAdjustHandles="1" noChangeArrowheads="1" noChangeShapeType="1" noTextEdit="1"/>
              </p:cNvSpPr>
              <p:nvPr/>
            </p:nvSpPr>
            <p:spPr>
              <a:xfrm>
                <a:off x="6274341" y="3654497"/>
                <a:ext cx="1135684" cy="756554"/>
              </a:xfrm>
              <a:prstGeom prst="rect">
                <a:avLst/>
              </a:prstGeom>
              <a:blipFill>
                <a:blip r:embed="rId11"/>
                <a:stretch>
                  <a:fillRect/>
                </a:stretch>
              </a:blipFill>
              <a:ln w="19050">
                <a:no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66E41573-AC99-04CF-EE3A-6A2BFABD4477}"/>
              </a:ext>
            </a:extLst>
          </p:cNvPr>
          <p:cNvSpPr/>
          <p:nvPr/>
        </p:nvSpPr>
        <p:spPr>
          <a:xfrm>
            <a:off x="9436181" y="2438559"/>
            <a:ext cx="2210696"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Ordinary velocity</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5" name="Straight Arrow Connector 4">
            <a:extLst>
              <a:ext uri="{FF2B5EF4-FFF2-40B4-BE49-F238E27FC236}">
                <a16:creationId xmlns:a16="http://schemas.microsoft.com/office/drawing/2014/main" id="{3DF6DBA2-C18E-50D2-0A07-5100433EB3FE}"/>
              </a:ext>
            </a:extLst>
          </p:cNvPr>
          <p:cNvCxnSpPr/>
          <p:nvPr/>
        </p:nvCxnSpPr>
        <p:spPr bwMode="auto">
          <a:xfrm flipV="1">
            <a:off x="9144000" y="2789337"/>
            <a:ext cx="371139" cy="289491"/>
          </a:xfrm>
          <a:prstGeom prst="straightConnector1">
            <a:avLst/>
          </a:prstGeom>
          <a:noFill/>
          <a:ln w="19050" cap="flat" cmpd="sng" algn="ctr">
            <a:solidFill>
              <a:srgbClr val="0070C0"/>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7185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P spid="29" grpId="0"/>
      <p:bldP spid="30" grpId="0"/>
      <p:bldP spid="3" grpId="0"/>
      <p:bldP spid="31" grpId="0"/>
      <p:bldP spid="32"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A (second-rank) tensor </a:t>
                </a:r>
                <a14:m>
                  <m:oMath xmlns:m="http://schemas.openxmlformats.org/officeDocument/2006/math">
                    <m:sSup>
                      <m:sSupPr>
                        <m:ctrlPr>
                          <a:rPr lang="en-US" b="0" i="1">
                            <a:solidFill>
                              <a:schemeClr val="accent2">
                                <a:lumMod val="50000"/>
                              </a:schemeClr>
                            </a:solidFill>
                            <a:latin typeface="Cambria Math" panose="02040503050406030204" pitchFamily="18" charset="0"/>
                          </a:rPr>
                        </m:ctrlPr>
                      </m:sSupPr>
                      <m:e>
                        <m:r>
                          <a:rPr lang="en-US" b="0" i="1">
                            <a:solidFill>
                              <a:schemeClr val="accent2">
                                <a:lumMod val="50000"/>
                              </a:schemeClr>
                            </a:solidFill>
                            <a:latin typeface="Cambria Math" panose="02040503050406030204" pitchFamily="18" charset="0"/>
                          </a:rPr>
                          <m:t>𝑡</m:t>
                        </m:r>
                      </m:e>
                      <m:sup>
                        <m:r>
                          <a:rPr lang="en-US" b="0" i="1">
                            <a:solidFill>
                              <a:schemeClr val="accent2">
                                <a:lumMod val="50000"/>
                              </a:schemeClr>
                            </a:solidFill>
                            <a:latin typeface="Cambria Math" panose="02040503050406030204" pitchFamily="18" charset="0"/>
                            <a:ea typeface="Cambria Math" panose="02040503050406030204" pitchFamily="18" charset="0"/>
                          </a:rPr>
                          <m:t>𝜆𝜎</m:t>
                        </m:r>
                      </m:sup>
                    </m:sSup>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3"/>
                <a:stretch>
                  <a:fillRect t="-9000" b="-3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406" y="612011"/>
                <a:ext cx="4162101" cy="1083182"/>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nary>
                            <m:nary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m:rPr>
                                  <m:brk m:alnAt="23"/>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sup>
                            <m:e>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bSup>
                                </m:e>
                              </m:d>
                            </m:e>
                          </m:nary>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𝑎</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p>
                          </m:sSup>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4572406" y="612011"/>
                <a:ext cx="4162101" cy="1083182"/>
              </a:xfrm>
              <a:prstGeom prst="rect">
                <a:avLst/>
              </a:prstGeom>
              <a:blipFill>
                <a:blip r:embed="rId4"/>
                <a:stretch>
                  <a:fillRect/>
                </a:stretch>
              </a:blipFill>
              <a:ln w="19050">
                <a:noFill/>
              </a:ln>
            </p:spPr>
            <p:txBody>
              <a:bodyPr/>
              <a:lstStyle/>
              <a:p>
                <a:r>
                  <a:rPr lang="en-US">
                    <a:noFill/>
                  </a:rPr>
                  <a:t> </a:t>
                </a:r>
              </a:p>
            </p:txBody>
          </p:sp>
        </mc:Fallback>
      </mc:AlternateContent>
      <p:sp>
        <p:nvSpPr>
          <p:cNvPr id="6" name="Rectangle 5"/>
          <p:cNvSpPr/>
          <p:nvPr/>
        </p:nvSpPr>
        <p:spPr>
          <a:xfrm>
            <a:off x="1866178" y="944428"/>
            <a:ext cx="8915400"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A </a:t>
            </a:r>
            <a:r>
              <a:rPr kumimoji="0" lang="en-US" sz="2000" b="1"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4-vector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transforms as</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2900885" y="1331803"/>
                <a:ext cx="3329354"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(summation over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implied)</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2900885" y="1331803"/>
                <a:ext cx="3329354" cy="400110"/>
              </a:xfrm>
              <a:prstGeom prst="rect">
                <a:avLst/>
              </a:prstGeom>
              <a:blipFill>
                <a:blip r:embed="rId5"/>
                <a:stretch>
                  <a:fillRect l="-2015"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862022" y="2005978"/>
                <a:ext cx="3142655" cy="1242007"/>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𝛾𝛽</m:t>
                                      </m: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𝛾𝛽</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m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0</m:t>
                                      </m: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0</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e>
                                  </m:mr>
                                </m:m>
                              </m:e>
                            </m:mr>
                          </m:m>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3862022" y="2005978"/>
                <a:ext cx="3142655" cy="1242007"/>
              </a:xfrm>
              <a:prstGeom prst="rect">
                <a:avLst/>
              </a:prstGeom>
              <a:blipFill>
                <a:blip r:embed="rId6"/>
                <a:stretch>
                  <a:fillRect/>
                </a:stretch>
              </a:blipFill>
              <a:ln w="19050">
                <a:noFill/>
              </a:ln>
            </p:spPr>
            <p:txBody>
              <a:bodyPr/>
              <a:lstStyle/>
              <a:p>
                <a:r>
                  <a:rPr lang="en-US">
                    <a:noFill/>
                  </a:rPr>
                  <a:t> </a:t>
                </a:r>
              </a:p>
            </p:txBody>
          </p:sp>
        </mc:Fallback>
      </mc:AlternateContent>
      <p:cxnSp>
        <p:nvCxnSpPr>
          <p:cNvPr id="9" name="Straight Arrow Connector 8"/>
          <p:cNvCxnSpPr>
            <a:cxnSpLocks/>
          </p:cNvCxnSpPr>
          <p:nvPr/>
        </p:nvCxnSpPr>
        <p:spPr bwMode="auto">
          <a:xfrm flipV="1">
            <a:off x="4869679" y="3362400"/>
            <a:ext cx="1644161" cy="1"/>
          </a:xfrm>
          <a:prstGeom prst="straightConnector1">
            <a:avLst/>
          </a:prstGeom>
          <a:noFill/>
          <a:ln w="28575"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0" name="Rectangle 9"/>
              <p:cNvSpPr/>
              <p:nvPr/>
            </p:nvSpPr>
            <p:spPr>
              <a:xfrm>
                <a:off x="4503777" y="3079764"/>
                <a:ext cx="1212191" cy="769441"/>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oMath>
                  </m:oMathPara>
                </a14:m>
                <a:endPar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(column)</a:t>
                </a:r>
              </a:p>
            </p:txBody>
          </p:sp>
        </mc:Choice>
        <mc:Fallback xmlns="">
          <p:sp>
            <p:nvSpPr>
              <p:cNvPr id="10" name="Rectangle 9"/>
              <p:cNvSpPr>
                <a:spLocks noRot="1" noChangeAspect="1" noMove="1" noResize="1" noEditPoints="1" noAdjustHandles="1" noChangeArrowheads="1" noChangeShapeType="1" noTextEdit="1"/>
              </p:cNvSpPr>
              <p:nvPr/>
            </p:nvSpPr>
            <p:spPr>
              <a:xfrm>
                <a:off x="4503777" y="3079764"/>
                <a:ext cx="1212191" cy="769441"/>
              </a:xfrm>
              <a:prstGeom prst="rect">
                <a:avLst/>
              </a:prstGeom>
              <a:blipFill>
                <a:blip r:embed="rId7"/>
                <a:stretch>
                  <a:fillRect l="-5528" r="-4020" b="-13492"/>
                </a:stretch>
              </a:blipFill>
              <a:ln w="19050">
                <a:noFill/>
              </a:ln>
            </p:spPr>
            <p:txBody>
              <a:bodyPr/>
              <a:lstStyle/>
              <a:p>
                <a:r>
                  <a:rPr lang="en-US">
                    <a:noFill/>
                  </a:rPr>
                  <a:t> </a:t>
                </a:r>
              </a:p>
            </p:txBody>
          </p:sp>
        </mc:Fallback>
      </mc:AlternateContent>
      <p:cxnSp>
        <p:nvCxnSpPr>
          <p:cNvPr id="11" name="Straight Arrow Connector 10"/>
          <p:cNvCxnSpPr>
            <a:cxnSpLocks/>
          </p:cNvCxnSpPr>
          <p:nvPr/>
        </p:nvCxnSpPr>
        <p:spPr bwMode="auto">
          <a:xfrm flipH="1">
            <a:off x="7004676" y="2091344"/>
            <a:ext cx="1" cy="1271056"/>
          </a:xfrm>
          <a:prstGeom prst="straightConnector1">
            <a:avLst/>
          </a:prstGeom>
          <a:noFill/>
          <a:ln w="28575"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2" name="Rectangle 11"/>
              <p:cNvSpPr/>
              <p:nvPr/>
            </p:nvSpPr>
            <p:spPr>
              <a:xfrm>
                <a:off x="6814413" y="1668673"/>
                <a:ext cx="1064715" cy="453137"/>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oMath>
                </a14:m>
                <a:r>
                  <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 (row)</a:t>
                </a:r>
              </a:p>
            </p:txBody>
          </p:sp>
        </mc:Choice>
        <mc:Fallback xmlns="">
          <p:sp>
            <p:nvSpPr>
              <p:cNvPr id="12" name="Rectangle 11"/>
              <p:cNvSpPr>
                <a:spLocks noRot="1" noChangeAspect="1" noMove="1" noResize="1" noEditPoints="1" noAdjustHandles="1" noChangeArrowheads="1" noChangeShapeType="1" noTextEdit="1"/>
              </p:cNvSpPr>
              <p:nvPr/>
            </p:nvSpPr>
            <p:spPr>
              <a:xfrm>
                <a:off x="6814413" y="1668673"/>
                <a:ext cx="1064715" cy="453137"/>
              </a:xfrm>
              <a:prstGeom prst="rect">
                <a:avLst/>
              </a:prstGeom>
              <a:blipFill>
                <a:blip r:embed="rId8"/>
                <a:stretch>
                  <a:fillRect l="-1714" r="-4571" b="-21622"/>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49346" y="3967592"/>
                <a:ext cx="10077450" cy="72237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A (second-rank) tensor </a:t>
                </a:r>
                <a14:m>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𝜆𝜎</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is an object with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two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indices, which transforms with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two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factors of </a:t>
                </a:r>
                <a14:m>
                  <m:oMath xmlns:m="http://schemas.openxmlformats.org/officeDocument/2006/math">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(one for each index):</a:t>
                </a:r>
                <a:endParaRPr kumimoji="0" lang="en-US" sz="2000" b="1"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849346" y="3967592"/>
                <a:ext cx="10077450" cy="722377"/>
              </a:xfrm>
              <a:prstGeom prst="rect">
                <a:avLst/>
              </a:prstGeom>
              <a:blipFill>
                <a:blip r:embed="rId9"/>
                <a:stretch>
                  <a:fillRect l="-605" t="-2542"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910011" y="5297120"/>
                <a:ext cx="1874231" cy="442365"/>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𝜇𝜈</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𝜆</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bSup>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𝜆𝜎</m:t>
                          </m:r>
                        </m:sup>
                      </m:sSup>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2910011" y="5297120"/>
                <a:ext cx="1874231" cy="442365"/>
              </a:xfrm>
              <a:prstGeom prst="rect">
                <a:avLst/>
              </a:prstGeom>
              <a:blipFill>
                <a:blip r:embed="rId10"/>
                <a:stretch>
                  <a:fillRect b="-4110"/>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48826" y="4942617"/>
                <a:ext cx="3511602" cy="1241558"/>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𝜇𝜈</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00</m:t>
                                          </m:r>
                                        </m:sup>
                                      </m:sSup>
                                    </m:e>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e>
                                  </m:m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10</m:t>
                                          </m:r>
                                        </m:sup>
                                      </m:sSup>
                                    </m:e>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11</m:t>
                                          </m:r>
                                        </m:sup>
                                      </m:sSup>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e>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03</m:t>
                                          </m:r>
                                        </m:sup>
                                      </m:sSup>
                                    </m:e>
                                  </m:m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e>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13</m:t>
                                          </m:r>
                                        </m:sup>
                                      </m:sSup>
                                    </m:e>
                                  </m:mr>
                                </m:m>
                              </m:e>
                            </m:m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20</m:t>
                                          </m:r>
                                        </m:sup>
                                      </m:sSup>
                                    </m:e>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21</m:t>
                                          </m:r>
                                        </m:sup>
                                      </m:sSup>
                                    </m:e>
                                  </m:m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30</m:t>
                                          </m:r>
                                        </m:sup>
                                      </m:sSup>
                                    </m:e>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31</m:t>
                                          </m:r>
                                        </m:sup>
                                      </m:sSup>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22</m:t>
                                          </m:r>
                                        </m:sup>
                                      </m:sSup>
                                    </m:e>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23</m:t>
                                          </m:r>
                                        </m:sup>
                                      </m:sSup>
                                    </m:e>
                                  </m:m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32</m:t>
                                          </m:r>
                                        </m:sup>
                                      </m:sSup>
                                    </m:e>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33</m:t>
                                          </m:r>
                                        </m:sup>
                                      </m:sSup>
                                    </m:e>
                                  </m:mr>
                                </m:m>
                              </m:e>
                            </m:mr>
                          </m:m>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5" name="Rectangle 14"/>
              <p:cNvSpPr>
                <a:spLocks noRot="1" noChangeAspect="1" noMove="1" noResize="1" noEditPoints="1" noAdjustHandles="1" noChangeArrowheads="1" noChangeShapeType="1" noTextEdit="1"/>
              </p:cNvSpPr>
              <p:nvPr/>
            </p:nvSpPr>
            <p:spPr>
              <a:xfrm>
                <a:off x="5648826" y="4942617"/>
                <a:ext cx="3511602" cy="1241558"/>
              </a:xfrm>
              <a:prstGeom prst="rect">
                <a:avLst/>
              </a:prstGeom>
              <a:blipFill>
                <a:blip r:embed="rId11"/>
                <a:stretch>
                  <a:fillRect/>
                </a:stretch>
              </a:blipFill>
              <a:ln w="19050">
                <a:noFill/>
              </a:ln>
            </p:spPr>
            <p:txBody>
              <a:bodyPr/>
              <a:lstStyle/>
              <a:p>
                <a:r>
                  <a:rPr lang="en-US">
                    <a:noFill/>
                  </a:rPr>
                  <a:t> </a:t>
                </a:r>
              </a:p>
            </p:txBody>
          </p:sp>
        </mc:Fallback>
      </mc:AlternateContent>
      <p:sp>
        <p:nvSpPr>
          <p:cNvPr id="4" name="Rectangle 3"/>
          <p:cNvSpPr/>
          <p:nvPr/>
        </p:nvSpPr>
        <p:spPr>
          <a:xfrm>
            <a:off x="7413602" y="2199490"/>
            <a:ext cx="2420856" cy="707886"/>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Lorentz</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transformation matrix</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 name="Content Placeholder 4">
            <a:extLst>
              <a:ext uri="{FF2B5EF4-FFF2-40B4-BE49-F238E27FC236}">
                <a16:creationId xmlns:a16="http://schemas.microsoft.com/office/drawing/2014/main" id="{55F1B291-75E7-4BAA-9B77-01505AAFD821}"/>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41</a:t>
            </a:fld>
            <a:endParaRPr lang="en-US" dirty="0"/>
          </a:p>
        </p:txBody>
      </p:sp>
    </p:spTree>
    <p:extLst>
      <p:ext uri="{BB962C8B-B14F-4D97-AF65-F5344CB8AC3E}">
        <p14:creationId xmlns:p14="http://schemas.microsoft.com/office/powerpoint/2010/main" val="1326712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Lorentz transformations of the tensor </a:t>
                </a:r>
                <a14:m>
                  <m:oMath xmlns:m="http://schemas.openxmlformats.org/officeDocument/2006/math">
                    <m:sSup>
                      <m:sSupPr>
                        <m:ctrlPr>
                          <a:rPr lang="en-US" b="0" i="1">
                            <a:solidFill>
                              <a:schemeClr val="accent2">
                                <a:lumMod val="50000"/>
                              </a:schemeClr>
                            </a:solidFill>
                            <a:latin typeface="Cambria Math" panose="02040503050406030204" pitchFamily="18" charset="0"/>
                          </a:rPr>
                        </m:ctrlPr>
                      </m:sSupPr>
                      <m:e>
                        <m:r>
                          <a:rPr lang="en-US" b="0" i="1">
                            <a:solidFill>
                              <a:schemeClr val="accent2">
                                <a:lumMod val="50000"/>
                              </a:schemeClr>
                            </a:solidFill>
                            <a:latin typeface="Cambria Math" panose="02040503050406030204" pitchFamily="18" charset="0"/>
                          </a:rPr>
                          <m:t>𝑡</m:t>
                        </m:r>
                      </m:e>
                      <m:sup>
                        <m:r>
                          <a:rPr lang="en-US" b="0" i="1">
                            <a:solidFill>
                              <a:schemeClr val="accent2">
                                <a:lumMod val="50000"/>
                              </a:schemeClr>
                            </a:solidFill>
                            <a:latin typeface="Cambria Math" panose="02040503050406030204" pitchFamily="18" charset="0"/>
                            <a:ea typeface="Cambria Math" panose="02040503050406030204" pitchFamily="18" charset="0"/>
                          </a:rPr>
                          <m:t>𝜆𝜎</m:t>
                        </m:r>
                      </m:sup>
                    </m:sSup>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3"/>
                <a:stretch>
                  <a:fillRect t="-9000" b="-3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51582" y="2515165"/>
                <a:ext cx="1886286" cy="436979"/>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𝜆</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p>
                      </m:sSubSup>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𝜆𝜎</m:t>
                          </m:r>
                        </m:sup>
                      </m:sSup>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451582" y="2515165"/>
                <a:ext cx="1886286" cy="436979"/>
              </a:xfrm>
              <a:prstGeom prst="rect">
                <a:avLst/>
              </a:prstGeom>
              <a:blipFill>
                <a:blip r:embed="rId4"/>
                <a:stretch>
                  <a:fillRect b="-2817"/>
                </a:stretch>
              </a:blipFill>
              <a:ln w="19050">
                <a:noFill/>
              </a:ln>
            </p:spPr>
            <p:txBody>
              <a:bodyPr/>
              <a:lstStyle/>
              <a:p>
                <a:r>
                  <a:rPr lang="en-US">
                    <a:noFill/>
                  </a:rPr>
                  <a:t> </a:t>
                </a:r>
              </a:p>
            </p:txBody>
          </p:sp>
        </mc:Fallback>
      </mc:AlternateContent>
      <p:sp>
        <p:nvSpPr>
          <p:cNvPr id="16" name="Rectangle 15"/>
          <p:cNvSpPr/>
          <p:nvPr/>
        </p:nvSpPr>
        <p:spPr>
          <a:xfrm>
            <a:off x="660275" y="949636"/>
            <a:ext cx="4607672" cy="707886"/>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We will consider an </a:t>
            </a:r>
            <a:r>
              <a:rPr kumimoji="0" lang="en-US" sz="2000" b="1" i="0" u="none" strike="noStrike" kern="1200" cap="none" spc="0" normalizeH="0" baseline="0" noProof="0" dirty="0">
                <a:ln>
                  <a:noFill/>
                </a:ln>
                <a:solidFill>
                  <a:srgbClr val="FF0000"/>
                </a:solidFill>
                <a:effectLst/>
                <a:uLnTx/>
                <a:uFillTx/>
                <a:latin typeface="Times New Roman"/>
                <a:ea typeface="+mn-ea"/>
                <a:cs typeface="+mn-cs"/>
              </a:rPr>
              <a:t>antisymmetric tensor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that has 6 independent elements</a:t>
            </a:r>
            <a:endParaRPr kumimoji="0" lang="en-US" sz="2000" b="1"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19" name="Rectangle 18"/>
              <p:cNvSpPr/>
              <p:nvPr/>
            </p:nvSpPr>
            <p:spPr>
              <a:xfrm>
                <a:off x="6103512" y="752701"/>
                <a:ext cx="4988483" cy="124168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𝜇𝜈</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e>
                                  </m:m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00"/>
                                              </a:solidFill>
                                              <a:effectLst/>
                                              <a:uLnTx/>
                                              <a:uFillTx/>
                                              <a:latin typeface="Cambria Math"/>
                                              <a:ea typeface="+mn-ea"/>
                                              <a:cs typeface="+mn-cs"/>
                                            </a:rPr>
                                            <m:t>0</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sup>
                                      </m:sSup>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e>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03</m:t>
                                          </m:r>
                                        </m:sup>
                                      </m:sSup>
                                    </m:e>
                                  </m:m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e>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13</m:t>
                                          </m:r>
                                        </m:sup>
                                      </m:sSup>
                                    </m:e>
                                  </m:mr>
                                </m:m>
                              </m:e>
                            </m:m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00"/>
                                              </a:solidFill>
                                              <a:effectLst/>
                                              <a:uLnTx/>
                                              <a:uFillTx/>
                                              <a:latin typeface="Cambria Math"/>
                                              <a:ea typeface="+mn-ea"/>
                                              <a:cs typeface="+mn-cs"/>
                                            </a:rPr>
                                            <m:t>0</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2</m:t>
                                          </m:r>
                                        </m:sup>
                                      </m:sSup>
                                    </m:e>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00"/>
                                              </a:solidFill>
                                              <a:effectLst/>
                                              <a:uLnTx/>
                                              <a:uFillTx/>
                                              <a:latin typeface="Cambria Math"/>
                                              <a:ea typeface="+mn-ea"/>
                                              <a:cs typeface="+mn-cs"/>
                                            </a:rPr>
                                            <m:t>1</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2</m:t>
                                          </m:r>
                                        </m:sup>
                                      </m:sSup>
                                    </m:e>
                                  </m:m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00"/>
                                              </a:solidFill>
                                              <a:effectLst/>
                                              <a:uLnTx/>
                                              <a:uFillTx/>
                                              <a:latin typeface="Cambria Math"/>
                                              <a:ea typeface="+mn-ea"/>
                                              <a:cs typeface="+mn-cs"/>
                                            </a:rPr>
                                            <m:t>0</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3</m:t>
                                          </m:r>
                                        </m:sup>
                                      </m:sSup>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00"/>
                                              </a:solidFill>
                                              <a:effectLst/>
                                              <a:uLnTx/>
                                              <a:uFillTx/>
                                              <a:latin typeface="Cambria Math"/>
                                              <a:ea typeface="+mn-ea"/>
                                              <a:cs typeface="+mn-cs"/>
                                            </a:rPr>
                                            <m:t>1</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3</m:t>
                                          </m:r>
                                        </m:sup>
                                      </m:sSup>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23</m:t>
                                          </m:r>
                                        </m:sup>
                                      </m:sSup>
                                    </m:e>
                                  </m:mr>
                                  <m:m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00"/>
                                              </a:solidFill>
                                              <a:effectLst/>
                                              <a:uLnTx/>
                                              <a:uFillTx/>
                                              <a:latin typeface="Cambria Math"/>
                                              <a:ea typeface="+mn-ea"/>
                                              <a:cs typeface="+mn-cs"/>
                                            </a:rPr>
                                            <m:t>2</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3</m:t>
                                          </m:r>
                                        </m:sup>
                                      </m:sSup>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mr>
                          </m:m>
                        </m:e>
                      </m:d>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6103512" y="752701"/>
                <a:ext cx="4988483" cy="12416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04320" y="1977559"/>
                <a:ext cx="10101552" cy="4423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Let's see how the transformation rule </a:t>
                </a:r>
                <a14:m>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𝜇𝜈</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𝜆</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bSup>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𝜆𝜎</m:t>
                        </m:r>
                      </m:sup>
                    </m:sSup>
                  </m:oMath>
                </a14:m>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works for such an antisymmetric tensor</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404320" y="1977559"/>
                <a:ext cx="10101552" cy="442365"/>
              </a:xfrm>
              <a:prstGeom prst="rect">
                <a:avLst/>
              </a:prstGeom>
              <a:blipFill>
                <a:blip r:embed="rId6"/>
                <a:stretch>
                  <a:fillRect l="-604" t="-2740" b="-17808"/>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6918766" y="2370738"/>
                <a:ext cx="3142655" cy="1242007"/>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𝛾</m:t>
                                      </m:r>
                                    </m:e>
                                    <m:e>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𝛾𝛽</m:t>
                                      </m:r>
                                    </m:e>
                                  </m:mr>
                                  <m:m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𝛾𝛽</m:t>
                                      </m:r>
                                    </m:e>
                                    <m:e>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𝛾</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m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0</m:t>
                                      </m: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0</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1</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e>
                                  </m:mr>
                                </m:m>
                              </m:e>
                            </m:mr>
                          </m:m>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4" name="Rectangle 23"/>
              <p:cNvSpPr>
                <a:spLocks noRot="1" noChangeAspect="1" noMove="1" noResize="1" noEditPoints="1" noAdjustHandles="1" noChangeArrowheads="1" noChangeShapeType="1" noTextEdit="1"/>
              </p:cNvSpPr>
              <p:nvPr/>
            </p:nvSpPr>
            <p:spPr>
              <a:xfrm>
                <a:off x="6918766" y="2370738"/>
                <a:ext cx="3142655" cy="1242007"/>
              </a:xfrm>
              <a:prstGeom prst="rect">
                <a:avLst/>
              </a:prstGeom>
              <a:blipFill>
                <a:blip r:embed="rId7"/>
                <a:stretch>
                  <a:fillRect/>
                </a:stretch>
              </a:blipFill>
              <a:ln w="19050">
                <a:noFill/>
              </a:ln>
            </p:spPr>
            <p:txBody>
              <a:bodyPr/>
              <a:lstStyle/>
              <a:p>
                <a:r>
                  <a:rPr lang="en-US">
                    <a:noFill/>
                  </a:rPr>
                  <a:t> </a:t>
                </a:r>
              </a:p>
            </p:txBody>
          </p:sp>
        </mc:Fallback>
      </mc:AlternateContent>
      <p:cxnSp>
        <p:nvCxnSpPr>
          <p:cNvPr id="25" name="Straight Arrow Connector 24"/>
          <p:cNvCxnSpPr>
            <a:cxnSpLocks/>
          </p:cNvCxnSpPr>
          <p:nvPr/>
        </p:nvCxnSpPr>
        <p:spPr bwMode="auto">
          <a:xfrm flipV="1">
            <a:off x="7856084" y="3773409"/>
            <a:ext cx="1644161" cy="1"/>
          </a:xfrm>
          <a:prstGeom prst="straightConnector1">
            <a:avLst/>
          </a:prstGeom>
          <a:noFill/>
          <a:ln w="28575"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Rectangle 25"/>
              <p:cNvSpPr/>
              <p:nvPr/>
            </p:nvSpPr>
            <p:spPr>
              <a:xfrm>
                <a:off x="7490181" y="3490773"/>
                <a:ext cx="418128" cy="461665"/>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oMath>
                  </m:oMathPara>
                </a14:m>
                <a:endPar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7490181" y="3490773"/>
                <a:ext cx="418128" cy="461665"/>
              </a:xfrm>
              <a:prstGeom prst="rect">
                <a:avLst/>
              </a:prstGeom>
              <a:blipFill>
                <a:blip r:embed="rId8"/>
                <a:stretch>
                  <a:fillRect/>
                </a:stretch>
              </a:blipFill>
              <a:ln w="19050">
                <a:noFill/>
              </a:ln>
            </p:spPr>
            <p:txBody>
              <a:bodyPr/>
              <a:lstStyle/>
              <a:p>
                <a:r>
                  <a:rPr lang="en-US">
                    <a:noFill/>
                  </a:rPr>
                  <a:t> </a:t>
                </a:r>
              </a:p>
            </p:txBody>
          </p:sp>
        </mc:Fallback>
      </mc:AlternateContent>
      <p:cxnSp>
        <p:nvCxnSpPr>
          <p:cNvPr id="27" name="Straight Arrow Connector 26"/>
          <p:cNvCxnSpPr>
            <a:cxnSpLocks/>
          </p:cNvCxnSpPr>
          <p:nvPr/>
        </p:nvCxnSpPr>
        <p:spPr bwMode="auto">
          <a:xfrm flipH="1">
            <a:off x="9991081" y="2502353"/>
            <a:ext cx="1" cy="1271056"/>
          </a:xfrm>
          <a:prstGeom prst="straightConnector1">
            <a:avLst/>
          </a:prstGeom>
          <a:noFill/>
          <a:ln w="28575"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8" name="Rectangle 27"/>
              <p:cNvSpPr/>
              <p:nvPr/>
            </p:nvSpPr>
            <p:spPr>
              <a:xfrm>
                <a:off x="10023642" y="2731976"/>
                <a:ext cx="428579" cy="461665"/>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oMath>
                  </m:oMathPara>
                </a14:m>
                <a:endPar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8" name="Rectangle 27"/>
              <p:cNvSpPr>
                <a:spLocks noRot="1" noChangeAspect="1" noMove="1" noResize="1" noEditPoints="1" noAdjustHandles="1" noChangeArrowheads="1" noChangeShapeType="1" noTextEdit="1"/>
              </p:cNvSpPr>
              <p:nvPr/>
            </p:nvSpPr>
            <p:spPr>
              <a:xfrm>
                <a:off x="10023642" y="2731976"/>
                <a:ext cx="428579" cy="461665"/>
              </a:xfrm>
              <a:prstGeom prst="rect">
                <a:avLst/>
              </a:prstGeom>
              <a:blipFill>
                <a:blip r:embed="rId9"/>
                <a:stretch>
                  <a:fillRect l="-2817" b="-10526"/>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0041524" y="3460615"/>
                <a:ext cx="541751" cy="41800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bSup>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10041524" y="3460615"/>
                <a:ext cx="541751" cy="41800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282398" y="2958076"/>
                <a:ext cx="3898118" cy="408060"/>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p>
                      </m:sSub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𝛾</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Sup>
                        <m:sSubSup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0</m:t>
                          </m:r>
                        </m:sup>
                      </m:sSubSup>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𝛾𝛽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p>
                      </m:sSub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p>
                      </m:sSub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0" name="Rectangle 29"/>
              <p:cNvSpPr>
                <a:spLocks noRot="1" noChangeAspect="1" noMove="1" noResize="1" noEditPoints="1" noAdjustHandles="1" noChangeArrowheads="1" noChangeShapeType="1" noTextEdit="1"/>
              </p:cNvSpPr>
              <p:nvPr/>
            </p:nvSpPr>
            <p:spPr>
              <a:xfrm>
                <a:off x="282398" y="2958076"/>
                <a:ext cx="3898118" cy="408060"/>
              </a:xfrm>
              <a:prstGeom prst="rect">
                <a:avLst/>
              </a:prstGeom>
              <a:blipFill>
                <a:blip r:embed="rId11"/>
                <a:stretch>
                  <a:fillRect b="-16418"/>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305531" y="3432811"/>
                <a:ext cx="3898118" cy="405496"/>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1</m:t>
                          </m:r>
                        </m:sup>
                      </m:sSubSup>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𝛾𝛽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Sup>
                        <m:sSubSupPr>
                          <m:ctrlP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1</m:t>
                          </m:r>
                        </m:sup>
                      </m:sSubSup>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𝛾</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up>
                      </m:sSub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up>
                      </m:sSub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1" name="Rectangle 30"/>
              <p:cNvSpPr>
                <a:spLocks noRot="1" noChangeAspect="1" noMove="1" noResize="1" noEditPoints="1" noAdjustHandles="1" noChangeArrowheads="1" noChangeShapeType="1" noTextEdit="1"/>
              </p:cNvSpPr>
              <p:nvPr/>
            </p:nvSpPr>
            <p:spPr>
              <a:xfrm>
                <a:off x="305531" y="3432811"/>
                <a:ext cx="3898118" cy="405496"/>
              </a:xfrm>
              <a:prstGeom prst="rect">
                <a:avLst/>
              </a:prstGeom>
              <a:blipFill>
                <a:blip r:embed="rId12"/>
                <a:stretch>
                  <a:fillRect b="-14925"/>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95250" y="3939336"/>
                <a:ext cx="5352240" cy="485005"/>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Sup>
                        <m:sSubSup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p>
                      </m:sSubSup>
                      <m:sSubSup>
                        <m:sSubSup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1</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00</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p>
                      </m:sSubSup>
                      <m:sSubSup>
                        <m:sSubSupPr>
                          <m:ctrlP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1</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0</m:t>
                          </m:r>
                        </m:sup>
                      </m:sSubSup>
                      <m:sSubSup>
                        <m:sSubSup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1</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10</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0</m:t>
                          </m:r>
                        </m:sup>
                      </m:sSubSup>
                      <m:sSubSup>
                        <m:sSubSupPr>
                          <m:ctrlP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1</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11</m:t>
                          </m:r>
                        </m:sup>
                      </m:sSup>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2" name="Rectangle 31"/>
              <p:cNvSpPr>
                <a:spLocks noRot="1" noChangeAspect="1" noMove="1" noResize="1" noEditPoints="1" noAdjustHandles="1" noChangeArrowheads="1" noChangeShapeType="1" noTextEdit="1"/>
              </p:cNvSpPr>
              <p:nvPr/>
            </p:nvSpPr>
            <p:spPr>
              <a:xfrm>
                <a:off x="95250" y="3939336"/>
                <a:ext cx="5352240" cy="485005"/>
              </a:xfrm>
              <a:prstGeom prst="rect">
                <a:avLst/>
              </a:prstGeom>
              <a:blipFill>
                <a:blip r:embed="rId13"/>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21408" y="4555917"/>
                <a:ext cx="1927259" cy="425116"/>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𝜆</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p>
                      </m:sSubSup>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𝜆𝜎</m:t>
                          </m:r>
                        </m:sup>
                      </m:sSup>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9" name="Rectangle 28"/>
              <p:cNvSpPr>
                <a:spLocks noRot="1" noChangeAspect="1" noMove="1" noResize="1" noEditPoints="1" noAdjustHandles="1" noChangeArrowheads="1" noChangeShapeType="1" noTextEdit="1"/>
              </p:cNvSpPr>
              <p:nvPr/>
            </p:nvSpPr>
            <p:spPr>
              <a:xfrm>
                <a:off x="421408" y="4555917"/>
                <a:ext cx="1927259" cy="425116"/>
              </a:xfrm>
              <a:prstGeom prst="rect">
                <a:avLst/>
              </a:prstGeom>
              <a:blipFill>
                <a:blip r:embed="rId14"/>
                <a:stretch>
                  <a:fillRect b="-4286"/>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443348" y="4946153"/>
                <a:ext cx="3804439" cy="406137"/>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 </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 </m:t>
                      </m:r>
                      <m:sSubSup>
                        <m:sSubSup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2</m:t>
                          </m:r>
                        </m:sub>
                        <m:sup>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2</m:t>
                          </m:r>
                        </m:sup>
                      </m:sSubSup>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=1</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4" name="Rectangle 33"/>
              <p:cNvSpPr>
                <a:spLocks noRot="1" noChangeAspect="1" noMove="1" noResize="1" noEditPoints="1" noAdjustHandles="1" noChangeArrowheads="1" noChangeShapeType="1" noTextEdit="1"/>
              </p:cNvSpPr>
              <p:nvPr/>
            </p:nvSpPr>
            <p:spPr>
              <a:xfrm>
                <a:off x="4443348" y="4946153"/>
                <a:ext cx="3804439" cy="406137"/>
              </a:xfrm>
              <a:prstGeom prst="rect">
                <a:avLst/>
              </a:prstGeom>
              <a:blipFill>
                <a:blip r:embed="rId15"/>
                <a:stretch>
                  <a:fillRect b="-2985"/>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427670" y="5404273"/>
                <a:ext cx="11954830" cy="1217128"/>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Sup>
                        <m:sSubSup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p>
                      </m:sSubSup>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00</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p>
                      </m:sSubSup>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p>
                      </m:sSubSup>
                      <m:sSubSup>
                        <m:sSubSup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2</m:t>
                          </m:r>
                        </m:sub>
                        <m:sup>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p>
                      </m:sSubSup>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0</m:t>
                          </m:r>
                        </m:sup>
                      </m:sSubSup>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10</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0</m:t>
                          </m:r>
                        </m:sup>
                      </m:sSubSup>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0</m:t>
                          </m:r>
                        </m:sup>
                      </m:sSubSup>
                      <m:sSubSup>
                        <m:sSubSup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2</m:t>
                          </m:r>
                        </m:sub>
                        <m:sup>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3333CC"/>
                              </a:solidFill>
                              <a:effectLst/>
                              <a:uLnTx/>
                              <a:uFillTx/>
                              <a:latin typeface="Cambria Math" panose="02040503050406030204" pitchFamily="18" charset="0"/>
                              <a:ea typeface="Cambria Math" panose="02040503050406030204" pitchFamily="18" charset="0"/>
                              <a:cs typeface="+mn-cs"/>
                            </a:rPr>
                            <m:t>0</m:t>
                          </m:r>
                        </m:sup>
                      </m:sSubSup>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13</m:t>
                          </m:r>
                        </m:sup>
                      </m:sSup>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𝛾</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00</m:t>
                          </m:r>
                        </m:sup>
                      </m:sSup>
                      <m:r>
                        <m:rPr>
                          <m:nor/>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𝛾</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𝛾</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FF00FF"/>
                          </a:solidFill>
                          <a:effectLst/>
                          <a:uLnTx/>
                          <a:uFillTx/>
                          <a:latin typeface="Cambria Math" panose="02040503050406030204" pitchFamily="18" charset="0"/>
                          <a:ea typeface="Cambria Math" panose="02040503050406030204" pitchFamily="18" charset="0"/>
                          <a:cs typeface="+mn-cs"/>
                        </a:rPr>
                        <m:t>1</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𝛾</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𝛾𝛽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10</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𝛾𝛽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𝛾𝛽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3333CC">
                              <a:lumMod val="75000"/>
                            </a:srgbClr>
                          </a:solidFill>
                          <a:effectLst/>
                          <a:uLnTx/>
                          <a:uFillTx/>
                          <a:latin typeface="Cambria Math" panose="02040503050406030204" pitchFamily="18" charset="0"/>
                          <a:ea typeface="Cambria Math" panose="02040503050406030204" pitchFamily="18" charset="0"/>
                          <a:cs typeface="+mn-cs"/>
                        </a:rPr>
                        <m:t>𝛾𝛽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13</m:t>
                          </m:r>
                        </m:sup>
                      </m:sSup>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𝛾𝛽</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e>
                    </m:d>
                  </m:oMath>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5" name="Rectangle 34"/>
              <p:cNvSpPr>
                <a:spLocks noRot="1" noChangeAspect="1" noMove="1" noResize="1" noEditPoints="1" noAdjustHandles="1" noChangeArrowheads="1" noChangeShapeType="1" noTextEdit="1"/>
              </p:cNvSpPr>
              <p:nvPr/>
            </p:nvSpPr>
            <p:spPr>
              <a:xfrm>
                <a:off x="427670" y="5404273"/>
                <a:ext cx="11954830" cy="1217128"/>
              </a:xfrm>
              <a:prstGeom prst="rect">
                <a:avLst/>
              </a:prstGeom>
              <a:blipFill>
                <a:blip r:embed="rId16"/>
                <a:stretch>
                  <a:fillRect b="-3015"/>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91BF9A0F-3291-47A7-9E73-AD120B261340}"/>
                  </a:ext>
                </a:extLst>
              </p:cNvPr>
              <p:cNvSpPr/>
              <p:nvPr/>
            </p:nvSpPr>
            <p:spPr>
              <a:xfrm>
                <a:off x="356833" y="4940113"/>
                <a:ext cx="3898118" cy="408060"/>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0</m:t>
                          </m:r>
                        </m:sup>
                      </m:sSub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𝛾</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Sup>
                        <m:sSubSupPr>
                          <m:ctrlP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0</m:t>
                          </m:r>
                        </m:sup>
                      </m:sSubSup>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cs typeface="+mn-cs"/>
                        </a:rPr>
                        <m:t>𝛾𝛽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p>
                      </m:sSub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m:rPr>
                              <m:sty m:val="p"/>
                            </m:rPr>
                            <a:rPr kumimoji="0" lang="el-GR"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Λ</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p>
                      </m:sSub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3" name="Rectangle 22">
                <a:extLst>
                  <a:ext uri="{FF2B5EF4-FFF2-40B4-BE49-F238E27FC236}">
                    <a16:creationId xmlns:a16="http://schemas.microsoft.com/office/drawing/2014/main" id="{91BF9A0F-3291-47A7-9E73-AD120B261340}"/>
                  </a:ext>
                </a:extLst>
              </p:cNvPr>
              <p:cNvSpPr>
                <a:spLocks noRot="1" noChangeAspect="1" noMove="1" noResize="1" noEditPoints="1" noAdjustHandles="1" noChangeArrowheads="1" noChangeShapeType="1" noTextEdit="1"/>
              </p:cNvSpPr>
              <p:nvPr/>
            </p:nvSpPr>
            <p:spPr>
              <a:xfrm>
                <a:off x="356833" y="4940113"/>
                <a:ext cx="3898118" cy="408060"/>
              </a:xfrm>
              <a:prstGeom prst="rect">
                <a:avLst/>
              </a:prstGeom>
              <a:blipFill>
                <a:blip r:embed="rId17"/>
                <a:stretch>
                  <a:fillRect b="-16418"/>
                </a:stretch>
              </a:blipFill>
              <a:ln w="19050">
                <a:noFill/>
              </a:ln>
            </p:spPr>
            <p:txBody>
              <a:bodyPr/>
              <a:lstStyle/>
              <a:p>
                <a:r>
                  <a:rPr lang="en-US">
                    <a:noFill/>
                  </a:rPr>
                  <a:t> </a:t>
                </a:r>
              </a:p>
            </p:txBody>
          </p:sp>
        </mc:Fallback>
      </mc:AlternateContent>
      <p:sp>
        <p:nvSpPr>
          <p:cNvPr id="33" name="Content Placeholder 4">
            <a:extLst>
              <a:ext uri="{FF2B5EF4-FFF2-40B4-BE49-F238E27FC236}">
                <a16:creationId xmlns:a16="http://schemas.microsoft.com/office/drawing/2014/main" id="{B7635472-AA20-4C30-9DBE-5EA8761BB432}"/>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42</a:t>
            </a:fld>
            <a:endParaRPr lang="en-US"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4BA101EC-43D5-4563-97BA-7920BA70B191}"/>
                  </a:ext>
                </a:extLst>
              </p:cNvPr>
              <p:cNvSpPr/>
              <p:nvPr/>
            </p:nvSpPr>
            <p:spPr>
              <a:xfrm>
                <a:off x="5655322" y="3347272"/>
                <a:ext cx="1465016"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 name="Rectangle 1">
                <a:extLst>
                  <a:ext uri="{FF2B5EF4-FFF2-40B4-BE49-F238E27FC236}">
                    <a16:creationId xmlns:a16="http://schemas.microsoft.com/office/drawing/2014/main" id="{4BA101EC-43D5-4563-97BA-7920BA70B191}"/>
                  </a:ext>
                </a:extLst>
              </p:cNvPr>
              <p:cNvSpPr>
                <a:spLocks noRot="1" noChangeAspect="1" noMove="1" noResize="1" noEditPoints="1" noAdjustHandles="1" noChangeArrowheads="1" noChangeShapeType="1" noTextEdit="1"/>
              </p:cNvSpPr>
              <p:nvPr/>
            </p:nvSpPr>
            <p:spPr>
              <a:xfrm>
                <a:off x="5655322" y="3347272"/>
                <a:ext cx="1465016" cy="400110"/>
              </a:xfrm>
              <a:prstGeom prst="rect">
                <a:avLst/>
              </a:prstGeom>
              <a:blipFill>
                <a:blip r:embed="rId18"/>
                <a:stretch>
                  <a:fillRect/>
                </a:stretch>
              </a:blipFill>
            </p:spPr>
            <p:txBody>
              <a:bodyPr/>
              <a:lstStyle/>
              <a:p>
                <a:r>
                  <a:rPr lang="en-US">
                    <a:noFill/>
                  </a:rPr>
                  <a:t> </a:t>
                </a:r>
              </a:p>
            </p:txBody>
          </p:sp>
        </mc:Fallback>
      </mc:AlternateContent>
      <p:sp>
        <p:nvSpPr>
          <p:cNvPr id="6" name="Freeform: Shape 5">
            <a:extLst>
              <a:ext uri="{FF2B5EF4-FFF2-40B4-BE49-F238E27FC236}">
                <a16:creationId xmlns:a16="http://schemas.microsoft.com/office/drawing/2014/main" id="{11C696BC-69F7-4B90-AE89-E9CC06DD81EC}"/>
              </a:ext>
            </a:extLst>
          </p:cNvPr>
          <p:cNvSpPr/>
          <p:nvPr/>
        </p:nvSpPr>
        <p:spPr bwMode="auto">
          <a:xfrm>
            <a:off x="6277776" y="3706238"/>
            <a:ext cx="1187314" cy="359924"/>
          </a:xfrm>
          <a:custGeom>
            <a:avLst/>
            <a:gdLst>
              <a:gd name="connsiteX0" fmla="*/ 64658 w 1187314"/>
              <a:gd name="connsiteY0" fmla="*/ 0 h 359924"/>
              <a:gd name="connsiteX1" fmla="*/ 103569 w 1187314"/>
              <a:gd name="connsiteY1" fmla="*/ 175098 h 359924"/>
              <a:gd name="connsiteX2" fmla="*/ 1037424 w 1187314"/>
              <a:gd name="connsiteY2" fmla="*/ 29183 h 359924"/>
              <a:gd name="connsiteX3" fmla="*/ 1173611 w 1187314"/>
              <a:gd name="connsiteY3" fmla="*/ 359924 h 359924"/>
            </a:gdLst>
            <a:ahLst/>
            <a:cxnLst>
              <a:cxn ang="0">
                <a:pos x="connsiteX0" y="connsiteY0"/>
              </a:cxn>
              <a:cxn ang="0">
                <a:pos x="connsiteX1" y="connsiteY1"/>
              </a:cxn>
              <a:cxn ang="0">
                <a:pos x="connsiteX2" y="connsiteY2"/>
              </a:cxn>
              <a:cxn ang="0">
                <a:pos x="connsiteX3" y="connsiteY3"/>
              </a:cxn>
            </a:cxnLst>
            <a:rect l="l" t="t" r="r" b="b"/>
            <a:pathLst>
              <a:path w="1187314" h="359924">
                <a:moveTo>
                  <a:pt x="64658" y="0"/>
                </a:moveTo>
                <a:cubicBezTo>
                  <a:pt x="3049" y="85117"/>
                  <a:pt x="-58559" y="170234"/>
                  <a:pt x="103569" y="175098"/>
                </a:cubicBezTo>
                <a:cubicBezTo>
                  <a:pt x="265697" y="179962"/>
                  <a:pt x="859084" y="-1621"/>
                  <a:pt x="1037424" y="29183"/>
                </a:cubicBezTo>
                <a:cubicBezTo>
                  <a:pt x="1215764" y="59987"/>
                  <a:pt x="1194687" y="209955"/>
                  <a:pt x="1173611" y="359924"/>
                </a:cubicBezTo>
              </a:path>
            </a:pathLst>
          </a:cu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Freeform: Shape 7">
            <a:extLst>
              <a:ext uri="{FF2B5EF4-FFF2-40B4-BE49-F238E27FC236}">
                <a16:creationId xmlns:a16="http://schemas.microsoft.com/office/drawing/2014/main" id="{75ADCD42-C13B-43D3-87E3-490ED20251D5}"/>
              </a:ext>
            </a:extLst>
          </p:cNvPr>
          <p:cNvSpPr/>
          <p:nvPr/>
        </p:nvSpPr>
        <p:spPr bwMode="auto">
          <a:xfrm>
            <a:off x="4017524" y="3590489"/>
            <a:ext cx="1660932" cy="446490"/>
          </a:xfrm>
          <a:custGeom>
            <a:avLst/>
            <a:gdLst>
              <a:gd name="connsiteX0" fmla="*/ 2042809 w 2042809"/>
              <a:gd name="connsiteY0" fmla="*/ 0 h 340468"/>
              <a:gd name="connsiteX1" fmla="*/ 408562 w 2042809"/>
              <a:gd name="connsiteY1" fmla="*/ 68093 h 340468"/>
              <a:gd name="connsiteX2" fmla="*/ 0 w 2042809"/>
              <a:gd name="connsiteY2" fmla="*/ 340468 h 340468"/>
            </a:gdLst>
            <a:ahLst/>
            <a:cxnLst>
              <a:cxn ang="0">
                <a:pos x="connsiteX0" y="connsiteY0"/>
              </a:cxn>
              <a:cxn ang="0">
                <a:pos x="connsiteX1" y="connsiteY1"/>
              </a:cxn>
              <a:cxn ang="0">
                <a:pos x="connsiteX2" y="connsiteY2"/>
              </a:cxn>
            </a:cxnLst>
            <a:rect l="l" t="t" r="r" b="b"/>
            <a:pathLst>
              <a:path w="2042809" h="340468">
                <a:moveTo>
                  <a:pt x="2042809" y="0"/>
                </a:moveTo>
                <a:cubicBezTo>
                  <a:pt x="1395919" y="5674"/>
                  <a:pt x="749030" y="11348"/>
                  <a:pt x="408562" y="68093"/>
                </a:cubicBezTo>
                <a:cubicBezTo>
                  <a:pt x="68094" y="124838"/>
                  <a:pt x="34047" y="232653"/>
                  <a:pt x="0" y="340468"/>
                </a:cubicBezTo>
              </a:path>
            </a:pathLst>
          </a:custGeom>
          <a:noFill/>
          <a:ln w="19050"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6" name="Rectangle 35"/>
          <p:cNvSpPr/>
          <p:nvPr/>
        </p:nvSpPr>
        <p:spPr>
          <a:xfrm>
            <a:off x="4512338" y="4363570"/>
            <a:ext cx="2406428"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Other components =0</a:t>
            </a:r>
            <a:endParaRPr kumimoji="0" lang="en-US" sz="2000" b="1"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37" name="Straight Arrow Connector 36"/>
          <p:cNvCxnSpPr>
            <a:cxnSpLocks/>
          </p:cNvCxnSpPr>
          <p:nvPr/>
        </p:nvCxnSpPr>
        <p:spPr bwMode="auto">
          <a:xfrm flipH="1" flipV="1">
            <a:off x="5338308" y="4234809"/>
            <a:ext cx="149157" cy="257521"/>
          </a:xfrm>
          <a:prstGeom prst="straightConnector1">
            <a:avLst/>
          </a:prstGeom>
          <a:noFill/>
          <a:ln w="28575"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ectangle 37"/>
          <p:cNvSpPr/>
          <p:nvPr/>
        </p:nvSpPr>
        <p:spPr>
          <a:xfrm>
            <a:off x="9440635" y="4990743"/>
            <a:ext cx="2406428"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Other components =0</a:t>
            </a:r>
            <a:endParaRPr kumimoji="0" lang="en-US" sz="2000" b="1"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39" name="Straight Arrow Connector 38"/>
          <p:cNvCxnSpPr>
            <a:cxnSpLocks/>
          </p:cNvCxnSpPr>
          <p:nvPr/>
        </p:nvCxnSpPr>
        <p:spPr bwMode="auto">
          <a:xfrm flipH="1">
            <a:off x="10505872" y="5404273"/>
            <a:ext cx="77403" cy="239549"/>
          </a:xfrm>
          <a:prstGeom prst="straightConnector1">
            <a:avLst/>
          </a:prstGeom>
          <a:noFill/>
          <a:ln w="28575"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6E9F0BBF-8949-46DB-A71B-786326D441CA}"/>
                  </a:ext>
                </a:extLst>
              </p:cNvPr>
              <p:cNvSpPr/>
              <p:nvPr/>
            </p:nvSpPr>
            <p:spPr>
              <a:xfrm>
                <a:off x="5236194" y="3934582"/>
                <a:ext cx="4176212" cy="485005"/>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𝛾</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r>
                        <m:rPr>
                          <m:nor/>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m:rPr>
                          <m:nor/>
                        </m:rPr>
                        <a:rPr kumimoji="0" lang="en-US" sz="2000" b="0" i="0" u="none" strike="noStrike" kern="1200" cap="none" spc="0" normalizeH="0" baseline="0" noProof="0" dirty="0">
                          <a:ln>
                            <a:noFill/>
                          </a:ln>
                          <a:solidFill>
                            <a:srgbClr val="000000"/>
                          </a:solidFill>
                          <a:effectLst/>
                          <a:uLnTx/>
                          <a:uFillTx/>
                          <a:latin typeface="Arial" charset="0"/>
                          <a:ea typeface="+mn-ea"/>
                          <a:cs typeface="+mn-cs"/>
                        </a:rPr>
                        <m:t> </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𝛾</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p>
                      </m:s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𝛽𝛾</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0" name="Rectangle 39">
                <a:extLst>
                  <a:ext uri="{FF2B5EF4-FFF2-40B4-BE49-F238E27FC236}">
                    <a16:creationId xmlns:a16="http://schemas.microsoft.com/office/drawing/2014/main" id="{6E9F0BBF-8949-46DB-A71B-786326D441CA}"/>
                  </a:ext>
                </a:extLst>
              </p:cNvPr>
              <p:cNvSpPr>
                <a:spLocks noRot="1" noChangeAspect="1" noMove="1" noResize="1" noEditPoints="1" noAdjustHandles="1" noChangeArrowheads="1" noChangeShapeType="1" noTextEdit="1"/>
              </p:cNvSpPr>
              <p:nvPr/>
            </p:nvSpPr>
            <p:spPr>
              <a:xfrm>
                <a:off x="5236194" y="3934582"/>
                <a:ext cx="4176212" cy="485005"/>
              </a:xfrm>
              <a:prstGeom prst="rect">
                <a:avLst/>
              </a:prstGeom>
              <a:blipFill>
                <a:blip r:embed="rId19"/>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A5B62AA5-1A0A-4272-A399-D32C6B8448F0}"/>
                  </a:ext>
                </a:extLst>
              </p:cNvPr>
              <p:cNvSpPr/>
              <p:nvPr/>
            </p:nvSpPr>
            <p:spPr>
              <a:xfrm>
                <a:off x="9227989" y="3947658"/>
                <a:ext cx="2831721" cy="485005"/>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e>
                      </m:d>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1" name="Rectangle 40">
                <a:extLst>
                  <a:ext uri="{FF2B5EF4-FFF2-40B4-BE49-F238E27FC236}">
                    <a16:creationId xmlns:a16="http://schemas.microsoft.com/office/drawing/2014/main" id="{A5B62AA5-1A0A-4272-A399-D32C6B8448F0}"/>
                  </a:ext>
                </a:extLst>
              </p:cNvPr>
              <p:cNvSpPr>
                <a:spLocks noRot="1" noChangeAspect="1" noMove="1" noResize="1" noEditPoints="1" noAdjustHandles="1" noChangeArrowheads="1" noChangeShapeType="1" noTextEdit="1"/>
              </p:cNvSpPr>
              <p:nvPr/>
            </p:nvSpPr>
            <p:spPr>
              <a:xfrm>
                <a:off x="9227989" y="3947658"/>
                <a:ext cx="2831721" cy="485005"/>
              </a:xfrm>
              <a:prstGeom prst="rect">
                <a:avLst/>
              </a:prstGeom>
              <a:blipFill>
                <a:blip r:embed="rId20"/>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DB56D882-72FA-4E44-8A34-0CEA9D1D5156}"/>
                  </a:ext>
                </a:extLst>
              </p:cNvPr>
              <p:cNvSpPr/>
              <p:nvPr/>
            </p:nvSpPr>
            <p:spPr>
              <a:xfrm>
                <a:off x="9911821" y="4406856"/>
                <a:ext cx="1713098" cy="400110"/>
              </a:xfrm>
              <a:prstGeom prst="rect">
                <a:avLst/>
              </a:prstGeom>
              <a:noFill/>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e>
                        <m:sup>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42" name="Rectangle 41">
                <a:extLst>
                  <a:ext uri="{FF2B5EF4-FFF2-40B4-BE49-F238E27FC236}">
                    <a16:creationId xmlns:a16="http://schemas.microsoft.com/office/drawing/2014/main" id="{DB56D882-72FA-4E44-8A34-0CEA9D1D5156}"/>
                  </a:ext>
                </a:extLst>
              </p:cNvPr>
              <p:cNvSpPr>
                <a:spLocks noRot="1" noChangeAspect="1" noMove="1" noResize="1" noEditPoints="1" noAdjustHandles="1" noChangeArrowheads="1" noChangeShapeType="1" noTextEdit="1"/>
              </p:cNvSpPr>
              <p:nvPr/>
            </p:nvSpPr>
            <p:spPr>
              <a:xfrm>
                <a:off x="9911821" y="4406856"/>
                <a:ext cx="1713098" cy="400110"/>
              </a:xfrm>
              <a:prstGeom prst="rect">
                <a:avLst/>
              </a:prstGeom>
              <a:blipFill>
                <a:blip r:embed="rId21"/>
                <a:stretch>
                  <a:fillRect b="-16667"/>
                </a:stretch>
              </a:blipFill>
              <a:ln w="19050">
                <a:noFill/>
              </a:ln>
            </p:spPr>
            <p:txBody>
              <a:bodyPr/>
              <a:lstStyle/>
              <a:p>
                <a:r>
                  <a:rPr lang="LID4096">
                    <a:noFill/>
                  </a:rPr>
                  <a:t> </a:t>
                </a:r>
              </a:p>
            </p:txBody>
          </p:sp>
        </mc:Fallback>
      </mc:AlternateContent>
    </p:spTree>
    <p:extLst>
      <p:ext uri="{BB962C8B-B14F-4D97-AF65-F5344CB8AC3E}">
        <p14:creationId xmlns:p14="http://schemas.microsoft.com/office/powerpoint/2010/main" val="294457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4" grpId="0"/>
      <p:bldP spid="26" grpId="0"/>
      <p:bldP spid="28" grpId="0"/>
      <p:bldP spid="21" grpId="0"/>
      <p:bldP spid="30" grpId="0"/>
      <p:bldP spid="31" grpId="0"/>
      <p:bldP spid="32" grpId="0"/>
      <p:bldP spid="29" grpId="0"/>
      <p:bldP spid="34" grpId="0"/>
      <p:bldP spid="35" grpId="0" uiExpand="1" build="p"/>
      <p:bldP spid="23" grpId="0"/>
      <p:bldP spid="2" grpId="0"/>
      <p:bldP spid="6" grpId="0" animBg="1"/>
      <p:bldP spid="8" grpId="0" animBg="1"/>
      <p:bldP spid="36" grpId="0"/>
      <p:bldP spid="38" grpId="0"/>
      <p:bldP spid="40" grpId="0"/>
      <p:bldP spid="41" grpId="0"/>
      <p:bldP spid="4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The field tensor</a:t>
            </a:r>
            <a:endParaRPr lang="en-US" altLang="en-US"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29" name="Rectangle 28"/>
              <p:cNvSpPr/>
              <p:nvPr/>
            </p:nvSpPr>
            <p:spPr>
              <a:xfrm>
                <a:off x="3422852" y="2745065"/>
                <a:ext cx="7088131" cy="908069"/>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𝑐</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p>
                            <m:sSup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02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p>
                            <m:sSup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12</m:t>
                              </m:r>
                            </m:sup>
                          </m:sSup>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p>
                            <m:sSup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03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p>
                            <m:sSup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31</m:t>
                              </m:r>
                            </m:sup>
                          </m:sSup>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p:txBody>
          </p:sp>
        </mc:Choice>
        <mc:Fallback xmlns="">
          <p:sp>
            <p:nvSpPr>
              <p:cNvPr id="29" name="Rectangle 28"/>
              <p:cNvSpPr>
                <a:spLocks noRot="1" noChangeAspect="1" noMove="1" noResize="1" noEditPoints="1" noAdjustHandles="1" noChangeArrowheads="1" noChangeShapeType="1" noTextEdit="1"/>
              </p:cNvSpPr>
              <p:nvPr/>
            </p:nvSpPr>
            <p:spPr>
              <a:xfrm>
                <a:off x="3422852" y="2745065"/>
                <a:ext cx="7088131" cy="908069"/>
              </a:xfrm>
              <a:prstGeom prst="rect">
                <a:avLst/>
              </a:prstGeom>
              <a:blipFill>
                <a:blip r:embed="rId3"/>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3545139" y="741629"/>
                <a:ext cx="6627455" cy="861774"/>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31</m:t>
                              </m:r>
                            </m:sup>
                          </m:sSup>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03</m:t>
                              </m:r>
                            </m:sup>
                          </m:sSup>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3" name="Rectangle 32"/>
              <p:cNvSpPr>
                <a:spLocks noRot="1" noChangeAspect="1" noMove="1" noResize="1" noEditPoints="1" noAdjustHandles="1" noChangeArrowheads="1" noChangeShapeType="1" noTextEdit="1"/>
              </p:cNvSpPr>
              <p:nvPr/>
            </p:nvSpPr>
            <p:spPr>
              <a:xfrm>
                <a:off x="3545139" y="741629"/>
                <a:ext cx="6627455" cy="861774"/>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3422852" y="4431748"/>
                <a:ext cx="7539900" cy="922560"/>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𝑐</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     </m:t>
                          </m:r>
                          <m:sSup>
                            <m:sSup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pPr>
                            <m:e>
                              <m:r>
                                <a:rPr kumimoji="0" lang="nl-NL" sz="2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02</m:t>
                              </m:r>
                            </m:sup>
                          </m:sSup>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            </m:t>
                          </m:r>
                          <m:r>
                            <a:rPr kumimoji="0" lang="nl-NL" sz="20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03</m:t>
                          </m:r>
                        </m:sup>
                      </m:sSup>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f>
                        <m:fPr>
                          <m:type m:val="lin"/>
                          <m:ctrlPr>
                            <a:rPr kumimoji="0" lang="en-US" sz="2000" b="0" i="1" u="none" strike="noStrike" kern="1200" cap="none" spc="0" normalizeH="0" baseline="0" noProof="0" smtClean="0">
                              <a:ln>
                                <a:noFill/>
                              </a:ln>
                              <a:solidFill>
                                <a:srgbClr val="00B05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num>
                        <m:den>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mn-ea"/>
                              <a:cs typeface="+mn-cs"/>
                            </a:rPr>
                            <m:t>23</m:t>
                          </m:r>
                        </m:sup>
                      </m:sSup>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         </m:t>
                          </m:r>
                          <m:r>
                            <a:rPr kumimoji="0" lang="nl-NL" sz="2000" b="0" i="1" u="none" strike="noStrike" kern="1200" cap="none" spc="0" normalizeH="0" baseline="0" noProof="0" smtClean="0">
                              <a:ln>
                                <a:noFill/>
                              </a:ln>
                              <a:solidFill>
                                <a:srgbClr val="FF00FF"/>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31</m:t>
                          </m:r>
                        </m:sup>
                      </m:sSup>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p>
                        <m:sSup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ctrlPr>
                        </m:sSupPr>
                        <m:e>
                          <m:r>
                            <a:rPr kumimoji="0" lang="nl-NL" sz="20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12</m:t>
                          </m:r>
                        </m:sup>
                      </m:sSup>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4" name="Rectangle 33"/>
              <p:cNvSpPr>
                <a:spLocks noRot="1" noChangeAspect="1" noMove="1" noResize="1" noEditPoints="1" noAdjustHandles="1" noChangeArrowheads="1" noChangeShapeType="1" noTextEdit="1"/>
              </p:cNvSpPr>
              <p:nvPr/>
            </p:nvSpPr>
            <p:spPr>
              <a:xfrm>
                <a:off x="3422852" y="4431748"/>
                <a:ext cx="7539900" cy="922560"/>
              </a:xfrm>
              <a:prstGeom prst="rect">
                <a:avLst/>
              </a:prstGeom>
              <a:blipFill>
                <a:blip r:embed="rId5"/>
                <a:stretch>
                  <a:fillRect/>
                </a:stretch>
              </a:blipFill>
              <a:ln w="19050">
                <a:noFill/>
              </a:ln>
            </p:spPr>
            <p:txBody>
              <a:bodyPr/>
              <a:lstStyle/>
              <a:p>
                <a:r>
                  <a:rPr lang="LID4096">
                    <a:noFill/>
                  </a:rPr>
                  <a:t> </a:t>
                </a:r>
              </a:p>
            </p:txBody>
          </p:sp>
        </mc:Fallback>
      </mc:AlternateContent>
      <p:sp>
        <p:nvSpPr>
          <p:cNvPr id="35" name="Rectangle 34"/>
          <p:cNvSpPr/>
          <p:nvPr/>
        </p:nvSpPr>
        <p:spPr>
          <a:xfrm>
            <a:off x="1876909" y="880425"/>
            <a:ext cx="7086600"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Continuing:</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6" name="Rectangle 35"/>
          <p:cNvSpPr/>
          <p:nvPr/>
        </p:nvSpPr>
        <p:spPr>
          <a:xfrm>
            <a:off x="1876909" y="1640680"/>
            <a:ext cx="7086600"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Compare to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known:</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7378EFCE-D923-4333-8B65-F16714B99A6C}"/>
                  </a:ext>
                </a:extLst>
              </p:cNvPr>
              <p:cNvSpPr/>
              <p:nvPr/>
            </p:nvSpPr>
            <p:spPr>
              <a:xfrm>
                <a:off x="3534737" y="1661036"/>
                <a:ext cx="6637856" cy="990656"/>
              </a:xfrm>
              <a:prstGeom prst="rect">
                <a:avLst/>
              </a:prstGeom>
              <a:ln w="19050">
                <a:solidFill>
                  <a:srgbClr val="FF0000"/>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5" name="Rectangle 14">
                <a:extLst>
                  <a:ext uri="{FF2B5EF4-FFF2-40B4-BE49-F238E27FC236}">
                    <a16:creationId xmlns:a16="http://schemas.microsoft.com/office/drawing/2014/main" id="{7378EFCE-D923-4333-8B65-F16714B99A6C}"/>
                  </a:ext>
                </a:extLst>
              </p:cNvPr>
              <p:cNvSpPr>
                <a:spLocks noRot="1" noChangeAspect="1" noMove="1" noResize="1" noEditPoints="1" noAdjustHandles="1" noChangeArrowheads="1" noChangeShapeType="1" noTextEdit="1"/>
              </p:cNvSpPr>
              <p:nvPr/>
            </p:nvSpPr>
            <p:spPr>
              <a:xfrm>
                <a:off x="3534737" y="1661036"/>
                <a:ext cx="6637856" cy="990656"/>
              </a:xfrm>
              <a:prstGeom prst="rect">
                <a:avLst/>
              </a:prstGeom>
              <a:blipFill>
                <a:blip r:embed="rId7"/>
                <a:stretch>
                  <a:fillRect/>
                </a:stretch>
              </a:blipFill>
              <a:ln w="19050">
                <a:solidFill>
                  <a:srgbClr val="FF0000"/>
                </a:solidFill>
              </a:ln>
            </p:spPr>
            <p:txBody>
              <a:bodyPr/>
              <a:lstStyle/>
              <a:p>
                <a:r>
                  <a:rPr lang="en-US">
                    <a:noFill/>
                  </a:rPr>
                  <a:t> </a:t>
                </a:r>
              </a:p>
            </p:txBody>
          </p:sp>
        </mc:Fallback>
      </mc:AlternateContent>
      <p:sp>
        <p:nvSpPr>
          <p:cNvPr id="13" name="Content Placeholder 4">
            <a:extLst>
              <a:ext uri="{FF2B5EF4-FFF2-40B4-BE49-F238E27FC236}">
                <a16:creationId xmlns:a16="http://schemas.microsoft.com/office/drawing/2014/main" id="{EB366737-28F0-4611-A456-B9EF266CA1D7}"/>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43</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3" name="Freeform 2"/>
          <p:cNvSpPr/>
          <p:nvPr/>
        </p:nvSpPr>
        <p:spPr bwMode="auto">
          <a:xfrm>
            <a:off x="10274912" y="903929"/>
            <a:ext cx="393088" cy="987346"/>
          </a:xfrm>
          <a:custGeom>
            <a:avLst/>
            <a:gdLst>
              <a:gd name="connsiteX0" fmla="*/ 71336 w 393088"/>
              <a:gd name="connsiteY0" fmla="*/ 48677 h 987346"/>
              <a:gd name="connsiteX1" fmla="*/ 324255 w 393088"/>
              <a:gd name="connsiteY1" fmla="*/ 87587 h 987346"/>
              <a:gd name="connsiteX2" fmla="*/ 369651 w 393088"/>
              <a:gd name="connsiteY2" fmla="*/ 852830 h 987346"/>
              <a:gd name="connsiteX3" fmla="*/ 0 w 393088"/>
              <a:gd name="connsiteY3" fmla="*/ 982532 h 987346"/>
            </a:gdLst>
            <a:ahLst/>
            <a:cxnLst>
              <a:cxn ang="0">
                <a:pos x="connsiteX0" y="connsiteY0"/>
              </a:cxn>
              <a:cxn ang="0">
                <a:pos x="connsiteX1" y="connsiteY1"/>
              </a:cxn>
              <a:cxn ang="0">
                <a:pos x="connsiteX2" y="connsiteY2"/>
              </a:cxn>
              <a:cxn ang="0">
                <a:pos x="connsiteX3" y="connsiteY3"/>
              </a:cxn>
            </a:cxnLst>
            <a:rect l="l" t="t" r="r" b="b"/>
            <a:pathLst>
              <a:path w="393088" h="987346">
                <a:moveTo>
                  <a:pt x="71336" y="48677"/>
                </a:moveTo>
                <a:cubicBezTo>
                  <a:pt x="172936" y="1119"/>
                  <a:pt x="274536" y="-46439"/>
                  <a:pt x="324255" y="87587"/>
                </a:cubicBezTo>
                <a:cubicBezTo>
                  <a:pt x="373974" y="221613"/>
                  <a:pt x="423694" y="703673"/>
                  <a:pt x="369651" y="852830"/>
                </a:cubicBezTo>
                <a:cubicBezTo>
                  <a:pt x="315609" y="1001988"/>
                  <a:pt x="157804" y="992260"/>
                  <a:pt x="0" y="982532"/>
                </a:cubicBezTo>
              </a:path>
            </a:pathLst>
          </a:cu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Freeform 3"/>
          <p:cNvSpPr/>
          <p:nvPr/>
        </p:nvSpPr>
        <p:spPr bwMode="auto">
          <a:xfrm>
            <a:off x="10071370" y="1198201"/>
            <a:ext cx="992977" cy="1252592"/>
          </a:xfrm>
          <a:custGeom>
            <a:avLst/>
            <a:gdLst>
              <a:gd name="connsiteX0" fmla="*/ 0 w 992977"/>
              <a:gd name="connsiteY0" fmla="*/ 111790 h 1252592"/>
              <a:gd name="connsiteX1" fmla="*/ 862519 w 992977"/>
              <a:gd name="connsiteY1" fmla="*/ 98820 h 1252592"/>
              <a:gd name="connsiteX2" fmla="*/ 920885 w 992977"/>
              <a:gd name="connsiteY2" fmla="*/ 1168863 h 1252592"/>
              <a:gd name="connsiteX3" fmla="*/ 194553 w 992977"/>
              <a:gd name="connsiteY3" fmla="*/ 1181833 h 1252592"/>
              <a:gd name="connsiteX4" fmla="*/ 194553 w 992977"/>
              <a:gd name="connsiteY4" fmla="*/ 1181833 h 1252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77" h="1252592">
                <a:moveTo>
                  <a:pt x="0" y="111790"/>
                </a:moveTo>
                <a:cubicBezTo>
                  <a:pt x="354519" y="17215"/>
                  <a:pt x="709038" y="-77359"/>
                  <a:pt x="862519" y="98820"/>
                </a:cubicBezTo>
                <a:cubicBezTo>
                  <a:pt x="1016000" y="274999"/>
                  <a:pt x="1032213" y="988361"/>
                  <a:pt x="920885" y="1168863"/>
                </a:cubicBezTo>
                <a:cubicBezTo>
                  <a:pt x="809557" y="1349365"/>
                  <a:pt x="194553" y="1181833"/>
                  <a:pt x="194553" y="1181833"/>
                </a:cubicBezTo>
                <a:lnTo>
                  <a:pt x="194553" y="1181833"/>
                </a:lnTo>
              </a:path>
            </a:pathLst>
          </a:cu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08689F1-49F8-4D21-AC85-8411D46A16F7}"/>
                  </a:ext>
                </a:extLst>
              </p:cNvPr>
              <p:cNvSpPr/>
              <p:nvPr/>
            </p:nvSpPr>
            <p:spPr>
              <a:xfrm>
                <a:off x="3479727" y="3595652"/>
                <a:ext cx="7088131" cy="908069"/>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rPr>
                  <a:t>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e>
                    </m:d>
                  </m:oMath>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mn-ea"/>
                              <a:cs typeface="+mn-cs"/>
                            </a:rPr>
                            <m:t>23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31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p>
                            <m:sSup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03</m:t>
                              </m:r>
                            </m:sup>
                          </m:sSup>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12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p>
                            <m:sSup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02</m:t>
                              </m:r>
                            </m:sup>
                          </m:sSup>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4" name="Rectangle 13">
                <a:extLst>
                  <a:ext uri="{FF2B5EF4-FFF2-40B4-BE49-F238E27FC236}">
                    <a16:creationId xmlns:a16="http://schemas.microsoft.com/office/drawing/2014/main" id="{C08689F1-49F8-4D21-AC85-8411D46A16F7}"/>
                  </a:ext>
                </a:extLst>
              </p:cNvPr>
              <p:cNvSpPr>
                <a:spLocks noRot="1" noChangeAspect="1" noMove="1" noResize="1" noEditPoints="1" noAdjustHandles="1" noChangeArrowheads="1" noChangeShapeType="1" noTextEdit="1"/>
              </p:cNvSpPr>
              <p:nvPr/>
            </p:nvSpPr>
            <p:spPr>
              <a:xfrm>
                <a:off x="3479727" y="3595652"/>
                <a:ext cx="7088131" cy="908069"/>
              </a:xfrm>
              <a:prstGeom prst="rect">
                <a:avLst/>
              </a:prstGeom>
              <a:blipFill>
                <a:blip r:embed="rId8"/>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32744815-0C11-4522-9DFE-BBFF0B045BFE}"/>
                  </a:ext>
                </a:extLst>
              </p:cNvPr>
              <p:cNvSpPr/>
              <p:nvPr/>
            </p:nvSpPr>
            <p:spPr>
              <a:xfrm>
                <a:off x="5873396" y="5282335"/>
                <a:ext cx="4988483" cy="148014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𝐹</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𝜇𝜈</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𝑐</m:t>
                                      </m:r>
                                    </m:e>
                                  </m:mr>
                                  <m:m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𝑐</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e>
                                    <m:e>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e>
                                  </m:mr>
                                  <m:mr>
                                    <m:e>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e>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e>
                                  </m:mr>
                                </m:m>
                              </m:e>
                            </m:m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e>
                                    <m:e>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e>
                                  </m:mr>
                                  <m:m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e>
                                    <m:e>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𝑥</m:t>
                                          </m:r>
                                        </m:sub>
                                      </m:sSub>
                                    </m:e>
                                  </m:mr>
                                  <m:m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𝑥</m:t>
                                          </m:r>
                                        </m:sub>
                                      </m:sSub>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mr>
                          </m:m>
                        </m:e>
                      </m:d>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6" name="Rectangle 15">
                <a:extLst>
                  <a:ext uri="{FF2B5EF4-FFF2-40B4-BE49-F238E27FC236}">
                    <a16:creationId xmlns:a16="http://schemas.microsoft.com/office/drawing/2014/main" id="{32744815-0C11-4522-9DFE-BBFF0B045BFE}"/>
                  </a:ext>
                </a:extLst>
              </p:cNvPr>
              <p:cNvSpPr>
                <a:spLocks noRot="1" noChangeAspect="1" noMove="1" noResize="1" noEditPoints="1" noAdjustHandles="1" noChangeArrowheads="1" noChangeShapeType="1" noTextEdit="1"/>
              </p:cNvSpPr>
              <p:nvPr/>
            </p:nvSpPr>
            <p:spPr>
              <a:xfrm>
                <a:off x="5873396" y="5282335"/>
                <a:ext cx="4988483" cy="1480149"/>
              </a:xfrm>
              <a:prstGeom prst="rect">
                <a:avLst/>
              </a:prstGeom>
              <a:blipFill>
                <a:blip r:embed="rId9"/>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2C76DBEB-B8BD-7369-1A4C-F9DD5BDBBAAC}"/>
                  </a:ext>
                </a:extLst>
              </p:cNvPr>
              <p:cNvSpPr/>
              <p:nvPr/>
            </p:nvSpPr>
            <p:spPr>
              <a:xfrm>
                <a:off x="1081254" y="5554766"/>
                <a:ext cx="4683196" cy="707886"/>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Now we can </a:t>
                </a:r>
                <a:r>
                  <a:rPr kumimoji="0" lang="en-US" sz="2000" b="1"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construct</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the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field tensor </a:t>
                </a:r>
                <a14:m>
                  <m:oMath xmlns:m="http://schemas.openxmlformats.org/officeDocument/2006/math">
                    <m:sSup>
                      <m:sSup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𝐹</m:t>
                        </m:r>
                      </m:e>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𝜇𝜈</m:t>
                        </m:r>
                      </m:sup>
                    </m:sSup>
                  </m:oMath>
                </a14:m>
                <a:r>
                  <a:rPr kumimoji="0" lang="en-US" sz="2000" b="0" i="1"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by direct comparison:</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8" name="Rectangle 17">
                <a:extLst>
                  <a:ext uri="{FF2B5EF4-FFF2-40B4-BE49-F238E27FC236}">
                    <a16:creationId xmlns:a16="http://schemas.microsoft.com/office/drawing/2014/main" id="{2C76DBEB-B8BD-7369-1A4C-F9DD5BDBBAAC}"/>
                  </a:ext>
                </a:extLst>
              </p:cNvPr>
              <p:cNvSpPr>
                <a:spLocks noRot="1" noChangeAspect="1" noMove="1" noResize="1" noEditPoints="1" noAdjustHandles="1" noChangeArrowheads="1" noChangeShapeType="1" noTextEdit="1"/>
              </p:cNvSpPr>
              <p:nvPr/>
            </p:nvSpPr>
            <p:spPr>
              <a:xfrm>
                <a:off x="1081254" y="5554766"/>
                <a:ext cx="4683196" cy="707886"/>
              </a:xfrm>
              <a:prstGeom prst="rect">
                <a:avLst/>
              </a:prstGeom>
              <a:blipFill>
                <a:blip r:embed="rId10"/>
                <a:stretch>
                  <a:fillRect l="-520" t="-4310" r="-1300" b="-14655"/>
                </a:stretch>
              </a:blipFill>
            </p:spPr>
            <p:txBody>
              <a:bodyPr/>
              <a:lstStyle/>
              <a:p>
                <a:r>
                  <a:rPr lang="LID4096">
                    <a:noFill/>
                  </a:rPr>
                  <a:t> </a:t>
                </a:r>
              </a:p>
            </p:txBody>
          </p:sp>
        </mc:Fallback>
      </mc:AlternateContent>
    </p:spTree>
    <p:extLst>
      <p:ext uri="{BB962C8B-B14F-4D97-AF65-F5344CB8AC3E}">
        <p14:creationId xmlns:p14="http://schemas.microsoft.com/office/powerpoint/2010/main" val="17572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6" grpId="0"/>
      <p:bldP spid="15" grpId="0" animBg="1"/>
      <p:bldP spid="3" grpId="0" animBg="1"/>
      <p:bldP spid="4" grpId="0" animBg="1"/>
      <p:bldP spid="14" grpId="0"/>
      <p:bldP spid="16"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Lecture 3</a:t>
            </a:r>
            <a:r>
              <a:rPr lang="nl-NL" altLang="en-US" dirty="0">
                <a:solidFill>
                  <a:srgbClr val="000066"/>
                </a:solidFill>
              </a:rPr>
              <a:t>4</a:t>
            </a:r>
            <a:r>
              <a:rPr lang="en-US" altLang="en-US" dirty="0">
                <a:solidFill>
                  <a:srgbClr val="000066"/>
                </a:solidFill>
              </a:rPr>
              <a:t>. Electrodynamics in tensor notations</a:t>
            </a:r>
          </a:p>
        </p:txBody>
      </p:sp>
      <p:sp>
        <p:nvSpPr>
          <p:cNvPr id="4" name="Rectangle 3"/>
          <p:cNvSpPr/>
          <p:nvPr/>
        </p:nvSpPr>
        <p:spPr>
          <a:xfrm>
            <a:off x="401231" y="631671"/>
            <a:ext cx="7564685" cy="6093976"/>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Times New Roman"/>
                <a:ea typeface="+mn-ea"/>
                <a:cs typeface="+mn-cs"/>
              </a:rPr>
              <a:t>What you should learn (Griffiths, Chapter 12.3.4-3.5):</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1. Field tensors</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2. Current density 4-vector </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3. Maxwell's equations</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4. 4-vector potential</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5. The field tensor and 4-vector potential</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6576564" y="3036012"/>
                <a:ext cx="2302113" cy="446404"/>
              </a:xfrm>
              <a:prstGeom prst="rect">
                <a:avLst/>
              </a:prstGeom>
              <a:ln w="19050">
                <a:solidFill>
                  <a:srgbClr val="FF0000"/>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𝐽</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𝐽</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𝐽</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𝐽</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oMath>
                  </m:oMathPara>
                </a14:m>
                <a:endParaRPr kumimoji="0" lang="en-US" sz="20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6576564" y="3036012"/>
                <a:ext cx="2302113" cy="446404"/>
              </a:xfrm>
              <a:prstGeom prst="rect">
                <a:avLst/>
              </a:prstGeom>
              <a:blipFill>
                <a:blip r:embed="rId3"/>
                <a:stretch>
                  <a:fillRect l="-789" b="-2632"/>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566837" y="3777598"/>
                <a:ext cx="2901776" cy="684931"/>
              </a:xfrm>
              <a:prstGeom prst="rect">
                <a:avLst/>
              </a:prstGeom>
              <a:ln w="19050">
                <a:solidFill>
                  <a:srgbClr val="FF000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𝐹</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𝜇𝜈</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p>
                          </m:sSup>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0</m:t>
                          </m:r>
                        </m:sub>
                      </m:sSub>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𝐽</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𝐺</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𝜇𝜈</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p>
                          </m:sSup>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=0</m:t>
                      </m:r>
                    </m:oMath>
                  </m:oMathPara>
                </a14:m>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2" name="Rectangle 11"/>
              <p:cNvSpPr>
                <a:spLocks noRot="1" noChangeAspect="1" noMove="1" noResize="1" noEditPoints="1" noAdjustHandles="1" noChangeArrowheads="1" noChangeShapeType="1" noTextEdit="1"/>
              </p:cNvSpPr>
              <p:nvPr/>
            </p:nvSpPr>
            <p:spPr>
              <a:xfrm>
                <a:off x="6566837" y="3777598"/>
                <a:ext cx="2901776" cy="684931"/>
              </a:xfrm>
              <a:prstGeom prst="rect">
                <a:avLst/>
              </a:prstGeom>
              <a:blipFill>
                <a:blip r:embed="rId4"/>
                <a:stretch>
                  <a:fillRect/>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572324" y="4839861"/>
                <a:ext cx="2751678" cy="446404"/>
              </a:xfrm>
              <a:prstGeom prst="rect">
                <a:avLst/>
              </a:prstGeom>
              <a:ln w="19050">
                <a:solidFill>
                  <a:srgbClr val="FF0000"/>
                </a:solid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𝐴</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𝑉</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𝐴</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𝐴</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𝐴</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oMath>
                  </m:oMathPara>
                </a14:m>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6572324" y="4839861"/>
                <a:ext cx="2751678" cy="446404"/>
              </a:xfrm>
              <a:prstGeom prst="rect">
                <a:avLst/>
              </a:prstGeom>
              <a:blipFill>
                <a:blip r:embed="rId5"/>
                <a:stretch>
                  <a:fillRect t="-94737" b="-147368"/>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572324" y="5650555"/>
                <a:ext cx="2183610" cy="771686"/>
              </a:xfrm>
              <a:prstGeom prst="rect">
                <a:avLst/>
              </a:prstGeom>
              <a:ln w="19050">
                <a:solidFill>
                  <a:srgbClr val="FF0000"/>
                </a:solid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𝐹</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𝜇𝜈</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𝐴</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b>
                          </m:sSub>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𝐴</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𝜈</m:t>
                              </m:r>
                            </m:sub>
                          </m:sSub>
                        </m:den>
                      </m:f>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3" name="Rectangle 12"/>
              <p:cNvSpPr>
                <a:spLocks noRot="1" noChangeAspect="1" noMove="1" noResize="1" noEditPoints="1" noAdjustHandles="1" noChangeArrowheads="1" noChangeShapeType="1" noTextEdit="1"/>
              </p:cNvSpPr>
              <p:nvPr/>
            </p:nvSpPr>
            <p:spPr>
              <a:xfrm>
                <a:off x="6572324" y="5650555"/>
                <a:ext cx="2183610" cy="771686"/>
              </a:xfrm>
              <a:prstGeom prst="rect">
                <a:avLst/>
              </a:prstGeom>
              <a:blipFill>
                <a:blip r:embed="rId6"/>
                <a:stretch>
                  <a:fillRect/>
                </a:stretch>
              </a:blipFill>
              <a:ln w="19050">
                <a:solidFill>
                  <a:srgbClr val="FF0000"/>
                </a:solidFill>
              </a:ln>
            </p:spPr>
            <p:txBody>
              <a:bodyPr/>
              <a:lstStyle/>
              <a:p>
                <a:r>
                  <a:rPr lang="en-US">
                    <a:noFill/>
                  </a:rPr>
                  <a:t> </a:t>
                </a:r>
              </a:p>
            </p:txBody>
          </p:sp>
        </mc:Fallback>
      </mc:AlternateContent>
      <p:sp>
        <p:nvSpPr>
          <p:cNvPr id="15" name="Content Placeholder 4">
            <a:extLst>
              <a:ext uri="{FF2B5EF4-FFF2-40B4-BE49-F238E27FC236}">
                <a16:creationId xmlns:a16="http://schemas.microsoft.com/office/drawing/2014/main" id="{48F71352-27C1-4993-8E5C-AD656F71D721}"/>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44</a:t>
            </a:fld>
            <a:endParaRPr lang="en-US" dirty="0"/>
          </a:p>
        </p:txBody>
      </p:sp>
      <mc:AlternateContent xmlns:mc="http://schemas.openxmlformats.org/markup-compatibility/2006" xmlns:a14="http://schemas.microsoft.com/office/drawing/2010/main">
        <mc:Choice Requires="a14">
          <p:sp>
            <p:nvSpPr>
              <p:cNvPr id="10" name="Rectangle 9"/>
              <p:cNvSpPr/>
              <p:nvPr/>
            </p:nvSpPr>
            <p:spPr>
              <a:xfrm>
                <a:off x="7472439" y="1246016"/>
                <a:ext cx="4505552" cy="1480149"/>
              </a:xfrm>
              <a:prstGeom prst="rect">
                <a:avLst/>
              </a:prstGeom>
              <a:ln w="19050">
                <a:solidFill>
                  <a:srgbClr val="FF000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𝐺</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𝜇𝜈</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sSub>
                                        <m:sSubPr>
                                          <m:ctrlP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𝑥</m:t>
                                          </m:r>
                                        </m:sub>
                                      </m:sSub>
                                    </m:e>
                                  </m:mr>
                                  <m:mr>
                                    <m:e>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𝑥</m:t>
                                          </m:r>
                                        </m:sub>
                                      </m:sSub>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e>
                                    <m:e>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e>
                                  </m:mr>
                                  <m:m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e>
                                    <m:e>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𝑐</m:t>
                                      </m:r>
                                    </m:e>
                                  </m:mr>
                                </m:m>
                              </m:e>
                            </m:m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e>
                                    <m:e>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e>
                                  </m:mr>
                                  <m:m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e>
                                    <m:e>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𝑐</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𝑐</m:t>
                                      </m:r>
                                    </m:e>
                                  </m:mr>
                                  <m:mr>
                                    <m:e>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𝑐</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mr>
                          </m:m>
                        </m:e>
                      </m:d>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7472439" y="1246016"/>
                <a:ext cx="4505552" cy="1480149"/>
              </a:xfrm>
              <a:prstGeom prst="rect">
                <a:avLst/>
              </a:prstGeom>
              <a:blipFill>
                <a:blip r:embed="rId7"/>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7DDDD7D3-8FF5-434B-B2FF-6268563E9FFA}"/>
                  </a:ext>
                </a:extLst>
              </p:cNvPr>
              <p:cNvSpPr/>
              <p:nvPr/>
            </p:nvSpPr>
            <p:spPr>
              <a:xfrm>
                <a:off x="3005847" y="1248609"/>
                <a:ext cx="4344327" cy="1480149"/>
              </a:xfrm>
              <a:prstGeom prst="rect">
                <a:avLst/>
              </a:prstGeom>
              <a:ln w="19050">
                <a:solidFill>
                  <a:srgbClr val="FF000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𝐹</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𝜇𝜈</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𝑐</m:t>
                                      </m:r>
                                    </m:e>
                                  </m:mr>
                                  <m:m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𝑐</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e>
                                    <m:e>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e>
                                  </m:mr>
                                  <m:mr>
                                    <m:e>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e>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e>
                                  </m:mr>
                                </m:m>
                              </m:e>
                            </m:m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e>
                                    <m:e>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e>
                                  </m:mr>
                                  <m:m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e>
                                    <m:e>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𝑥</m:t>
                                          </m:r>
                                        </m:sub>
                                      </m:sSub>
                                    </m:e>
                                  </m:mr>
                                  <m:m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𝑥</m:t>
                                          </m:r>
                                        </m:sub>
                                      </m:sSub>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mr>
                          </m:m>
                        </m:e>
                      </m:d>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6" name="Rectangle 15">
                <a:extLst>
                  <a:ext uri="{FF2B5EF4-FFF2-40B4-BE49-F238E27FC236}">
                    <a16:creationId xmlns:a16="http://schemas.microsoft.com/office/drawing/2014/main" id="{7DDDD7D3-8FF5-434B-B2FF-6268563E9FFA}"/>
                  </a:ext>
                </a:extLst>
              </p:cNvPr>
              <p:cNvSpPr>
                <a:spLocks noRot="1" noChangeAspect="1" noMove="1" noResize="1" noEditPoints="1" noAdjustHandles="1" noChangeArrowheads="1" noChangeShapeType="1" noTextEdit="1"/>
              </p:cNvSpPr>
              <p:nvPr/>
            </p:nvSpPr>
            <p:spPr>
              <a:xfrm>
                <a:off x="3005847" y="1248609"/>
                <a:ext cx="4344327" cy="1480149"/>
              </a:xfrm>
              <a:prstGeom prst="rect">
                <a:avLst/>
              </a:prstGeom>
              <a:blipFill>
                <a:blip r:embed="rId8"/>
                <a:stretch>
                  <a:fillRect/>
                </a:stretch>
              </a:blipFill>
              <a:ln w="19050">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3540099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The dual field tensor </a:t>
                </a:r>
                <a14:m>
                  <m:oMath xmlns:m="http://schemas.openxmlformats.org/officeDocument/2006/math">
                    <m:sSup>
                      <m:sSupPr>
                        <m:ctrlPr>
                          <a:rPr lang="en-US" b="0" i="1">
                            <a:solidFill>
                              <a:srgbClr val="FF0000"/>
                            </a:solidFill>
                            <a:latin typeface="Cambria Math" panose="02040503050406030204" pitchFamily="18" charset="0"/>
                            <a:ea typeface="Cambria Math" panose="02040503050406030204" pitchFamily="18" charset="0"/>
                          </a:rPr>
                        </m:ctrlPr>
                      </m:sSupPr>
                      <m:e>
                        <m:r>
                          <a:rPr lang="en-US" b="0" i="1" smtClean="0">
                            <a:solidFill>
                              <a:srgbClr val="FF0000"/>
                            </a:solidFill>
                            <a:latin typeface="Cambria Math"/>
                            <a:ea typeface="Cambria Math" panose="02040503050406030204" pitchFamily="18" charset="0"/>
                          </a:rPr>
                          <m:t>𝐺</m:t>
                        </m:r>
                      </m:e>
                      <m:sup>
                        <m:r>
                          <a:rPr lang="en-US" b="0" i="1">
                            <a:solidFill>
                              <a:srgbClr val="FF0000"/>
                            </a:solidFill>
                            <a:latin typeface="Cambria Math" panose="02040503050406030204" pitchFamily="18" charset="0"/>
                            <a:ea typeface="Cambria Math" panose="02040503050406030204" pitchFamily="18" charset="0"/>
                          </a:rPr>
                          <m:t>𝜇𝜈</m:t>
                        </m:r>
                      </m:sup>
                    </m:sSup>
                  </m:oMath>
                </a14:m>
                <a:endParaRPr lang="en-US" altLang="en-US" dirty="0">
                  <a:solidFill>
                    <a:srgbClr val="000066"/>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3"/>
                <a:stretch>
                  <a:fillRect t="-11000" b="-29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2207853" y="3197667"/>
                <a:ext cx="8663353" cy="908069"/>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rPr>
                  <a:t>  </a:t>
                </a:r>
                <a14:m>
                  <m:oMath xmlns:m="http://schemas.openxmlformats.org/officeDocument/2006/math">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𝑐</m:t>
                        </m:r>
                      </m:e>
                    </m:d>
                  </m:oMath>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02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p>
                            <m:sSup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12</m:t>
                              </m:r>
                            </m:sup>
                          </m:sSup>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03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p>
                            <m:sSup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31</m:t>
                              </m:r>
                            </m:sup>
                          </m:sSup>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9" name="Rectangle 28"/>
              <p:cNvSpPr>
                <a:spLocks noRot="1" noChangeAspect="1" noMove="1" noResize="1" noEditPoints="1" noAdjustHandles="1" noChangeArrowheads="1" noChangeShapeType="1" noTextEdit="1"/>
              </p:cNvSpPr>
              <p:nvPr/>
            </p:nvSpPr>
            <p:spPr>
              <a:xfrm>
                <a:off x="2207853" y="3197667"/>
                <a:ext cx="8663353" cy="908069"/>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3545139" y="741629"/>
                <a:ext cx="6627455" cy="861774"/>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31</m:t>
                              </m:r>
                            </m:sup>
                          </m:sSup>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03</m:t>
                              </m:r>
                            </m:sup>
                          </m:sSup>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02</m:t>
                              </m:r>
                            </m:sup>
                          </m:sSup>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3" name="Rectangle 32"/>
              <p:cNvSpPr>
                <a:spLocks noRot="1" noChangeAspect="1" noMove="1" noResize="1" noEditPoints="1" noAdjustHandles="1" noChangeArrowheads="1" noChangeShapeType="1" noTextEdit="1"/>
              </p:cNvSpPr>
              <p:nvPr/>
            </p:nvSpPr>
            <p:spPr>
              <a:xfrm>
                <a:off x="3545139" y="741629"/>
                <a:ext cx="6627455" cy="861774"/>
              </a:xfrm>
              <a:prstGeom prst="rect">
                <a:avLst/>
              </a:prstGeom>
              <a:blipFill>
                <a:blip r:embed="rId5"/>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346393" y="5230818"/>
                <a:ext cx="797062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Now we can construct the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dual field tensor </a:t>
                </a:r>
                <a14:m>
                  <m:oMath xmlns:m="http://schemas.openxmlformats.org/officeDocument/2006/math">
                    <m:sSup>
                      <m:sSup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FF0000"/>
                            </a:solidFill>
                            <a:effectLst/>
                            <a:uLnTx/>
                            <a:uFillTx/>
                            <a:latin typeface="Cambria Math"/>
                            <a:ea typeface="Cambria Math" panose="02040503050406030204" pitchFamily="18" charset="0"/>
                            <a:cs typeface="+mn-cs"/>
                          </a:rPr>
                          <m:t>𝐺</m:t>
                        </m:r>
                      </m:e>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𝜇𝜈</m:t>
                        </m:r>
                      </m:sup>
                    </m:sSup>
                  </m:oMath>
                </a14:m>
                <a:r>
                  <a:rPr kumimoji="0" lang="en-US" sz="2000" b="0" i="1"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by direct comparison:</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2346393" y="5230818"/>
                <a:ext cx="7970625" cy="400110"/>
              </a:xfrm>
              <a:prstGeom prst="rect">
                <a:avLst/>
              </a:prstGeom>
              <a:blipFill>
                <a:blip r:embed="rId6"/>
                <a:stretch>
                  <a:fillRect l="-842"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2244444" y="5731699"/>
                <a:ext cx="9282546" cy="922560"/>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 xmlns:m="http://schemas.openxmlformats.org/officeDocument/2006/math">
                    <m:sSup>
                      <m:sSup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mn-ea"/>
                            <a:cs typeface="+mn-cs"/>
                          </a:rPr>
                          <m:t>01</m:t>
                        </m:r>
                      </m:sup>
                    </m:sSup>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𝐺</m:t>
                        </m:r>
                      </m:e>
                      <m:sup>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01</m:t>
                        </m:r>
                      </m:sup>
                    </m:sSup>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p>
                      <m:sSup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02</m:t>
                        </m:r>
                      </m:sup>
                    </m:sSup>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𝐺</m:t>
                        </m:r>
                      </m:e>
                      <m:sup>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02</m:t>
                        </m:r>
                      </m:sup>
                    </m:sSup>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pPr>
                      <m:e>
                        <m:sSup>
                          <m:sSup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03</m:t>
                            </m:r>
                          </m:sup>
                        </m:sSup>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𝐺</m:t>
                        </m:r>
                      </m:e>
                      <m:sup>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03</m:t>
                        </m:r>
                      </m:sup>
                    </m:sSup>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m:t>
                    </m:r>
                  </m:oMath>
                </a14:m>
                <a:r>
                  <a:rPr kumimoji="0" lang="en-US" sz="2000" b="0" i="0" u="none" strike="noStrike" kern="1200" cap="none" spc="0" normalizeH="0" baseline="0" noProof="0" dirty="0">
                    <a:ln>
                      <a:noFill/>
                    </a:ln>
                    <a:solidFill>
                      <a:srgbClr val="7030A0"/>
                    </a:solidFill>
                    <a:effectLst/>
                    <a:uLnTx/>
                    <a:uFillTx/>
                    <a:latin typeface="Arial" charset="0"/>
                    <a:ea typeface="Cambria Math" panose="02040503050406030204" pitchFamily="18" charset="0"/>
                    <a:cs typeface="+mn-cs"/>
                  </a:rPr>
                  <a:t> </a:t>
                </a:r>
                <a14:m>
                  <m:oMath xmlns:m="http://schemas.openxmlformats.org/officeDocument/2006/math">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oMath>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23</m:t>
                          </m:r>
                        </m:sup>
                      </m:s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𝐺</m:t>
                          </m:r>
                        </m:e>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23</m:t>
                          </m:r>
                        </m:sup>
                      </m:s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f>
                        <m:fPr>
                          <m:type m:val="lin"/>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sub>
                          </m:sSub>
                        </m:num>
                        <m:den>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𝑐</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pPr>
                        <m:e>
                          <m:sSup>
                            <m:sSup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31</m:t>
                              </m:r>
                            </m:sup>
                          </m:sSup>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𝐺</m:t>
                          </m:r>
                        </m:e>
                        <m:sup>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31</m:t>
                          </m:r>
                        </m:sup>
                      </m:sSup>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m:t>
                      </m:r>
                      <m:r>
                        <a:rPr kumimoji="0" lang="ru-RU"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m:t>
                      </m:r>
                      <m:f>
                        <m:fPr>
                          <m:type m:val="lin"/>
                          <m:ctrlPr>
                            <a:rPr kumimoji="0" lang="ru-RU"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num>
                        <m:den>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𝑐</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p>
                        <m:sSup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12</m:t>
                          </m:r>
                        </m:sup>
                      </m:sSup>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𝐺</m:t>
                          </m:r>
                        </m:e>
                        <m:sup>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12</m:t>
                          </m:r>
                        </m:sup>
                      </m:sSup>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f>
                        <m:fPr>
                          <m:type m:val="lin"/>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num>
                        <m:den>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4" name="Rectangle 33"/>
              <p:cNvSpPr>
                <a:spLocks noRot="1" noChangeAspect="1" noMove="1" noResize="1" noEditPoints="1" noAdjustHandles="1" noChangeArrowheads="1" noChangeShapeType="1" noTextEdit="1"/>
              </p:cNvSpPr>
              <p:nvPr/>
            </p:nvSpPr>
            <p:spPr>
              <a:xfrm>
                <a:off x="2244444" y="5731699"/>
                <a:ext cx="9282546" cy="922560"/>
              </a:xfrm>
              <a:prstGeom prst="rect">
                <a:avLst/>
              </a:prstGeom>
              <a:blipFill>
                <a:blip r:embed="rId7"/>
                <a:stretch>
                  <a:fillRect/>
                </a:stretch>
              </a:blipFill>
              <a:ln w="19050">
                <a:noFill/>
              </a:ln>
            </p:spPr>
            <p:txBody>
              <a:bodyPr/>
              <a:lstStyle/>
              <a:p>
                <a:r>
                  <a:rPr lang="LID4096">
                    <a:noFill/>
                  </a:rPr>
                  <a:t> </a:t>
                </a:r>
              </a:p>
            </p:txBody>
          </p:sp>
        </mc:Fallback>
      </mc:AlternateContent>
      <p:sp>
        <p:nvSpPr>
          <p:cNvPr id="35" name="Rectangle 34"/>
          <p:cNvSpPr/>
          <p:nvPr/>
        </p:nvSpPr>
        <p:spPr>
          <a:xfrm>
            <a:off x="1876909" y="880425"/>
            <a:ext cx="7086600"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Continuing:</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6" name="Rectangle 35"/>
          <p:cNvSpPr/>
          <p:nvPr/>
        </p:nvSpPr>
        <p:spPr>
          <a:xfrm>
            <a:off x="1876909" y="1640680"/>
            <a:ext cx="7086600"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Compare to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known:</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7378EFCE-D923-4333-8B65-F16714B99A6C}"/>
                  </a:ext>
                </a:extLst>
              </p:cNvPr>
              <p:cNvSpPr/>
              <p:nvPr/>
            </p:nvSpPr>
            <p:spPr>
              <a:xfrm>
                <a:off x="3534737" y="1661036"/>
                <a:ext cx="6637856" cy="990656"/>
              </a:xfrm>
              <a:prstGeom prst="rect">
                <a:avLst/>
              </a:prstGeom>
              <a:ln w="19050">
                <a:solidFill>
                  <a:srgbClr val="FF0000"/>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5" name="Rectangle 14">
                <a:extLst>
                  <a:ext uri="{FF2B5EF4-FFF2-40B4-BE49-F238E27FC236}">
                    <a16:creationId xmlns:a16="http://schemas.microsoft.com/office/drawing/2014/main" id="{7378EFCE-D923-4333-8B65-F16714B99A6C}"/>
                  </a:ext>
                </a:extLst>
              </p:cNvPr>
              <p:cNvSpPr>
                <a:spLocks noRot="1" noChangeAspect="1" noMove="1" noResize="1" noEditPoints="1" noAdjustHandles="1" noChangeArrowheads="1" noChangeShapeType="1" noTextEdit="1"/>
              </p:cNvSpPr>
              <p:nvPr/>
            </p:nvSpPr>
            <p:spPr>
              <a:xfrm>
                <a:off x="3534737" y="1661036"/>
                <a:ext cx="6637856" cy="990656"/>
              </a:xfrm>
              <a:prstGeom prst="rect">
                <a:avLst/>
              </a:prstGeom>
              <a:blipFill>
                <a:blip r:embed="rId8"/>
                <a:stretch>
                  <a:fillRect/>
                </a:stretch>
              </a:blipFill>
              <a:ln w="19050">
                <a:solidFill>
                  <a:srgbClr val="FF0000"/>
                </a:solidFill>
              </a:ln>
            </p:spPr>
            <p:txBody>
              <a:bodyPr/>
              <a:lstStyle/>
              <a:p>
                <a:r>
                  <a:rPr lang="en-US">
                    <a:noFill/>
                  </a:rPr>
                  <a:t> </a:t>
                </a:r>
              </a:p>
            </p:txBody>
          </p:sp>
        </mc:Fallback>
      </mc:AlternateContent>
      <p:sp>
        <p:nvSpPr>
          <p:cNvPr id="11" name="Rectangle 10">
            <a:extLst>
              <a:ext uri="{FF2B5EF4-FFF2-40B4-BE49-F238E27FC236}">
                <a16:creationId xmlns:a16="http://schemas.microsoft.com/office/drawing/2014/main" id="{2EAC9619-09BF-4083-9861-2C601FD76073}"/>
              </a:ext>
            </a:extLst>
          </p:cNvPr>
          <p:cNvSpPr/>
          <p:nvPr/>
        </p:nvSpPr>
        <p:spPr>
          <a:xfrm>
            <a:off x="3545138" y="2747172"/>
            <a:ext cx="6336146"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Now compare the 1st line to the </a:t>
            </a:r>
            <a:r>
              <a:rPr kumimoji="0" lang="en-US" sz="2000" b="0" i="1" u="sng"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second </a:t>
            </a:r>
            <a:r>
              <a:rPr kumimoji="0" lang="en-US" sz="2000" b="0" i="0" u="sng"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line, and vice versa</a:t>
            </a:r>
          </a:p>
        </p:txBody>
      </p:sp>
      <p:sp>
        <p:nvSpPr>
          <p:cNvPr id="14" name="Content Placeholder 4">
            <a:extLst>
              <a:ext uri="{FF2B5EF4-FFF2-40B4-BE49-F238E27FC236}">
                <a16:creationId xmlns:a16="http://schemas.microsoft.com/office/drawing/2014/main" id="{7FB3F183-BFDE-433F-BE83-907261DD217B}"/>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45</a:t>
            </a:fld>
            <a:endParaRPr lang="en-US" dirty="0"/>
          </a:p>
        </p:txBody>
      </p:sp>
      <p:sp>
        <p:nvSpPr>
          <p:cNvPr id="3" name="Freeform 2"/>
          <p:cNvSpPr/>
          <p:nvPr/>
        </p:nvSpPr>
        <p:spPr bwMode="auto">
          <a:xfrm>
            <a:off x="10097311" y="815464"/>
            <a:ext cx="907262" cy="1674927"/>
          </a:xfrm>
          <a:custGeom>
            <a:avLst/>
            <a:gdLst>
              <a:gd name="connsiteX0" fmla="*/ 0 w 907262"/>
              <a:gd name="connsiteY0" fmla="*/ 124876 h 1674927"/>
              <a:gd name="connsiteX1" fmla="*/ 765242 w 907262"/>
              <a:gd name="connsiteY1" fmla="*/ 137847 h 1674927"/>
              <a:gd name="connsiteX2" fmla="*/ 856034 w 907262"/>
              <a:gd name="connsiteY2" fmla="*/ 1525659 h 1674927"/>
              <a:gd name="connsiteX3" fmla="*/ 188068 w 907262"/>
              <a:gd name="connsiteY3" fmla="*/ 1571055 h 1674927"/>
            </a:gdLst>
            <a:ahLst/>
            <a:cxnLst>
              <a:cxn ang="0">
                <a:pos x="connsiteX0" y="connsiteY0"/>
              </a:cxn>
              <a:cxn ang="0">
                <a:pos x="connsiteX1" y="connsiteY1"/>
              </a:cxn>
              <a:cxn ang="0">
                <a:pos x="connsiteX2" y="connsiteY2"/>
              </a:cxn>
              <a:cxn ang="0">
                <a:pos x="connsiteX3" y="connsiteY3"/>
              </a:cxn>
            </a:cxnLst>
            <a:rect l="l" t="t" r="r" b="b"/>
            <a:pathLst>
              <a:path w="907262" h="1674927">
                <a:moveTo>
                  <a:pt x="0" y="124876"/>
                </a:moveTo>
                <a:cubicBezTo>
                  <a:pt x="311285" y="14629"/>
                  <a:pt x="622570" y="-95617"/>
                  <a:pt x="765242" y="137847"/>
                </a:cubicBezTo>
                <a:cubicBezTo>
                  <a:pt x="907914" y="371311"/>
                  <a:pt x="952230" y="1286791"/>
                  <a:pt x="856034" y="1525659"/>
                </a:cubicBezTo>
                <a:cubicBezTo>
                  <a:pt x="759838" y="1764527"/>
                  <a:pt x="473953" y="1667791"/>
                  <a:pt x="188068" y="1571055"/>
                </a:cubicBezTo>
              </a:path>
            </a:pathLst>
          </a:cu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reeform 4"/>
          <p:cNvSpPr/>
          <p:nvPr/>
        </p:nvSpPr>
        <p:spPr bwMode="auto">
          <a:xfrm>
            <a:off x="10013004" y="1289578"/>
            <a:ext cx="628608" cy="705095"/>
          </a:xfrm>
          <a:custGeom>
            <a:avLst/>
            <a:gdLst>
              <a:gd name="connsiteX0" fmla="*/ 0 w 628608"/>
              <a:gd name="connsiteY0" fmla="*/ 46354 h 705095"/>
              <a:gd name="connsiteX1" fmla="*/ 531779 w 628608"/>
              <a:gd name="connsiteY1" fmla="*/ 59324 h 705095"/>
              <a:gd name="connsiteX2" fmla="*/ 603115 w 628608"/>
              <a:gd name="connsiteY2" fmla="*/ 630013 h 705095"/>
              <a:gd name="connsiteX3" fmla="*/ 239949 w 628608"/>
              <a:gd name="connsiteY3" fmla="*/ 681894 h 705095"/>
            </a:gdLst>
            <a:ahLst/>
            <a:cxnLst>
              <a:cxn ang="0">
                <a:pos x="connsiteX0" y="connsiteY0"/>
              </a:cxn>
              <a:cxn ang="0">
                <a:pos x="connsiteX1" y="connsiteY1"/>
              </a:cxn>
              <a:cxn ang="0">
                <a:pos x="connsiteX2" y="connsiteY2"/>
              </a:cxn>
              <a:cxn ang="0">
                <a:pos x="connsiteX3" y="connsiteY3"/>
              </a:cxn>
            </a:cxnLst>
            <a:rect l="l" t="t" r="r" b="b"/>
            <a:pathLst>
              <a:path w="628608" h="705095">
                <a:moveTo>
                  <a:pt x="0" y="46354"/>
                </a:moveTo>
                <a:cubicBezTo>
                  <a:pt x="215630" y="4201"/>
                  <a:pt x="431260" y="-37952"/>
                  <a:pt x="531779" y="59324"/>
                </a:cubicBezTo>
                <a:cubicBezTo>
                  <a:pt x="632298" y="156600"/>
                  <a:pt x="651753" y="526251"/>
                  <a:pt x="603115" y="630013"/>
                </a:cubicBezTo>
                <a:cubicBezTo>
                  <a:pt x="554477" y="733775"/>
                  <a:pt x="397213" y="707834"/>
                  <a:pt x="239949" y="681894"/>
                </a:cubicBezTo>
              </a:path>
            </a:pathLst>
          </a:cu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0693219-1209-4059-9F7E-615FD0F7964A}"/>
                  </a:ext>
                </a:extLst>
              </p:cNvPr>
              <p:cNvSpPr/>
              <p:nvPr/>
            </p:nvSpPr>
            <p:spPr>
              <a:xfrm>
                <a:off x="2292015" y="3875448"/>
                <a:ext cx="8663353" cy="1292790"/>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rPr>
                  <a:t>  </a:t>
                </a:r>
                <a14:m>
                  <m:oMath xmlns:m="http://schemas.openxmlformats.org/officeDocument/2006/math">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type m:val="lin"/>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f>
                        <m:fPr>
                          <m:type m:val="lin"/>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sub>
                          </m:sSub>
                        </m:num>
                        <m:den>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𝑐</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m:t>
                          </m:r>
                          <m:f>
                            <m:fPr>
                              <m:type m:val="lin"/>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num>
                            <m:den>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𝑐</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type m:val="lin"/>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num>
                            <m:den>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den>
                          </m:f>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23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31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p>
                            <m:sSup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03</m:t>
                              </m:r>
                            </m:sup>
                          </m:sSup>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12</m:t>
                              </m:r>
                            </m:sup>
                          </m:sSup>
                          <m:r>
                            <a:rPr kumimoji="0" lang="ru-RU"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sSup>
                            <m:sSup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𝑡</m:t>
                              </m:r>
                            </m:e>
                            <m:sup>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02</m:t>
                              </m:r>
                            </m:sup>
                          </m:sSup>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p:txBody>
          </p:sp>
        </mc:Choice>
        <mc:Fallback xmlns="">
          <p:sp>
            <p:nvSpPr>
              <p:cNvPr id="16" name="Rectangle 15">
                <a:extLst>
                  <a:ext uri="{FF2B5EF4-FFF2-40B4-BE49-F238E27FC236}">
                    <a16:creationId xmlns:a16="http://schemas.microsoft.com/office/drawing/2014/main" id="{00693219-1209-4059-9F7E-615FD0F7964A}"/>
                  </a:ext>
                </a:extLst>
              </p:cNvPr>
              <p:cNvSpPr>
                <a:spLocks noRot="1" noChangeAspect="1" noMove="1" noResize="1" noEditPoints="1" noAdjustHandles="1" noChangeArrowheads="1" noChangeShapeType="1" noTextEdit="1"/>
              </p:cNvSpPr>
              <p:nvPr/>
            </p:nvSpPr>
            <p:spPr>
              <a:xfrm>
                <a:off x="2292015" y="3875448"/>
                <a:ext cx="8663353" cy="1292790"/>
              </a:xfrm>
              <a:prstGeom prst="rect">
                <a:avLst/>
              </a:prstGeom>
              <a:blipFill>
                <a:blip r:embed="rId9"/>
                <a:stretch>
                  <a:fillRect/>
                </a:stretch>
              </a:blipFill>
              <a:ln w="19050">
                <a:noFill/>
              </a:ln>
            </p:spPr>
            <p:txBody>
              <a:bodyPr/>
              <a:lstStyle/>
              <a:p>
                <a:r>
                  <a:rPr lang="en-US">
                    <a:noFill/>
                  </a:rPr>
                  <a:t> </a:t>
                </a:r>
              </a:p>
            </p:txBody>
          </p:sp>
        </mc:Fallback>
      </mc:AlternateContent>
    </p:spTree>
    <p:extLst>
      <p:ext uri="{BB962C8B-B14F-4D97-AF65-F5344CB8AC3E}">
        <p14:creationId xmlns:p14="http://schemas.microsoft.com/office/powerpoint/2010/main" val="13837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34" grpId="0"/>
      <p:bldP spid="11" grpId="0"/>
      <p:bldP spid="3" grpId="0" animBg="1"/>
      <p:bldP spid="5" grpId="0" animBg="1"/>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The field tensors</a:t>
            </a:r>
            <a:endParaRPr lang="en-US" altLang="en-US"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38" name="Rectangle 37"/>
              <p:cNvSpPr/>
              <p:nvPr/>
            </p:nvSpPr>
            <p:spPr>
              <a:xfrm>
                <a:off x="4766740" y="2285433"/>
                <a:ext cx="4988483" cy="148014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𝐺</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𝜇𝜈</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sSub>
                                        <m:sSubPr>
                                          <m:ctrlP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𝑥</m:t>
                                          </m:r>
                                        </m:sub>
                                      </m:sSub>
                                    </m:e>
                                  </m:mr>
                                  <m:mr>
                                    <m:e>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CC6600"/>
                                              </a:solidFill>
                                              <a:effectLst/>
                                              <a:uLnTx/>
                                              <a:uFillTx/>
                                              <a:latin typeface="Cambria Math" panose="02040503050406030204" pitchFamily="18" charset="0"/>
                                              <a:ea typeface="Cambria Math" panose="02040503050406030204" pitchFamily="18" charset="0"/>
                                              <a:cs typeface="+mn-cs"/>
                                            </a:rPr>
                                            <m:t>𝑥</m:t>
                                          </m:r>
                                        </m:sub>
                                      </m:sSub>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e>
                                    <m:e>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e>
                                  </m:mr>
                                  <m:m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e>
                                    <m:e>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𝑐</m:t>
                                      </m:r>
                                    </m:e>
                                  </m:mr>
                                </m:m>
                              </m:e>
                            </m:m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e>
                                    <m:e>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e>
                                  </m:mr>
                                  <m:m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e>
                                    <m:e>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𝑐</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𝑐</m:t>
                                      </m:r>
                                    </m:e>
                                  </m:mr>
                                  <m:mr>
                                    <m:e>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𝑐</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mr>
                          </m:m>
                        </m:e>
                      </m:d>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8" name="Rectangle 37"/>
              <p:cNvSpPr>
                <a:spLocks noRot="1" noChangeAspect="1" noMove="1" noResize="1" noEditPoints="1" noAdjustHandles="1" noChangeArrowheads="1" noChangeShapeType="1" noTextEdit="1"/>
              </p:cNvSpPr>
              <p:nvPr/>
            </p:nvSpPr>
            <p:spPr>
              <a:xfrm>
                <a:off x="4766740" y="2285433"/>
                <a:ext cx="4988483" cy="148014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p:cNvSpPr/>
              <p:nvPr/>
            </p:nvSpPr>
            <p:spPr>
              <a:xfrm>
                <a:off x="2059215" y="3395532"/>
                <a:ext cx="2891294" cy="437492"/>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 xmlns:m="http://schemas.openxmlformats.org/officeDocument/2006/math">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oMath>
                </a14:m>
                <a:r>
                  <a:rPr kumimoji="0" lang="en-US" sz="2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a:t>
                </a:r>
              </a:p>
            </p:txBody>
          </p:sp>
        </mc:Choice>
        <mc:Fallback xmlns="">
          <p:sp>
            <p:nvSpPr>
              <p:cNvPr id="39" name="Rectangle 38"/>
              <p:cNvSpPr>
                <a:spLocks noRot="1" noChangeAspect="1" noMove="1" noResize="1" noEditPoints="1" noAdjustHandles="1" noChangeArrowheads="1" noChangeShapeType="1" noTextEdit="1"/>
              </p:cNvSpPr>
              <p:nvPr/>
            </p:nvSpPr>
            <p:spPr>
              <a:xfrm>
                <a:off x="2059215" y="3395532"/>
                <a:ext cx="2891294" cy="437492"/>
              </a:xfrm>
              <a:prstGeom prst="rect">
                <a:avLst/>
              </a:prstGeom>
              <a:blipFill>
                <a:blip r:embed="rId4"/>
                <a:stretch>
                  <a:fillRect l="-1055" b="-23611"/>
                </a:stretch>
              </a:blipFill>
              <a:ln w="19050">
                <a:noFill/>
              </a:ln>
            </p:spPr>
            <p:txBody>
              <a:bodyPr/>
              <a:lstStyle/>
              <a:p>
                <a:r>
                  <a:rPr lang="en-US">
                    <a:noFill/>
                  </a:rPr>
                  <a:t> </a:t>
                </a:r>
              </a:p>
            </p:txBody>
          </p:sp>
        </mc:Fallback>
      </mc:AlternateContent>
      <p:sp>
        <p:nvSpPr>
          <p:cNvPr id="14" name="Rectangle 13"/>
          <p:cNvSpPr/>
          <p:nvPr/>
        </p:nvSpPr>
        <p:spPr>
          <a:xfrm>
            <a:off x="2584174" y="1239419"/>
            <a:ext cx="2012694"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field tensor:</a:t>
            </a: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9" name="Rectangle 8">
            <a:extLst>
              <a:ext uri="{FF2B5EF4-FFF2-40B4-BE49-F238E27FC236}">
                <a16:creationId xmlns:a16="http://schemas.microsoft.com/office/drawing/2014/main" id="{487A97FF-28FE-4E28-AADB-E73E5E6A44E7}"/>
              </a:ext>
            </a:extLst>
          </p:cNvPr>
          <p:cNvSpPr/>
          <p:nvPr/>
        </p:nvSpPr>
        <p:spPr>
          <a:xfrm>
            <a:off x="2017764" y="2820682"/>
            <a:ext cx="2592889"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dual field tensor:</a:t>
            </a: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DDDD7D3-8FF5-434B-B2FF-6268563E9FFA}"/>
                  </a:ext>
                </a:extLst>
              </p:cNvPr>
              <p:cNvSpPr/>
              <p:nvPr/>
            </p:nvSpPr>
            <p:spPr>
              <a:xfrm>
                <a:off x="4766740" y="747268"/>
                <a:ext cx="4988483" cy="148014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𝐹</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𝜇𝜈</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𝑐</m:t>
                                      </m:r>
                                    </m:e>
                                  </m:mr>
                                  <m:m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𝑐</m:t>
                                      </m:r>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e>
                                    <m:e>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e>
                                  </m:mr>
                                  <m:mr>
                                    <m:e>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e>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e>
                                  </m:mr>
                                </m:m>
                              </m:e>
                            </m:mr>
                            <m:mr>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𝑐</m:t>
                                      </m:r>
                                    </m:e>
                                    <m:e>
                                      <m:sSub>
                                        <m:sSubPr>
                                          <m:ctrlP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7030A0"/>
                                              </a:solidFill>
                                              <a:effectLst/>
                                              <a:uLnTx/>
                                              <a:uFillTx/>
                                              <a:latin typeface="Cambria Math" panose="02040503050406030204" pitchFamily="18" charset="0"/>
                                              <a:ea typeface="Cambria Math" panose="02040503050406030204" pitchFamily="18" charset="0"/>
                                              <a:cs typeface="+mn-cs"/>
                                            </a:rPr>
                                            <m:t>𝑧</m:t>
                                          </m:r>
                                        </m:sub>
                                      </m:sSub>
                                    </m:e>
                                  </m:mr>
                                  <m:m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𝑐</m:t>
                                      </m:r>
                                    </m:e>
                                    <m:e>
                                      <m:sSub>
                                        <m:sSubPr>
                                          <m:ctrlP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FF00FF"/>
                                              </a:solidFill>
                                              <a:effectLst/>
                                              <a:uLnTx/>
                                              <a:uFillTx/>
                                              <a:latin typeface="Cambria Math" panose="02040503050406030204" pitchFamily="18" charset="0"/>
                                              <a:ea typeface="Cambria Math" panose="02040503050406030204" pitchFamily="18" charset="0"/>
                                              <a:cs typeface="+mn-cs"/>
                                            </a:rPr>
                                            <m:t>𝑦</m:t>
                                          </m:r>
                                        </m:sub>
                                      </m:sSub>
                                    </m:e>
                                  </m:mr>
                                </m:m>
                              </m:e>
                              <m:e>
                                <m:m>
                                  <m:mPr>
                                    <m:mcs>
                                      <m:mc>
                                        <m:mcPr>
                                          <m:count m:val="2"/>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mP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e>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𝑥</m:t>
                                          </m:r>
                                        </m:sub>
                                      </m:sSub>
                                    </m:e>
                                  </m:mr>
                                  <m:m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CC3300"/>
                                              </a:solidFill>
                                              <a:effectLst/>
                                              <a:uLnTx/>
                                              <a:uFillTx/>
                                              <a:latin typeface="Cambria Math" panose="02040503050406030204" pitchFamily="18" charset="0"/>
                                              <a:ea typeface="Cambria Math" panose="02040503050406030204" pitchFamily="18" charset="0"/>
                                              <a:cs typeface="+mn-cs"/>
                                            </a:rPr>
                                            <m:t>𝑥</m:t>
                                          </m:r>
                                        </m:sub>
                                      </m:sSub>
                                    </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e>
                                  </m:mr>
                                </m:m>
                              </m:e>
                            </m:mr>
                          </m:m>
                        </m:e>
                      </m:d>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1" name="Rectangle 10">
                <a:extLst>
                  <a:ext uri="{FF2B5EF4-FFF2-40B4-BE49-F238E27FC236}">
                    <a16:creationId xmlns:a16="http://schemas.microsoft.com/office/drawing/2014/main" id="{7DDDD7D3-8FF5-434B-B2FF-6268563E9FFA}"/>
                  </a:ext>
                </a:extLst>
              </p:cNvPr>
              <p:cNvSpPr>
                <a:spLocks noRot="1" noChangeAspect="1" noMove="1" noResize="1" noEditPoints="1" noAdjustHandles="1" noChangeArrowheads="1" noChangeShapeType="1" noTextEdit="1"/>
              </p:cNvSpPr>
              <p:nvPr/>
            </p:nvSpPr>
            <p:spPr>
              <a:xfrm>
                <a:off x="4766740" y="747268"/>
                <a:ext cx="4988483" cy="1480149"/>
              </a:xfrm>
              <a:prstGeom prst="rect">
                <a:avLst/>
              </a:prstGeom>
              <a:blipFill>
                <a:blip r:embed="rId5"/>
                <a:stretch>
                  <a:fillRect/>
                </a:stretch>
              </a:blipFill>
            </p:spPr>
            <p:txBody>
              <a:bodyPr/>
              <a:lstStyle/>
              <a:p>
                <a:r>
                  <a:rPr lang="en-US">
                    <a:noFill/>
                  </a:rPr>
                  <a:t> </a:t>
                </a:r>
              </a:p>
            </p:txBody>
          </p:sp>
        </mc:Fallback>
      </mc:AlternateContent>
      <p:sp>
        <p:nvSpPr>
          <p:cNvPr id="13" name="Content Placeholder 4">
            <a:extLst>
              <a:ext uri="{FF2B5EF4-FFF2-40B4-BE49-F238E27FC236}">
                <a16:creationId xmlns:a16="http://schemas.microsoft.com/office/drawing/2014/main" id="{4B0CCE47-1CE1-4EBA-85D1-6FCA91598CE2}"/>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46</a:t>
            </a:fld>
            <a:endParaRPr lang="en-US" dirty="0"/>
          </a:p>
        </p:txBody>
      </p:sp>
      <p:sp>
        <p:nvSpPr>
          <p:cNvPr id="10" name="Rectangle 9">
            <a:extLst>
              <a:ext uri="{FF2B5EF4-FFF2-40B4-BE49-F238E27FC236}">
                <a16:creationId xmlns:a16="http://schemas.microsoft.com/office/drawing/2014/main" id="{1B3745BC-CF1B-4994-AB07-EAC3EFF952E5}"/>
              </a:ext>
            </a:extLst>
          </p:cNvPr>
          <p:cNvSpPr/>
          <p:nvPr/>
        </p:nvSpPr>
        <p:spPr>
          <a:xfrm>
            <a:off x="1428772" y="3900310"/>
            <a:ext cx="9956676" cy="193899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These two tensors represent the electromagnetic field in relativistic notations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The field-transformation rules which we derived earlier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52525"/>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52525"/>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52525"/>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are fully consistent with Lorentz-transformation of the field tensors</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378EFCE-D923-4333-8B65-F16714B99A6C}"/>
                  </a:ext>
                </a:extLst>
              </p:cNvPr>
              <p:cNvSpPr/>
              <p:nvPr/>
            </p:nvSpPr>
            <p:spPr>
              <a:xfrm>
                <a:off x="2777072" y="4551908"/>
                <a:ext cx="6637856" cy="990656"/>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acc>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𝛾</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𝐵</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e>
                      </m:d>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2" name="Rectangle 11">
                <a:extLst>
                  <a:ext uri="{FF2B5EF4-FFF2-40B4-BE49-F238E27FC236}">
                    <a16:creationId xmlns:a16="http://schemas.microsoft.com/office/drawing/2014/main" id="{7378EFCE-D923-4333-8B65-F16714B99A6C}"/>
                  </a:ext>
                </a:extLst>
              </p:cNvPr>
              <p:cNvSpPr>
                <a:spLocks noRot="1" noChangeAspect="1" noMove="1" noResize="1" noEditPoints="1" noAdjustHandles="1" noChangeArrowheads="1" noChangeShapeType="1" noTextEdit="1"/>
              </p:cNvSpPr>
              <p:nvPr/>
            </p:nvSpPr>
            <p:spPr>
              <a:xfrm>
                <a:off x="2777072" y="4551908"/>
                <a:ext cx="6637856" cy="990656"/>
              </a:xfrm>
              <a:prstGeom prst="rect">
                <a:avLst/>
              </a:prstGeom>
              <a:blipFill>
                <a:blip r:embed="rId6"/>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1A58C9A0-47EC-4271-9298-CF296ABD9460}"/>
                  </a:ext>
                </a:extLst>
              </p:cNvPr>
              <p:cNvSpPr/>
              <p:nvPr/>
            </p:nvSpPr>
            <p:spPr>
              <a:xfrm>
                <a:off x="1428772" y="5892667"/>
                <a:ext cx="9956676" cy="74526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What about Maxwell’s equations?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First, we have to consider the field sources, charge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oMath>
                </a14:m>
                <a:r>
                  <a:rPr kumimoji="0" lang="en-US" sz="2000" b="0" i="1" u="none" strike="noStrike" kern="1200" cap="none" spc="0" normalizeH="0" baseline="0" noProof="0" dirty="0">
                    <a:ln>
                      <a:noFill/>
                    </a:ln>
                    <a:solidFill>
                      <a:srgbClr val="252525"/>
                    </a:solidFill>
                    <a:effectLst/>
                    <a:uLnTx/>
                    <a:uFillTx/>
                    <a:latin typeface="Arial" charset="0"/>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and current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𝐉</m:t>
                        </m:r>
                      </m:e>
                    </m:acc>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densities </a:t>
                </a:r>
              </a:p>
            </p:txBody>
          </p:sp>
        </mc:Choice>
        <mc:Fallback xmlns="">
          <p:sp>
            <p:nvSpPr>
              <p:cNvPr id="15" name="Rectangle 14">
                <a:extLst>
                  <a:ext uri="{FF2B5EF4-FFF2-40B4-BE49-F238E27FC236}">
                    <a16:creationId xmlns:a16="http://schemas.microsoft.com/office/drawing/2014/main" id="{1A58C9A0-47EC-4271-9298-CF296ABD9460}"/>
                  </a:ext>
                </a:extLst>
              </p:cNvPr>
              <p:cNvSpPr>
                <a:spLocks noRot="1" noChangeAspect="1" noMove="1" noResize="1" noEditPoints="1" noAdjustHandles="1" noChangeArrowheads="1" noChangeShapeType="1" noTextEdit="1"/>
              </p:cNvSpPr>
              <p:nvPr/>
            </p:nvSpPr>
            <p:spPr>
              <a:xfrm>
                <a:off x="1428772" y="5892667"/>
                <a:ext cx="9956676" cy="745269"/>
              </a:xfrm>
              <a:prstGeom prst="rect">
                <a:avLst/>
              </a:prstGeom>
              <a:blipFill>
                <a:blip r:embed="rId7"/>
                <a:stretch>
                  <a:fillRect l="-612" t="-4918" b="-13934"/>
                </a:stretch>
              </a:blipFill>
            </p:spPr>
            <p:txBody>
              <a:bodyPr/>
              <a:lstStyle/>
              <a:p>
                <a:r>
                  <a:rPr lang="LID4096">
                    <a:noFill/>
                  </a:rPr>
                  <a:t> </a:t>
                </a:r>
              </a:p>
            </p:txBody>
          </p:sp>
        </mc:Fallback>
      </mc:AlternateContent>
    </p:spTree>
    <p:extLst>
      <p:ext uri="{BB962C8B-B14F-4D97-AF65-F5344CB8AC3E}">
        <p14:creationId xmlns:p14="http://schemas.microsoft.com/office/powerpoint/2010/main" val="30363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0" grpId="0" uiExpand="1" build="p"/>
      <p:bldP spid="12" grpId="0"/>
      <p:bldP spid="15"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How do </a:t>
                </a:r>
                <a14:m>
                  <m:oMath xmlns:m="http://schemas.openxmlformats.org/officeDocument/2006/math">
                    <m:r>
                      <a:rPr lang="en-US" b="1" i="1">
                        <a:solidFill>
                          <a:schemeClr val="accent2">
                            <a:lumMod val="50000"/>
                          </a:schemeClr>
                        </a:solidFill>
                        <a:latin typeface="Cambria Math" panose="02040503050406030204" pitchFamily="18" charset="0"/>
                        <a:ea typeface="Cambria Math" panose="02040503050406030204" pitchFamily="18" charset="0"/>
                      </a:rPr>
                      <m:t>𝝆</m:t>
                    </m:r>
                  </m:oMath>
                </a14:m>
                <a:r>
                  <a:rPr lang="en-US" i="1" dirty="0">
                    <a:solidFill>
                      <a:schemeClr val="accent2">
                        <a:lumMod val="50000"/>
                      </a:schemeClr>
                    </a:solidFill>
                  </a:rPr>
                  <a:t> </a:t>
                </a:r>
                <a:r>
                  <a:rPr lang="en-US" dirty="0">
                    <a:solidFill>
                      <a:schemeClr val="accent2">
                        <a:lumMod val="50000"/>
                      </a:schemeClr>
                    </a:solidFill>
                  </a:rPr>
                  <a:t>and </a:t>
                </a:r>
                <a14:m>
                  <m:oMath xmlns:m="http://schemas.openxmlformats.org/officeDocument/2006/math">
                    <m:acc>
                      <m:accPr>
                        <m:chr m:val="⃗"/>
                        <m:ctrlPr>
                          <a:rPr lang="en-US" i="1">
                            <a:solidFill>
                              <a:schemeClr val="accent2">
                                <a:lumMod val="50000"/>
                              </a:schemeClr>
                            </a:solidFill>
                            <a:latin typeface="Cambria Math" panose="02040503050406030204" pitchFamily="18" charset="0"/>
                            <a:ea typeface="Cambria Math" panose="02040503050406030204" pitchFamily="18" charset="0"/>
                          </a:rPr>
                        </m:ctrlPr>
                      </m:accPr>
                      <m:e>
                        <m:r>
                          <a:rPr lang="en-US" b="1" i="1">
                            <a:solidFill>
                              <a:schemeClr val="accent2">
                                <a:lumMod val="50000"/>
                              </a:schemeClr>
                            </a:solidFill>
                            <a:latin typeface="Cambria Math" panose="02040503050406030204" pitchFamily="18" charset="0"/>
                            <a:ea typeface="Cambria Math" panose="02040503050406030204" pitchFamily="18" charset="0"/>
                          </a:rPr>
                          <m:t>𝑱</m:t>
                        </m:r>
                      </m:e>
                    </m:acc>
                  </m:oMath>
                </a14:m>
                <a:r>
                  <a:rPr lang="en-US" dirty="0">
                    <a:solidFill>
                      <a:schemeClr val="accent2">
                        <a:lumMod val="50000"/>
                      </a:schemeClr>
                    </a:solidFill>
                  </a:rPr>
                  <a:t> transform?</a:t>
                </a:r>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3"/>
                <a:stretch>
                  <a:fillRect t="-6000" b="-35000"/>
                </a:stretch>
              </a:blipFill>
            </p:spPr>
            <p:txBody>
              <a:bodyPr/>
              <a:lstStyle/>
              <a:p>
                <a:r>
                  <a:rPr lang="LID4096">
                    <a:noFill/>
                  </a:rPr>
                  <a:t> </a:t>
                </a:r>
              </a:p>
            </p:txBody>
          </p:sp>
        </mc:Fallback>
      </mc:AlternateContent>
      <p:pic>
        <p:nvPicPr>
          <p:cNvPr id="4" name="Picture 3"/>
          <p:cNvPicPr>
            <a:picLocks noChangeAspect="1"/>
          </p:cNvPicPr>
          <p:nvPr/>
        </p:nvPicPr>
        <p:blipFill>
          <a:blip r:embed="rId4"/>
          <a:stretch>
            <a:fillRect/>
          </a:stretch>
        </p:blipFill>
        <p:spPr>
          <a:xfrm>
            <a:off x="7867600" y="707102"/>
            <a:ext cx="4051838" cy="3104323"/>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12123" y="1232554"/>
                <a:ext cx="7469801" cy="193899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Imagine a cloud of charge drifting by; we concentrate on an infinitesimal volume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V,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which contains charge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Q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moving at velocity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𝐮</m:t>
                        </m:r>
                      </m:e>
                    </m:acc>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52525"/>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The charge density is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252525"/>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The current density is</a:t>
                </a:r>
              </a:p>
            </p:txBody>
          </p:sp>
        </mc:Choice>
        <mc:Fallback xmlns="">
          <p:sp>
            <p:nvSpPr>
              <p:cNvPr id="5" name="Rectangle 4"/>
              <p:cNvSpPr>
                <a:spLocks noRot="1" noChangeAspect="1" noMove="1" noResize="1" noEditPoints="1" noAdjustHandles="1" noChangeArrowheads="1" noChangeShapeType="1" noTextEdit="1"/>
              </p:cNvSpPr>
              <p:nvPr/>
            </p:nvSpPr>
            <p:spPr>
              <a:xfrm>
                <a:off x="312123" y="1232554"/>
                <a:ext cx="7469801" cy="1938992"/>
              </a:xfrm>
              <a:prstGeom prst="rect">
                <a:avLst/>
              </a:prstGeom>
              <a:blipFill>
                <a:blip r:embed="rId5"/>
                <a:stretch>
                  <a:fillRect l="-816" t="-1572" b="-47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20184" y="725784"/>
                <a:ext cx="8664821" cy="43749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Now we must determine how the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sources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of the fields,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oMath>
                </a14:m>
                <a:r>
                  <a:rPr kumimoji="0" lang="en-US" sz="2000" b="0" i="1" u="none" strike="noStrike" kern="1200" cap="none" spc="0" normalizeH="0" baseline="0" noProof="0" dirty="0">
                    <a:ln>
                      <a:noFill/>
                    </a:ln>
                    <a:solidFill>
                      <a:srgbClr val="252525"/>
                    </a:solidFill>
                    <a:effectLst/>
                    <a:uLnTx/>
                    <a:uFillTx/>
                    <a:latin typeface="Times New Roman"/>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and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𝐉</m:t>
                        </m:r>
                      </m:e>
                    </m:acc>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a:t>
                </a:r>
                <a:r>
                  <a:rPr kumimoji="0" lang="en-US" sz="2000" b="1" i="0" u="none" strike="noStrike" kern="1200" cap="none" spc="0" normalizeH="0" baseline="0" noProof="0" dirty="0">
                    <a:ln>
                      <a:noFill/>
                    </a:ln>
                    <a:solidFill>
                      <a:srgbClr val="252525"/>
                    </a:solidFill>
                    <a:effectLst/>
                    <a:uLnTx/>
                    <a:uFillTx/>
                    <a:latin typeface="Times New Roman"/>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transform </a:t>
                </a:r>
              </a:p>
            </p:txBody>
          </p:sp>
        </mc:Choice>
        <mc:Fallback xmlns="">
          <p:sp>
            <p:nvSpPr>
              <p:cNvPr id="17" name="Rectangle 16"/>
              <p:cNvSpPr>
                <a:spLocks noRot="1" noChangeAspect="1" noMove="1" noResize="1" noEditPoints="1" noAdjustHandles="1" noChangeArrowheads="1" noChangeShapeType="1" noTextEdit="1"/>
              </p:cNvSpPr>
              <p:nvPr/>
            </p:nvSpPr>
            <p:spPr>
              <a:xfrm>
                <a:off x="320184" y="725784"/>
                <a:ext cx="8664821" cy="437492"/>
              </a:xfrm>
              <a:prstGeom prst="rect">
                <a:avLst/>
              </a:prstGeom>
              <a:blipFill>
                <a:blip r:embed="rId6"/>
                <a:stretch>
                  <a:fillRect l="-774" t="-18056" b="-236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00777" y="3379505"/>
                <a:ext cx="11154054" cy="101566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Let us express these quantities in terms of the </a:t>
                </a:r>
                <a:r>
                  <a:rPr kumimoji="0" lang="en-US" sz="2000" b="1" i="0" u="none" strike="noStrike" kern="1200" cap="none" spc="0" normalizeH="0" baseline="0" noProof="0" dirty="0">
                    <a:ln>
                      <a:noFill/>
                    </a:ln>
                    <a:solidFill>
                      <a:srgbClr val="FF0000"/>
                    </a:solidFill>
                    <a:effectLst/>
                    <a:uLnTx/>
                    <a:uFillTx/>
                    <a:latin typeface="Times New Roman"/>
                    <a:ea typeface="+mn-ea"/>
                    <a:cs typeface="+mn-cs"/>
                  </a:rPr>
                  <a:t>proper charge density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a14:m>
                <a:r>
                  <a:rPr kumimoji="0" lang="en-US" sz="2000" b="0" i="1" u="none" strike="noStrike" kern="1200" cap="none" spc="0" normalizeH="0" baseline="0" noProof="0" dirty="0">
                    <a:ln>
                      <a:noFill/>
                    </a:ln>
                    <a:solidFill>
                      <a:srgbClr val="252525"/>
                    </a:solidFill>
                    <a:effectLst/>
                    <a:uLnTx/>
                    <a:uFillTx/>
                    <a:latin typeface="Times New Roman"/>
                    <a:ea typeface="+mn-ea"/>
                    <a:cs typeface="+mn-cs"/>
                  </a:rPr>
                  <a:t>, </a:t>
                </a:r>
                <a:endParaRPr kumimoji="0" lang="ru-RU" sz="2000" b="0" i="1" u="none" strike="noStrike" kern="1200" cap="none" spc="0" normalizeH="0" baseline="0" noProof="0" dirty="0">
                  <a:ln>
                    <a:noFill/>
                  </a:ln>
                  <a:solidFill>
                    <a:srgbClr val="252525"/>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000" b="0" i="1" u="none" strike="noStrike" kern="1200" cap="none" spc="0" normalizeH="0" baseline="0" noProof="0" dirty="0">
                  <a:ln>
                    <a:noFill/>
                  </a:ln>
                  <a:solidFill>
                    <a:srgbClr val="252525"/>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i.e. the density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in the rest system of the charge:</a:t>
                </a:r>
                <a:endParaRPr kumimoji="0" lang="en-US" sz="2000" b="1"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400777" y="3379505"/>
                <a:ext cx="11154054" cy="1015663"/>
              </a:xfrm>
              <a:prstGeom prst="rect">
                <a:avLst/>
              </a:prstGeom>
              <a:blipFill>
                <a:blip r:embed="rId7"/>
                <a:stretch>
                  <a:fillRect l="-601" t="-2994" b="-9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600692" y="1984550"/>
                <a:ext cx="1087036" cy="746358"/>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𝑄</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𝑉</m:t>
                          </m:r>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2600692" y="1984550"/>
                <a:ext cx="1087036" cy="746358"/>
              </a:xfrm>
              <a:prstGeom prst="rect">
                <a:avLst/>
              </a:prstGeom>
              <a:blipFill>
                <a:blip r:embed="rId8"/>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2641732" y="2722422"/>
                <a:ext cx="1087036" cy="514436"/>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𝐉</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𝐮</m:t>
                          </m:r>
                        </m:e>
                      </m:acc>
                    </m:oMath>
                  </m:oMathPara>
                </a14:m>
                <a:endParaRPr kumimoji="0" lang="en-US" sz="20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2641732" y="2722422"/>
                <a:ext cx="1087036" cy="514436"/>
              </a:xfrm>
              <a:prstGeom prst="rect">
                <a:avLst/>
              </a:prstGeom>
              <a:blipFill>
                <a:blip r:embed="rId9"/>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5254666" y="3830746"/>
                <a:ext cx="1087036" cy="797782"/>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𝜌</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𝑄</m:t>
                          </m:r>
                        </m:num>
                        <m:den>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𝑉</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0</m:t>
                              </m:r>
                            </m:sub>
                          </m:sSub>
                        </m:den>
                      </m:f>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5254666" y="3830746"/>
                <a:ext cx="1087036" cy="797782"/>
              </a:xfrm>
              <a:prstGeom prst="rect">
                <a:avLst/>
              </a:prstGeom>
              <a:blipFill>
                <a:blip r:embed="rId10"/>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096000" y="3954072"/>
                <a:ext cx="5332642" cy="101566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42424"/>
                    </a:solidFill>
                    <a:effectLst/>
                    <a:uLnTx/>
                    <a:uFillTx/>
                    <a:latin typeface="Times New Roman"/>
                    <a:ea typeface="+mn-ea"/>
                    <a:cs typeface="+mn-cs"/>
                  </a:rPr>
                  <a:t>, where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𝑉</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r>
                  <a:rPr kumimoji="0" lang="en-US" sz="2000" b="0" i="0" u="none" strike="noStrike" kern="1200" cap="none" spc="0" normalizeH="0" baseline="0" noProof="0" dirty="0">
                    <a:ln>
                      <a:noFill/>
                    </a:ln>
                    <a:solidFill>
                      <a:srgbClr val="242424"/>
                    </a:solidFill>
                    <a:effectLst/>
                    <a:uLnTx/>
                    <a:uFillTx/>
                    <a:latin typeface="Times New Roman"/>
                    <a:ea typeface="+mn-ea"/>
                    <a:cs typeface="+mn-cs"/>
                  </a:rPr>
                  <a:t>is the rest volume of the cloud</a:t>
                </a:r>
              </a:p>
              <a:p>
                <a:pPr lvl="0" eaLnBrk="0" fontAlgn="base" hangingPunct="0">
                  <a:spcBef>
                    <a:spcPct val="0"/>
                  </a:spcBef>
                  <a:spcAft>
                    <a:spcPct val="0"/>
                  </a:spcAft>
                  <a:defRPr/>
                </a:pPr>
                <a:r>
                  <a:rPr lang="en-US" sz="2000" dirty="0">
                    <a:solidFill>
                      <a:schemeClr val="tx1"/>
                    </a:solidFill>
                    <a:ea typeface="Cambria Math" panose="02040503050406030204" pitchFamily="18" charset="0"/>
                  </a:rPr>
                  <a:t>  </a:t>
                </a:r>
                <a14:m>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𝜌</m:t>
                        </m:r>
                      </m:e>
                      <m:sub>
                        <m:r>
                          <a:rPr lang="en-US" sz="2000" i="1">
                            <a:solidFill>
                              <a:schemeClr val="tx1"/>
                            </a:solidFill>
                            <a:latin typeface="Cambria Math" panose="02040503050406030204" pitchFamily="18" charset="0"/>
                            <a:ea typeface="Cambria Math" panose="02040503050406030204" pitchFamily="18" charset="0"/>
                          </a:rPr>
                          <m:t>0</m:t>
                        </m:r>
                      </m:sub>
                    </m:sSub>
                  </m:oMath>
                </a14:m>
                <a:r>
                  <a:rPr kumimoji="0" lang="en-US" sz="2000" b="1" i="0" u="none" strike="noStrike" kern="1200" cap="none" spc="0" normalizeH="0" baseline="0" noProof="0" dirty="0">
                    <a:ln>
                      <a:noFill/>
                    </a:ln>
                    <a:solidFill>
                      <a:schemeClr val="tx1"/>
                    </a:solidFill>
                    <a:effectLst/>
                    <a:uLnTx/>
                    <a:uFillTx/>
                    <a:latin typeface="Times New Roman"/>
                    <a:ea typeface="+mn-ea"/>
                    <a:cs typeface="+mn-cs"/>
                  </a:rPr>
                  <a:t> </a:t>
                </a:r>
                <a:r>
                  <a:rPr kumimoji="0" lang="en-US" sz="2000" i="0" u="none" strike="noStrike" kern="1200" cap="none" spc="0" normalizeH="0" baseline="0" noProof="0" dirty="0">
                    <a:ln>
                      <a:noFill/>
                    </a:ln>
                    <a:solidFill>
                      <a:schemeClr val="tx1"/>
                    </a:solidFill>
                    <a:effectLst/>
                    <a:uLnTx/>
                    <a:uFillTx/>
                    <a:latin typeface="Times New Roman"/>
                    <a:ea typeface="+mn-ea"/>
                    <a:cs typeface="+mn-cs"/>
                  </a:rPr>
                  <a:t>is </a:t>
                </a:r>
                <a:r>
                  <a:rPr kumimoji="0" lang="en-US" sz="2000" i="0" u="none" strike="noStrike" kern="1200" cap="none" spc="0" normalizeH="0" baseline="0" noProof="0" dirty="0">
                    <a:ln>
                      <a:noFill/>
                    </a:ln>
                    <a:solidFill>
                      <a:srgbClr val="000000"/>
                    </a:solidFill>
                    <a:effectLst/>
                    <a:uLnTx/>
                    <a:uFillTx/>
                    <a:latin typeface="Times New Roman"/>
                    <a:ea typeface="+mn-ea"/>
                    <a:cs typeface="+mn-cs"/>
                  </a:rPr>
                  <a:t>the charge density for an observer moving with charges</a:t>
                </a:r>
              </a:p>
            </p:txBody>
          </p:sp>
        </mc:Choice>
        <mc:Fallback xmlns="">
          <p:sp>
            <p:nvSpPr>
              <p:cNvPr id="6" name="Rectangle 5"/>
              <p:cNvSpPr>
                <a:spLocks noRot="1" noChangeAspect="1" noMove="1" noResize="1" noEditPoints="1" noAdjustHandles="1" noChangeArrowheads="1" noChangeShapeType="1" noTextEdit="1"/>
              </p:cNvSpPr>
              <p:nvPr/>
            </p:nvSpPr>
            <p:spPr>
              <a:xfrm>
                <a:off x="6096000" y="3954072"/>
                <a:ext cx="5332642" cy="1015663"/>
              </a:xfrm>
              <a:prstGeom prst="rect">
                <a:avLst/>
              </a:prstGeom>
              <a:blipFill>
                <a:blip r:embed="rId11"/>
                <a:stretch>
                  <a:fillRect l="-1143" t="-3614" b="-10241"/>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887048" y="5132307"/>
                <a:ext cx="2362062" cy="542008"/>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𝑉</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𝑢</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ra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𝑉</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4887048" y="5132307"/>
                <a:ext cx="2362062" cy="542008"/>
              </a:xfrm>
              <a:prstGeom prst="rect">
                <a:avLst/>
              </a:prstGeom>
              <a:blipFill>
                <a:blip r:embed="rId12"/>
                <a:stretch>
                  <a:fillRect/>
                </a:stretch>
              </a:blipFill>
              <a:ln w="19050">
                <a:noFill/>
              </a:ln>
            </p:spPr>
            <p:txBody>
              <a:bodyPr/>
              <a:lstStyle/>
              <a:p>
                <a:r>
                  <a:rPr lang="en-US">
                    <a:noFill/>
                  </a:rPr>
                  <a:t> </a:t>
                </a:r>
              </a:p>
            </p:txBody>
          </p:sp>
        </mc:Fallback>
      </mc:AlternateContent>
      <p:sp>
        <p:nvSpPr>
          <p:cNvPr id="7" name="Rectangle 6"/>
          <p:cNvSpPr/>
          <p:nvPr/>
        </p:nvSpPr>
        <p:spPr>
          <a:xfrm>
            <a:off x="400777" y="5197619"/>
            <a:ext cx="4572000" cy="40011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Due to one-dimension Lorentz-contraction</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25" name="Rectangle 24"/>
              <p:cNvSpPr/>
              <p:nvPr/>
            </p:nvSpPr>
            <p:spPr>
              <a:xfrm>
                <a:off x="441961" y="5663042"/>
                <a:ext cx="2514231" cy="907621"/>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𝑄</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𝑢</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ra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𝑉</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0</m:t>
                              </m:r>
                            </m:sub>
                          </m:sSub>
                        </m:den>
                      </m:f>
                    </m:oMath>
                  </m:oMathPara>
                </a14:m>
                <a:endParaRPr kumimoji="0" lang="en-US" sz="20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441961" y="5663042"/>
                <a:ext cx="2514231" cy="907621"/>
              </a:xfrm>
              <a:prstGeom prst="rect">
                <a:avLst/>
              </a:prstGeom>
              <a:blipFill>
                <a:blip r:embed="rId13"/>
                <a:stretch>
                  <a:fillRect/>
                </a:stretch>
              </a:blipFill>
              <a:ln w="19050">
                <a:noFill/>
              </a:ln>
            </p:spPr>
            <p:txBody>
              <a:bodyPr/>
              <a:lstStyle/>
              <a:p>
                <a:r>
                  <a:rPr lang="en-US">
                    <a:noFill/>
                  </a:rPr>
                  <a:t> </a:t>
                </a:r>
              </a:p>
            </p:txBody>
          </p:sp>
        </mc:Fallback>
      </mc:AlternateContent>
      <p:sp>
        <p:nvSpPr>
          <p:cNvPr id="24" name="Content Placeholder 4">
            <a:extLst>
              <a:ext uri="{FF2B5EF4-FFF2-40B4-BE49-F238E27FC236}">
                <a16:creationId xmlns:a16="http://schemas.microsoft.com/office/drawing/2014/main" id="{3D02456B-0C00-4D62-B1A8-DA28D75A6EF8}"/>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47</a:t>
            </a:fld>
            <a:endParaRPr lang="en-US"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231111DA-AB83-4213-970C-3CBE03C349D0}"/>
                  </a:ext>
                </a:extLst>
              </p:cNvPr>
              <p:cNvSpPr/>
              <p:nvPr/>
            </p:nvSpPr>
            <p:spPr>
              <a:xfrm>
                <a:off x="10089445" y="1690956"/>
                <a:ext cx="490840" cy="46602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acc>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 name="Rectangle 1">
                <a:extLst>
                  <a:ext uri="{FF2B5EF4-FFF2-40B4-BE49-F238E27FC236}">
                    <a16:creationId xmlns:a16="http://schemas.microsoft.com/office/drawing/2014/main" id="{231111DA-AB83-4213-970C-3CBE03C349D0}"/>
                  </a:ext>
                </a:extLst>
              </p:cNvPr>
              <p:cNvSpPr>
                <a:spLocks noRot="1" noChangeAspect="1" noMove="1" noResize="1" noEditPoints="1" noAdjustHandles="1" noChangeArrowheads="1" noChangeShapeType="1" noTextEdit="1"/>
              </p:cNvSpPr>
              <p:nvPr/>
            </p:nvSpPr>
            <p:spPr>
              <a:xfrm>
                <a:off x="10089445" y="1690956"/>
                <a:ext cx="490840" cy="46602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C7BBAEF1-D399-4072-AD37-69932369062F}"/>
                  </a:ext>
                </a:extLst>
              </p:cNvPr>
              <p:cNvSpPr/>
              <p:nvPr/>
            </p:nvSpPr>
            <p:spPr>
              <a:xfrm>
                <a:off x="5978853" y="5663041"/>
                <a:ext cx="2783468" cy="907621"/>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𝐉</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𝐮</m:t>
                              </m:r>
                            </m:e>
                          </m:acc>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𝑢</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rad>
                        </m:den>
                      </m:f>
                    </m:oMath>
                  </m:oMathPara>
                </a14:m>
                <a:endParaRPr kumimoji="0" lang="en-US" sz="20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6" name="Rectangle 15">
                <a:extLst>
                  <a:ext uri="{FF2B5EF4-FFF2-40B4-BE49-F238E27FC236}">
                    <a16:creationId xmlns:a16="http://schemas.microsoft.com/office/drawing/2014/main" id="{C7BBAEF1-D399-4072-AD37-69932369062F}"/>
                  </a:ext>
                </a:extLst>
              </p:cNvPr>
              <p:cNvSpPr>
                <a:spLocks noRot="1" noChangeAspect="1" noMove="1" noResize="1" noEditPoints="1" noAdjustHandles="1" noChangeArrowheads="1" noChangeShapeType="1" noTextEdit="1"/>
              </p:cNvSpPr>
              <p:nvPr/>
            </p:nvSpPr>
            <p:spPr>
              <a:xfrm>
                <a:off x="5978853" y="5663041"/>
                <a:ext cx="2783468" cy="907621"/>
              </a:xfrm>
              <a:prstGeom prst="rect">
                <a:avLst/>
              </a:prstGeom>
              <a:blipFill>
                <a:blip r:embed="rId15"/>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F2486B30-4056-4D1C-8B28-B88655EADAD1}"/>
                  </a:ext>
                </a:extLst>
              </p:cNvPr>
              <p:cNvSpPr/>
              <p:nvPr/>
            </p:nvSpPr>
            <p:spPr>
              <a:xfrm>
                <a:off x="2655546" y="5663042"/>
                <a:ext cx="2220411" cy="907621"/>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𝜌</m:t>
                          </m:r>
                        </m:e>
                        <m:sub>
                          <m:r>
                            <a:rPr kumimoji="0" lang="en-US" sz="20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0</m:t>
                          </m:r>
                        </m:sub>
                      </m:sSub>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𝑢</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rad>
                        </m:den>
                      </m:f>
                    </m:oMath>
                  </m:oMathPara>
                </a14:m>
                <a:endParaRPr kumimoji="0" lang="en-US" sz="20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2" name="Rectangle 21">
                <a:extLst>
                  <a:ext uri="{FF2B5EF4-FFF2-40B4-BE49-F238E27FC236}">
                    <a16:creationId xmlns:a16="http://schemas.microsoft.com/office/drawing/2014/main" id="{F2486B30-4056-4D1C-8B28-B88655EADAD1}"/>
                  </a:ext>
                </a:extLst>
              </p:cNvPr>
              <p:cNvSpPr>
                <a:spLocks noRot="1" noChangeAspect="1" noMove="1" noResize="1" noEditPoints="1" noAdjustHandles="1" noChangeArrowheads="1" noChangeShapeType="1" noTextEdit="1"/>
              </p:cNvSpPr>
              <p:nvPr/>
            </p:nvSpPr>
            <p:spPr>
              <a:xfrm>
                <a:off x="2655546" y="5663042"/>
                <a:ext cx="2220411" cy="907621"/>
              </a:xfrm>
              <a:prstGeom prst="rect">
                <a:avLst/>
              </a:prstGeom>
              <a:blipFill>
                <a:blip r:embed="rId16"/>
                <a:stretch>
                  <a:fillRect/>
                </a:stretch>
              </a:blipFill>
              <a:ln w="19050">
                <a:noFill/>
              </a:ln>
            </p:spPr>
            <p:txBody>
              <a:bodyPr/>
              <a:lstStyle/>
              <a:p>
                <a:r>
                  <a:rPr lang="en-US">
                    <a:noFill/>
                  </a:rPr>
                  <a:t> </a:t>
                </a:r>
              </a:p>
            </p:txBody>
          </p:sp>
        </mc:Fallback>
      </mc:AlternateContent>
    </p:spTree>
    <p:extLst>
      <p:ext uri="{BB962C8B-B14F-4D97-AF65-F5344CB8AC3E}">
        <p14:creationId xmlns:p14="http://schemas.microsoft.com/office/powerpoint/2010/main" val="345995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8" grpId="0"/>
      <p:bldP spid="19" grpId="0"/>
      <p:bldP spid="20" grpId="0"/>
      <p:bldP spid="21" grpId="0"/>
      <p:bldP spid="6" grpId="0"/>
      <p:bldP spid="23" grpId="0"/>
      <p:bldP spid="7" grpId="0"/>
      <p:bldP spid="25" grpId="0"/>
      <p:bldP spid="2" grpId="0"/>
      <p:bldP spid="16" grpId="0"/>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Current density four-vector</a:t>
            </a:r>
            <a:endParaRPr lang="en-US" altLang="en-US"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25" name="Rectangle 24"/>
              <p:cNvSpPr/>
              <p:nvPr/>
            </p:nvSpPr>
            <p:spPr>
              <a:xfrm>
                <a:off x="714861" y="628075"/>
                <a:ext cx="5305880" cy="907621"/>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𝜌</m:t>
                      </m:r>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𝑢</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rad>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𝐉</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𝐮</m:t>
                              </m:r>
                            </m:e>
                          </m:acc>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𝑢</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rad>
                        </m:den>
                      </m:f>
                    </m:oMath>
                  </m:oMathPara>
                </a14:m>
                <a:endParaRPr kumimoji="0" lang="en-US" sz="20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714861" y="628075"/>
                <a:ext cx="5305880" cy="907621"/>
              </a:xfrm>
              <a:prstGeom prst="rect">
                <a:avLst/>
              </a:prstGeom>
              <a:blipFill>
                <a:blip r:embed="rId3"/>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312600" y="1338742"/>
                <a:ext cx="10008740" cy="43749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The spatial components of </a:t>
                </a:r>
                <a14:m>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𝐉</m:t>
                        </m:r>
                      </m:e>
                    </m:acc>
                  </m:oMath>
                </a14:m>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 are the  </a:t>
                </a:r>
                <a:r>
                  <a:rPr kumimoji="0" lang="en-US" sz="2000" b="0" i="1"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proper velocity</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312600" y="1338742"/>
                <a:ext cx="10008740" cy="437492"/>
              </a:xfrm>
              <a:prstGeom prst="rect">
                <a:avLst/>
              </a:prstGeom>
              <a:blipFill>
                <a:blip r:embed="rId4"/>
                <a:stretch>
                  <a:fillRect l="-609" t="-18310" b="-253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00025" y="2839113"/>
                <a:ext cx="11843016"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Charge density and current density go together to make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 current density four-vector</a:t>
                </a:r>
                <a:r>
                  <a:rPr kumimoji="0" lang="ru-RU"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ru-RU"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because </a:t>
                </a:r>
                <a14:m>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𝜂</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is a 4-vector):</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300025" y="2839113"/>
                <a:ext cx="11843016" cy="400110"/>
              </a:xfrm>
              <a:prstGeom prst="rect">
                <a:avLst/>
              </a:prstGeom>
              <a:blipFill>
                <a:blip r:embed="rId5"/>
                <a:stretch>
                  <a:fillRect l="-515"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569466" y="3238975"/>
                <a:ext cx="5291833" cy="446404"/>
              </a:xfrm>
              <a:prstGeom prst="rect">
                <a:avLst/>
              </a:prstGeom>
              <a:ln w="19050">
                <a:noFill/>
              </a:ln>
            </p:spPr>
            <p:txBody>
              <a:bodyPr wrap="none">
                <a:spAutoFit/>
              </a:bodyPr>
              <a:lstStyle/>
              <a:p>
                <a:pPr lvl="0" eaLnBrk="0" fontAlgn="base" hangingPunct="0">
                  <a:spcBef>
                    <a:spcPct val="0"/>
                  </a:spcBef>
                  <a:spcAft>
                    <a:spcPct val="0"/>
                  </a:spcAft>
                  <a:defRPr/>
                </a:pPr>
                <a14:m>
                  <m:oMathPara xmlns:m="http://schemas.openxmlformats.org/officeDocument/2006/math">
                    <m:oMathParaPr>
                      <m:jc m:val="center"/>
                    </m:oMathParaPr>
                    <m:oMath xmlns:m="http://schemas.openxmlformats.org/officeDocument/2006/math">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𝐽</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𝜂</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𝐽</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𝐽</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𝐽</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e>
                      </m:d>
                      <m:r>
                        <a:rPr lang="nl-NL" sz="2000" i="1">
                          <a:latin typeface="Cambria Math" panose="02040503050406030204" pitchFamily="18" charset="0"/>
                          <a:ea typeface="Cambria Math" panose="02040503050406030204" pitchFamily="18" charset="0"/>
                        </a:rPr>
                        <m:t>, </m:t>
                      </m:r>
                      <m:r>
                        <a:rPr lang="nl-NL" sz="2000" b="0" i="1" smtClean="0">
                          <a:latin typeface="Cambria Math" panose="02040503050406030204" pitchFamily="18" charset="0"/>
                          <a:ea typeface="Cambria Math" panose="02040503050406030204" pitchFamily="18" charset="0"/>
                        </a:rPr>
                        <m:t> </m:t>
                      </m:r>
                      <m:r>
                        <m:rPr>
                          <m:sty m:val="p"/>
                        </m:rPr>
                        <a:rPr lang="nl-NL" sz="2000">
                          <a:latin typeface="Cambria Math" panose="02040503050406030204" pitchFamily="18" charset="0"/>
                          <a:ea typeface="Cambria Math" panose="02040503050406030204" pitchFamily="18" charset="0"/>
                        </a:rPr>
                        <m:t>i</m:t>
                      </m:r>
                      <m:r>
                        <a:rPr lang="nl-NL" sz="2000">
                          <a:latin typeface="Cambria Math" panose="02040503050406030204" pitchFamily="18" charset="0"/>
                          <a:ea typeface="Cambria Math" panose="02040503050406030204" pitchFamily="18" charset="0"/>
                        </a:rPr>
                        <m:t>.</m:t>
                      </m:r>
                      <m:r>
                        <m:rPr>
                          <m:sty m:val="p"/>
                        </m:rPr>
                        <a:rPr lang="nl-NL" sz="2000">
                          <a:latin typeface="Cambria Math" panose="02040503050406030204" pitchFamily="18" charset="0"/>
                          <a:ea typeface="Cambria Math" panose="02040503050406030204" pitchFamily="18" charset="0"/>
                        </a:rPr>
                        <m:t>e</m:t>
                      </m:r>
                      <m:r>
                        <a:rPr lang="nl-NL" sz="2000">
                          <a:latin typeface="Cambria Math" panose="02040503050406030204" pitchFamily="18" charset="0"/>
                          <a:ea typeface="Cambria Math" panose="02040503050406030204" pitchFamily="18" charset="0"/>
                        </a:rPr>
                        <m:t>.</m:t>
                      </m:r>
                      <m:r>
                        <a:rPr lang="nl-NL" sz="2000" i="1">
                          <a:latin typeface="Cambria Math" panose="02040503050406030204" pitchFamily="18" charset="0"/>
                          <a:ea typeface="Cambria Math" panose="02040503050406030204" pitchFamily="18" charset="0"/>
                        </a:rPr>
                        <m:t> </m:t>
                      </m:r>
                      <m:sSup>
                        <m:sSupPr>
                          <m:ctrlPr>
                            <a:rPr lang="en-US" sz="2000" i="1">
                              <a:latin typeface="Cambria Math" panose="02040503050406030204" pitchFamily="18" charset="0"/>
                            </a:rPr>
                          </m:ctrlPr>
                        </m:sSupPr>
                        <m:e>
                          <m:r>
                            <a:rPr lang="nl-NL" sz="2000" i="1">
                              <a:latin typeface="Cambria Math" panose="02040503050406030204" pitchFamily="18" charset="0"/>
                            </a:rPr>
                            <m:t> </m:t>
                          </m:r>
                          <m:acc>
                            <m:accPr>
                              <m:chr m:val="̅"/>
                              <m:ctrlPr>
                                <a:rPr lang="en-US" sz="2000" i="1">
                                  <a:latin typeface="Cambria Math" panose="02040503050406030204" pitchFamily="18" charset="0"/>
                                </a:rPr>
                              </m:ctrlPr>
                            </m:accPr>
                            <m:e>
                              <m:r>
                                <a:rPr lang="nl-NL" sz="2000" b="0" i="1" smtClean="0">
                                  <a:latin typeface="Cambria Math" panose="02040503050406030204" pitchFamily="18" charset="0"/>
                                </a:rPr>
                                <m:t>𝐽</m:t>
                              </m:r>
                            </m:e>
                          </m:acc>
                        </m:e>
                        <m:sup>
                          <m:r>
                            <a:rPr lang="en-US" sz="2000" i="1">
                              <a:latin typeface="Cambria Math" panose="02040503050406030204" pitchFamily="18" charset="0"/>
                              <a:ea typeface="Cambria Math" panose="02040503050406030204" pitchFamily="18" charset="0"/>
                            </a:rPr>
                            <m:t>𝜇</m:t>
                          </m:r>
                        </m:sup>
                      </m:sSup>
                      <m:r>
                        <a:rPr lang="en-US" sz="2000" i="1">
                          <a:latin typeface="Cambria Math" panose="02040503050406030204" pitchFamily="18" charset="0"/>
                        </a:rPr>
                        <m:t>=</m:t>
                      </m:r>
                      <m:sSubSup>
                        <m:sSubSupPr>
                          <m:ctrlPr>
                            <a:rPr lang="en-US" sz="2000" i="1">
                              <a:latin typeface="Cambria Math" panose="02040503050406030204" pitchFamily="18" charset="0"/>
                            </a:rPr>
                          </m:ctrlPr>
                        </m:sSubSupPr>
                        <m:e>
                          <m:r>
                            <m:rPr>
                              <m:sty m:val="p"/>
                            </m:rPr>
                            <a:rPr lang="el-GR" sz="2000" i="1">
                              <a:latin typeface="Cambria Math" panose="02040503050406030204" pitchFamily="18" charset="0"/>
                              <a:ea typeface="Cambria Math" panose="02040503050406030204" pitchFamily="18" charset="0"/>
                            </a:rPr>
                            <m:t>Λ</m:t>
                          </m:r>
                        </m:e>
                        <m:sub>
                          <m:r>
                            <a:rPr lang="en-US" sz="2000" i="1">
                              <a:latin typeface="Cambria Math" panose="02040503050406030204" pitchFamily="18" charset="0"/>
                              <a:ea typeface="Cambria Math" panose="02040503050406030204" pitchFamily="18" charset="0"/>
                            </a:rPr>
                            <m:t>𝜈</m:t>
                          </m:r>
                        </m:sub>
                        <m:sup>
                          <m:r>
                            <a:rPr lang="en-US" sz="2000" i="1">
                              <a:latin typeface="Cambria Math" panose="02040503050406030204" pitchFamily="18" charset="0"/>
                              <a:ea typeface="Cambria Math" panose="02040503050406030204" pitchFamily="18" charset="0"/>
                            </a:rPr>
                            <m:t>𝜇</m:t>
                          </m:r>
                        </m:sup>
                      </m:sSubSup>
                      <m:sSup>
                        <m:sSupPr>
                          <m:ctrlPr>
                            <a:rPr lang="en-US" sz="2000" i="1">
                              <a:latin typeface="Cambria Math" panose="02040503050406030204" pitchFamily="18" charset="0"/>
                            </a:rPr>
                          </m:ctrlPr>
                        </m:sSupPr>
                        <m:e>
                          <m:r>
                            <a:rPr lang="nl-NL" sz="2000" b="0" i="1" smtClean="0">
                              <a:latin typeface="Cambria Math" panose="02040503050406030204" pitchFamily="18" charset="0"/>
                            </a:rPr>
                            <m:t>𝐽</m:t>
                          </m:r>
                        </m:e>
                        <m:sup>
                          <m:r>
                            <a:rPr lang="en-US" sz="2000" i="1">
                              <a:latin typeface="Cambria Math" panose="02040503050406030204" pitchFamily="18" charset="0"/>
                              <a:ea typeface="Cambria Math" panose="02040503050406030204" pitchFamily="18" charset="0"/>
                            </a:rPr>
                            <m:t>𝜈</m:t>
                          </m:r>
                        </m:sup>
                      </m:sSup>
                    </m:oMath>
                  </m:oMathPara>
                </a14:m>
                <a:endParaRPr kumimoji="0" lang="en-US" sz="20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3569466" y="3238975"/>
                <a:ext cx="5291833" cy="446404"/>
              </a:xfrm>
              <a:prstGeom prst="rect">
                <a:avLst/>
              </a:prstGeom>
              <a:blipFill>
                <a:blip r:embed="rId6"/>
                <a:stretch>
                  <a:fillRect b="-4054"/>
                </a:stretch>
              </a:blipFill>
              <a:ln w="19050">
                <a:noFill/>
              </a:ln>
            </p:spPr>
            <p:txBody>
              <a:bodyPr/>
              <a:lstStyle/>
              <a:p>
                <a:r>
                  <a:rPr lang="LID4096">
                    <a:noFill/>
                  </a:rPr>
                  <a:t> </a:t>
                </a:r>
              </a:p>
            </p:txBody>
          </p:sp>
        </mc:Fallback>
      </mc:AlternateContent>
      <p:sp>
        <p:nvSpPr>
          <p:cNvPr id="9" name="Rectangle 8"/>
          <p:cNvSpPr/>
          <p:nvPr/>
        </p:nvSpPr>
        <p:spPr>
          <a:xfrm>
            <a:off x="235011" y="4521894"/>
            <a:ext cx="3983976"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Let us recast the continuity equation</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29" name="Rectangle 28"/>
              <p:cNvSpPr/>
              <p:nvPr/>
            </p:nvSpPr>
            <p:spPr>
              <a:xfrm>
                <a:off x="6935435" y="5027474"/>
                <a:ext cx="3870424" cy="710066"/>
              </a:xfrm>
              <a:prstGeom prst="rect">
                <a:avLst/>
              </a:prstGeom>
              <a:ln w="19050">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den>
                      </m:f>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𝐽</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0</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𝑡</m:t>
                          </m:r>
                        </m:den>
                      </m:f>
                    </m:oMath>
                  </m:oMathPara>
                </a14:m>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9" name="Rectangle 28"/>
              <p:cNvSpPr>
                <a:spLocks noRot="1" noChangeAspect="1" noMove="1" noResize="1" noEditPoints="1" noAdjustHandles="1" noChangeArrowheads="1" noChangeShapeType="1" noTextEdit="1"/>
              </p:cNvSpPr>
              <p:nvPr/>
            </p:nvSpPr>
            <p:spPr>
              <a:xfrm>
                <a:off x="6935435" y="5027474"/>
                <a:ext cx="3870424" cy="710066"/>
              </a:xfrm>
              <a:prstGeom prst="rect">
                <a:avLst/>
              </a:prstGeom>
              <a:blipFill>
                <a:blip r:embed="rId7"/>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144451" y="4358320"/>
                <a:ext cx="4848696" cy="677558"/>
              </a:xfrm>
              <a:prstGeom prst="rect">
                <a:avLst/>
              </a:prstGeom>
              <a:ln w="19050">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den>
                      </m:f>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𝐉</m:t>
                          </m:r>
                        </m:e>
                      </m:acc>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 </m:t>
                      </m:r>
                      <m:sSubSup>
                        <m:sSubSup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a:cs typeface="+mn-cs"/>
                            </a:rPr>
                          </m:ctrlPr>
                        </m:sSubSupPr>
                        <m:e/>
                        <m:sub/>
                        <m:sup/>
                      </m:sSubSup>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or</m:t>
                      </m:r>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 </m:t>
                      </m:r>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𝐉</m:t>
                          </m:r>
                        </m:e>
                      </m:acc>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den>
                      </m:f>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oMath>
                  </m:oMathPara>
                </a14:m>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0" name="Rectangle 29"/>
              <p:cNvSpPr>
                <a:spLocks noRot="1" noChangeAspect="1" noMove="1" noResize="1" noEditPoints="1" noAdjustHandles="1" noChangeArrowheads="1" noChangeShapeType="1" noTextEdit="1"/>
              </p:cNvSpPr>
              <p:nvPr/>
            </p:nvSpPr>
            <p:spPr>
              <a:xfrm>
                <a:off x="4144451" y="4358320"/>
                <a:ext cx="4848696" cy="677558"/>
              </a:xfrm>
              <a:prstGeom prst="rect">
                <a:avLst/>
              </a:prstGeom>
              <a:blipFill>
                <a:blip r:embed="rId8"/>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4026755" y="5861105"/>
                <a:ext cx="1109619" cy="710066"/>
              </a:xfrm>
              <a:prstGeom prst="rect">
                <a:avLst/>
              </a:prstGeom>
              <a:ln w="19050">
                <a:solidFill>
                  <a:srgbClr val="FF000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𝐽</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sup>
                          </m:sSup>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=0</m:t>
                      </m:r>
                    </m:oMath>
                  </m:oMathPara>
                </a14:m>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1" name="Rectangle 30"/>
              <p:cNvSpPr>
                <a:spLocks noRot="1" noChangeAspect="1" noMove="1" noResize="1" noEditPoints="1" noAdjustHandles="1" noChangeArrowheads="1" noChangeShapeType="1" noTextEdit="1"/>
              </p:cNvSpPr>
              <p:nvPr/>
            </p:nvSpPr>
            <p:spPr>
              <a:xfrm>
                <a:off x="4026755" y="5861105"/>
                <a:ext cx="1109619" cy="710066"/>
              </a:xfrm>
              <a:prstGeom prst="rect">
                <a:avLst/>
              </a:prstGeom>
              <a:blipFill>
                <a:blip r:embed="rId9"/>
                <a:stretch>
                  <a:fillRect/>
                </a:stretch>
              </a:blipFill>
              <a:ln w="19050">
                <a:solidFill>
                  <a:srgbClr val="FF0000"/>
                </a:solidFill>
              </a:ln>
            </p:spPr>
            <p:txBody>
              <a:bodyPr/>
              <a:lstStyle/>
              <a:p>
                <a:r>
                  <a:rPr lang="LID4096">
                    <a:noFill/>
                  </a:rPr>
                  <a:t> </a:t>
                </a:r>
              </a:p>
            </p:txBody>
          </p:sp>
        </mc:Fallback>
      </mc:AlternateContent>
      <p:sp>
        <p:nvSpPr>
          <p:cNvPr id="10" name="Rectangle 9"/>
          <p:cNvSpPr/>
          <p:nvPr/>
        </p:nvSpPr>
        <p:spPr>
          <a:xfrm>
            <a:off x="5170705" y="5816028"/>
            <a:ext cx="5918490"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The current density four-vector is divergence-less</a:t>
            </a: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5153772" y="6213742"/>
                <a:ext cx="3389518"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NB: summation over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oMath>
                </a14:m>
                <a:r>
                  <a:rPr kumimoji="0" lang="en-US" sz="2000" b="0" i="1"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 </a:t>
                </a:r>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implied</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5153772" y="6213742"/>
                <a:ext cx="3389518" cy="400110"/>
              </a:xfrm>
              <a:prstGeom prst="rect">
                <a:avLst/>
              </a:prstGeom>
              <a:blipFill>
                <a:blip r:embed="rId10"/>
                <a:stretch>
                  <a:fillRect l="-1619" t="-7576" r="-1619" b="-25758"/>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4006E97A-C468-4A26-B39D-4289D3818830}"/>
                  </a:ext>
                </a:extLst>
              </p:cNvPr>
              <p:cNvSpPr/>
              <p:nvPr/>
            </p:nvSpPr>
            <p:spPr>
              <a:xfrm>
                <a:off x="347176" y="5803897"/>
                <a:ext cx="2840393" cy="400110"/>
              </a:xfrm>
              <a:prstGeom prst="rect">
                <a:avLst/>
              </a:prstGeom>
              <a:ln w="190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oMath>
                  </m:oMathPara>
                </a14:m>
                <a:endPar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19" name="Rectangle 18">
                <a:extLst>
                  <a:ext uri="{FF2B5EF4-FFF2-40B4-BE49-F238E27FC236}">
                    <a16:creationId xmlns:a16="http://schemas.microsoft.com/office/drawing/2014/main" id="{4006E97A-C468-4A26-B39D-4289D3818830}"/>
                  </a:ext>
                </a:extLst>
              </p:cNvPr>
              <p:cNvSpPr>
                <a:spLocks noRot="1" noChangeAspect="1" noMove="1" noResize="1" noEditPoints="1" noAdjustHandles="1" noChangeArrowheads="1" noChangeShapeType="1" noTextEdit="1"/>
              </p:cNvSpPr>
              <p:nvPr/>
            </p:nvSpPr>
            <p:spPr>
              <a:xfrm>
                <a:off x="347176" y="5803897"/>
                <a:ext cx="2840393" cy="400110"/>
              </a:xfrm>
              <a:prstGeom prst="rect">
                <a:avLst/>
              </a:prstGeom>
              <a:blipFill>
                <a:blip r:embed="rId11"/>
                <a:stretch>
                  <a:fillRect b="-10606"/>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61148351-F3CE-4255-A0D5-6EEE847AE9CF}"/>
                  </a:ext>
                </a:extLst>
              </p:cNvPr>
              <p:cNvSpPr/>
              <p:nvPr/>
            </p:nvSpPr>
            <p:spPr>
              <a:xfrm>
                <a:off x="5646761" y="1098117"/>
                <a:ext cx="2842632" cy="885755"/>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𝛈</m:t>
                          </m:r>
                        </m:e>
                      </m:acc>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𝒍</m:t>
                              </m:r>
                            </m:e>
                          </m:acc>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𝜏</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𝐮</m:t>
                              </m:r>
                            </m:e>
                          </m:acc>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𝑢</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rad>
                        </m:den>
                      </m:f>
                    </m:oMath>
                  </m:oMathPara>
                </a14:m>
                <a:endParaRPr kumimoji="0" lang="en-US" sz="20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p:txBody>
          </p:sp>
        </mc:Choice>
        <mc:Fallback xmlns="">
          <p:sp>
            <p:nvSpPr>
              <p:cNvPr id="32" name="Rectangle 31">
                <a:extLst>
                  <a:ext uri="{FF2B5EF4-FFF2-40B4-BE49-F238E27FC236}">
                    <a16:creationId xmlns:a16="http://schemas.microsoft.com/office/drawing/2014/main" id="{61148351-F3CE-4255-A0D5-6EEE847AE9CF}"/>
                  </a:ext>
                </a:extLst>
              </p:cNvPr>
              <p:cNvSpPr>
                <a:spLocks noRot="1" noChangeAspect="1" noMove="1" noResize="1" noEditPoints="1" noAdjustHandles="1" noChangeArrowheads="1" noChangeShapeType="1" noTextEdit="1"/>
              </p:cNvSpPr>
              <p:nvPr/>
            </p:nvSpPr>
            <p:spPr>
              <a:xfrm>
                <a:off x="5646761" y="1098117"/>
                <a:ext cx="2842632" cy="885755"/>
              </a:xfrm>
              <a:prstGeom prst="rect">
                <a:avLst/>
              </a:prstGeom>
              <a:blipFill>
                <a:blip r:embed="rId12"/>
                <a:stretch>
                  <a:fillRect/>
                </a:stretch>
              </a:blipFill>
              <a:ln w="19050">
                <a:noFill/>
              </a:ln>
            </p:spPr>
            <p:txBody>
              <a:bodyPr/>
              <a:lstStyle/>
              <a:p>
                <a:r>
                  <a:rPr lang="en-US">
                    <a:noFill/>
                  </a:rPr>
                  <a:t> </a:t>
                </a:r>
              </a:p>
            </p:txBody>
          </p:sp>
        </mc:Fallback>
      </mc:AlternateContent>
      <p:sp>
        <p:nvSpPr>
          <p:cNvPr id="23" name="Content Placeholder 4">
            <a:extLst>
              <a:ext uri="{FF2B5EF4-FFF2-40B4-BE49-F238E27FC236}">
                <a16:creationId xmlns:a16="http://schemas.microsoft.com/office/drawing/2014/main" id="{6D2783E0-A6EC-457E-9BE3-41DE308F4827}"/>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48</a:t>
            </a:fld>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4A9A554-321D-44B3-BF4E-DC21ED8C2485}"/>
                  </a:ext>
                </a:extLst>
              </p:cNvPr>
              <p:cNvSpPr/>
              <p:nvPr/>
            </p:nvSpPr>
            <p:spPr>
              <a:xfrm>
                <a:off x="300025" y="3744761"/>
                <a:ext cx="11089531" cy="707886"/>
              </a:xfrm>
              <a:prstGeom prst="rect">
                <a:avLst/>
              </a:prstGeom>
            </p:spPr>
            <p:txBody>
              <a:bodyPr wrap="square">
                <a:spAutoFit/>
              </a:bodyPr>
              <a:lstStyle/>
              <a:p>
                <a:pPr lvl="0" eaLnBrk="0" fontAlgn="base" hangingPunct="0">
                  <a:spcBef>
                    <a:spcPct val="0"/>
                  </a:spcBef>
                  <a:spcAft>
                    <a:spcPct val="0"/>
                  </a:spcAft>
                  <a:defRPr/>
                </a:pPr>
                <a:r>
                  <a:rPr kumimoji="0" lang="en-US" sz="2000" b="0" i="0" u="none" strike="noStrike" kern="1200" cap="none" spc="0" normalizeH="0" baseline="0" noProof="0" dirty="0">
                    <a:ln>
                      <a:noFill/>
                    </a:ln>
                    <a:solidFill>
                      <a:srgbClr val="222222"/>
                    </a:solidFill>
                    <a:effectLst/>
                    <a:uLnTx/>
                    <a:uFillTx/>
                    <a:latin typeface="Times New Roman"/>
                    <a:ea typeface="+mn-ea"/>
                    <a:cs typeface="+mn-cs"/>
                  </a:rPr>
                  <a:t>which unifies charge density (related to electricity) and current density (related to magnetism) in </a:t>
                </a:r>
                <a:r>
                  <a:rPr kumimoji="0" lang="en-US" sz="2000" b="1" i="0" u="none" strike="noStrike" kern="1200" cap="none" spc="0" normalizeH="0" baseline="0" noProof="0" dirty="0">
                    <a:ln>
                      <a:noFill/>
                    </a:ln>
                    <a:solidFill>
                      <a:srgbClr val="222222"/>
                    </a:solidFill>
                    <a:effectLst/>
                    <a:uLnTx/>
                    <a:uFillTx/>
                    <a:latin typeface="Times New Roman"/>
                    <a:ea typeface="+mn-ea"/>
                    <a:cs typeface="+mn-cs"/>
                  </a:rPr>
                  <a:t>one electromagnetic entity </a:t>
                </a:r>
                <a14:m>
                  <m:oMath xmlns:m="http://schemas.openxmlformats.org/officeDocument/2006/math">
                    <m:sSup>
                      <m:sSupPr>
                        <m:ctrlPr>
                          <a:rPr lang="en-US" sz="2000" i="1">
                            <a:solidFill>
                              <a:srgbClr val="000000"/>
                            </a:solidFill>
                            <a:latin typeface="Cambria Math" panose="02040503050406030204" pitchFamily="18" charset="0"/>
                            <a:ea typeface="Cambria Math" panose="02040503050406030204" pitchFamily="18" charset="0"/>
                          </a:rPr>
                        </m:ctrlPr>
                      </m:sSupPr>
                      <m:e>
                        <m:r>
                          <a:rPr lang="en-US" sz="2000" i="1">
                            <a:solidFill>
                              <a:srgbClr val="000000"/>
                            </a:solidFill>
                            <a:latin typeface="Cambria Math" panose="02040503050406030204" pitchFamily="18" charset="0"/>
                            <a:ea typeface="Cambria Math" panose="02040503050406030204" pitchFamily="18" charset="0"/>
                          </a:rPr>
                          <m:t>𝐽</m:t>
                        </m:r>
                      </m:e>
                      <m:sup>
                        <m:r>
                          <a:rPr lang="en-US" sz="2000" i="1">
                            <a:solidFill>
                              <a:srgbClr val="000000"/>
                            </a:solidFill>
                            <a:latin typeface="Cambria Math" panose="02040503050406030204" pitchFamily="18" charset="0"/>
                            <a:ea typeface="Cambria Math" panose="02040503050406030204" pitchFamily="18" charset="0"/>
                          </a:rPr>
                          <m:t>𝜇</m:t>
                        </m:r>
                      </m:sup>
                    </m:sSup>
                  </m:oMath>
                </a14:m>
                <a:endParaRPr kumimoji="0" lang="en-US" sz="2000" b="1"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5" name="Rectangle 4">
                <a:extLst>
                  <a:ext uri="{FF2B5EF4-FFF2-40B4-BE49-F238E27FC236}">
                    <a16:creationId xmlns:a16="http://schemas.microsoft.com/office/drawing/2014/main" id="{84A9A554-321D-44B3-BF4E-DC21ED8C2485}"/>
                  </a:ext>
                </a:extLst>
              </p:cNvPr>
              <p:cNvSpPr>
                <a:spLocks noRot="1" noChangeAspect="1" noMove="1" noResize="1" noEditPoints="1" noAdjustHandles="1" noChangeArrowheads="1" noChangeShapeType="1" noTextEdit="1"/>
              </p:cNvSpPr>
              <p:nvPr/>
            </p:nvSpPr>
            <p:spPr>
              <a:xfrm>
                <a:off x="300025" y="3744761"/>
                <a:ext cx="11089531" cy="707886"/>
              </a:xfrm>
              <a:prstGeom prst="rect">
                <a:avLst/>
              </a:prstGeom>
              <a:blipFill>
                <a:blip r:embed="rId13"/>
                <a:stretch>
                  <a:fillRect l="-550" t="-4310"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BF4ED2F3-E8FD-4E74-A7B8-8A665D7A75C2}"/>
                  </a:ext>
                </a:extLst>
              </p:cNvPr>
              <p:cNvSpPr/>
              <p:nvPr/>
            </p:nvSpPr>
            <p:spPr>
              <a:xfrm>
                <a:off x="8153211" y="1368302"/>
                <a:ext cx="3427074"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multiplied by the invariant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a14:m>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 </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1" name="Rectangle 20">
                <a:extLst>
                  <a:ext uri="{FF2B5EF4-FFF2-40B4-BE49-F238E27FC236}">
                    <a16:creationId xmlns:a16="http://schemas.microsoft.com/office/drawing/2014/main" id="{BF4ED2F3-E8FD-4E74-A7B8-8A665D7A75C2}"/>
                  </a:ext>
                </a:extLst>
              </p:cNvPr>
              <p:cNvSpPr>
                <a:spLocks noRot="1" noChangeAspect="1" noMove="1" noResize="1" noEditPoints="1" noAdjustHandles="1" noChangeArrowheads="1" noChangeShapeType="1" noTextEdit="1"/>
              </p:cNvSpPr>
              <p:nvPr/>
            </p:nvSpPr>
            <p:spPr>
              <a:xfrm>
                <a:off x="8153211" y="1368302"/>
                <a:ext cx="3427074" cy="400110"/>
              </a:xfrm>
              <a:prstGeom prst="rect">
                <a:avLst/>
              </a:prstGeom>
              <a:blipFill>
                <a:blip r:embed="rId14"/>
                <a:stretch>
                  <a:fillRect l="-1776"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57151DD8-4C3A-47BE-8E7E-3BF79EE1C5DB}"/>
                  </a:ext>
                </a:extLst>
              </p:cNvPr>
              <p:cNvSpPr/>
              <p:nvPr/>
            </p:nvSpPr>
            <p:spPr>
              <a:xfrm>
                <a:off x="347176" y="4903690"/>
                <a:ext cx="3797275" cy="957634"/>
              </a:xfrm>
              <a:prstGeom prst="rect">
                <a:avLst/>
              </a:prstGeom>
              <a:ln w="19050">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𝐉</m:t>
                          </m:r>
                        </m:e>
                      </m:acc>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𝐽</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𝑥</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𝐽</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𝑦</m:t>
                              </m:r>
                            </m:sub>
                          </m:sSub>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𝑦</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𝐽</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𝑧</m:t>
                              </m:r>
                            </m:sub>
                          </m:sSub>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𝑧</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nary>
                        <m:nary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naryPr>
                        <m:sub>
                          <m:r>
                            <m:rPr>
                              <m:brk m:alnAt="23"/>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𝑖</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=1</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3</m:t>
                          </m:r>
                        </m:sup>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𝐽</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𝑖</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𝑖</m:t>
                                  </m:r>
                                </m:sup>
                              </m:sSup>
                            </m:den>
                          </m:f>
                        </m:e>
                      </m:nary>
                    </m:oMath>
                  </m:oMathPara>
                </a14:m>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2" name="Rectangle 21">
                <a:extLst>
                  <a:ext uri="{FF2B5EF4-FFF2-40B4-BE49-F238E27FC236}">
                    <a16:creationId xmlns:a16="http://schemas.microsoft.com/office/drawing/2014/main" id="{57151DD8-4C3A-47BE-8E7E-3BF79EE1C5DB}"/>
                  </a:ext>
                </a:extLst>
              </p:cNvPr>
              <p:cNvSpPr>
                <a:spLocks noRot="1" noChangeAspect="1" noMove="1" noResize="1" noEditPoints="1" noAdjustHandles="1" noChangeArrowheads="1" noChangeShapeType="1" noTextEdit="1"/>
              </p:cNvSpPr>
              <p:nvPr/>
            </p:nvSpPr>
            <p:spPr>
              <a:xfrm>
                <a:off x="347176" y="4903690"/>
                <a:ext cx="3797275" cy="957634"/>
              </a:xfrm>
              <a:prstGeom prst="rect">
                <a:avLst/>
              </a:prstGeom>
              <a:blipFill>
                <a:blip r:embed="rId15"/>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18C3BE64-C9AC-421F-AB87-148DC0A87B2E}"/>
                  </a:ext>
                </a:extLst>
              </p:cNvPr>
              <p:cNvSpPr/>
              <p:nvPr/>
            </p:nvSpPr>
            <p:spPr>
              <a:xfrm>
                <a:off x="300025" y="1935444"/>
                <a:ext cx="9102593"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Charge density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multiplied by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oMath>
                </a14:m>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 forms</a:t>
                </a:r>
              </a:p>
            </p:txBody>
          </p:sp>
        </mc:Choice>
        <mc:Fallback xmlns="">
          <p:sp>
            <p:nvSpPr>
              <p:cNvPr id="27" name="Rectangle 26">
                <a:extLst>
                  <a:ext uri="{FF2B5EF4-FFF2-40B4-BE49-F238E27FC236}">
                    <a16:creationId xmlns:a16="http://schemas.microsoft.com/office/drawing/2014/main" id="{18C3BE64-C9AC-421F-AB87-148DC0A87B2E}"/>
                  </a:ext>
                </a:extLst>
              </p:cNvPr>
              <p:cNvSpPr>
                <a:spLocks noRot="1" noChangeAspect="1" noMove="1" noResize="1" noEditPoints="1" noAdjustHandles="1" noChangeArrowheads="1" noChangeShapeType="1" noTextEdit="1"/>
              </p:cNvSpPr>
              <p:nvPr/>
            </p:nvSpPr>
            <p:spPr>
              <a:xfrm>
                <a:off x="300025" y="1935444"/>
                <a:ext cx="9102593" cy="400110"/>
              </a:xfrm>
              <a:prstGeom prst="rect">
                <a:avLst/>
              </a:prstGeom>
              <a:blipFill>
                <a:blip r:embed="rId16"/>
                <a:stretch>
                  <a:fillRect l="-670"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E9B769A-844C-4B2E-930E-F6669A5E1C05}"/>
                  </a:ext>
                </a:extLst>
              </p:cNvPr>
              <p:cNvSpPr/>
              <p:nvPr/>
            </p:nvSpPr>
            <p:spPr>
              <a:xfrm>
                <a:off x="4495876" y="1931273"/>
                <a:ext cx="1078500"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𝐽</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6" name="Rectangle 5">
                <a:extLst>
                  <a:ext uri="{FF2B5EF4-FFF2-40B4-BE49-F238E27FC236}">
                    <a16:creationId xmlns:a16="http://schemas.microsoft.com/office/drawing/2014/main" id="{FE9B769A-844C-4B2E-930E-F6669A5E1C05}"/>
                  </a:ext>
                </a:extLst>
              </p:cNvPr>
              <p:cNvSpPr>
                <a:spLocks noRot="1" noChangeAspect="1" noMove="1" noResize="1" noEditPoints="1" noAdjustHandles="1" noChangeArrowheads="1" noChangeShapeType="1" noTextEdit="1"/>
              </p:cNvSpPr>
              <p:nvPr/>
            </p:nvSpPr>
            <p:spPr>
              <a:xfrm>
                <a:off x="4495876" y="1931273"/>
                <a:ext cx="1078500" cy="400110"/>
              </a:xfrm>
              <a:prstGeom prst="rect">
                <a:avLst/>
              </a:prstGeom>
              <a:blipFill>
                <a:blip r:embed="rId17"/>
                <a:stretch>
                  <a:fillRect l="-1705"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0D109DC5-900E-47F6-8450-F345C275393E}"/>
                  </a:ext>
                </a:extLst>
              </p:cNvPr>
              <p:cNvSpPr/>
              <p:nvPr/>
            </p:nvSpPr>
            <p:spPr>
              <a:xfrm>
                <a:off x="8170915" y="5018242"/>
                <a:ext cx="2416883" cy="709938"/>
              </a:xfrm>
              <a:prstGeom prst="rect">
                <a:avLst/>
              </a:prstGeom>
              <a:ln w="19050">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a:cs typeface="+mn-cs"/>
                        </a:rPr>
                        <m:t>=</m:t>
                      </m:r>
                      <m:d>
                        <m:dPr>
                          <m:begChr m:val="{"/>
                          <m:end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0</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𝑐𝑡</m:t>
                          </m:r>
                        </m:e>
                      </m:d>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𝐽</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0</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𝑥</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0</m:t>
                              </m:r>
                            </m:sup>
                          </m:sSup>
                        </m:den>
                      </m:f>
                    </m:oMath>
                  </m:oMathPara>
                </a14:m>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8" name="Rectangle 27">
                <a:extLst>
                  <a:ext uri="{FF2B5EF4-FFF2-40B4-BE49-F238E27FC236}">
                    <a16:creationId xmlns:a16="http://schemas.microsoft.com/office/drawing/2014/main" id="{0D109DC5-900E-47F6-8450-F345C275393E}"/>
                  </a:ext>
                </a:extLst>
              </p:cNvPr>
              <p:cNvSpPr>
                <a:spLocks noRot="1" noChangeAspect="1" noMove="1" noResize="1" noEditPoints="1" noAdjustHandles="1" noChangeArrowheads="1" noChangeShapeType="1" noTextEdit="1"/>
              </p:cNvSpPr>
              <p:nvPr/>
            </p:nvSpPr>
            <p:spPr>
              <a:xfrm>
                <a:off x="8170915" y="5018242"/>
                <a:ext cx="2416883" cy="709938"/>
              </a:xfrm>
              <a:prstGeom prst="rect">
                <a:avLst/>
              </a:prstGeom>
              <a:blipFill>
                <a:blip r:embed="rId18"/>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747DC9E9-A16D-4133-8E2E-F7CF26074F1A}"/>
                  </a:ext>
                </a:extLst>
              </p:cNvPr>
              <p:cNvSpPr/>
              <p:nvPr/>
            </p:nvSpPr>
            <p:spPr>
              <a:xfrm>
                <a:off x="5365159" y="1824764"/>
                <a:ext cx="2123337" cy="74847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𝑢</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rad>
                        </m:den>
                      </m:f>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3" name="Rectangle 32">
                <a:extLst>
                  <a:ext uri="{FF2B5EF4-FFF2-40B4-BE49-F238E27FC236}">
                    <a16:creationId xmlns:a16="http://schemas.microsoft.com/office/drawing/2014/main" id="{747DC9E9-A16D-4133-8E2E-F7CF26074F1A}"/>
                  </a:ext>
                </a:extLst>
              </p:cNvPr>
              <p:cNvSpPr>
                <a:spLocks noRot="1" noChangeAspect="1" noMove="1" noResize="1" noEditPoints="1" noAdjustHandles="1" noChangeArrowheads="1" noChangeShapeType="1" noTextEdit="1"/>
              </p:cNvSpPr>
              <p:nvPr/>
            </p:nvSpPr>
            <p:spPr>
              <a:xfrm>
                <a:off x="5365159" y="1824764"/>
                <a:ext cx="2123337" cy="748475"/>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86FB0DE5-280B-4B9A-A5A9-E0609A30FED5}"/>
                  </a:ext>
                </a:extLst>
              </p:cNvPr>
              <p:cNvSpPr/>
              <p:nvPr/>
            </p:nvSpPr>
            <p:spPr>
              <a:xfrm>
                <a:off x="7280969" y="1816029"/>
                <a:ext cx="3548151" cy="74847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𝜂</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with</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𝜂</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num>
                        <m:den>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𝑢</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rad>
                        </m:den>
                      </m:f>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4" name="Rectangle 33">
                <a:extLst>
                  <a:ext uri="{FF2B5EF4-FFF2-40B4-BE49-F238E27FC236}">
                    <a16:creationId xmlns:a16="http://schemas.microsoft.com/office/drawing/2014/main" id="{86FB0DE5-280B-4B9A-A5A9-E0609A30FED5}"/>
                  </a:ext>
                </a:extLst>
              </p:cNvPr>
              <p:cNvSpPr>
                <a:spLocks noRot="1" noChangeAspect="1" noMove="1" noResize="1" noEditPoints="1" noAdjustHandles="1" noChangeArrowheads="1" noChangeShapeType="1" noTextEdit="1"/>
              </p:cNvSpPr>
              <p:nvPr/>
            </p:nvSpPr>
            <p:spPr>
              <a:xfrm>
                <a:off x="7280969" y="1816029"/>
                <a:ext cx="3548151" cy="748475"/>
              </a:xfrm>
              <a:prstGeom prst="rect">
                <a:avLst/>
              </a:prstGeom>
              <a:blipFill>
                <a:blip r:embed="rId20"/>
                <a:stretch>
                  <a:fillRect/>
                </a:stretch>
              </a:blipFill>
            </p:spPr>
            <p:txBody>
              <a:bodyPr/>
              <a:lstStyle/>
              <a:p>
                <a:r>
                  <a:rPr lang="en-US">
                    <a:noFill/>
                  </a:rPr>
                  <a:t> </a:t>
                </a:r>
              </a:p>
            </p:txBody>
          </p:sp>
        </mc:Fallback>
      </mc:AlternateContent>
      <p:sp>
        <p:nvSpPr>
          <p:cNvPr id="24" name="Rectangle 23"/>
          <p:cNvSpPr/>
          <p:nvPr/>
        </p:nvSpPr>
        <p:spPr>
          <a:xfrm>
            <a:off x="312600" y="2462835"/>
            <a:ext cx="11843016" cy="400110"/>
          </a:xfrm>
          <a:prstGeom prst="rect">
            <a:avLst/>
          </a:prstGeom>
        </p:spPr>
        <p:txBody>
          <a:bodyPr wrap="square">
            <a:spAutoFit/>
          </a:bodyPr>
          <a:lstStyle/>
          <a:p>
            <a:pPr lvl="0" eaLnBrk="0" fontAlgn="base" hangingPunct="0">
              <a:spcBef>
                <a:spcPct val="0"/>
              </a:spcBef>
              <a:spcAft>
                <a:spcPct val="0"/>
              </a:spcAft>
              <a:defRPr/>
            </a:pPr>
            <a:r>
              <a:rPr lang="en-US" sz="2000" dirty="0">
                <a:solidFill>
                  <a:srgbClr val="242424"/>
                </a:solidFill>
                <a:latin typeface="Times New Roman" panose="02020603050405020304" pitchFamily="18" charset="0"/>
              </a:rPr>
              <a:t>Charge density is related to time, while current density is related to space (charge moving in space)</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1077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6" grpId="0"/>
      <p:bldP spid="9" grpId="0"/>
      <p:bldP spid="29" grpId="0"/>
      <p:bldP spid="30" grpId="0"/>
      <p:bldP spid="31" grpId="0" animBg="1"/>
      <p:bldP spid="10" grpId="0"/>
      <p:bldP spid="4" grpId="0"/>
      <p:bldP spid="19" grpId="0"/>
      <p:bldP spid="32" grpId="0"/>
      <p:bldP spid="5" grpId="0"/>
      <p:bldP spid="21" grpId="0"/>
      <p:bldP spid="22" grpId="0"/>
      <p:bldP spid="27" grpId="0"/>
      <p:bldP spid="6" grpId="0"/>
      <p:bldP spid="28" grpId="0"/>
      <p:bldP spid="33" grpId="0"/>
      <p:bldP spid="34" grpId="0"/>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Maxwell’s equations in tensor notations</a:t>
            </a:r>
            <a:endParaRPr lang="en-US" altLang="en-US" dirty="0">
              <a:solidFill>
                <a:schemeClr val="accent2">
                  <a:lumMod val="50000"/>
                </a:schemeClr>
              </a:solidFill>
            </a:endParaRPr>
          </a:p>
        </p:txBody>
      </p:sp>
      <p:sp>
        <p:nvSpPr>
          <p:cNvPr id="11" name="Rectangle 10"/>
          <p:cNvSpPr/>
          <p:nvPr/>
        </p:nvSpPr>
        <p:spPr>
          <a:xfrm>
            <a:off x="0" y="692351"/>
            <a:ext cx="12192000" cy="400110"/>
          </a:xfrm>
          <a:prstGeom prst="rect">
            <a:avLst/>
          </a:prstGeom>
        </p:spPr>
        <p:txBody>
          <a:bodyPr wrap="square">
            <a:spAutoFit/>
          </a:bodyPr>
          <a:lstStyle/>
          <a:p>
            <a:pPr algn="ctr"/>
            <a:r>
              <a:rPr lang="en-US" sz="2000" b="0" dirty="0">
                <a:solidFill>
                  <a:srgbClr val="252525"/>
                </a:solidFill>
                <a:latin typeface="Times New Roman" panose="02020603050405020304" pitchFamily="18" charset="0"/>
              </a:rPr>
              <a:t>The laws of electrodynamics (Maxwell's equations) can be reformulated in tensor notations</a:t>
            </a:r>
            <a:endParaRPr lang="en-US" sz="2000" dirty="0"/>
          </a:p>
        </p:txBody>
      </p:sp>
      <mc:AlternateContent xmlns:mc="http://schemas.openxmlformats.org/markup-compatibility/2006" xmlns:a14="http://schemas.microsoft.com/office/drawing/2010/main">
        <mc:Choice Requires="a14">
          <p:sp>
            <p:nvSpPr>
              <p:cNvPr id="33" name="Rectangle 32"/>
              <p:cNvSpPr/>
              <p:nvPr/>
            </p:nvSpPr>
            <p:spPr>
              <a:xfrm>
                <a:off x="1638306" y="2233684"/>
                <a:ext cx="4988483" cy="148014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r>
                        <a:rPr lang="en-US" sz="2000" b="0" i="1">
                          <a:latin typeface="Cambria Math" panose="02040503050406030204" pitchFamily="18" charset="0"/>
                          <a:ea typeface="Cambria Math" panose="02040503050406030204" pitchFamily="18" charset="0"/>
                        </a:rPr>
                        <m:t>=</m:t>
                      </m:r>
                      <m:d>
                        <m:dPr>
                          <m:begChr m:val="{"/>
                          <m:endChr m:val="}"/>
                          <m:ctrlPr>
                            <a:rPr lang="en-US" sz="2000" b="0" i="1">
                              <a:latin typeface="Cambria Math" panose="02040503050406030204" pitchFamily="18" charset="0"/>
                            </a:rPr>
                          </m:ctrlPr>
                        </m:dPr>
                        <m:e>
                          <m:m>
                            <m:mPr>
                              <m:mcs>
                                <m:mc>
                                  <m:mcPr>
                                    <m:count m:val="2"/>
                                    <m:mcJc m:val="center"/>
                                  </m:mcPr>
                                </m:mc>
                              </m:mcs>
                              <m:ctrlPr>
                                <a:rPr lang="en-US" sz="2000" b="0" i="1">
                                  <a:latin typeface="Cambria Math" panose="02040503050406030204" pitchFamily="18" charset="0"/>
                                </a:rPr>
                              </m:ctrlPr>
                            </m:mPr>
                            <m:mr>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r>
                                        <a:rPr lang="en-US" sz="2000" b="0" i="1">
                                          <a:latin typeface="Cambria Math" panose="02040503050406030204" pitchFamily="18" charset="0"/>
                                        </a:rPr>
                                        <m:t>0</m:t>
                                      </m:r>
                                    </m:e>
                                  </m:mr>
                                </m:m>
                              </m:e>
                              <m:e>
                                <m:m>
                                  <m:mPr>
                                    <m:mcs>
                                      <m:mc>
                                        <m:mcPr>
                                          <m:count m:val="2"/>
                                          <m:mcJc m:val="center"/>
                                        </m:mcPr>
                                      </m:mc>
                                    </m:mcs>
                                    <m:ctrlPr>
                                      <a:rPr lang="en-US" sz="2000" b="0" i="1">
                                        <a:latin typeface="Cambria Math" panose="02040503050406030204" pitchFamily="18" charset="0"/>
                                      </a:rPr>
                                    </m:ctrlPr>
                                  </m:mP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mr>
                                </m:m>
                              </m:e>
                            </m:mr>
                            <m:mr>
                              <m:e>
                                <m:m>
                                  <m:mPr>
                                    <m:mcs>
                                      <m:mc>
                                        <m:mcPr>
                                          <m:count m:val="2"/>
                                          <m:mcJc m:val="center"/>
                                        </m:mcPr>
                                      </m:mc>
                                    </m:mcs>
                                    <m:ctrlPr>
                                      <a:rPr lang="en-US" sz="2000" b="0" i="1">
                                        <a:latin typeface="Cambria Math" panose="02040503050406030204" pitchFamily="18" charset="0"/>
                                      </a:rPr>
                                    </m:ctrlPr>
                                  </m:mPr>
                                  <m:mr>
                                    <m:e>
                                      <m:r>
                                        <m:rPr>
                                          <m:brk m:alnAt="7"/>
                                        </m:rP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mr>
                                </m:m>
                              </m:e>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e>
                                      <m:r>
                                        <a:rPr lang="en-US" sz="2000" b="0" i="1">
                                          <a:latin typeface="Cambria Math" panose="02040503050406030204" pitchFamily="18" charset="0"/>
                                        </a:rPr>
                                        <m:t>0</m:t>
                                      </m:r>
                                    </m:e>
                                  </m:mr>
                                </m:m>
                              </m:e>
                            </m:mr>
                          </m:m>
                        </m:e>
                      </m:d>
                    </m:oMath>
                  </m:oMathPara>
                </a14:m>
                <a:endParaRPr lang="en-US" sz="2000" dirty="0"/>
              </a:p>
            </p:txBody>
          </p:sp>
        </mc:Choice>
        <mc:Fallback xmlns="">
          <p:sp>
            <p:nvSpPr>
              <p:cNvPr id="33" name="Rectangle 32"/>
              <p:cNvSpPr>
                <a:spLocks noRot="1" noChangeAspect="1" noMove="1" noResize="1" noEditPoints="1" noAdjustHandles="1" noChangeArrowheads="1" noChangeShapeType="1" noTextEdit="1"/>
              </p:cNvSpPr>
              <p:nvPr/>
            </p:nvSpPr>
            <p:spPr>
              <a:xfrm>
                <a:off x="1638306" y="2233684"/>
                <a:ext cx="4988483" cy="148014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6111560" y="2233684"/>
                <a:ext cx="4988483" cy="148014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𝜇𝜈</m:t>
                          </m:r>
                        </m:sup>
                      </m:sSup>
                      <m:r>
                        <a:rPr lang="en-US" sz="2000" b="0" i="1">
                          <a:latin typeface="Cambria Math" panose="02040503050406030204" pitchFamily="18" charset="0"/>
                          <a:ea typeface="Cambria Math" panose="02040503050406030204" pitchFamily="18" charset="0"/>
                        </a:rPr>
                        <m:t>=</m:t>
                      </m:r>
                      <m:d>
                        <m:dPr>
                          <m:begChr m:val="{"/>
                          <m:endChr m:val="}"/>
                          <m:ctrlPr>
                            <a:rPr lang="en-US" sz="2000" b="0" i="1">
                              <a:latin typeface="Cambria Math" panose="02040503050406030204" pitchFamily="18" charset="0"/>
                            </a:rPr>
                          </m:ctrlPr>
                        </m:dPr>
                        <m:e>
                          <m:m>
                            <m:mPr>
                              <m:mcs>
                                <m:mc>
                                  <m:mcPr>
                                    <m:count m:val="2"/>
                                    <m:mcJc m:val="center"/>
                                  </m:mcPr>
                                </m:mc>
                              </m:mcs>
                              <m:ctrlPr>
                                <a:rPr lang="en-US" sz="2000" b="0" i="1">
                                  <a:latin typeface="Cambria Math" panose="02040503050406030204" pitchFamily="18" charset="0"/>
                                </a:rPr>
                              </m:ctrlPr>
                            </m:mPr>
                            <m:mr>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e>
                                      <m:r>
                                        <a:rPr lang="en-US" sz="2000" b="0" i="1">
                                          <a:latin typeface="Cambria Math" panose="02040503050406030204" pitchFamily="18" charset="0"/>
                                        </a:rPr>
                                        <m:t>0</m:t>
                                      </m:r>
                                    </m:e>
                                  </m:mr>
                                </m:m>
                              </m:e>
                              <m:e>
                                <m:m>
                                  <m:mPr>
                                    <m:mcs>
                                      <m:mc>
                                        <m:mcPr>
                                          <m:count m:val="2"/>
                                          <m:mcJc m:val="center"/>
                                        </m:mcPr>
                                      </m:mc>
                                    </m:mcs>
                                    <m:ctrlPr>
                                      <a:rPr lang="en-US" sz="2000" b="0" i="1">
                                        <a:latin typeface="Cambria Math" panose="02040503050406030204" pitchFamily="18" charset="0"/>
                                      </a:rPr>
                                    </m:ctrlPr>
                                  </m:mP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
                              </m:e>
                            </m:mr>
                            <m:mr>
                              <m:e>
                                <m:m>
                                  <m:mPr>
                                    <m:mcs>
                                      <m:mc>
                                        <m:mcPr>
                                          <m:count m:val="2"/>
                                          <m:mcJc m:val="center"/>
                                        </m:mcPr>
                                      </m:mc>
                                    </m:mcs>
                                    <m:ctrlPr>
                                      <a:rPr lang="en-US" sz="2000" b="0" i="1">
                                        <a:latin typeface="Cambria Math" panose="02040503050406030204" pitchFamily="18" charset="0"/>
                                      </a:rPr>
                                    </m:ctrlPr>
                                  </m:mPr>
                                  <m:mr>
                                    <m:e>
                                      <m:r>
                                        <m:rPr>
                                          <m:brk m:alnAt="7"/>
                                        </m:rP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
                              </m:e>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r>
                                        <a:rPr lang="en-US" sz="2000" b="0" i="1">
                                          <a:latin typeface="Cambria Math" panose="02040503050406030204" pitchFamily="18" charset="0"/>
                                        </a:rPr>
                                        <m:t>0</m:t>
                                      </m:r>
                                    </m:e>
                                  </m:mr>
                                </m:m>
                              </m:e>
                            </m:mr>
                          </m:m>
                        </m:e>
                      </m:d>
                    </m:oMath>
                  </m:oMathPara>
                </a14:m>
                <a:endParaRPr lang="en-US" sz="2000" dirty="0"/>
              </a:p>
            </p:txBody>
          </p:sp>
        </mc:Choice>
        <mc:Fallback xmlns="">
          <p:sp>
            <p:nvSpPr>
              <p:cNvPr id="34" name="Rectangle 33"/>
              <p:cNvSpPr>
                <a:spLocks noRot="1" noChangeAspect="1" noMove="1" noResize="1" noEditPoints="1" noAdjustHandles="1" noChangeArrowheads="1" noChangeShapeType="1" noTextEdit="1"/>
              </p:cNvSpPr>
              <p:nvPr/>
            </p:nvSpPr>
            <p:spPr>
              <a:xfrm>
                <a:off x="6111560" y="2233684"/>
                <a:ext cx="4988483" cy="148014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659918" y="3893449"/>
                <a:ext cx="7308159" cy="400110"/>
              </a:xfrm>
              <a:prstGeom prst="rect">
                <a:avLst/>
              </a:prstGeom>
            </p:spPr>
            <p:txBody>
              <a:bodyPr wrap="square">
                <a:spAutoFit/>
              </a:bodyPr>
              <a:lstStyle/>
              <a:p>
                <a:pPr algn="l"/>
                <a:r>
                  <a:rPr lang="en-US" sz="2000" b="0" dirty="0">
                    <a:solidFill>
                      <a:srgbClr val="252525"/>
                    </a:solidFill>
                    <a:latin typeface="+mn-lt"/>
                  </a:rPr>
                  <a:t>Each of these stands for four equations -- one for every value of </a:t>
                </a:r>
                <a14:m>
                  <m:oMath xmlns:m="http://schemas.openxmlformats.org/officeDocument/2006/math">
                    <m:r>
                      <a:rPr lang="en-US" sz="2000" b="0" i="1">
                        <a:latin typeface="Cambria Math" panose="02040503050406030204" pitchFamily="18" charset="0"/>
                        <a:ea typeface="Cambria Math" panose="02040503050406030204" pitchFamily="18" charset="0"/>
                      </a:rPr>
                      <m:t>𝜇</m:t>
                    </m:r>
                  </m:oMath>
                </a14:m>
                <a:endParaRPr lang="en-US" sz="2000" dirty="0">
                  <a:latin typeface="+mn-lt"/>
                </a:endParaRPr>
              </a:p>
            </p:txBody>
          </p:sp>
        </mc:Choice>
        <mc:Fallback xmlns="">
          <p:sp>
            <p:nvSpPr>
              <p:cNvPr id="12" name="Rectangle 11"/>
              <p:cNvSpPr>
                <a:spLocks noRot="1" noChangeAspect="1" noMove="1" noResize="1" noEditPoints="1" noAdjustHandles="1" noChangeArrowheads="1" noChangeShapeType="1" noTextEdit="1"/>
              </p:cNvSpPr>
              <p:nvPr/>
            </p:nvSpPr>
            <p:spPr>
              <a:xfrm>
                <a:off x="2659918" y="3893449"/>
                <a:ext cx="7308159" cy="400110"/>
              </a:xfrm>
              <a:prstGeom prst="rect">
                <a:avLst/>
              </a:prstGeom>
              <a:blipFill>
                <a:blip r:embed="rId6"/>
                <a:stretch>
                  <a:fillRect l="-834"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950449" y="4451018"/>
                <a:ext cx="4229336" cy="709938"/>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0</m:t>
                              </m:r>
                              <m:r>
                                <a:rPr lang="en-US" sz="2000" b="0" i="1">
                                  <a:latin typeface="Cambria Math" panose="02040503050406030204" pitchFamily="18" charset="0"/>
                                  <a:ea typeface="Cambria Math" panose="02040503050406030204" pitchFamily="18" charset="0"/>
                                </a:rPr>
                                <m:t>𝜈</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r>
                        <a:rPr lang="en-US" sz="2000" b="0" i="1">
                          <a:latin typeface="Cambria Math" panose="02040503050406030204" pitchFamily="18" charset="0"/>
                          <a:ea typeface="Cambria Math"/>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00</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0</m:t>
                              </m:r>
                            </m:sup>
                          </m:sSup>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01</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1</m:t>
                              </m:r>
                            </m:sup>
                          </m:sSup>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02</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2</m:t>
                              </m:r>
                            </m:sup>
                          </m:sSup>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03</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3</m:t>
                              </m:r>
                            </m:sup>
                          </m:sSup>
                        </m:den>
                      </m:f>
                    </m:oMath>
                  </m:oMathPara>
                </a14:m>
                <a:endParaRPr lang="en-US" sz="2000" dirty="0"/>
              </a:p>
            </p:txBody>
          </p:sp>
        </mc:Choice>
        <mc:Fallback xmlns="">
          <p:sp>
            <p:nvSpPr>
              <p:cNvPr id="13" name="Rectangle 12"/>
              <p:cNvSpPr>
                <a:spLocks noRot="1" noChangeAspect="1" noMove="1" noResize="1" noEditPoints="1" noAdjustHandles="1" noChangeArrowheads="1" noChangeShapeType="1" noTextEdit="1"/>
              </p:cNvSpPr>
              <p:nvPr/>
            </p:nvSpPr>
            <p:spPr>
              <a:xfrm>
                <a:off x="1950449" y="4451018"/>
                <a:ext cx="4229336" cy="70993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4665519" y="5855539"/>
                <a:ext cx="1585319" cy="747384"/>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en-US" sz="2000" b="0" i="1">
                                  <a:latin typeface="Cambria Math" panose="02040503050406030204" pitchFamily="18" charset="0"/>
                                  <a:ea typeface="Cambria Math" panose="02040503050406030204" pitchFamily="18" charset="0"/>
                                </a:rPr>
                                <m:t>0</m:t>
                              </m:r>
                            </m:sub>
                          </m:sSub>
                        </m:den>
                      </m:f>
                      <m:r>
                        <a:rPr lang="en-US" sz="2000" b="0" i="1">
                          <a:latin typeface="Cambria Math" panose="02040503050406030204" pitchFamily="18" charset="0"/>
                          <a:ea typeface="Cambria Math" panose="02040503050406030204" pitchFamily="18" charset="0"/>
                        </a:rPr>
                        <m:t>𝜌</m:t>
                      </m:r>
                    </m:oMath>
                  </m:oMathPara>
                </a14:m>
                <a:endParaRPr lang="en-US" sz="2000" dirty="0"/>
              </a:p>
            </p:txBody>
          </p:sp>
        </mc:Choice>
        <mc:Fallback xmlns="">
          <p:sp>
            <p:nvSpPr>
              <p:cNvPr id="37" name="Rectangle 36"/>
              <p:cNvSpPr>
                <a:spLocks noRot="1" noChangeAspect="1" noMove="1" noResize="1" noEditPoints="1" noAdjustHandles="1" noChangeArrowheads="1" noChangeShapeType="1" noTextEdit="1"/>
              </p:cNvSpPr>
              <p:nvPr/>
            </p:nvSpPr>
            <p:spPr>
              <a:xfrm>
                <a:off x="4665519" y="5855539"/>
                <a:ext cx="1585319" cy="747384"/>
              </a:xfrm>
              <a:prstGeom prst="rect">
                <a:avLst/>
              </a:prstGeom>
              <a:blipFill>
                <a:blip r:embed="rId8"/>
                <a:stretch>
                  <a:fillRect/>
                </a:stretch>
              </a:blipFill>
            </p:spPr>
            <p:txBody>
              <a:bodyPr/>
              <a:lstStyle/>
              <a:p>
                <a:r>
                  <a:rPr lang="en-US">
                    <a:noFill/>
                  </a:rPr>
                  <a:t> </a:t>
                </a:r>
              </a:p>
            </p:txBody>
          </p:sp>
        </mc:Fallback>
      </mc:AlternateContent>
      <p:sp>
        <p:nvSpPr>
          <p:cNvPr id="38" name="Rectangle 37"/>
          <p:cNvSpPr/>
          <p:nvPr/>
        </p:nvSpPr>
        <p:spPr>
          <a:xfrm>
            <a:off x="6225822" y="6029176"/>
            <a:ext cx="1633130" cy="400110"/>
          </a:xfrm>
          <a:prstGeom prst="rect">
            <a:avLst/>
          </a:prstGeom>
        </p:spPr>
        <p:txBody>
          <a:bodyPr wrap="square">
            <a:spAutoFit/>
          </a:bodyPr>
          <a:lstStyle/>
          <a:p>
            <a:pPr algn="l"/>
            <a:r>
              <a:rPr lang="en-US" sz="2000" b="0" dirty="0">
                <a:solidFill>
                  <a:srgbClr val="252525"/>
                </a:solidFill>
                <a:latin typeface="+mn-lt"/>
              </a:rPr>
              <a:t>- Gauss’ law</a:t>
            </a:r>
            <a:endParaRPr lang="en-US" sz="2000" dirty="0">
              <a:latin typeface="+mn-lt"/>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45F2FDA5-2A7E-4DD7-8162-A4EC9566A7B6}"/>
                  </a:ext>
                </a:extLst>
              </p:cNvPr>
              <p:cNvSpPr/>
              <p:nvPr/>
            </p:nvSpPr>
            <p:spPr>
              <a:xfrm>
                <a:off x="8130982" y="1295674"/>
                <a:ext cx="3441893" cy="400110"/>
              </a:xfrm>
              <a:prstGeom prst="rect">
                <a:avLst/>
              </a:prstGeom>
            </p:spPr>
            <p:txBody>
              <a:bodyPr wrap="square">
                <a:spAutoFit/>
              </a:bodyPr>
              <a:lstStyle/>
              <a:p>
                <a:pPr algn="l"/>
                <a:r>
                  <a:rPr lang="en-US" sz="2000" b="0" dirty="0">
                    <a:solidFill>
                      <a:srgbClr val="242424"/>
                    </a:solidFill>
                    <a:latin typeface="Times New Roman" panose="02020603050405020304" pitchFamily="18" charset="0"/>
                  </a:rPr>
                  <a:t>NB: summation over </a:t>
                </a:r>
                <a14:m>
                  <m:oMath xmlns:m="http://schemas.openxmlformats.org/officeDocument/2006/math">
                    <m:r>
                      <a:rPr lang="en-US" sz="2000" b="0" i="1">
                        <a:latin typeface="Cambria Math" panose="02040503050406030204" pitchFamily="18" charset="0"/>
                        <a:ea typeface="Cambria Math" panose="02040503050406030204" pitchFamily="18" charset="0"/>
                      </a:rPr>
                      <m:t>𝜈</m:t>
                    </m:r>
                  </m:oMath>
                </a14:m>
                <a:r>
                  <a:rPr lang="en-US" sz="2000" b="0" dirty="0">
                    <a:solidFill>
                      <a:srgbClr val="242424"/>
                    </a:solidFill>
                    <a:latin typeface="Times New Roman" panose="02020603050405020304" pitchFamily="18" charset="0"/>
                  </a:rPr>
                  <a:t> implied</a:t>
                </a:r>
                <a:endParaRPr lang="en-US" sz="2000" dirty="0"/>
              </a:p>
            </p:txBody>
          </p:sp>
        </mc:Choice>
        <mc:Fallback xmlns="">
          <p:sp>
            <p:nvSpPr>
              <p:cNvPr id="14" name="Rectangle 13">
                <a:extLst>
                  <a:ext uri="{FF2B5EF4-FFF2-40B4-BE49-F238E27FC236}">
                    <a16:creationId xmlns:a16="http://schemas.microsoft.com/office/drawing/2014/main" id="{45F2FDA5-2A7E-4DD7-8162-A4EC9566A7B6}"/>
                  </a:ext>
                </a:extLst>
              </p:cNvPr>
              <p:cNvSpPr>
                <a:spLocks noRot="1" noChangeAspect="1" noMove="1" noResize="1" noEditPoints="1" noAdjustHandles="1" noChangeArrowheads="1" noChangeShapeType="1" noTextEdit="1"/>
              </p:cNvSpPr>
              <p:nvPr/>
            </p:nvSpPr>
            <p:spPr>
              <a:xfrm>
                <a:off x="8130982" y="1295674"/>
                <a:ext cx="3441893" cy="400110"/>
              </a:xfrm>
              <a:prstGeom prst="rect">
                <a:avLst/>
              </a:prstGeom>
              <a:blipFill>
                <a:blip r:embed="rId11"/>
                <a:stretch>
                  <a:fillRect l="-1950" t="-9231" b="-27692"/>
                </a:stretch>
              </a:blipFill>
            </p:spPr>
            <p:txBody>
              <a:bodyPr/>
              <a:lstStyle/>
              <a:p>
                <a:r>
                  <a:rPr lang="en-US">
                    <a:noFill/>
                  </a:rPr>
                  <a:t> </a:t>
                </a:r>
              </a:p>
            </p:txBody>
          </p:sp>
        </mc:Fallback>
      </mc:AlternateContent>
      <p:sp>
        <p:nvSpPr>
          <p:cNvPr id="16" name="Content Placeholder 4">
            <a:extLst>
              <a:ext uri="{FF2B5EF4-FFF2-40B4-BE49-F238E27FC236}">
                <a16:creationId xmlns:a16="http://schemas.microsoft.com/office/drawing/2014/main" id="{DE967E15-9226-45D9-9B39-2A1707CC9BB0}"/>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49</a:t>
            </a:fld>
            <a:endParaRPr lang="en-US" dirty="0"/>
          </a:p>
        </p:txBody>
      </p:sp>
      <p:sp>
        <p:nvSpPr>
          <p:cNvPr id="2" name="Rectangle 1">
            <a:extLst>
              <a:ext uri="{FF2B5EF4-FFF2-40B4-BE49-F238E27FC236}">
                <a16:creationId xmlns:a16="http://schemas.microsoft.com/office/drawing/2014/main" id="{8F430554-118F-4809-918E-B1E4934941F0}"/>
              </a:ext>
            </a:extLst>
          </p:cNvPr>
          <p:cNvSpPr/>
          <p:nvPr/>
        </p:nvSpPr>
        <p:spPr bwMode="auto">
          <a:xfrm>
            <a:off x="2616740" y="2266543"/>
            <a:ext cx="3073941" cy="350196"/>
          </a:xfrm>
          <a:prstGeom prst="rect">
            <a:avLst/>
          </a:pr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CE14450-0994-4566-A667-2AC1EC2E11E0}"/>
                  </a:ext>
                </a:extLst>
              </p:cNvPr>
              <p:cNvSpPr/>
              <p:nvPr/>
            </p:nvSpPr>
            <p:spPr>
              <a:xfrm>
                <a:off x="451811" y="4565661"/>
                <a:ext cx="1382145" cy="400110"/>
              </a:xfrm>
              <a:prstGeom prst="rect">
                <a:avLst/>
              </a:prstGeom>
            </p:spPr>
            <p:txBody>
              <a:bodyPr wrap="square">
                <a:spAutoFit/>
              </a:bodyPr>
              <a:lstStyle/>
              <a:p>
                <a:pPr algn="l"/>
                <a:r>
                  <a:rPr lang="en-US" sz="2000" b="0" dirty="0">
                    <a:solidFill>
                      <a:srgbClr val="FF0000"/>
                    </a:solidFill>
                    <a:latin typeface="+mn-lt"/>
                  </a:rPr>
                  <a:t>For </a:t>
                </a:r>
                <a14:m>
                  <m:oMath xmlns:m="http://schemas.openxmlformats.org/officeDocument/2006/math">
                    <m:r>
                      <a:rPr lang="en-US" sz="2000" b="0" i="1">
                        <a:solidFill>
                          <a:srgbClr val="FF0000"/>
                        </a:solidFill>
                        <a:latin typeface="Cambria Math" panose="02040503050406030204" pitchFamily="18" charset="0"/>
                        <a:ea typeface="Cambria Math" panose="02040503050406030204" pitchFamily="18" charset="0"/>
                      </a:rPr>
                      <m:t>𝜇</m:t>
                    </m:r>
                    <m:r>
                      <a:rPr lang="en-US" sz="2000" b="0" i="1">
                        <a:solidFill>
                          <a:srgbClr val="FF0000"/>
                        </a:solidFill>
                        <a:latin typeface="Cambria Math" panose="02040503050406030204" pitchFamily="18" charset="0"/>
                        <a:ea typeface="Cambria Math" panose="02040503050406030204" pitchFamily="18" charset="0"/>
                      </a:rPr>
                      <m:t>=0</m:t>
                    </m:r>
                  </m:oMath>
                </a14:m>
                <a:r>
                  <a:rPr lang="en-US" sz="2000" b="0" dirty="0">
                    <a:solidFill>
                      <a:srgbClr val="FF0000"/>
                    </a:solidFill>
                    <a:latin typeface="+mn-lt"/>
                  </a:rPr>
                  <a:t>:</a:t>
                </a:r>
              </a:p>
            </p:txBody>
          </p:sp>
        </mc:Choice>
        <mc:Fallback xmlns="">
          <p:sp>
            <p:nvSpPr>
              <p:cNvPr id="15" name="Rectangle 14">
                <a:extLst>
                  <a:ext uri="{FF2B5EF4-FFF2-40B4-BE49-F238E27FC236}">
                    <a16:creationId xmlns:a16="http://schemas.microsoft.com/office/drawing/2014/main" id="{BCE14450-0994-4566-A667-2AC1EC2E11E0}"/>
                  </a:ext>
                </a:extLst>
              </p:cNvPr>
              <p:cNvSpPr>
                <a:spLocks noRot="1" noChangeAspect="1" noMove="1" noResize="1" noEditPoints="1" noAdjustHandles="1" noChangeArrowheads="1" noChangeShapeType="1" noTextEdit="1"/>
              </p:cNvSpPr>
              <p:nvPr/>
            </p:nvSpPr>
            <p:spPr>
              <a:xfrm>
                <a:off x="451811" y="4565661"/>
                <a:ext cx="1382145" cy="400110"/>
              </a:xfrm>
              <a:prstGeom prst="rect">
                <a:avLst/>
              </a:prstGeom>
              <a:blipFill>
                <a:blip r:embed="rId12"/>
                <a:stretch>
                  <a:fillRect l="-4405" t="-9091"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C7A89510-294B-4957-A629-1369D575CC46}"/>
                  </a:ext>
                </a:extLst>
              </p:cNvPr>
              <p:cNvSpPr/>
              <p:nvPr/>
            </p:nvSpPr>
            <p:spPr>
              <a:xfrm>
                <a:off x="5939401" y="4465407"/>
                <a:ext cx="3383517" cy="738600"/>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=0+</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𝑐</m:t>
                          </m:r>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𝑥</m:t>
                          </m:r>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𝑐</m:t>
                          </m:r>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𝑦</m:t>
                          </m:r>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𝑐</m:t>
                          </m:r>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𝑧</m:t>
                          </m:r>
                        </m:den>
                      </m:f>
                    </m:oMath>
                  </m:oMathPara>
                </a14:m>
                <a:endParaRPr lang="en-US" sz="2000" dirty="0"/>
              </a:p>
            </p:txBody>
          </p:sp>
        </mc:Choice>
        <mc:Fallback xmlns="">
          <p:sp>
            <p:nvSpPr>
              <p:cNvPr id="18" name="Rectangle 17">
                <a:extLst>
                  <a:ext uri="{FF2B5EF4-FFF2-40B4-BE49-F238E27FC236}">
                    <a16:creationId xmlns:a16="http://schemas.microsoft.com/office/drawing/2014/main" id="{C7A89510-294B-4957-A629-1369D575CC46}"/>
                  </a:ext>
                </a:extLst>
              </p:cNvPr>
              <p:cNvSpPr>
                <a:spLocks noRot="1" noChangeAspect="1" noMove="1" noResize="1" noEditPoints="1" noAdjustHandles="1" noChangeArrowheads="1" noChangeShapeType="1" noTextEdit="1"/>
              </p:cNvSpPr>
              <p:nvPr/>
            </p:nvSpPr>
            <p:spPr>
              <a:xfrm>
                <a:off x="5939401" y="4465407"/>
                <a:ext cx="3383517" cy="73860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BEAC7EB8-CBE2-4F71-9839-E7ED0DE2ADDA}"/>
                  </a:ext>
                </a:extLst>
              </p:cNvPr>
              <p:cNvSpPr/>
              <p:nvPr/>
            </p:nvSpPr>
            <p:spPr>
              <a:xfrm>
                <a:off x="9090616" y="4470639"/>
                <a:ext cx="1499542" cy="670696"/>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𝑐</m:t>
                          </m:r>
                        </m:den>
                      </m:f>
                      <m:d>
                        <m:dPr>
                          <m:ctrlPr>
                            <a:rPr lang="en-US" sz="2000" b="0" i="1">
                              <a:latin typeface="Cambria Math" panose="02040503050406030204" pitchFamily="18" charset="0"/>
                              <a:ea typeface="Cambria Math" panose="02040503050406030204" pitchFamily="18" charset="0"/>
                            </a:rPr>
                          </m:ctrlPr>
                        </m:dPr>
                        <m:e>
                          <m:r>
                            <a:rPr lang="en-US" sz="200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acc>
                            <m:accPr>
                              <m:chr m:val="⃗"/>
                              <m:ctrlPr>
                                <a:rPr lang="en-US" sz="2000" b="0" i="1" smtClean="0">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e>
                      </m:d>
                    </m:oMath>
                  </m:oMathPara>
                </a14:m>
                <a:endParaRPr lang="en-US" sz="2000" dirty="0"/>
              </a:p>
            </p:txBody>
          </p:sp>
        </mc:Choice>
        <mc:Fallback xmlns="">
          <p:sp>
            <p:nvSpPr>
              <p:cNvPr id="19" name="Rectangle 18">
                <a:extLst>
                  <a:ext uri="{FF2B5EF4-FFF2-40B4-BE49-F238E27FC236}">
                    <a16:creationId xmlns:a16="http://schemas.microsoft.com/office/drawing/2014/main" id="{BEAC7EB8-CBE2-4F71-9839-E7ED0DE2ADDA}"/>
                  </a:ext>
                </a:extLst>
              </p:cNvPr>
              <p:cNvSpPr>
                <a:spLocks noRot="1" noChangeAspect="1" noMove="1" noResize="1" noEditPoints="1" noAdjustHandles="1" noChangeArrowheads="1" noChangeShapeType="1" noTextEdit="1"/>
              </p:cNvSpPr>
              <p:nvPr/>
            </p:nvSpPr>
            <p:spPr>
              <a:xfrm>
                <a:off x="9090616" y="4470639"/>
                <a:ext cx="1499542" cy="67069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18AB2659-1138-40D0-BB97-F3453AAF88FE}"/>
                  </a:ext>
                </a:extLst>
              </p:cNvPr>
              <p:cNvSpPr/>
              <p:nvPr/>
            </p:nvSpPr>
            <p:spPr>
              <a:xfrm>
                <a:off x="4221582" y="5279956"/>
                <a:ext cx="1523319" cy="400110"/>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𝐽</m:t>
                          </m:r>
                        </m:e>
                        <m:sup>
                          <m:r>
                            <a:rPr lang="en-US" sz="2000" b="0" i="1">
                              <a:latin typeface="Cambria Math" panose="02040503050406030204" pitchFamily="18" charset="0"/>
                              <a:ea typeface="Cambria Math"/>
                            </a:rPr>
                            <m:t>0</m:t>
                          </m:r>
                        </m:sup>
                      </m:sSup>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r>
                        <a:rPr lang="en-US" sz="2000" b="0" i="1">
                          <a:latin typeface="Cambria Math" panose="02040503050406030204" pitchFamily="18" charset="0"/>
                          <a:ea typeface="Cambria Math"/>
                        </a:rPr>
                        <m:t>𝑐</m:t>
                      </m:r>
                      <m:r>
                        <a:rPr lang="en-US" sz="2000" b="0" i="1">
                          <a:latin typeface="Cambria Math" panose="02040503050406030204" pitchFamily="18" charset="0"/>
                          <a:ea typeface="Cambria Math" panose="02040503050406030204" pitchFamily="18" charset="0"/>
                        </a:rPr>
                        <m:t>𝜌</m:t>
                      </m:r>
                    </m:oMath>
                  </m:oMathPara>
                </a14:m>
                <a:endParaRPr lang="en-US" sz="2000" dirty="0"/>
              </a:p>
            </p:txBody>
          </p:sp>
        </mc:Choice>
        <mc:Fallback xmlns="">
          <p:sp>
            <p:nvSpPr>
              <p:cNvPr id="20" name="Rectangle 19">
                <a:extLst>
                  <a:ext uri="{FF2B5EF4-FFF2-40B4-BE49-F238E27FC236}">
                    <a16:creationId xmlns:a16="http://schemas.microsoft.com/office/drawing/2014/main" id="{18AB2659-1138-40D0-BB97-F3453AAF88FE}"/>
                  </a:ext>
                </a:extLst>
              </p:cNvPr>
              <p:cNvSpPr>
                <a:spLocks noRot="1" noChangeAspect="1" noMove="1" noResize="1" noEditPoints="1" noAdjustHandles="1" noChangeArrowheads="1" noChangeShapeType="1" noTextEdit="1"/>
              </p:cNvSpPr>
              <p:nvPr/>
            </p:nvSpPr>
            <p:spPr>
              <a:xfrm>
                <a:off x="4221582" y="5279956"/>
                <a:ext cx="1523319" cy="400110"/>
              </a:xfrm>
              <a:prstGeom prst="rect">
                <a:avLst/>
              </a:prstGeom>
              <a:blipFill>
                <a:blip r:embed="rId16"/>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F4933160-0FC4-4B6D-85F5-EB7BD40F1CB1}"/>
                  </a:ext>
                </a:extLst>
              </p:cNvPr>
              <p:cNvSpPr/>
              <p:nvPr/>
            </p:nvSpPr>
            <p:spPr>
              <a:xfrm>
                <a:off x="5690681" y="5123773"/>
                <a:ext cx="1585319" cy="722762"/>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f>
                        <m:fPr>
                          <m:ctrlPr>
                            <a:rPr lang="en-US" sz="2000" b="0" i="1" smtClean="0">
                              <a:latin typeface="Cambria Math" panose="02040503050406030204" pitchFamily="18" charset="0"/>
                              <a:ea typeface="Cambria Math"/>
                            </a:rPr>
                          </m:ctrlPr>
                        </m:fPr>
                        <m:num>
                          <m:r>
                            <a:rPr lang="en-US" sz="2000" b="0" i="1" smtClean="0">
                              <a:latin typeface="Cambria Math" panose="02040503050406030204" pitchFamily="18" charset="0"/>
                              <a:ea typeface="Cambria Math"/>
                            </a:rPr>
                            <m:t>1</m:t>
                          </m:r>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en-US" sz="2000" b="0" i="1">
                                  <a:latin typeface="Cambria Math" panose="02040503050406030204" pitchFamily="18" charset="0"/>
                                  <a:ea typeface="Cambria Math" panose="02040503050406030204" pitchFamily="18" charset="0"/>
                                </a:rPr>
                                <m:t>0</m:t>
                              </m:r>
                            </m:sub>
                          </m:sSub>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den>
                      </m:f>
                      <m:f>
                        <m:fPr>
                          <m:ctrlPr>
                            <a:rPr lang="en-US" sz="2000" b="0" i="1">
                              <a:latin typeface="Cambria Math" panose="02040503050406030204" pitchFamily="18" charset="0"/>
                              <a:ea typeface="Cambria Math" panose="02040503050406030204" pitchFamily="18" charset="0"/>
                            </a:rPr>
                          </m:ctrlPr>
                        </m:fPr>
                        <m:num>
                          <m:r>
                            <a:rPr lang="nl-NL" sz="2000" b="0" i="1" smtClean="0">
                              <a:latin typeface="Cambria Math" panose="02040503050406030204" pitchFamily="18" charset="0"/>
                              <a:ea typeface="Cambria Math" panose="02040503050406030204" pitchFamily="18" charset="0"/>
                            </a:rPr>
                            <m:t>𝑐</m:t>
                          </m:r>
                        </m:num>
                        <m:den>
                          <m:sSup>
                            <m:sSupPr>
                              <m:ctrlPr>
                                <a:rPr lang="en-US"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𝑐</m:t>
                              </m:r>
                            </m:e>
                            <m:sup>
                              <m:r>
                                <a:rPr lang="nl-NL" sz="2000" b="0" i="1" smtClean="0">
                                  <a:latin typeface="Cambria Math" panose="02040503050406030204" pitchFamily="18" charset="0"/>
                                  <a:ea typeface="Cambria Math" panose="02040503050406030204" pitchFamily="18" charset="0"/>
                                </a:rPr>
                                <m:t>2</m:t>
                              </m:r>
                            </m:sup>
                          </m:sSup>
                        </m:den>
                      </m:f>
                      <m:r>
                        <a:rPr lang="en-US" sz="2000" b="0" i="1">
                          <a:latin typeface="Cambria Math" panose="02040503050406030204" pitchFamily="18" charset="0"/>
                          <a:ea typeface="Cambria Math" panose="02040503050406030204" pitchFamily="18" charset="0"/>
                        </a:rPr>
                        <m:t>𝜌</m:t>
                      </m:r>
                    </m:oMath>
                  </m:oMathPara>
                </a14:m>
                <a:endParaRPr lang="en-US" sz="2000" dirty="0"/>
              </a:p>
            </p:txBody>
          </p:sp>
        </mc:Choice>
        <mc:Fallback xmlns="">
          <p:sp>
            <p:nvSpPr>
              <p:cNvPr id="22" name="Rectangle 21">
                <a:extLst>
                  <a:ext uri="{FF2B5EF4-FFF2-40B4-BE49-F238E27FC236}">
                    <a16:creationId xmlns:a16="http://schemas.microsoft.com/office/drawing/2014/main" id="{F4933160-0FC4-4B6D-85F5-EB7BD40F1CB1}"/>
                  </a:ext>
                </a:extLst>
              </p:cNvPr>
              <p:cNvSpPr>
                <a:spLocks noRot="1" noChangeAspect="1" noMove="1" noResize="1" noEditPoints="1" noAdjustHandles="1" noChangeArrowheads="1" noChangeShapeType="1" noTextEdit="1"/>
              </p:cNvSpPr>
              <p:nvPr/>
            </p:nvSpPr>
            <p:spPr>
              <a:xfrm>
                <a:off x="5690681" y="5123773"/>
                <a:ext cx="1585319" cy="722762"/>
              </a:xfrm>
              <a:prstGeom prst="rect">
                <a:avLst/>
              </a:prstGeom>
              <a:blipFill>
                <a:blip r:embed="rId17"/>
                <a:stretch>
                  <a:fillRect r="-192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F806BE0A-2E78-4942-9F83-2ADE36ADD119}"/>
                  </a:ext>
                </a:extLst>
              </p:cNvPr>
              <p:cNvSpPr/>
              <p:nvPr/>
            </p:nvSpPr>
            <p:spPr>
              <a:xfrm>
                <a:off x="7288962" y="5150558"/>
                <a:ext cx="809949" cy="722762"/>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𝑐</m:t>
                          </m:r>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en-US" sz="2000" b="0" i="1">
                                  <a:latin typeface="Cambria Math" panose="02040503050406030204" pitchFamily="18" charset="0"/>
                                  <a:ea typeface="Cambria Math" panose="02040503050406030204" pitchFamily="18" charset="0"/>
                                </a:rPr>
                                <m:t>0</m:t>
                              </m:r>
                            </m:sub>
                          </m:sSub>
                        </m:den>
                      </m:f>
                      <m:r>
                        <a:rPr lang="en-US" sz="2000" b="0" i="1">
                          <a:latin typeface="Cambria Math" panose="02040503050406030204" pitchFamily="18" charset="0"/>
                          <a:ea typeface="Cambria Math" panose="02040503050406030204" pitchFamily="18" charset="0"/>
                        </a:rPr>
                        <m:t>𝜌</m:t>
                      </m:r>
                    </m:oMath>
                  </m:oMathPara>
                </a14:m>
                <a:endParaRPr lang="en-US" sz="2000" dirty="0"/>
              </a:p>
            </p:txBody>
          </p:sp>
        </mc:Choice>
        <mc:Fallback xmlns="">
          <p:sp>
            <p:nvSpPr>
              <p:cNvPr id="23" name="Rectangle 22">
                <a:extLst>
                  <a:ext uri="{FF2B5EF4-FFF2-40B4-BE49-F238E27FC236}">
                    <a16:creationId xmlns:a16="http://schemas.microsoft.com/office/drawing/2014/main" id="{F806BE0A-2E78-4942-9F83-2ADE36ADD119}"/>
                  </a:ext>
                </a:extLst>
              </p:cNvPr>
              <p:cNvSpPr>
                <a:spLocks noRot="1" noChangeAspect="1" noMove="1" noResize="1" noEditPoints="1" noAdjustHandles="1" noChangeArrowheads="1" noChangeShapeType="1" noTextEdit="1"/>
              </p:cNvSpPr>
              <p:nvPr/>
            </p:nvSpPr>
            <p:spPr>
              <a:xfrm>
                <a:off x="7288962" y="5150558"/>
                <a:ext cx="809949" cy="722762"/>
              </a:xfrm>
              <a:prstGeom prst="rect">
                <a:avLst/>
              </a:prstGeom>
              <a:blipFill>
                <a:blip r:embed="rId18"/>
                <a:stretch>
                  <a:fillRect r="-1729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482008" y="1180160"/>
                <a:ext cx="2913454" cy="684931"/>
              </a:xfrm>
              <a:prstGeom prst="rect">
                <a:avLst/>
              </a:prstGeom>
              <a:ln w="19050">
                <a:solidFill>
                  <a:srgbClr val="FF0000"/>
                </a:solidFill>
              </a:ln>
            </p:spPr>
            <p:txBody>
              <a:bodyPr wrap="square">
                <a:spAutoFit/>
              </a:bodyPr>
              <a:lstStyle/>
              <a:p>
                <a:pPr/>
                <a14:m>
                  <m:oMathPara xmlns:m="http://schemas.openxmlformats.org/officeDocument/2006/math">
                    <m:oMathParaPr>
                      <m:jc m:val="center"/>
                    </m:oMathParaPr>
                    <m:oMath xmlns:m="http://schemas.openxmlformats.org/officeDocument/2006/math">
                      <m:f>
                        <m:fPr>
                          <m:ctrlPr>
                            <a:rPr lang="en-US" sz="2000" b="0" i="1">
                              <a:solidFill>
                                <a:srgbClr val="FF0000"/>
                              </a:solidFill>
                              <a:latin typeface="Cambria Math" panose="02040503050406030204" pitchFamily="18" charset="0"/>
                              <a:ea typeface="Cambria Math"/>
                            </a:rPr>
                          </m:ctrlPr>
                        </m:fPr>
                        <m:num>
                          <m:r>
                            <a:rPr lang="en-US" sz="2000" b="0" i="1">
                              <a:solidFill>
                                <a:srgbClr val="FF0000"/>
                              </a:solidFill>
                              <a:latin typeface="Cambria Math" panose="02040503050406030204" pitchFamily="18" charset="0"/>
                              <a:ea typeface="Cambria Math"/>
                            </a:rPr>
                            <m:t>𝜕</m:t>
                          </m:r>
                          <m:sSup>
                            <m:sSupPr>
                              <m:ctrlPr>
                                <a:rPr lang="en-US" sz="2000" b="0" i="1">
                                  <a:solidFill>
                                    <a:srgbClr val="FF0000"/>
                                  </a:solidFill>
                                  <a:latin typeface="Cambria Math" panose="02040503050406030204" pitchFamily="18" charset="0"/>
                                  <a:ea typeface="Cambria Math" panose="02040503050406030204" pitchFamily="18" charset="0"/>
                                </a:rPr>
                              </m:ctrlPr>
                            </m:sSupPr>
                            <m:e>
                              <m:r>
                                <a:rPr lang="en-US" sz="2000" b="0" i="1">
                                  <a:solidFill>
                                    <a:srgbClr val="FF0000"/>
                                  </a:solidFill>
                                  <a:latin typeface="Cambria Math" panose="02040503050406030204" pitchFamily="18" charset="0"/>
                                  <a:ea typeface="Cambria Math" panose="02040503050406030204" pitchFamily="18" charset="0"/>
                                </a:rPr>
                                <m:t>𝐹</m:t>
                              </m:r>
                            </m:e>
                            <m:sup>
                              <m:r>
                                <a:rPr lang="en-US" sz="2000" b="0" i="1">
                                  <a:solidFill>
                                    <a:srgbClr val="FF0000"/>
                                  </a:solidFill>
                                  <a:latin typeface="Cambria Math" panose="02040503050406030204" pitchFamily="18" charset="0"/>
                                  <a:ea typeface="Cambria Math" panose="02040503050406030204" pitchFamily="18" charset="0"/>
                                </a:rPr>
                                <m:t>𝜇𝜈</m:t>
                              </m:r>
                            </m:sup>
                          </m:sSup>
                        </m:num>
                        <m:den>
                          <m:r>
                            <a:rPr lang="en-US" sz="2000" b="0" i="1">
                              <a:solidFill>
                                <a:srgbClr val="FF0000"/>
                              </a:solidFill>
                              <a:latin typeface="Cambria Math" panose="02040503050406030204" pitchFamily="18" charset="0"/>
                              <a:ea typeface="Cambria Math"/>
                            </a:rPr>
                            <m:t>𝜕</m:t>
                          </m:r>
                          <m:sSup>
                            <m:sSupPr>
                              <m:ctrlPr>
                                <a:rPr lang="en-US" sz="2000" b="0" i="1">
                                  <a:solidFill>
                                    <a:srgbClr val="FF0000"/>
                                  </a:solidFill>
                                  <a:latin typeface="Cambria Math" panose="02040503050406030204" pitchFamily="18" charset="0"/>
                                  <a:ea typeface="Cambria Math"/>
                                </a:rPr>
                              </m:ctrlPr>
                            </m:sSupPr>
                            <m:e>
                              <m:r>
                                <a:rPr lang="en-US" sz="2000" b="0" i="1">
                                  <a:solidFill>
                                    <a:srgbClr val="FF0000"/>
                                  </a:solidFill>
                                  <a:latin typeface="Cambria Math" panose="02040503050406030204" pitchFamily="18" charset="0"/>
                                  <a:ea typeface="Cambria Math"/>
                                </a:rPr>
                                <m:t>𝑥</m:t>
                              </m:r>
                            </m:e>
                            <m:sup>
                              <m:r>
                                <a:rPr lang="en-US" sz="2000" b="0" i="1">
                                  <a:solidFill>
                                    <a:srgbClr val="FF0000"/>
                                  </a:solidFill>
                                  <a:latin typeface="Cambria Math" panose="02040503050406030204" pitchFamily="18" charset="0"/>
                                  <a:ea typeface="Cambria Math" panose="02040503050406030204" pitchFamily="18" charset="0"/>
                                </a:rPr>
                                <m:t>𝜈</m:t>
                              </m:r>
                            </m:sup>
                          </m:sSup>
                        </m:den>
                      </m:f>
                      <m:r>
                        <a:rPr lang="en-US" sz="2000" b="0" i="1">
                          <a:solidFill>
                            <a:srgbClr val="FF0000"/>
                          </a:solidFill>
                          <a:latin typeface="Cambria Math" panose="02040503050406030204" pitchFamily="18" charset="0"/>
                          <a:ea typeface="Cambria Math"/>
                        </a:rPr>
                        <m:t>=</m:t>
                      </m:r>
                      <m:sSub>
                        <m:sSubPr>
                          <m:ctrlPr>
                            <a:rPr lang="en-US" sz="2000" b="0" i="1">
                              <a:solidFill>
                                <a:srgbClr val="FF0000"/>
                              </a:solidFill>
                              <a:latin typeface="Cambria Math" panose="02040503050406030204" pitchFamily="18" charset="0"/>
                              <a:ea typeface="Cambria Math"/>
                            </a:rPr>
                          </m:ctrlPr>
                        </m:sSubPr>
                        <m:e>
                          <m:r>
                            <a:rPr lang="en-US" sz="2000" b="0" i="1">
                              <a:solidFill>
                                <a:srgbClr val="FF0000"/>
                              </a:solidFill>
                              <a:latin typeface="Cambria Math" panose="02040503050406030204" pitchFamily="18" charset="0"/>
                              <a:ea typeface="Cambria Math" panose="02040503050406030204" pitchFamily="18" charset="0"/>
                            </a:rPr>
                            <m:t>𝜇</m:t>
                          </m:r>
                        </m:e>
                        <m:sub>
                          <m:r>
                            <a:rPr lang="en-US" sz="2000" b="0" i="1">
                              <a:solidFill>
                                <a:srgbClr val="FF0000"/>
                              </a:solidFill>
                              <a:latin typeface="Cambria Math" panose="02040503050406030204" pitchFamily="18" charset="0"/>
                              <a:ea typeface="Cambria Math"/>
                            </a:rPr>
                            <m:t>0</m:t>
                          </m:r>
                        </m:sub>
                      </m:sSub>
                      <m:sSup>
                        <m:sSupPr>
                          <m:ctrlPr>
                            <a:rPr lang="en-US" sz="2000" b="0" i="1">
                              <a:solidFill>
                                <a:srgbClr val="FF0000"/>
                              </a:solidFill>
                              <a:latin typeface="Cambria Math" panose="02040503050406030204" pitchFamily="18" charset="0"/>
                              <a:ea typeface="Cambria Math"/>
                            </a:rPr>
                          </m:ctrlPr>
                        </m:sSupPr>
                        <m:e>
                          <m:r>
                            <a:rPr lang="en-US" sz="2000" b="0" i="1">
                              <a:solidFill>
                                <a:srgbClr val="FF0000"/>
                              </a:solidFill>
                              <a:latin typeface="Cambria Math" panose="02040503050406030204" pitchFamily="18" charset="0"/>
                              <a:ea typeface="Cambria Math"/>
                            </a:rPr>
                            <m:t>𝐽</m:t>
                          </m:r>
                        </m:e>
                        <m:sup>
                          <m:r>
                            <a:rPr lang="en-US" sz="2000" b="0" i="1">
                              <a:solidFill>
                                <a:srgbClr val="FF0000"/>
                              </a:solidFill>
                              <a:latin typeface="Cambria Math" panose="02040503050406030204" pitchFamily="18" charset="0"/>
                              <a:ea typeface="Cambria Math" panose="02040503050406030204" pitchFamily="18" charset="0"/>
                            </a:rPr>
                            <m:t>𝜇</m:t>
                          </m:r>
                        </m:sup>
                      </m:sSup>
                      <m:r>
                        <a:rPr lang="en-US" sz="2000" b="0" i="1">
                          <a:latin typeface="Cambria Math" panose="02040503050406030204" pitchFamily="18" charset="0"/>
                          <a:ea typeface="Cambria Math" panose="02040503050406030204" pitchFamily="18" charset="0"/>
                        </a:rPr>
                        <m:t>;   </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𝜇𝜈</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r>
                        <a:rPr lang="en-US" sz="2000" b="0" i="1">
                          <a:latin typeface="Cambria Math" panose="02040503050406030204" pitchFamily="18" charset="0"/>
                          <a:ea typeface="Cambria Math"/>
                        </a:rPr>
                        <m:t>=0</m:t>
                      </m:r>
                    </m:oMath>
                  </m:oMathPara>
                </a14:m>
                <a:endParaRPr lang="en-US" sz="2000" b="0" dirty="0"/>
              </a:p>
            </p:txBody>
          </p:sp>
        </mc:Choice>
        <mc:Fallback xmlns="">
          <p:sp>
            <p:nvSpPr>
              <p:cNvPr id="21" name="Rectangle 20"/>
              <p:cNvSpPr>
                <a:spLocks noRot="1" noChangeAspect="1" noMove="1" noResize="1" noEditPoints="1" noAdjustHandles="1" noChangeArrowheads="1" noChangeShapeType="1" noTextEdit="1"/>
              </p:cNvSpPr>
              <p:nvPr/>
            </p:nvSpPr>
            <p:spPr>
              <a:xfrm>
                <a:off x="4482008" y="1180160"/>
                <a:ext cx="2913454" cy="684931"/>
              </a:xfrm>
              <a:prstGeom prst="rect">
                <a:avLst/>
              </a:prstGeom>
              <a:blipFill>
                <a:blip r:embed="rId19"/>
                <a:stretch>
                  <a:fillRect/>
                </a:stretch>
              </a:blipFill>
              <a:ln w="19050">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235855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12" grpId="0"/>
      <p:bldP spid="13" grpId="0"/>
      <p:bldP spid="37" grpId="0"/>
      <p:bldP spid="38" grpId="0"/>
      <p:bldP spid="14" grpId="0"/>
      <p:bldP spid="2" grpId="0" animBg="1"/>
      <p:bldP spid="15" grpId="0"/>
      <p:bldP spid="18" grpId="0"/>
      <p:bldP spid="19" grpId="0"/>
      <p:bldP spid="20"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0" y="0"/>
            <a:ext cx="12192000" cy="609600"/>
          </a:xfrm>
        </p:spPr>
        <p:txBody>
          <a:bodyPr/>
          <a:lstStyle/>
          <a:p>
            <a:pPr eaLnBrk="1" hangingPunct="1"/>
            <a:r>
              <a:rPr lang="en-US" altLang="en-US" dirty="0">
                <a:solidFill>
                  <a:schemeClr val="accent2">
                    <a:lumMod val="50000"/>
                  </a:schemeClr>
                </a:solidFill>
              </a:rPr>
              <a:t>Principle of relativity</a:t>
            </a:r>
          </a:p>
        </p:txBody>
      </p:sp>
      <p:sp>
        <p:nvSpPr>
          <p:cNvPr id="22" name="Content Placeholder 4"/>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5</a:t>
            </a:fld>
            <a:endParaRPr lang="en-US" dirty="0"/>
          </a:p>
        </p:txBody>
      </p:sp>
      <p:sp>
        <p:nvSpPr>
          <p:cNvPr id="11" name="Rectangle 10">
            <a:extLst>
              <a:ext uri="{FF2B5EF4-FFF2-40B4-BE49-F238E27FC236}">
                <a16:creationId xmlns:a16="http://schemas.microsoft.com/office/drawing/2014/main" id="{D9B47690-CAB0-44ED-A8DC-8A9B019D117F}"/>
              </a:ext>
            </a:extLst>
          </p:cNvPr>
          <p:cNvSpPr/>
          <p:nvPr/>
        </p:nvSpPr>
        <p:spPr>
          <a:xfrm>
            <a:off x="450742" y="5327536"/>
            <a:ext cx="11268830" cy="1323439"/>
          </a:xfrm>
          <a:prstGeom prst="rect">
            <a:avLst/>
          </a:prstGeom>
        </p:spPr>
        <p:txBody>
          <a:bodyPr wrap="square">
            <a:spAutoFit/>
          </a:bodyPr>
          <a:lstStyle/>
          <a:p>
            <a:pPr algn="l"/>
            <a:r>
              <a:rPr lang="en-US" sz="2000" b="0" dirty="0">
                <a:solidFill>
                  <a:srgbClr val="FF0000"/>
                </a:solidFill>
                <a:latin typeface="+mn-lt"/>
              </a:rPr>
              <a:t>It certainly appears, therefore, that electromagnetic theory presupposes the existence of a unique stationary reference frame, with respect to which all velocities are to be measured</a:t>
            </a:r>
          </a:p>
          <a:p>
            <a:pPr algn="l"/>
            <a:endParaRPr lang="en-US" sz="2000" b="0" dirty="0">
              <a:solidFill>
                <a:srgbClr val="FF0000"/>
              </a:solidFill>
              <a:latin typeface="+mn-lt"/>
            </a:endParaRPr>
          </a:p>
          <a:p>
            <a:pPr algn="l"/>
            <a:r>
              <a:rPr lang="en-US" sz="2000" b="0" dirty="0">
                <a:solidFill>
                  <a:srgbClr val="FF0000"/>
                </a:solidFill>
                <a:latin typeface="+mn-lt"/>
              </a:rPr>
              <a:t>…or </a:t>
            </a:r>
            <a:r>
              <a:rPr lang="en-US" sz="2000" dirty="0">
                <a:solidFill>
                  <a:srgbClr val="FF0000"/>
                </a:solidFill>
                <a:latin typeface="+mn-lt"/>
              </a:rPr>
              <a:t>does it not</a:t>
            </a:r>
            <a:r>
              <a:rPr lang="en-US" sz="2000" b="0" dirty="0">
                <a:solidFill>
                  <a:srgbClr val="FF0000"/>
                </a:solidFill>
                <a:latin typeface="+mn-lt"/>
              </a:rPr>
              <a:t>?</a:t>
            </a:r>
            <a:endParaRPr lang="en-US" sz="2000" dirty="0">
              <a:solidFill>
                <a:srgbClr val="FF0000"/>
              </a:solidFill>
              <a:latin typeface="+mn-lt"/>
            </a:endParaRPr>
          </a:p>
        </p:txBody>
      </p:sp>
      <p:sp>
        <p:nvSpPr>
          <p:cNvPr id="12" name="Rectangle 11">
            <a:extLst>
              <a:ext uri="{FF2B5EF4-FFF2-40B4-BE49-F238E27FC236}">
                <a16:creationId xmlns:a16="http://schemas.microsoft.com/office/drawing/2014/main" id="{24B3234D-B3E8-498B-A7A5-E572C25755A1}"/>
              </a:ext>
            </a:extLst>
          </p:cNvPr>
          <p:cNvSpPr/>
          <p:nvPr/>
        </p:nvSpPr>
        <p:spPr>
          <a:xfrm>
            <a:off x="450742" y="1802171"/>
            <a:ext cx="8345679" cy="3323987"/>
          </a:xfrm>
          <a:prstGeom prst="rect">
            <a:avLst/>
          </a:prstGeom>
        </p:spPr>
        <p:txBody>
          <a:bodyPr wrap="square">
            <a:spAutoFit/>
          </a:bodyPr>
          <a:lstStyle/>
          <a:p>
            <a:pPr algn="l">
              <a:spcAft>
                <a:spcPts val="600"/>
              </a:spcAft>
            </a:pPr>
            <a:r>
              <a:rPr lang="en-US" sz="2000" b="0" dirty="0">
                <a:solidFill>
                  <a:srgbClr val="252525"/>
                </a:solidFill>
                <a:latin typeface="+mn-lt"/>
              </a:rPr>
              <a:t>The principle of relativity is hardly new; it was stated clearly by Galileo </a:t>
            </a:r>
          </a:p>
          <a:p>
            <a:pPr algn="l">
              <a:spcAft>
                <a:spcPts val="600"/>
              </a:spcAft>
            </a:pPr>
            <a:endParaRPr lang="en-US" sz="2000" b="0" i="1" dirty="0">
              <a:solidFill>
                <a:srgbClr val="252525"/>
              </a:solidFill>
              <a:latin typeface="+mn-lt"/>
            </a:endParaRPr>
          </a:p>
          <a:p>
            <a:pPr algn="l">
              <a:spcAft>
                <a:spcPts val="600"/>
              </a:spcAft>
            </a:pPr>
            <a:r>
              <a:rPr lang="en-US" sz="2000" b="0" i="1" dirty="0">
                <a:solidFill>
                  <a:srgbClr val="252525"/>
                </a:solidFill>
                <a:latin typeface="+mn-lt"/>
              </a:rPr>
              <a:t>Question: </a:t>
            </a:r>
            <a:r>
              <a:rPr lang="en-US" sz="2000" dirty="0">
                <a:solidFill>
                  <a:srgbClr val="252525"/>
                </a:solidFill>
                <a:latin typeface="+mn-lt"/>
              </a:rPr>
              <a:t>does it also apply to the laws of electrodynamics? </a:t>
            </a:r>
          </a:p>
          <a:p>
            <a:pPr algn="l">
              <a:spcAft>
                <a:spcPts val="600"/>
              </a:spcAft>
            </a:pPr>
            <a:r>
              <a:rPr lang="en-US" sz="2000" b="0" dirty="0">
                <a:solidFill>
                  <a:srgbClr val="252525"/>
                </a:solidFill>
                <a:latin typeface="+mn-lt"/>
              </a:rPr>
              <a:t>At first glance, the answer would seem to be </a:t>
            </a:r>
            <a:r>
              <a:rPr lang="en-US" sz="2000" i="1" dirty="0">
                <a:solidFill>
                  <a:srgbClr val="252525"/>
                </a:solidFill>
                <a:latin typeface="+mn-lt"/>
              </a:rPr>
              <a:t>no</a:t>
            </a:r>
            <a:r>
              <a:rPr lang="en-US" sz="2000" b="0" i="1" dirty="0">
                <a:solidFill>
                  <a:srgbClr val="252525"/>
                </a:solidFill>
                <a:latin typeface="+mn-lt"/>
              </a:rPr>
              <a:t> </a:t>
            </a:r>
          </a:p>
          <a:p>
            <a:pPr algn="l">
              <a:spcAft>
                <a:spcPts val="600"/>
              </a:spcAft>
            </a:pPr>
            <a:r>
              <a:rPr lang="en-US" sz="2000" b="0" dirty="0">
                <a:solidFill>
                  <a:srgbClr val="252525"/>
                </a:solidFill>
                <a:latin typeface="+mn-lt"/>
              </a:rPr>
              <a:t>A charge in motion produces a magnetic field, whereas a charge at rest does not</a:t>
            </a:r>
          </a:p>
          <a:p>
            <a:pPr algn="l">
              <a:spcAft>
                <a:spcPts val="600"/>
              </a:spcAft>
            </a:pPr>
            <a:r>
              <a:rPr lang="en-US" sz="2000" b="0" dirty="0">
                <a:solidFill>
                  <a:srgbClr val="252525"/>
                </a:solidFill>
                <a:latin typeface="+mn-lt"/>
              </a:rPr>
              <a:t>A charge carried along by the train would generate a magnetic field, but someone on the train, applying the laws of electrodynamics in that system, would predict no magnetic field </a:t>
            </a:r>
          </a:p>
          <a:p>
            <a:pPr algn="l">
              <a:spcAft>
                <a:spcPts val="600"/>
              </a:spcAft>
            </a:pPr>
            <a:r>
              <a:rPr lang="en-US" sz="2000" b="0" dirty="0">
                <a:solidFill>
                  <a:srgbClr val="252525"/>
                </a:solidFill>
                <a:latin typeface="+mn-lt"/>
              </a:rPr>
              <a:t>The Lorentz force refers to </a:t>
            </a:r>
            <a:r>
              <a:rPr lang="en-US" sz="2000" b="0" i="1" dirty="0">
                <a:solidFill>
                  <a:srgbClr val="252525"/>
                </a:solidFill>
                <a:latin typeface="+mn-lt"/>
              </a:rPr>
              <a:t>the</a:t>
            </a:r>
            <a:r>
              <a:rPr lang="en-US" sz="2000" b="0" dirty="0">
                <a:solidFill>
                  <a:srgbClr val="252525"/>
                </a:solidFill>
                <a:latin typeface="+mn-lt"/>
              </a:rPr>
              <a:t> velocity of the charge</a:t>
            </a:r>
          </a:p>
        </p:txBody>
      </p:sp>
      <p:sp>
        <p:nvSpPr>
          <p:cNvPr id="13" name="Rectangle 12">
            <a:extLst>
              <a:ext uri="{FF2B5EF4-FFF2-40B4-BE49-F238E27FC236}">
                <a16:creationId xmlns:a16="http://schemas.microsoft.com/office/drawing/2014/main" id="{F1E72197-DF7B-44F1-B29C-25D94BA21A50}"/>
              </a:ext>
            </a:extLst>
          </p:cNvPr>
          <p:cNvSpPr/>
          <p:nvPr/>
        </p:nvSpPr>
        <p:spPr>
          <a:xfrm>
            <a:off x="486990" y="786508"/>
            <a:ext cx="11296650" cy="1015663"/>
          </a:xfrm>
          <a:prstGeom prst="rect">
            <a:avLst/>
          </a:prstGeom>
        </p:spPr>
        <p:txBody>
          <a:bodyPr wrap="square">
            <a:spAutoFit/>
          </a:bodyPr>
          <a:lstStyle/>
          <a:p>
            <a:pPr algn="l"/>
            <a:r>
              <a:rPr lang="en-US" sz="2000" b="0" dirty="0">
                <a:solidFill>
                  <a:srgbClr val="252525"/>
                </a:solidFill>
                <a:latin typeface="+mn-lt"/>
              </a:rPr>
              <a:t>Classical mechanics obeys the </a:t>
            </a:r>
            <a:r>
              <a:rPr lang="en-US" sz="2000" dirty="0">
                <a:solidFill>
                  <a:srgbClr val="252525"/>
                </a:solidFill>
                <a:latin typeface="+mn-lt"/>
              </a:rPr>
              <a:t>principle of relativity: </a:t>
            </a:r>
            <a:r>
              <a:rPr lang="en-US" sz="2000" b="0" dirty="0">
                <a:solidFill>
                  <a:srgbClr val="252525"/>
                </a:solidFill>
                <a:latin typeface="+mn-lt"/>
              </a:rPr>
              <a:t>the same laws apply in any </a:t>
            </a:r>
            <a:r>
              <a:rPr lang="en-US" sz="2000" dirty="0">
                <a:solidFill>
                  <a:srgbClr val="252525"/>
                </a:solidFill>
                <a:latin typeface="+mn-lt"/>
              </a:rPr>
              <a:t>inertial reference frame </a:t>
            </a:r>
            <a:r>
              <a:rPr lang="en-US" sz="2000" b="0" dirty="0">
                <a:solidFill>
                  <a:srgbClr val="252525"/>
                </a:solidFill>
                <a:latin typeface="+mn-lt"/>
              </a:rPr>
              <a:t>An </a:t>
            </a:r>
            <a:r>
              <a:rPr lang="en-US" sz="2000" dirty="0">
                <a:solidFill>
                  <a:srgbClr val="252525"/>
                </a:solidFill>
                <a:latin typeface="+mn-lt"/>
              </a:rPr>
              <a:t>inertial frame of reference </a:t>
            </a:r>
            <a:r>
              <a:rPr lang="en-US" sz="2000" b="0" dirty="0">
                <a:solidFill>
                  <a:srgbClr val="252525"/>
                </a:solidFill>
                <a:latin typeface="+mn-lt"/>
              </a:rPr>
              <a:t>is a system which moves with constant velocity with a rectilinear motion </a:t>
            </a:r>
          </a:p>
          <a:p>
            <a:pPr algn="l"/>
            <a:r>
              <a:rPr lang="en-US" sz="2000" b="0" dirty="0">
                <a:solidFill>
                  <a:srgbClr val="252525"/>
                </a:solidFill>
                <a:latin typeface="+mn-lt"/>
              </a:rPr>
              <a:t>An accelerometer (e.g. a snooker ball) in this system detects zero acceleration</a:t>
            </a:r>
          </a:p>
        </p:txBody>
      </p:sp>
      <p:pic>
        <p:nvPicPr>
          <p:cNvPr id="2" name="Does the top keep spinning">
            <a:hlinkClick r:id="" action="ppaction://media"/>
            <a:extLst>
              <a:ext uri="{FF2B5EF4-FFF2-40B4-BE49-F238E27FC236}">
                <a16:creationId xmlns:a16="http://schemas.microsoft.com/office/drawing/2014/main" id="{47EEBB24-714F-29E3-5E69-DE640FB4743F}"/>
              </a:ext>
            </a:extLst>
          </p:cNvPr>
          <p:cNvPicPr>
            <a:picLocks noChangeAspect="1"/>
          </p:cNvPicPr>
          <p:nvPr>
            <a:videoFile r:link="rId1"/>
            <p:extLst>
              <p:ext uri="{DAA4B4D4-6D71-4841-9C94-3DE7FCFB9230}">
                <p14:media xmlns:p14="http://schemas.microsoft.com/office/powerpoint/2010/main" r:embed="rId2">
                  <p14:trim st="12566" end="398974.0833"/>
                </p14:media>
              </p:ext>
            </p:extLst>
          </p:nvPr>
        </p:nvPicPr>
        <p:blipFill rotWithShape="1">
          <a:blip r:embed="rId5"/>
          <a:srcRect l="13241" t="16691" r="39029" b="593"/>
          <a:stretch/>
        </p:blipFill>
        <p:spPr>
          <a:xfrm>
            <a:off x="8796421" y="1764846"/>
            <a:ext cx="3654708" cy="3562690"/>
          </a:xfrm>
          <a:prstGeom prst="rect">
            <a:avLst/>
          </a:prstGeom>
        </p:spPr>
      </p:pic>
      <p:sp>
        <p:nvSpPr>
          <p:cNvPr id="3" name="Rectangle 2">
            <a:extLst>
              <a:ext uri="{FF2B5EF4-FFF2-40B4-BE49-F238E27FC236}">
                <a16:creationId xmlns:a16="http://schemas.microsoft.com/office/drawing/2014/main" id="{2CBD3FEB-111F-292C-2E25-3D71B5FFDA64}"/>
              </a:ext>
            </a:extLst>
          </p:cNvPr>
          <p:cNvSpPr/>
          <p:nvPr/>
        </p:nvSpPr>
        <p:spPr bwMode="auto">
          <a:xfrm>
            <a:off x="8748889" y="1710267"/>
            <a:ext cx="3798711" cy="3668889"/>
          </a:xfrm>
          <a:prstGeom prst="rect">
            <a:avLst/>
          </a:prstGeom>
          <a:solidFill>
            <a:schemeClr val="bg1"/>
          </a:solidFill>
          <a:ln w="28575"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LID4096" sz="1600" b="1" i="0" u="none" strike="noStrike" cap="none" normalizeH="0" baseline="0">
              <a:ln w="19050">
                <a:solidFill>
                  <a:schemeClr val="tx1"/>
                </a:solidFill>
              </a:ln>
              <a:solidFill>
                <a:schemeClr val="tx1"/>
              </a:solidFill>
              <a:effectLst/>
              <a:latin typeface="Arial" charset="0"/>
            </a:endParaRPr>
          </a:p>
        </p:txBody>
      </p:sp>
    </p:spTree>
    <p:extLst>
      <p:ext uri="{BB962C8B-B14F-4D97-AF65-F5344CB8AC3E}">
        <p14:creationId xmlns:p14="http://schemas.microsoft.com/office/powerpoint/2010/main" val="75882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5142"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50" repeatCount="indefinite" fill="remove" display="0">
                  <p:stCondLst>
                    <p:cond delay="indefinite"/>
                  </p:stCondLst>
                </p:cTn>
                <p:tgtEl>
                  <p:spTgt spid="2"/>
                </p:tgtEl>
              </p:cMediaNode>
            </p:video>
            <p:seq concurrent="1" nextAc="seek">
              <p:cTn id="51" restart="whenNotActive" fill="hold" evtFilter="cancelBubble" nodeType="interactiveSeq">
                <p:stCondLst>
                  <p:cond evt="onClick" delay="0">
                    <p:tgtEl>
                      <p:spTgt spid="6146"/>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2"/>
                                        </p:tgtEl>
                                      </p:cBhvr>
                                    </p:cmd>
                                  </p:childTnLst>
                                </p:cTn>
                              </p:par>
                            </p:childTnLst>
                          </p:cTn>
                        </p:par>
                      </p:childTnLst>
                    </p:cTn>
                  </p:par>
                </p:childTnLst>
              </p:cTn>
              <p:nextCondLst>
                <p:cond evt="onClick" delay="0">
                  <p:tgtEl>
                    <p:spTgt spid="6146"/>
                  </p:tgtEl>
                </p:cond>
              </p:nextCondLst>
            </p:seq>
          </p:childTnLst>
        </p:cTn>
      </p:par>
    </p:tnLst>
    <p:bldLst>
      <p:bldP spid="11" grpId="0" build="p"/>
      <p:bldP spid="12" grpId="0" build="p"/>
      <p:bldP spid="13" grpId="0" uiExpand="1" build="p"/>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Maxwell’s equations in tensor notations</a:t>
            </a:r>
            <a:endParaRPr lang="en-US" altLang="en-US"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33" name="Rectangle 32"/>
              <p:cNvSpPr/>
              <p:nvPr/>
            </p:nvSpPr>
            <p:spPr>
              <a:xfrm>
                <a:off x="1638306" y="2233684"/>
                <a:ext cx="4988483" cy="148014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r>
                        <a:rPr lang="en-US" sz="2000" b="0" i="1">
                          <a:latin typeface="Cambria Math" panose="02040503050406030204" pitchFamily="18" charset="0"/>
                          <a:ea typeface="Cambria Math" panose="02040503050406030204" pitchFamily="18" charset="0"/>
                        </a:rPr>
                        <m:t>=</m:t>
                      </m:r>
                      <m:d>
                        <m:dPr>
                          <m:begChr m:val="{"/>
                          <m:endChr m:val="}"/>
                          <m:ctrlPr>
                            <a:rPr lang="en-US" sz="2000" b="0" i="1">
                              <a:latin typeface="Cambria Math" panose="02040503050406030204" pitchFamily="18" charset="0"/>
                            </a:rPr>
                          </m:ctrlPr>
                        </m:dPr>
                        <m:e>
                          <m:m>
                            <m:mPr>
                              <m:mcs>
                                <m:mc>
                                  <m:mcPr>
                                    <m:count m:val="2"/>
                                    <m:mcJc m:val="center"/>
                                  </m:mcPr>
                                </m:mc>
                              </m:mcs>
                              <m:ctrlPr>
                                <a:rPr lang="en-US" sz="2000" b="0" i="1">
                                  <a:latin typeface="Cambria Math" panose="02040503050406030204" pitchFamily="18" charset="0"/>
                                </a:rPr>
                              </m:ctrlPr>
                            </m:mPr>
                            <m:mr>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r>
                                        <a:rPr lang="en-US" sz="2000" b="0" i="1">
                                          <a:latin typeface="Cambria Math" panose="02040503050406030204" pitchFamily="18" charset="0"/>
                                        </a:rPr>
                                        <m:t>0</m:t>
                                      </m:r>
                                    </m:e>
                                  </m:mr>
                                </m:m>
                              </m:e>
                              <m:e>
                                <m:m>
                                  <m:mPr>
                                    <m:mcs>
                                      <m:mc>
                                        <m:mcPr>
                                          <m:count m:val="2"/>
                                          <m:mcJc m:val="center"/>
                                        </m:mcPr>
                                      </m:mc>
                                    </m:mcs>
                                    <m:ctrlPr>
                                      <a:rPr lang="en-US" sz="2000" b="0" i="1">
                                        <a:latin typeface="Cambria Math" panose="02040503050406030204" pitchFamily="18" charset="0"/>
                                      </a:rPr>
                                    </m:ctrlPr>
                                  </m:mP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mr>
                                </m:m>
                              </m:e>
                            </m:mr>
                            <m:mr>
                              <m:e>
                                <m:m>
                                  <m:mPr>
                                    <m:mcs>
                                      <m:mc>
                                        <m:mcPr>
                                          <m:count m:val="2"/>
                                          <m:mcJc m:val="center"/>
                                        </m:mcPr>
                                      </m:mc>
                                    </m:mcs>
                                    <m:ctrlPr>
                                      <a:rPr lang="en-US" sz="2000" b="0" i="1">
                                        <a:latin typeface="Cambria Math" panose="02040503050406030204" pitchFamily="18" charset="0"/>
                                      </a:rPr>
                                    </m:ctrlPr>
                                  </m:mPr>
                                  <m:mr>
                                    <m:e>
                                      <m:r>
                                        <m:rPr>
                                          <m:brk m:alnAt="7"/>
                                        </m:rP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mr>
                                </m:m>
                              </m:e>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e>
                                      <m:r>
                                        <a:rPr lang="en-US" sz="2000" b="0" i="1">
                                          <a:latin typeface="Cambria Math" panose="02040503050406030204" pitchFamily="18" charset="0"/>
                                        </a:rPr>
                                        <m:t>0</m:t>
                                      </m:r>
                                    </m:e>
                                  </m:mr>
                                </m:m>
                              </m:e>
                            </m:mr>
                          </m:m>
                        </m:e>
                      </m:d>
                    </m:oMath>
                  </m:oMathPara>
                </a14:m>
                <a:endParaRPr lang="en-US" sz="2000" dirty="0"/>
              </a:p>
            </p:txBody>
          </p:sp>
        </mc:Choice>
        <mc:Fallback xmlns="">
          <p:sp>
            <p:nvSpPr>
              <p:cNvPr id="33" name="Rectangle 32"/>
              <p:cNvSpPr>
                <a:spLocks noRot="1" noChangeAspect="1" noMove="1" noResize="1" noEditPoints="1" noAdjustHandles="1" noChangeArrowheads="1" noChangeShapeType="1" noTextEdit="1"/>
              </p:cNvSpPr>
              <p:nvPr/>
            </p:nvSpPr>
            <p:spPr>
              <a:xfrm>
                <a:off x="1638306" y="2233684"/>
                <a:ext cx="4988483" cy="148014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6111560" y="2233684"/>
                <a:ext cx="4988483" cy="148014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𝜇𝜈</m:t>
                          </m:r>
                        </m:sup>
                      </m:sSup>
                      <m:r>
                        <a:rPr lang="en-US" sz="2000" b="0" i="1">
                          <a:latin typeface="Cambria Math" panose="02040503050406030204" pitchFamily="18" charset="0"/>
                          <a:ea typeface="Cambria Math" panose="02040503050406030204" pitchFamily="18" charset="0"/>
                        </a:rPr>
                        <m:t>=</m:t>
                      </m:r>
                      <m:d>
                        <m:dPr>
                          <m:begChr m:val="{"/>
                          <m:endChr m:val="}"/>
                          <m:ctrlPr>
                            <a:rPr lang="en-US" sz="2000" b="0" i="1">
                              <a:latin typeface="Cambria Math" panose="02040503050406030204" pitchFamily="18" charset="0"/>
                            </a:rPr>
                          </m:ctrlPr>
                        </m:dPr>
                        <m:e>
                          <m:m>
                            <m:mPr>
                              <m:mcs>
                                <m:mc>
                                  <m:mcPr>
                                    <m:count m:val="2"/>
                                    <m:mcJc m:val="center"/>
                                  </m:mcPr>
                                </m:mc>
                              </m:mcs>
                              <m:ctrlPr>
                                <a:rPr lang="en-US" sz="2000" b="0" i="1">
                                  <a:latin typeface="Cambria Math" panose="02040503050406030204" pitchFamily="18" charset="0"/>
                                </a:rPr>
                              </m:ctrlPr>
                            </m:mPr>
                            <m:mr>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e>
                                      <m:r>
                                        <a:rPr lang="en-US" sz="2000" b="0" i="1">
                                          <a:latin typeface="Cambria Math" panose="02040503050406030204" pitchFamily="18" charset="0"/>
                                        </a:rPr>
                                        <m:t>0</m:t>
                                      </m:r>
                                    </m:e>
                                  </m:mr>
                                </m:m>
                              </m:e>
                              <m:e>
                                <m:m>
                                  <m:mPr>
                                    <m:mcs>
                                      <m:mc>
                                        <m:mcPr>
                                          <m:count m:val="2"/>
                                          <m:mcJc m:val="center"/>
                                        </m:mcPr>
                                      </m:mc>
                                    </m:mcs>
                                    <m:ctrlPr>
                                      <a:rPr lang="en-US" sz="2000" b="0" i="1">
                                        <a:latin typeface="Cambria Math" panose="02040503050406030204" pitchFamily="18" charset="0"/>
                                      </a:rPr>
                                    </m:ctrlPr>
                                  </m:mP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
                              </m:e>
                            </m:mr>
                            <m:mr>
                              <m:e>
                                <m:m>
                                  <m:mPr>
                                    <m:mcs>
                                      <m:mc>
                                        <m:mcPr>
                                          <m:count m:val="2"/>
                                          <m:mcJc m:val="center"/>
                                        </m:mcPr>
                                      </m:mc>
                                    </m:mcs>
                                    <m:ctrlPr>
                                      <a:rPr lang="en-US" sz="2000" b="0" i="1">
                                        <a:latin typeface="Cambria Math" panose="02040503050406030204" pitchFamily="18" charset="0"/>
                                      </a:rPr>
                                    </m:ctrlPr>
                                  </m:mPr>
                                  <m:mr>
                                    <m:e>
                                      <m:r>
                                        <m:rPr>
                                          <m:brk m:alnAt="7"/>
                                        </m:rP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
                              </m:e>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r>
                                        <a:rPr lang="en-US" sz="2000" b="0" i="1">
                                          <a:latin typeface="Cambria Math" panose="02040503050406030204" pitchFamily="18" charset="0"/>
                                        </a:rPr>
                                        <m:t>0</m:t>
                                      </m:r>
                                    </m:e>
                                  </m:mr>
                                </m:m>
                              </m:e>
                            </m:mr>
                          </m:m>
                        </m:e>
                      </m:d>
                    </m:oMath>
                  </m:oMathPara>
                </a14:m>
                <a:endParaRPr lang="en-US" sz="2000" dirty="0"/>
              </a:p>
            </p:txBody>
          </p:sp>
        </mc:Choice>
        <mc:Fallback xmlns="">
          <p:sp>
            <p:nvSpPr>
              <p:cNvPr id="34" name="Rectangle 33"/>
              <p:cNvSpPr>
                <a:spLocks noRot="1" noChangeAspect="1" noMove="1" noResize="1" noEditPoints="1" noAdjustHandles="1" noChangeArrowheads="1" noChangeShapeType="1" noTextEdit="1"/>
              </p:cNvSpPr>
              <p:nvPr/>
            </p:nvSpPr>
            <p:spPr>
              <a:xfrm>
                <a:off x="6111560" y="2233684"/>
                <a:ext cx="4988483" cy="148014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550948" y="3922418"/>
                <a:ext cx="7308159" cy="400110"/>
              </a:xfrm>
              <a:prstGeom prst="rect">
                <a:avLst/>
              </a:prstGeom>
            </p:spPr>
            <p:txBody>
              <a:bodyPr wrap="square">
                <a:spAutoFit/>
              </a:bodyPr>
              <a:lstStyle/>
              <a:p>
                <a:pPr algn="l"/>
                <a:r>
                  <a:rPr lang="en-US" sz="2000" b="0" dirty="0">
                    <a:solidFill>
                      <a:srgbClr val="252525"/>
                    </a:solidFill>
                    <a:latin typeface="+mn-lt"/>
                  </a:rPr>
                  <a:t>Each of these stands for four equations -- one for every value of </a:t>
                </a:r>
                <a14:m>
                  <m:oMath xmlns:m="http://schemas.openxmlformats.org/officeDocument/2006/math">
                    <m:r>
                      <a:rPr lang="en-US" sz="2000" b="0" i="1">
                        <a:latin typeface="Cambria Math" panose="02040503050406030204" pitchFamily="18" charset="0"/>
                        <a:ea typeface="Cambria Math" panose="02040503050406030204" pitchFamily="18" charset="0"/>
                      </a:rPr>
                      <m:t>𝜇</m:t>
                    </m:r>
                  </m:oMath>
                </a14:m>
                <a:endParaRPr lang="en-US" sz="2000" dirty="0">
                  <a:latin typeface="+mn-lt"/>
                </a:endParaRPr>
              </a:p>
            </p:txBody>
          </p:sp>
        </mc:Choice>
        <mc:Fallback xmlns="">
          <p:sp>
            <p:nvSpPr>
              <p:cNvPr id="12" name="Rectangle 11"/>
              <p:cNvSpPr>
                <a:spLocks noRot="1" noChangeAspect="1" noMove="1" noResize="1" noEditPoints="1" noAdjustHandles="1" noChangeArrowheads="1" noChangeShapeType="1" noTextEdit="1"/>
              </p:cNvSpPr>
              <p:nvPr/>
            </p:nvSpPr>
            <p:spPr>
              <a:xfrm>
                <a:off x="2550948" y="3922418"/>
                <a:ext cx="7308159" cy="400110"/>
              </a:xfrm>
              <a:prstGeom prst="rect">
                <a:avLst/>
              </a:prstGeom>
              <a:blipFill>
                <a:blip r:embed="rId7"/>
                <a:stretch>
                  <a:fillRect l="-834"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435665" y="4516236"/>
                <a:ext cx="1382145" cy="400110"/>
              </a:xfrm>
              <a:prstGeom prst="rect">
                <a:avLst/>
              </a:prstGeom>
            </p:spPr>
            <p:txBody>
              <a:bodyPr wrap="square">
                <a:spAutoFit/>
              </a:bodyPr>
              <a:lstStyle/>
              <a:p>
                <a:pPr algn="l"/>
                <a:r>
                  <a:rPr lang="en-US" sz="2000" b="0" dirty="0">
                    <a:solidFill>
                      <a:srgbClr val="FF0000"/>
                    </a:solidFill>
                    <a:latin typeface="+mn-lt"/>
                  </a:rPr>
                  <a:t>For </a:t>
                </a:r>
                <a14:m>
                  <m:oMath xmlns:m="http://schemas.openxmlformats.org/officeDocument/2006/math">
                    <m:r>
                      <a:rPr lang="en-US" sz="2000" b="0" i="1">
                        <a:solidFill>
                          <a:srgbClr val="FF0000"/>
                        </a:solidFill>
                        <a:latin typeface="Cambria Math" panose="02040503050406030204" pitchFamily="18" charset="0"/>
                        <a:ea typeface="Cambria Math" panose="02040503050406030204" pitchFamily="18" charset="0"/>
                      </a:rPr>
                      <m:t>𝜇</m:t>
                    </m:r>
                    <m:r>
                      <a:rPr lang="en-US" sz="2000" b="0" i="1">
                        <a:solidFill>
                          <a:srgbClr val="FF0000"/>
                        </a:solidFill>
                        <a:latin typeface="Cambria Math" panose="02040503050406030204" pitchFamily="18" charset="0"/>
                        <a:ea typeface="Cambria Math" panose="02040503050406030204" pitchFamily="18" charset="0"/>
                      </a:rPr>
                      <m:t>=1</m:t>
                    </m:r>
                  </m:oMath>
                </a14:m>
                <a:r>
                  <a:rPr lang="en-US" sz="2000" b="0" dirty="0">
                    <a:solidFill>
                      <a:srgbClr val="FF0000"/>
                    </a:solidFill>
                    <a:latin typeface="+mn-lt"/>
                  </a:rPr>
                  <a:t>:</a:t>
                </a:r>
              </a:p>
            </p:txBody>
          </p:sp>
        </mc:Choice>
        <mc:Fallback xmlns="">
          <p:sp>
            <p:nvSpPr>
              <p:cNvPr id="36" name="Rectangle 35"/>
              <p:cNvSpPr>
                <a:spLocks noRot="1" noChangeAspect="1" noMove="1" noResize="1" noEditPoints="1" noAdjustHandles="1" noChangeArrowheads="1" noChangeShapeType="1" noTextEdit="1"/>
              </p:cNvSpPr>
              <p:nvPr/>
            </p:nvSpPr>
            <p:spPr>
              <a:xfrm>
                <a:off x="435665" y="4516236"/>
                <a:ext cx="1382145" cy="400110"/>
              </a:xfrm>
              <a:prstGeom prst="rect">
                <a:avLst/>
              </a:prstGeom>
              <a:blipFill>
                <a:blip r:embed="rId8"/>
                <a:stretch>
                  <a:fillRect l="-4405"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778660" y="4362683"/>
                <a:ext cx="4115669" cy="709938"/>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f>
                        <m:fPr>
                          <m:ctrlPr>
                            <a:rPr lang="en-US" sz="2000" b="0" i="1" smtClean="0">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1</m:t>
                              </m:r>
                              <m:r>
                                <a:rPr lang="en-US" sz="2000" b="0" i="1">
                                  <a:latin typeface="Cambria Math" panose="02040503050406030204" pitchFamily="18" charset="0"/>
                                  <a:ea typeface="Cambria Math" panose="02040503050406030204" pitchFamily="18" charset="0"/>
                                </a:rPr>
                                <m:t>𝜈</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r>
                        <a:rPr lang="en-US" sz="2000" b="0" i="1">
                          <a:latin typeface="Cambria Math" panose="02040503050406030204" pitchFamily="18" charset="0"/>
                          <a:ea typeface="Cambria Math"/>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10</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0</m:t>
                              </m:r>
                            </m:sup>
                          </m:sSup>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11</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1</m:t>
                              </m:r>
                            </m:sup>
                          </m:sSup>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12</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2</m:t>
                              </m:r>
                            </m:sup>
                          </m:sSup>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13</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3</m:t>
                              </m:r>
                            </m:sup>
                          </m:sSup>
                        </m:den>
                      </m:f>
                    </m:oMath>
                  </m:oMathPara>
                </a14:m>
                <a:endParaRPr lang="en-US" sz="2000" b="0" i="1" dirty="0">
                  <a:latin typeface="Cambria Math" panose="02040503050406030204" pitchFamily="18" charset="0"/>
                  <a:ea typeface="Cambria Math"/>
                </a:endParaRPr>
              </a:p>
            </p:txBody>
          </p:sp>
        </mc:Choice>
        <mc:Fallback xmlns="">
          <p:sp>
            <p:nvSpPr>
              <p:cNvPr id="13" name="Rectangle 12"/>
              <p:cNvSpPr>
                <a:spLocks noRot="1" noChangeAspect="1" noMove="1" noResize="1" noEditPoints="1" noAdjustHandles="1" noChangeArrowheads="1" noChangeShapeType="1" noTextEdit="1"/>
              </p:cNvSpPr>
              <p:nvPr/>
            </p:nvSpPr>
            <p:spPr>
              <a:xfrm>
                <a:off x="1778660" y="4362683"/>
                <a:ext cx="4115669" cy="70993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55130" y="6057352"/>
                <a:ext cx="5625311" cy="400110"/>
              </a:xfrm>
              <a:prstGeom prst="rect">
                <a:avLst/>
              </a:prstGeom>
            </p:spPr>
            <p:txBody>
              <a:bodyPr wrap="square">
                <a:spAutoFit/>
              </a:bodyPr>
              <a:lstStyle/>
              <a:p>
                <a:pPr algn="l"/>
                <a:r>
                  <a:rPr lang="en-US" sz="2000" b="0" dirty="0">
                    <a:solidFill>
                      <a:srgbClr val="252525"/>
                    </a:solidFill>
                    <a:latin typeface="+mn-lt"/>
                  </a:rPr>
                  <a:t>Combining with similar results for </a:t>
                </a:r>
                <a14:m>
                  <m:oMath xmlns:m="http://schemas.openxmlformats.org/officeDocument/2006/math">
                    <m:r>
                      <a:rPr lang="en-US" sz="2000" b="0" i="1">
                        <a:solidFill>
                          <a:srgbClr val="FF0000"/>
                        </a:solidFill>
                        <a:latin typeface="Cambria Math" panose="02040503050406030204" pitchFamily="18" charset="0"/>
                        <a:ea typeface="Cambria Math" panose="02040503050406030204" pitchFamily="18" charset="0"/>
                      </a:rPr>
                      <m:t>𝜇</m:t>
                    </m:r>
                    <m:r>
                      <a:rPr lang="en-US" sz="2000" b="0" i="1">
                        <a:solidFill>
                          <a:srgbClr val="FF0000"/>
                        </a:solidFill>
                        <a:latin typeface="Cambria Math" panose="02040503050406030204" pitchFamily="18" charset="0"/>
                        <a:ea typeface="Cambria Math" panose="02040503050406030204" pitchFamily="18" charset="0"/>
                      </a:rPr>
                      <m:t>=2&amp;3</m:t>
                    </m:r>
                  </m:oMath>
                </a14:m>
                <a:r>
                  <a:rPr lang="en-US" sz="2000" b="0" dirty="0">
                    <a:latin typeface="+mn-lt"/>
                  </a:rPr>
                  <a:t>:</a:t>
                </a:r>
              </a:p>
            </p:txBody>
          </p:sp>
        </mc:Choice>
        <mc:Fallback xmlns="">
          <p:sp>
            <p:nvSpPr>
              <p:cNvPr id="14" name="Rectangle 13"/>
              <p:cNvSpPr>
                <a:spLocks noRot="1" noChangeAspect="1" noMove="1" noResize="1" noEditPoints="1" noAdjustHandles="1" noChangeArrowheads="1" noChangeShapeType="1" noTextEdit="1"/>
              </p:cNvSpPr>
              <p:nvPr/>
            </p:nvSpPr>
            <p:spPr>
              <a:xfrm>
                <a:off x="455130" y="6057352"/>
                <a:ext cx="5625311" cy="400110"/>
              </a:xfrm>
              <a:prstGeom prst="rect">
                <a:avLst/>
              </a:prstGeom>
              <a:blipFill>
                <a:blip r:embed="rId10"/>
                <a:stretch>
                  <a:fillRect l="-1193" t="-9231" b="-27692"/>
                </a:stretch>
              </a:blipFill>
            </p:spPr>
            <p:txBody>
              <a:bodyPr/>
              <a:lstStyle/>
              <a:p>
                <a:r>
                  <a:rPr lang="en-US">
                    <a:noFill/>
                  </a:rPr>
                  <a:t> </a:t>
                </a:r>
              </a:p>
            </p:txBody>
          </p:sp>
        </mc:Fallback>
      </mc:AlternateContent>
      <p:sp>
        <p:nvSpPr>
          <p:cNvPr id="15" name="Rectangle 14"/>
          <p:cNvSpPr/>
          <p:nvPr/>
        </p:nvSpPr>
        <p:spPr>
          <a:xfrm>
            <a:off x="8090622" y="6069462"/>
            <a:ext cx="2809295" cy="400110"/>
          </a:xfrm>
          <a:prstGeom prst="rect">
            <a:avLst/>
          </a:prstGeom>
        </p:spPr>
        <p:txBody>
          <a:bodyPr wrap="none">
            <a:spAutoFit/>
          </a:bodyPr>
          <a:lstStyle/>
          <a:p>
            <a:pPr algn="l"/>
            <a:r>
              <a:rPr lang="en-US" sz="2000" b="0" dirty="0">
                <a:latin typeface="+mn-lt"/>
              </a:rPr>
              <a:t>- Ampère-Maxwell’s law </a:t>
            </a:r>
            <a:endParaRPr lang="ru-RU" sz="2000" b="0" dirty="0">
              <a:latin typeface="+mn-lt"/>
            </a:endParaRPr>
          </a:p>
        </p:txBody>
      </p:sp>
      <mc:AlternateContent xmlns:mc="http://schemas.openxmlformats.org/markup-compatibility/2006" xmlns:a14="http://schemas.microsoft.com/office/drawing/2010/main">
        <mc:Choice Requires="a14">
          <p:sp>
            <p:nvSpPr>
              <p:cNvPr id="16" name="Rectangle 15"/>
              <p:cNvSpPr/>
              <p:nvPr/>
            </p:nvSpPr>
            <p:spPr>
              <a:xfrm>
                <a:off x="5283596" y="5832281"/>
                <a:ext cx="3043364" cy="74815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r>
                        <a:rPr lang="en-US" sz="2000" b="0" i="1">
                          <a:latin typeface="Cambria Math"/>
                          <a:ea typeface="Cambria Math"/>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𝐉</m:t>
                          </m:r>
                        </m:e>
                      </m:acc>
                      <m:r>
                        <a:rPr lang="en-US" sz="2000">
                          <a:latin typeface="Cambria Math" panose="02040503050406030204" pitchFamily="18" charset="0"/>
                          <a:ea typeface="Cambria Math"/>
                        </a:rPr>
                        <m:t>+</m:t>
                      </m:r>
                      <m:sSub>
                        <m:sSubPr>
                          <m:ctrlPr>
                            <a:rPr lang="en-US" sz="2000" b="0" i="1">
                              <a:latin typeface="Cambria Math" panose="02040503050406030204" pitchFamily="18" charset="0"/>
                              <a:ea typeface="Cambria Math" panose="02040503050406030204" pitchFamily="18" charset="0"/>
                            </a:rPr>
                          </m:ctrlPr>
                        </m:sSubPr>
                        <m:e>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a:rPr>
                                <m:t> </m:t>
                              </m:r>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oMath>
                  </m:oMathPara>
                </a14:m>
                <a:endParaRPr lang="en-US" sz="2000" dirty="0"/>
              </a:p>
            </p:txBody>
          </p:sp>
        </mc:Choice>
        <mc:Fallback xmlns="">
          <p:sp>
            <p:nvSpPr>
              <p:cNvPr id="16" name="Rectangle 15"/>
              <p:cNvSpPr>
                <a:spLocks noRot="1" noChangeAspect="1" noMove="1" noResize="1" noEditPoints="1" noAdjustHandles="1" noChangeArrowheads="1" noChangeShapeType="1" noTextEdit="1"/>
              </p:cNvSpPr>
              <p:nvPr/>
            </p:nvSpPr>
            <p:spPr>
              <a:xfrm>
                <a:off x="5283596" y="5832281"/>
                <a:ext cx="3043364" cy="748154"/>
              </a:xfrm>
              <a:prstGeom prst="rect">
                <a:avLst/>
              </a:prstGeom>
              <a:blipFill>
                <a:blip r:embed="rId11"/>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02AA8CE5-58EB-493C-981F-532C7D893F60}"/>
                  </a:ext>
                </a:extLst>
              </p:cNvPr>
              <p:cNvSpPr/>
              <p:nvPr/>
            </p:nvSpPr>
            <p:spPr>
              <a:xfrm>
                <a:off x="1705866" y="5658771"/>
                <a:ext cx="983539" cy="369332"/>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sSup>
                        <m:sSupPr>
                          <m:ctrlPr>
                            <a:rPr lang="en-US" sz="1800" b="0" i="1">
                              <a:latin typeface="Cambria Math" panose="02040503050406030204" pitchFamily="18" charset="0"/>
                            </a:rPr>
                          </m:ctrlPr>
                        </m:sSupPr>
                        <m:e>
                          <m:r>
                            <a:rPr lang="en-US" sz="1800" b="0" i="1">
                              <a:latin typeface="Cambria Math" panose="02040503050406030204" pitchFamily="18" charset="0"/>
                            </a:rPr>
                            <m:t>𝑥</m:t>
                          </m:r>
                        </m:e>
                        <m:sup>
                          <m:r>
                            <a:rPr lang="en-US" sz="1800" b="0" i="1">
                              <a:latin typeface="Cambria Math" panose="02040503050406030204" pitchFamily="18" charset="0"/>
                            </a:rPr>
                            <m:t>0</m:t>
                          </m:r>
                        </m:sup>
                      </m:sSup>
                      <m:r>
                        <a:rPr lang="en-US" sz="1800" b="0" i="1">
                          <a:latin typeface="Cambria Math" panose="02040503050406030204" pitchFamily="18" charset="0"/>
                          <a:ea typeface="Cambria Math" panose="02040503050406030204" pitchFamily="18" charset="0"/>
                        </a:rPr>
                        <m:t>≡</m:t>
                      </m:r>
                      <m:r>
                        <a:rPr lang="en-US" sz="1800" b="0" i="1">
                          <a:latin typeface="Cambria Math" panose="02040503050406030204" pitchFamily="18" charset="0"/>
                        </a:rPr>
                        <m:t>𝑐𝑡</m:t>
                      </m:r>
                    </m:oMath>
                  </m:oMathPara>
                </a14:m>
                <a:endParaRPr lang="en-US" sz="1800" b="0" i="1" dirty="0">
                  <a:latin typeface="Cambria Math" panose="02040503050406030204" pitchFamily="18" charset="0"/>
                  <a:ea typeface="Cambria Math" panose="02040503050406030204" pitchFamily="18" charset="0"/>
                </a:endParaRPr>
              </a:p>
            </p:txBody>
          </p:sp>
        </mc:Choice>
        <mc:Fallback xmlns="">
          <p:sp>
            <p:nvSpPr>
              <p:cNvPr id="17" name="Rectangle 16">
                <a:extLst>
                  <a:ext uri="{FF2B5EF4-FFF2-40B4-BE49-F238E27FC236}">
                    <a16:creationId xmlns:a16="http://schemas.microsoft.com/office/drawing/2014/main" id="{02AA8CE5-58EB-493C-981F-532C7D893F60}"/>
                  </a:ext>
                </a:extLst>
              </p:cNvPr>
              <p:cNvSpPr>
                <a:spLocks noRot="1" noChangeAspect="1" noMove="1" noResize="1" noEditPoints="1" noAdjustHandles="1" noChangeArrowheads="1" noChangeShapeType="1" noTextEdit="1"/>
              </p:cNvSpPr>
              <p:nvPr/>
            </p:nvSpPr>
            <p:spPr>
              <a:xfrm>
                <a:off x="1705866" y="5658771"/>
                <a:ext cx="983539" cy="369332"/>
              </a:xfrm>
              <a:prstGeom prst="rect">
                <a:avLst/>
              </a:prstGeom>
              <a:blipFill>
                <a:blip r:embed="rId12"/>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0DBCD6C1-6C19-4A72-BE1D-8F684D8F1B05}"/>
                  </a:ext>
                </a:extLst>
              </p:cNvPr>
              <p:cNvSpPr/>
              <p:nvPr/>
            </p:nvSpPr>
            <p:spPr>
              <a:xfrm>
                <a:off x="8130982" y="1295674"/>
                <a:ext cx="3441893" cy="400110"/>
              </a:xfrm>
              <a:prstGeom prst="rect">
                <a:avLst/>
              </a:prstGeom>
            </p:spPr>
            <p:txBody>
              <a:bodyPr wrap="square">
                <a:spAutoFit/>
              </a:bodyPr>
              <a:lstStyle/>
              <a:p>
                <a:pPr algn="l"/>
                <a:r>
                  <a:rPr lang="en-US" sz="2000" b="0" dirty="0">
                    <a:solidFill>
                      <a:srgbClr val="242424"/>
                    </a:solidFill>
                    <a:latin typeface="Times New Roman" panose="02020603050405020304" pitchFamily="18" charset="0"/>
                  </a:rPr>
                  <a:t>NB: summation over </a:t>
                </a:r>
                <a14:m>
                  <m:oMath xmlns:m="http://schemas.openxmlformats.org/officeDocument/2006/math">
                    <m:r>
                      <a:rPr lang="en-US" sz="2000" b="0" i="1">
                        <a:latin typeface="Cambria Math" panose="02040503050406030204" pitchFamily="18" charset="0"/>
                        <a:ea typeface="Cambria Math" panose="02040503050406030204" pitchFamily="18" charset="0"/>
                      </a:rPr>
                      <m:t>𝜈</m:t>
                    </m:r>
                  </m:oMath>
                </a14:m>
                <a:r>
                  <a:rPr lang="en-US" sz="2000" b="0" dirty="0">
                    <a:solidFill>
                      <a:srgbClr val="242424"/>
                    </a:solidFill>
                    <a:latin typeface="Times New Roman" panose="02020603050405020304" pitchFamily="18" charset="0"/>
                  </a:rPr>
                  <a:t> implied</a:t>
                </a:r>
                <a:endParaRPr lang="en-US" sz="2000" dirty="0"/>
              </a:p>
            </p:txBody>
          </p:sp>
        </mc:Choice>
        <mc:Fallback xmlns="">
          <p:sp>
            <p:nvSpPr>
              <p:cNvPr id="18" name="Rectangle 17">
                <a:extLst>
                  <a:ext uri="{FF2B5EF4-FFF2-40B4-BE49-F238E27FC236}">
                    <a16:creationId xmlns:a16="http://schemas.microsoft.com/office/drawing/2014/main" id="{0DBCD6C1-6C19-4A72-BE1D-8F684D8F1B05}"/>
                  </a:ext>
                </a:extLst>
              </p:cNvPr>
              <p:cNvSpPr>
                <a:spLocks noRot="1" noChangeAspect="1" noMove="1" noResize="1" noEditPoints="1" noAdjustHandles="1" noChangeArrowheads="1" noChangeShapeType="1" noTextEdit="1"/>
              </p:cNvSpPr>
              <p:nvPr/>
            </p:nvSpPr>
            <p:spPr>
              <a:xfrm>
                <a:off x="8130982" y="1295674"/>
                <a:ext cx="3441893" cy="400110"/>
              </a:xfrm>
              <a:prstGeom prst="rect">
                <a:avLst/>
              </a:prstGeom>
              <a:blipFill>
                <a:blip r:embed="rId13"/>
                <a:stretch>
                  <a:fillRect l="-1950" t="-9231" b="-27692"/>
                </a:stretch>
              </a:blipFill>
            </p:spPr>
            <p:txBody>
              <a:bodyPr/>
              <a:lstStyle/>
              <a:p>
                <a:r>
                  <a:rPr lang="en-US">
                    <a:noFill/>
                  </a:rPr>
                  <a:t> </a:t>
                </a:r>
              </a:p>
            </p:txBody>
          </p:sp>
        </mc:Fallback>
      </mc:AlternateContent>
      <p:sp>
        <p:nvSpPr>
          <p:cNvPr id="19" name="Content Placeholder 4">
            <a:extLst>
              <a:ext uri="{FF2B5EF4-FFF2-40B4-BE49-F238E27FC236}">
                <a16:creationId xmlns:a16="http://schemas.microsoft.com/office/drawing/2014/main" id="{F28483B7-FEFB-4DD7-B2BD-589E818C8157}"/>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50</a:t>
            </a:fld>
            <a:endParaRPr lang="en-US" dirty="0"/>
          </a:p>
        </p:txBody>
      </p:sp>
      <p:sp>
        <p:nvSpPr>
          <p:cNvPr id="21" name="Rectangle 20">
            <a:extLst>
              <a:ext uri="{FF2B5EF4-FFF2-40B4-BE49-F238E27FC236}">
                <a16:creationId xmlns:a16="http://schemas.microsoft.com/office/drawing/2014/main" id="{26555BC2-95BF-4F59-98BB-F82E36FBE95C}"/>
              </a:ext>
            </a:extLst>
          </p:cNvPr>
          <p:cNvSpPr/>
          <p:nvPr/>
        </p:nvSpPr>
        <p:spPr bwMode="auto">
          <a:xfrm>
            <a:off x="2616740" y="2616736"/>
            <a:ext cx="3073941" cy="350196"/>
          </a:xfrm>
          <a:prstGeom prst="rect">
            <a:avLst/>
          </a:pr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9670D802-1822-4042-BF3C-22772B260F6E}"/>
              </a:ext>
            </a:extLst>
          </p:cNvPr>
          <p:cNvSpPr/>
          <p:nvPr/>
        </p:nvSpPr>
        <p:spPr>
          <a:xfrm>
            <a:off x="0" y="692351"/>
            <a:ext cx="12192000" cy="400110"/>
          </a:xfrm>
          <a:prstGeom prst="rect">
            <a:avLst/>
          </a:prstGeom>
        </p:spPr>
        <p:txBody>
          <a:bodyPr wrap="square">
            <a:spAutoFit/>
          </a:bodyPr>
          <a:lstStyle/>
          <a:p>
            <a:pPr algn="ctr"/>
            <a:r>
              <a:rPr lang="en-US" sz="2000" b="0" dirty="0">
                <a:solidFill>
                  <a:srgbClr val="252525"/>
                </a:solidFill>
                <a:latin typeface="Times New Roman" panose="02020603050405020304" pitchFamily="18" charset="0"/>
              </a:rPr>
              <a:t>The laws of electrodynamics (Maxwell's equations) can be reformulated in tensor notations</a:t>
            </a:r>
            <a:endParaRPr lang="en-US" sz="2000" dirty="0"/>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7FE184E2-F9D6-4D9E-8012-EFF80F9BF57B}"/>
                  </a:ext>
                </a:extLst>
              </p:cNvPr>
              <p:cNvSpPr/>
              <p:nvPr/>
            </p:nvSpPr>
            <p:spPr>
              <a:xfrm>
                <a:off x="8908476" y="3938335"/>
                <a:ext cx="3106299" cy="1390252"/>
              </a:xfrm>
              <a:prstGeom prst="rect">
                <a:avLst/>
              </a:prstGeom>
              <a:ln w="19050">
                <a:noFill/>
              </a:ln>
            </p:spPr>
            <p:txBody>
              <a:bodyPr wrap="none">
                <a:spAutoFit/>
              </a:bodyPr>
              <a:lstStyle/>
              <a:p>
                <a:pPr algn="r"/>
                <a14:m>
                  <m:oMathPara xmlns:m="http://schemas.openxmlformats.org/officeDocument/2006/math">
                    <m:oMathParaPr>
                      <m:jc m:val="right"/>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d>
                            <m:dPr>
                              <m:ctrlPr>
                                <a:rPr lang="en-US" sz="2000" b="0" i="1">
                                  <a:latin typeface="Cambria Math" panose="02040503050406030204" pitchFamily="18" charset="0"/>
                                  <a:ea typeface="Cambria Math" panose="02040503050406030204" pitchFamily="18" charset="0"/>
                                </a:rPr>
                              </m:ctrlPr>
                            </m:dPr>
                            <m:e>
                              <m:r>
                                <a:rPr lang="en-US" sz="200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e>
                          </m:d>
                        </m:e>
                        <m:sub>
                          <m:r>
                            <a:rPr lang="en-US" sz="2000" b="0" i="1" smtClean="0">
                              <a:latin typeface="Cambria Math" panose="02040503050406030204" pitchFamily="18" charset="0"/>
                              <a:ea typeface="Cambria Math" panose="02040503050406030204" pitchFamily="18" charset="0"/>
                            </a:rPr>
                            <m:t>𝑥</m:t>
                          </m:r>
                        </m:sub>
                      </m:sSub>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m>
                            <m:mPr>
                              <m:mcs>
                                <m:mc>
                                  <m:mcPr>
                                    <m:count m:val="3"/>
                                    <m:mcJc m:val="center"/>
                                  </m:mcPr>
                                </m:mc>
                              </m:mcs>
                              <m:ctrlPr>
                                <a:rPr lang="en-US" sz="2000" i="1">
                                  <a:latin typeface="Cambria Math" panose="02040503050406030204" pitchFamily="18" charset="0"/>
                                  <a:ea typeface="Cambria Math" panose="02040503050406030204" pitchFamily="18" charset="0"/>
                                </a:rPr>
                              </m:ctrlPr>
                            </m:mPr>
                            <m:m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𝐱</m:t>
                                    </m:r>
                                  </m:e>
                                </m:acc>
                              </m:e>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𝐲</m:t>
                                    </m:r>
                                  </m:e>
                                </m:acc>
                              </m:e>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𝐳</m:t>
                                    </m:r>
                                  </m:e>
                                </m:acc>
                              </m:e>
                            </m:mr>
                            <m:mr>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𝑥</m:t>
                                    </m:r>
                                  </m:den>
                                </m:f>
                              </m:e>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𝑦</m:t>
                                    </m:r>
                                  </m:den>
                                </m:f>
                              </m:e>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𝑧</m:t>
                                    </m:r>
                                  </m:den>
                                </m:f>
                              </m:e>
                            </m:mr>
                            <m:mr>
                              <m:e>
                                <m:sSub>
                                  <m:sSubPr>
                                    <m:ctrlPr>
                                      <a:rPr lang="en-US" sz="2000" b="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𝐵</m:t>
                                    </m:r>
                                  </m:e>
                                  <m:sub>
                                    <m:r>
                                      <a:rPr lang="en-US" sz="2000" b="0" i="1">
                                        <a:latin typeface="Cambria Math"/>
                                        <a:ea typeface="Cambria Math" panose="02040503050406030204" pitchFamily="18" charset="0"/>
                                      </a:rPr>
                                      <m:t>𝑥</m:t>
                                    </m:r>
                                  </m:sub>
                                </m:sSub>
                              </m:e>
                              <m:e>
                                <m:sSub>
                                  <m:sSubPr>
                                    <m:ctrlPr>
                                      <a:rPr lang="en-US" sz="2000" b="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e>
                                <m:sSub>
                                  <m:sSubPr>
                                    <m:ctrlPr>
                                      <a:rPr lang="en-US" sz="2000" b="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mr>
                          </m:m>
                        </m:e>
                      </m:d>
                    </m:oMath>
                  </m:oMathPara>
                </a14:m>
                <a:endParaRPr lang="en-US" sz="2000" i="1" dirty="0">
                  <a:latin typeface="Cambria Math" panose="02040503050406030204" pitchFamily="18" charset="0"/>
                  <a:ea typeface="Cambria Math" panose="02040503050406030204" pitchFamily="18" charset="0"/>
                </a:endParaRPr>
              </a:p>
            </p:txBody>
          </p:sp>
        </mc:Choice>
        <mc:Fallback xmlns="">
          <p:sp>
            <p:nvSpPr>
              <p:cNvPr id="22" name="Rectangle 21">
                <a:extLst>
                  <a:ext uri="{FF2B5EF4-FFF2-40B4-BE49-F238E27FC236}">
                    <a16:creationId xmlns:a16="http://schemas.microsoft.com/office/drawing/2014/main" id="{7FE184E2-F9D6-4D9E-8012-EFF80F9BF57B}"/>
                  </a:ext>
                </a:extLst>
              </p:cNvPr>
              <p:cNvSpPr>
                <a:spLocks noRot="1" noChangeAspect="1" noMove="1" noResize="1" noEditPoints="1" noAdjustHandles="1" noChangeArrowheads="1" noChangeShapeType="1" noTextEdit="1"/>
              </p:cNvSpPr>
              <p:nvPr/>
            </p:nvSpPr>
            <p:spPr>
              <a:xfrm>
                <a:off x="8908476" y="3938335"/>
                <a:ext cx="3106299" cy="1390252"/>
              </a:xfrm>
              <a:prstGeom prst="rect">
                <a:avLst/>
              </a:prstGeom>
              <a:blipFill>
                <a:blip r:embed="rId1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670B09D4-26BB-4765-85FF-736542ACED50}"/>
                  </a:ext>
                </a:extLst>
              </p:cNvPr>
              <p:cNvSpPr/>
              <p:nvPr/>
            </p:nvSpPr>
            <p:spPr>
              <a:xfrm>
                <a:off x="2106850" y="5079641"/>
                <a:ext cx="3459291" cy="738600"/>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𝑐</m:t>
                          </m:r>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num>
                        <m:den>
                          <m:r>
                            <a:rPr lang="en-US" sz="2000" b="0" i="1">
                              <a:latin typeface="Cambria Math" panose="02040503050406030204" pitchFamily="18" charset="0"/>
                              <a:ea typeface="Cambria Math" panose="02040503050406030204" pitchFamily="18" charset="0"/>
                            </a:rPr>
                            <m:t>𝑐</m:t>
                          </m:r>
                          <m:r>
                            <a:rPr lang="en-US" sz="2000" b="0" i="1">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r>
                        <a:rPr lang="en-US" sz="2000" b="0" i="1">
                          <a:latin typeface="Cambria Math" panose="02040503050406030204" pitchFamily="18" charset="0"/>
                          <a:ea typeface="Cambria Math" panose="02040503050406030204" pitchFamily="18" charset="0"/>
                        </a:rPr>
                        <m:t>+0+</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𝑦</m:t>
                          </m:r>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𝑧</m:t>
                          </m:r>
                        </m:den>
                      </m:f>
                    </m:oMath>
                  </m:oMathPara>
                </a14:m>
                <a:endParaRPr lang="en-US" sz="2000" dirty="0"/>
              </a:p>
            </p:txBody>
          </p:sp>
        </mc:Choice>
        <mc:Fallback xmlns="">
          <p:sp>
            <p:nvSpPr>
              <p:cNvPr id="23" name="Rectangle 22">
                <a:extLst>
                  <a:ext uri="{FF2B5EF4-FFF2-40B4-BE49-F238E27FC236}">
                    <a16:creationId xmlns:a16="http://schemas.microsoft.com/office/drawing/2014/main" id="{670B09D4-26BB-4765-85FF-736542ACED50}"/>
                  </a:ext>
                </a:extLst>
              </p:cNvPr>
              <p:cNvSpPr>
                <a:spLocks noRot="1" noChangeAspect="1" noMove="1" noResize="1" noEditPoints="1" noAdjustHandles="1" noChangeArrowheads="1" noChangeShapeType="1" noTextEdit="1"/>
              </p:cNvSpPr>
              <p:nvPr/>
            </p:nvSpPr>
            <p:spPr>
              <a:xfrm>
                <a:off x="2106850" y="5079641"/>
                <a:ext cx="3459291" cy="738600"/>
              </a:xfrm>
              <a:prstGeom prst="rect">
                <a:avLst/>
              </a:prstGeom>
              <a:blipFill>
                <a:blip r:embed="rId15"/>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2F9E6FAE-A41D-4B15-A876-673707B94BF7}"/>
              </a:ext>
            </a:extLst>
          </p:cNvPr>
          <p:cNvCxnSpPr>
            <a:cxnSpLocks/>
          </p:cNvCxnSpPr>
          <p:nvPr/>
        </p:nvCxnSpPr>
        <p:spPr bwMode="auto">
          <a:xfrm>
            <a:off x="10638379" y="4104249"/>
            <a:ext cx="995414" cy="18224"/>
          </a:xfrm>
          <a:prstGeom prst="straightConnector1">
            <a:avLst/>
          </a:prstGeom>
          <a:noFill/>
          <a:ln w="19050" cap="flat" cmpd="sng" algn="ctr">
            <a:solidFill>
              <a:srgbClr val="FF5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73DF66BA-D19E-43F3-B840-4FC3824754E5}"/>
              </a:ext>
            </a:extLst>
          </p:cNvPr>
          <p:cNvCxnSpPr>
            <a:cxnSpLocks/>
          </p:cNvCxnSpPr>
          <p:nvPr/>
        </p:nvCxnSpPr>
        <p:spPr bwMode="auto">
          <a:xfrm>
            <a:off x="10638379" y="4217080"/>
            <a:ext cx="0" cy="1017537"/>
          </a:xfrm>
          <a:prstGeom prst="straightConnector1">
            <a:avLst/>
          </a:prstGeom>
          <a:noFill/>
          <a:ln w="19050" cap="flat" cmpd="sng" algn="ctr">
            <a:solidFill>
              <a:srgbClr val="FF5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EC3810FA-4539-46F9-9DEB-B0763BDEDA94}"/>
              </a:ext>
            </a:extLst>
          </p:cNvPr>
          <p:cNvCxnSpPr>
            <a:cxnSpLocks/>
          </p:cNvCxnSpPr>
          <p:nvPr/>
        </p:nvCxnSpPr>
        <p:spPr bwMode="auto">
          <a:xfrm>
            <a:off x="11074244" y="4493717"/>
            <a:ext cx="498631" cy="565673"/>
          </a:xfrm>
          <a:prstGeom prst="straightConnector1">
            <a:avLst/>
          </a:pr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19B8E823-1FE4-4C7E-B301-EDE5A6D9D002}"/>
              </a:ext>
            </a:extLst>
          </p:cNvPr>
          <p:cNvCxnSpPr>
            <a:cxnSpLocks/>
          </p:cNvCxnSpPr>
          <p:nvPr/>
        </p:nvCxnSpPr>
        <p:spPr bwMode="auto">
          <a:xfrm flipH="1">
            <a:off x="11183799" y="4623404"/>
            <a:ext cx="449994" cy="435986"/>
          </a:xfrm>
          <a:prstGeom prst="straightConnector1">
            <a:avLst/>
          </a:pr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E8CA0D7E-9DE7-4FB8-B13D-99BB992549B2}"/>
                  </a:ext>
                </a:extLst>
              </p:cNvPr>
              <p:cNvSpPr/>
              <p:nvPr/>
            </p:nvSpPr>
            <p:spPr>
              <a:xfrm>
                <a:off x="5170902" y="5006734"/>
                <a:ext cx="2919720" cy="825547"/>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m:t>
                          </m:r>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a:rPr>
                                        <m:t> </m:t>
                                      </m:r>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r>
                                <a:rPr lang="en-US" sz="2000" b="0" i="1">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acc>
                                <m:accPr>
                                  <m:chr m:val="⃗"/>
                                  <m:ctrlPr>
                                    <a:rPr lang="en-US" sz="2000" b="0" i="1" smtClean="0">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e>
                          </m:d>
                        </m:e>
                        <m:sub>
                          <m:r>
                            <a:rPr lang="en-US" sz="2000" b="0" i="1">
                              <a:latin typeface="Cambria Math" panose="02040503050406030204" pitchFamily="18" charset="0"/>
                              <a:ea typeface="Cambria Math" panose="02040503050406030204" pitchFamily="18" charset="0"/>
                            </a:rPr>
                            <m:t>𝑥</m:t>
                          </m:r>
                        </m:sub>
                      </m:sSub>
                      <m:r>
                        <a:rPr lang="en-US" sz="2000" b="0" i="1" smtClean="0">
                          <a:latin typeface="Cambria Math" panose="02040503050406030204" pitchFamily="18" charset="0"/>
                          <a:ea typeface="Cambria Math" panose="02040503050406030204" pitchFamily="18" charset="0"/>
                        </a:rPr>
                        <m:t>; </m:t>
                      </m:r>
                    </m:oMath>
                  </m:oMathPara>
                </a14:m>
                <a:endParaRPr lang="en-US" sz="2000" dirty="0"/>
              </a:p>
            </p:txBody>
          </p:sp>
        </mc:Choice>
        <mc:Fallback xmlns="">
          <p:sp>
            <p:nvSpPr>
              <p:cNvPr id="28" name="Rectangle 27">
                <a:extLst>
                  <a:ext uri="{FF2B5EF4-FFF2-40B4-BE49-F238E27FC236}">
                    <a16:creationId xmlns:a16="http://schemas.microsoft.com/office/drawing/2014/main" id="{E8CA0D7E-9DE7-4FB8-B13D-99BB992549B2}"/>
                  </a:ext>
                </a:extLst>
              </p:cNvPr>
              <p:cNvSpPr>
                <a:spLocks noRot="1" noChangeAspect="1" noMove="1" noResize="1" noEditPoints="1" noAdjustHandles="1" noChangeArrowheads="1" noChangeShapeType="1" noTextEdit="1"/>
              </p:cNvSpPr>
              <p:nvPr/>
            </p:nvSpPr>
            <p:spPr>
              <a:xfrm>
                <a:off x="5170902" y="5006734"/>
                <a:ext cx="2919720" cy="82554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597EF37A-9E68-4AC1-94C9-A7CC4441CAF7}"/>
                  </a:ext>
                </a:extLst>
              </p:cNvPr>
              <p:cNvSpPr/>
              <p:nvPr/>
            </p:nvSpPr>
            <p:spPr>
              <a:xfrm>
                <a:off x="8110228" y="5230792"/>
                <a:ext cx="1644028" cy="400110"/>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mbria Math" panose="02040503050406030204" pitchFamily="18" charset="0"/>
                        </a:rPr>
                        <m:t> </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𝐽</m:t>
                          </m:r>
                        </m:e>
                        <m:sup>
                          <m:r>
                            <a:rPr lang="en-US" sz="2000" b="0" i="1">
                              <a:latin typeface="Cambria Math" panose="02040503050406030204" pitchFamily="18" charset="0"/>
                              <a:ea typeface="Cambria Math"/>
                            </a:rPr>
                            <m:t>1</m:t>
                          </m:r>
                        </m:sup>
                      </m:sSup>
                      <m:r>
                        <a:rPr lang="en-US" sz="2000" b="0" i="1">
                          <a:latin typeface="Cambria Math" panose="02040503050406030204" pitchFamily="18" charset="0"/>
                          <a:ea typeface="Cambria Math"/>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a:rPr>
                            <m:t>𝐽</m:t>
                          </m:r>
                        </m:e>
                        <m:sub>
                          <m:r>
                            <a:rPr lang="en-US" sz="2000" b="0" i="1">
                              <a:latin typeface="Cambria Math" panose="02040503050406030204" pitchFamily="18" charset="0"/>
                              <a:ea typeface="Cambria Math"/>
                            </a:rPr>
                            <m:t>𝑥</m:t>
                          </m:r>
                        </m:sub>
                      </m:sSub>
                    </m:oMath>
                  </m:oMathPara>
                </a14:m>
                <a:endParaRPr lang="en-US" sz="2000" dirty="0"/>
              </a:p>
            </p:txBody>
          </p:sp>
        </mc:Choice>
        <mc:Fallback xmlns="">
          <p:sp>
            <p:nvSpPr>
              <p:cNvPr id="29" name="Rectangle 28">
                <a:extLst>
                  <a:ext uri="{FF2B5EF4-FFF2-40B4-BE49-F238E27FC236}">
                    <a16:creationId xmlns:a16="http://schemas.microsoft.com/office/drawing/2014/main" id="{597EF37A-9E68-4AC1-94C9-A7CC4441CAF7}"/>
                  </a:ext>
                </a:extLst>
              </p:cNvPr>
              <p:cNvSpPr>
                <a:spLocks noRot="1" noChangeAspect="1" noMove="1" noResize="1" noEditPoints="1" noAdjustHandles="1" noChangeArrowheads="1" noChangeShapeType="1" noTextEdit="1"/>
              </p:cNvSpPr>
              <p:nvPr/>
            </p:nvSpPr>
            <p:spPr>
              <a:xfrm>
                <a:off x="8110228" y="5230792"/>
                <a:ext cx="1644028" cy="400110"/>
              </a:xfrm>
              <a:prstGeom prst="rect">
                <a:avLst/>
              </a:prstGeom>
              <a:blipFill>
                <a:blip r:embed="rId17"/>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97FCFCCE-6F08-46F8-841E-65F81A6B77A0}"/>
                  </a:ext>
                </a:extLst>
              </p:cNvPr>
              <p:cNvSpPr/>
              <p:nvPr/>
            </p:nvSpPr>
            <p:spPr>
              <a:xfrm>
                <a:off x="10275747" y="5261602"/>
                <a:ext cx="1648592" cy="738600"/>
              </a:xfrm>
              <a:prstGeom prst="rect">
                <a:avLst/>
              </a:prstGeom>
              <a:ln w="19050">
                <a:noFill/>
              </a:ln>
            </p:spPr>
            <p:txBody>
              <a:bodyPr wrap="none">
                <a:spAutoFit/>
              </a:bodyPr>
              <a:lstStyle/>
              <a:p>
                <a:pPr algn="r"/>
                <a14:m>
                  <m:oMathPara xmlns:m="http://schemas.openxmlformats.org/officeDocument/2006/math">
                    <m:oMathParaPr>
                      <m:jc m:val="right"/>
                    </m:oMathParaPr>
                    <m:oMath xmlns:m="http://schemas.openxmlformats.org/officeDocument/2006/math">
                      <m:r>
                        <a:rPr lang="en-US" sz="2000" i="1">
                          <a:latin typeface="Cambria Math"/>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smtClean="0">
                                  <a:latin typeface="Cambria Math" panose="02040503050406030204" pitchFamily="18" charset="0"/>
                                  <a:ea typeface="Cambria Math" panose="02040503050406030204" pitchFamily="18" charset="0"/>
                                </a:rPr>
                                <m:t>𝑧</m:t>
                              </m:r>
                            </m:sub>
                          </m:sSub>
                        </m:num>
                        <m:den>
                          <m:r>
                            <a:rPr lang="en-US" sz="2000" b="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𝑦</m:t>
                          </m:r>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smtClean="0">
                                  <a:latin typeface="Cambria Math" panose="02040503050406030204" pitchFamily="18" charset="0"/>
                                  <a:ea typeface="Cambria Math" panose="02040503050406030204" pitchFamily="18" charset="0"/>
                                </a:rPr>
                                <m:t>𝑦</m:t>
                              </m:r>
                            </m:sub>
                          </m:sSub>
                        </m:num>
                        <m:den>
                          <m:r>
                            <a:rPr lang="en-US" sz="2000" b="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𝑧</m:t>
                          </m:r>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30" name="Rectangle 29">
                <a:extLst>
                  <a:ext uri="{FF2B5EF4-FFF2-40B4-BE49-F238E27FC236}">
                    <a16:creationId xmlns:a16="http://schemas.microsoft.com/office/drawing/2014/main" id="{97FCFCCE-6F08-46F8-841E-65F81A6B77A0}"/>
                  </a:ext>
                </a:extLst>
              </p:cNvPr>
              <p:cNvSpPr>
                <a:spLocks noRot="1" noChangeAspect="1" noMove="1" noResize="1" noEditPoints="1" noAdjustHandles="1" noChangeArrowheads="1" noChangeShapeType="1" noTextEdit="1"/>
              </p:cNvSpPr>
              <p:nvPr/>
            </p:nvSpPr>
            <p:spPr>
              <a:xfrm>
                <a:off x="10275747" y="5261602"/>
                <a:ext cx="1648592" cy="738600"/>
              </a:xfrm>
              <a:prstGeom prst="rect">
                <a:avLst/>
              </a:prstGeom>
              <a:blipFill>
                <a:blip r:embed="rId18"/>
                <a:stretch>
                  <a:fillRect/>
                </a:stretch>
              </a:blipFill>
              <a:ln w="19050">
                <a:noFill/>
              </a:ln>
            </p:spPr>
            <p:txBody>
              <a:bodyPr/>
              <a:lstStyle/>
              <a:p>
                <a:r>
                  <a:rPr lang="en-US">
                    <a:noFill/>
                  </a:rPr>
                  <a:t> </a:t>
                </a:r>
              </a:p>
            </p:txBody>
          </p:sp>
        </mc:Fallback>
      </mc:AlternateContent>
      <p:sp>
        <p:nvSpPr>
          <p:cNvPr id="5" name="Oval 4">
            <a:extLst>
              <a:ext uri="{FF2B5EF4-FFF2-40B4-BE49-F238E27FC236}">
                <a16:creationId xmlns:a16="http://schemas.microsoft.com/office/drawing/2014/main" id="{86B489A5-FE15-4414-9078-9E2EBBCB1D11}"/>
              </a:ext>
            </a:extLst>
          </p:cNvPr>
          <p:cNvSpPr/>
          <p:nvPr/>
        </p:nvSpPr>
        <p:spPr bwMode="auto">
          <a:xfrm>
            <a:off x="3938421" y="5033064"/>
            <a:ext cx="1288828" cy="838778"/>
          </a:xfrm>
          <a:prstGeom prst="ellipse">
            <a:avLst/>
          </a:pr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7" name="Freeform: Shape 6">
            <a:extLst>
              <a:ext uri="{FF2B5EF4-FFF2-40B4-BE49-F238E27FC236}">
                <a16:creationId xmlns:a16="http://schemas.microsoft.com/office/drawing/2014/main" id="{5FEF57E5-3C78-4091-A878-8365FD2A5112}"/>
              </a:ext>
            </a:extLst>
          </p:cNvPr>
          <p:cNvSpPr/>
          <p:nvPr/>
        </p:nvSpPr>
        <p:spPr bwMode="auto">
          <a:xfrm>
            <a:off x="5153439" y="4568922"/>
            <a:ext cx="3881231" cy="678939"/>
          </a:xfrm>
          <a:custGeom>
            <a:avLst/>
            <a:gdLst>
              <a:gd name="connsiteX0" fmla="*/ 0 w 3881231"/>
              <a:gd name="connsiteY0" fmla="*/ 678939 h 678939"/>
              <a:gd name="connsiteX1" fmla="*/ 506896 w 3881231"/>
              <a:gd name="connsiteY1" fmla="*/ 445369 h 678939"/>
              <a:gd name="connsiteX2" fmla="*/ 2385391 w 3881231"/>
              <a:gd name="connsiteY2" fmla="*/ 27926 h 678939"/>
              <a:gd name="connsiteX3" fmla="*/ 3881231 w 3881231"/>
              <a:gd name="connsiteY3" fmla="*/ 72652 h 678939"/>
            </a:gdLst>
            <a:ahLst/>
            <a:cxnLst>
              <a:cxn ang="0">
                <a:pos x="connsiteX0" y="connsiteY0"/>
              </a:cxn>
              <a:cxn ang="0">
                <a:pos x="connsiteX1" y="connsiteY1"/>
              </a:cxn>
              <a:cxn ang="0">
                <a:pos x="connsiteX2" y="connsiteY2"/>
              </a:cxn>
              <a:cxn ang="0">
                <a:pos x="connsiteX3" y="connsiteY3"/>
              </a:cxn>
            </a:cxnLst>
            <a:rect l="l" t="t" r="r" b="b"/>
            <a:pathLst>
              <a:path w="3881231" h="678939">
                <a:moveTo>
                  <a:pt x="0" y="678939"/>
                </a:moveTo>
                <a:cubicBezTo>
                  <a:pt x="54665" y="616405"/>
                  <a:pt x="109331" y="553871"/>
                  <a:pt x="506896" y="445369"/>
                </a:cubicBezTo>
                <a:cubicBezTo>
                  <a:pt x="904461" y="336867"/>
                  <a:pt x="1823002" y="90045"/>
                  <a:pt x="2385391" y="27926"/>
                </a:cubicBezTo>
                <a:cubicBezTo>
                  <a:pt x="2947780" y="-34193"/>
                  <a:pt x="3414505" y="19229"/>
                  <a:pt x="3881231" y="72652"/>
                </a:cubicBezTo>
              </a:path>
            </a:pathLst>
          </a:cu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p:cNvSpPr/>
              <p:nvPr/>
            </p:nvSpPr>
            <p:spPr>
              <a:xfrm>
                <a:off x="4482008" y="1180160"/>
                <a:ext cx="2913454" cy="684931"/>
              </a:xfrm>
              <a:prstGeom prst="rect">
                <a:avLst/>
              </a:prstGeom>
              <a:ln w="19050">
                <a:solidFill>
                  <a:srgbClr val="FF0000"/>
                </a:solidFill>
              </a:ln>
            </p:spPr>
            <p:txBody>
              <a:bodyPr wrap="square">
                <a:spAutoFit/>
              </a:bodyPr>
              <a:lstStyle/>
              <a:p>
                <a:pPr/>
                <a14:m>
                  <m:oMathPara xmlns:m="http://schemas.openxmlformats.org/officeDocument/2006/math">
                    <m:oMathParaPr>
                      <m:jc m:val="center"/>
                    </m:oMathParaPr>
                    <m:oMath xmlns:m="http://schemas.openxmlformats.org/officeDocument/2006/math">
                      <m:f>
                        <m:fPr>
                          <m:ctrlPr>
                            <a:rPr lang="en-US" sz="2000" b="0" i="1">
                              <a:solidFill>
                                <a:srgbClr val="FF0000"/>
                              </a:solidFill>
                              <a:latin typeface="Cambria Math" panose="02040503050406030204" pitchFamily="18" charset="0"/>
                              <a:ea typeface="Cambria Math"/>
                            </a:rPr>
                          </m:ctrlPr>
                        </m:fPr>
                        <m:num>
                          <m:r>
                            <a:rPr lang="en-US" sz="2000" b="0" i="1">
                              <a:solidFill>
                                <a:srgbClr val="FF0000"/>
                              </a:solidFill>
                              <a:latin typeface="Cambria Math" panose="02040503050406030204" pitchFamily="18" charset="0"/>
                              <a:ea typeface="Cambria Math"/>
                            </a:rPr>
                            <m:t>𝜕</m:t>
                          </m:r>
                          <m:sSup>
                            <m:sSupPr>
                              <m:ctrlPr>
                                <a:rPr lang="en-US" sz="2000" b="0" i="1">
                                  <a:solidFill>
                                    <a:srgbClr val="FF0000"/>
                                  </a:solidFill>
                                  <a:latin typeface="Cambria Math" panose="02040503050406030204" pitchFamily="18" charset="0"/>
                                  <a:ea typeface="Cambria Math" panose="02040503050406030204" pitchFamily="18" charset="0"/>
                                </a:rPr>
                              </m:ctrlPr>
                            </m:sSupPr>
                            <m:e>
                              <m:r>
                                <a:rPr lang="en-US" sz="2000" b="0" i="1">
                                  <a:solidFill>
                                    <a:srgbClr val="FF0000"/>
                                  </a:solidFill>
                                  <a:latin typeface="Cambria Math" panose="02040503050406030204" pitchFamily="18" charset="0"/>
                                  <a:ea typeface="Cambria Math" panose="02040503050406030204" pitchFamily="18" charset="0"/>
                                </a:rPr>
                                <m:t>𝐹</m:t>
                              </m:r>
                            </m:e>
                            <m:sup>
                              <m:r>
                                <a:rPr lang="en-US" sz="2000" b="0" i="1">
                                  <a:solidFill>
                                    <a:srgbClr val="FF0000"/>
                                  </a:solidFill>
                                  <a:latin typeface="Cambria Math" panose="02040503050406030204" pitchFamily="18" charset="0"/>
                                  <a:ea typeface="Cambria Math" panose="02040503050406030204" pitchFamily="18" charset="0"/>
                                </a:rPr>
                                <m:t>𝜇𝜈</m:t>
                              </m:r>
                            </m:sup>
                          </m:sSup>
                        </m:num>
                        <m:den>
                          <m:r>
                            <a:rPr lang="en-US" sz="2000" b="0" i="1">
                              <a:solidFill>
                                <a:srgbClr val="FF0000"/>
                              </a:solidFill>
                              <a:latin typeface="Cambria Math" panose="02040503050406030204" pitchFamily="18" charset="0"/>
                              <a:ea typeface="Cambria Math"/>
                            </a:rPr>
                            <m:t>𝜕</m:t>
                          </m:r>
                          <m:sSup>
                            <m:sSupPr>
                              <m:ctrlPr>
                                <a:rPr lang="en-US" sz="2000" b="0" i="1">
                                  <a:solidFill>
                                    <a:srgbClr val="FF0000"/>
                                  </a:solidFill>
                                  <a:latin typeface="Cambria Math" panose="02040503050406030204" pitchFamily="18" charset="0"/>
                                  <a:ea typeface="Cambria Math"/>
                                </a:rPr>
                              </m:ctrlPr>
                            </m:sSupPr>
                            <m:e>
                              <m:r>
                                <a:rPr lang="en-US" sz="2000" b="0" i="1">
                                  <a:solidFill>
                                    <a:srgbClr val="FF0000"/>
                                  </a:solidFill>
                                  <a:latin typeface="Cambria Math" panose="02040503050406030204" pitchFamily="18" charset="0"/>
                                  <a:ea typeface="Cambria Math"/>
                                </a:rPr>
                                <m:t>𝑥</m:t>
                              </m:r>
                            </m:e>
                            <m:sup>
                              <m:r>
                                <a:rPr lang="en-US" sz="2000" b="0" i="1">
                                  <a:solidFill>
                                    <a:srgbClr val="FF0000"/>
                                  </a:solidFill>
                                  <a:latin typeface="Cambria Math" panose="02040503050406030204" pitchFamily="18" charset="0"/>
                                  <a:ea typeface="Cambria Math" panose="02040503050406030204" pitchFamily="18" charset="0"/>
                                </a:rPr>
                                <m:t>𝜈</m:t>
                              </m:r>
                            </m:sup>
                          </m:sSup>
                        </m:den>
                      </m:f>
                      <m:r>
                        <a:rPr lang="en-US" sz="2000" b="0" i="1">
                          <a:solidFill>
                            <a:srgbClr val="FF0000"/>
                          </a:solidFill>
                          <a:latin typeface="Cambria Math" panose="02040503050406030204" pitchFamily="18" charset="0"/>
                          <a:ea typeface="Cambria Math"/>
                        </a:rPr>
                        <m:t>=</m:t>
                      </m:r>
                      <m:sSub>
                        <m:sSubPr>
                          <m:ctrlPr>
                            <a:rPr lang="en-US" sz="2000" b="0" i="1">
                              <a:solidFill>
                                <a:srgbClr val="FF0000"/>
                              </a:solidFill>
                              <a:latin typeface="Cambria Math" panose="02040503050406030204" pitchFamily="18" charset="0"/>
                              <a:ea typeface="Cambria Math"/>
                            </a:rPr>
                          </m:ctrlPr>
                        </m:sSubPr>
                        <m:e>
                          <m:r>
                            <a:rPr lang="en-US" sz="2000" b="0" i="1">
                              <a:solidFill>
                                <a:srgbClr val="FF0000"/>
                              </a:solidFill>
                              <a:latin typeface="Cambria Math" panose="02040503050406030204" pitchFamily="18" charset="0"/>
                              <a:ea typeface="Cambria Math" panose="02040503050406030204" pitchFamily="18" charset="0"/>
                            </a:rPr>
                            <m:t>𝜇</m:t>
                          </m:r>
                        </m:e>
                        <m:sub>
                          <m:r>
                            <a:rPr lang="en-US" sz="2000" b="0" i="1">
                              <a:solidFill>
                                <a:srgbClr val="FF0000"/>
                              </a:solidFill>
                              <a:latin typeface="Cambria Math" panose="02040503050406030204" pitchFamily="18" charset="0"/>
                              <a:ea typeface="Cambria Math"/>
                            </a:rPr>
                            <m:t>0</m:t>
                          </m:r>
                        </m:sub>
                      </m:sSub>
                      <m:sSup>
                        <m:sSupPr>
                          <m:ctrlPr>
                            <a:rPr lang="en-US" sz="2000" b="0" i="1">
                              <a:solidFill>
                                <a:srgbClr val="FF0000"/>
                              </a:solidFill>
                              <a:latin typeface="Cambria Math" panose="02040503050406030204" pitchFamily="18" charset="0"/>
                              <a:ea typeface="Cambria Math"/>
                            </a:rPr>
                          </m:ctrlPr>
                        </m:sSupPr>
                        <m:e>
                          <m:r>
                            <a:rPr lang="en-US" sz="2000" b="0" i="1">
                              <a:solidFill>
                                <a:srgbClr val="FF0000"/>
                              </a:solidFill>
                              <a:latin typeface="Cambria Math" panose="02040503050406030204" pitchFamily="18" charset="0"/>
                              <a:ea typeface="Cambria Math"/>
                            </a:rPr>
                            <m:t>𝐽</m:t>
                          </m:r>
                        </m:e>
                        <m:sup>
                          <m:r>
                            <a:rPr lang="en-US" sz="2000" b="0" i="1">
                              <a:solidFill>
                                <a:srgbClr val="FF0000"/>
                              </a:solidFill>
                              <a:latin typeface="Cambria Math" panose="02040503050406030204" pitchFamily="18" charset="0"/>
                              <a:ea typeface="Cambria Math" panose="02040503050406030204" pitchFamily="18" charset="0"/>
                            </a:rPr>
                            <m:t>𝜇</m:t>
                          </m:r>
                        </m:sup>
                      </m:sSup>
                      <m:r>
                        <a:rPr lang="en-US" sz="2000" b="0" i="1">
                          <a:latin typeface="Cambria Math" panose="02040503050406030204" pitchFamily="18" charset="0"/>
                          <a:ea typeface="Cambria Math" panose="02040503050406030204" pitchFamily="18" charset="0"/>
                        </a:rPr>
                        <m:t>;   </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𝜇𝜈</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r>
                        <a:rPr lang="en-US" sz="2000" b="0" i="1">
                          <a:latin typeface="Cambria Math" panose="02040503050406030204" pitchFamily="18" charset="0"/>
                          <a:ea typeface="Cambria Math"/>
                        </a:rPr>
                        <m:t>=0</m:t>
                      </m:r>
                    </m:oMath>
                  </m:oMathPara>
                </a14:m>
                <a:endParaRPr lang="en-US" sz="2000" b="0" dirty="0"/>
              </a:p>
            </p:txBody>
          </p:sp>
        </mc:Choice>
        <mc:Fallback xmlns="">
          <p:sp>
            <p:nvSpPr>
              <p:cNvPr id="31" name="Rectangle 30"/>
              <p:cNvSpPr>
                <a:spLocks noRot="1" noChangeAspect="1" noMove="1" noResize="1" noEditPoints="1" noAdjustHandles="1" noChangeArrowheads="1" noChangeShapeType="1" noTextEdit="1"/>
              </p:cNvSpPr>
              <p:nvPr/>
            </p:nvSpPr>
            <p:spPr>
              <a:xfrm>
                <a:off x="4482008" y="1180160"/>
                <a:ext cx="2913454" cy="684931"/>
              </a:xfrm>
              <a:prstGeom prst="rect">
                <a:avLst/>
              </a:prstGeom>
              <a:blipFill>
                <a:blip r:embed="rId19"/>
                <a:stretch>
                  <a:fillRect/>
                </a:stretch>
              </a:blipFill>
              <a:ln w="19050">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122791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3" grpId="0"/>
      <p:bldP spid="14" grpId="0"/>
      <p:bldP spid="15" grpId="0"/>
      <p:bldP spid="16" grpId="0"/>
      <p:bldP spid="17" grpId="0"/>
      <p:bldP spid="21" grpId="0" animBg="1"/>
      <p:bldP spid="22" grpId="0"/>
      <p:bldP spid="23" grpId="0"/>
      <p:bldP spid="28" grpId="0"/>
      <p:bldP spid="29" grpId="0"/>
      <p:bldP spid="30" grpId="0"/>
      <p:bldP spid="5"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Maxwell’s equations in tensor notations</a:t>
            </a:r>
            <a:endParaRPr lang="en-US" altLang="en-US"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32" name="Rectangle 31"/>
              <p:cNvSpPr/>
              <p:nvPr/>
            </p:nvSpPr>
            <p:spPr>
              <a:xfrm>
                <a:off x="4373568" y="1183711"/>
                <a:ext cx="3130333" cy="684931"/>
              </a:xfrm>
              <a:prstGeom prst="rect">
                <a:avLst/>
              </a:prstGeom>
              <a:ln w="19050">
                <a:solidFill>
                  <a:srgbClr val="FF0000"/>
                </a:solidFill>
              </a:ln>
            </p:spPr>
            <p:txBody>
              <a:bodyPr wrap="square">
                <a:spAutoFit/>
              </a:bodyPr>
              <a:lstStyle/>
              <a:p>
                <a:pPr/>
                <a14:m>
                  <m:oMathPara xmlns:m="http://schemas.openxmlformats.org/officeDocument/2006/math">
                    <m:oMathParaPr>
                      <m:jc m:val="center"/>
                    </m:oMathParaPr>
                    <m:oMath xmlns:m="http://schemas.openxmlformats.org/officeDocument/2006/math">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r>
                        <a:rPr lang="en-US" sz="2000" b="0" i="1">
                          <a:latin typeface="Cambria Math" panose="02040503050406030204" pitchFamily="18" charset="0"/>
                          <a:ea typeface="Cambria Math"/>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𝐽</m:t>
                          </m:r>
                        </m:e>
                        <m:sup>
                          <m:r>
                            <a:rPr lang="en-US" sz="2000" b="0" i="1">
                              <a:latin typeface="Cambria Math" panose="02040503050406030204" pitchFamily="18" charset="0"/>
                              <a:ea typeface="Cambria Math" panose="02040503050406030204" pitchFamily="18" charset="0"/>
                            </a:rPr>
                            <m:t>𝜇</m:t>
                          </m:r>
                        </m:sup>
                      </m:sSup>
                      <m:r>
                        <a:rPr lang="en-US" sz="2000" b="0" i="1">
                          <a:latin typeface="Cambria Math" panose="02040503050406030204" pitchFamily="18" charset="0"/>
                          <a:ea typeface="Cambria Math" panose="02040503050406030204" pitchFamily="18" charset="0"/>
                        </a:rPr>
                        <m:t>;   </m:t>
                      </m:r>
                      <m:f>
                        <m:fPr>
                          <m:ctrlPr>
                            <a:rPr lang="en-US" sz="2000" b="0" i="1">
                              <a:solidFill>
                                <a:srgbClr val="0070C0"/>
                              </a:solidFill>
                              <a:latin typeface="Cambria Math" panose="02040503050406030204" pitchFamily="18" charset="0"/>
                              <a:ea typeface="Cambria Math"/>
                            </a:rPr>
                          </m:ctrlPr>
                        </m:fPr>
                        <m:num>
                          <m:r>
                            <a:rPr lang="en-US" sz="2000" b="0" i="1">
                              <a:solidFill>
                                <a:srgbClr val="0070C0"/>
                              </a:solidFill>
                              <a:latin typeface="Cambria Math" panose="02040503050406030204" pitchFamily="18" charset="0"/>
                              <a:ea typeface="Cambria Math"/>
                            </a:rPr>
                            <m:t>𝜕</m:t>
                          </m:r>
                          <m:sSup>
                            <m:sSupPr>
                              <m:ctrlPr>
                                <a:rPr lang="en-US" sz="2000" b="0" i="1">
                                  <a:solidFill>
                                    <a:srgbClr val="0070C0"/>
                                  </a:solidFill>
                                  <a:latin typeface="Cambria Math" panose="02040503050406030204" pitchFamily="18" charset="0"/>
                                  <a:ea typeface="Cambria Math" panose="02040503050406030204" pitchFamily="18" charset="0"/>
                                </a:rPr>
                              </m:ctrlPr>
                            </m:sSupPr>
                            <m:e>
                              <m:r>
                                <a:rPr lang="en-US" sz="2000" b="0" i="1">
                                  <a:solidFill>
                                    <a:srgbClr val="0070C0"/>
                                  </a:solidFill>
                                  <a:latin typeface="Cambria Math" panose="02040503050406030204" pitchFamily="18" charset="0"/>
                                  <a:ea typeface="Cambria Math" panose="02040503050406030204" pitchFamily="18" charset="0"/>
                                </a:rPr>
                                <m:t>𝐺</m:t>
                              </m:r>
                            </m:e>
                            <m:sup>
                              <m:r>
                                <a:rPr lang="en-US" sz="2000" b="0" i="1">
                                  <a:solidFill>
                                    <a:srgbClr val="0070C0"/>
                                  </a:solidFill>
                                  <a:latin typeface="Cambria Math" panose="02040503050406030204" pitchFamily="18" charset="0"/>
                                  <a:ea typeface="Cambria Math" panose="02040503050406030204" pitchFamily="18" charset="0"/>
                                </a:rPr>
                                <m:t>𝜇𝜈</m:t>
                              </m:r>
                            </m:sup>
                          </m:sSup>
                        </m:num>
                        <m:den>
                          <m:r>
                            <a:rPr lang="en-US" sz="2000" b="0" i="1">
                              <a:solidFill>
                                <a:srgbClr val="0070C0"/>
                              </a:solidFill>
                              <a:latin typeface="Cambria Math" panose="02040503050406030204" pitchFamily="18" charset="0"/>
                              <a:ea typeface="Cambria Math"/>
                            </a:rPr>
                            <m:t>𝜕</m:t>
                          </m:r>
                          <m:sSup>
                            <m:sSupPr>
                              <m:ctrlPr>
                                <a:rPr lang="en-US" sz="2000" b="0" i="1">
                                  <a:solidFill>
                                    <a:srgbClr val="0070C0"/>
                                  </a:solidFill>
                                  <a:latin typeface="Cambria Math" panose="02040503050406030204" pitchFamily="18" charset="0"/>
                                  <a:ea typeface="Cambria Math"/>
                                </a:rPr>
                              </m:ctrlPr>
                            </m:sSupPr>
                            <m:e>
                              <m:r>
                                <a:rPr lang="en-US" sz="2000" b="0" i="1">
                                  <a:solidFill>
                                    <a:srgbClr val="0070C0"/>
                                  </a:solidFill>
                                  <a:latin typeface="Cambria Math" panose="02040503050406030204" pitchFamily="18" charset="0"/>
                                  <a:ea typeface="Cambria Math"/>
                                </a:rPr>
                                <m:t>𝑥</m:t>
                              </m:r>
                            </m:e>
                            <m:sup>
                              <m:r>
                                <a:rPr lang="en-US" sz="2000" b="0" i="1">
                                  <a:solidFill>
                                    <a:srgbClr val="0070C0"/>
                                  </a:solidFill>
                                  <a:latin typeface="Cambria Math" panose="02040503050406030204" pitchFamily="18" charset="0"/>
                                  <a:ea typeface="Cambria Math" panose="02040503050406030204" pitchFamily="18" charset="0"/>
                                </a:rPr>
                                <m:t>𝜈</m:t>
                              </m:r>
                            </m:sup>
                          </m:sSup>
                        </m:den>
                      </m:f>
                      <m:r>
                        <a:rPr lang="en-US" sz="2000" b="0" i="1">
                          <a:solidFill>
                            <a:srgbClr val="0070C0"/>
                          </a:solidFill>
                          <a:latin typeface="Cambria Math" panose="02040503050406030204" pitchFamily="18" charset="0"/>
                          <a:ea typeface="Cambria Math"/>
                        </a:rPr>
                        <m:t>=0</m:t>
                      </m:r>
                    </m:oMath>
                  </m:oMathPara>
                </a14:m>
                <a:endParaRPr lang="en-US" sz="2000" b="0" dirty="0"/>
              </a:p>
            </p:txBody>
          </p:sp>
        </mc:Choice>
        <mc:Fallback xmlns="">
          <p:sp>
            <p:nvSpPr>
              <p:cNvPr id="32" name="Rectangle 31"/>
              <p:cNvSpPr>
                <a:spLocks noRot="1" noChangeAspect="1" noMove="1" noResize="1" noEditPoints="1" noAdjustHandles="1" noChangeArrowheads="1" noChangeShapeType="1" noTextEdit="1"/>
              </p:cNvSpPr>
              <p:nvPr/>
            </p:nvSpPr>
            <p:spPr>
              <a:xfrm>
                <a:off x="4373568" y="1183711"/>
                <a:ext cx="3130333" cy="684931"/>
              </a:xfrm>
              <a:prstGeom prst="rect">
                <a:avLst/>
              </a:prstGeom>
              <a:blipFill>
                <a:blip r:embed="rId3"/>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638306" y="2233684"/>
                <a:ext cx="4988483" cy="148014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r>
                        <a:rPr lang="en-US" sz="2000" b="0" i="1">
                          <a:latin typeface="Cambria Math" panose="02040503050406030204" pitchFamily="18" charset="0"/>
                          <a:ea typeface="Cambria Math" panose="02040503050406030204" pitchFamily="18" charset="0"/>
                        </a:rPr>
                        <m:t>=</m:t>
                      </m:r>
                      <m:d>
                        <m:dPr>
                          <m:begChr m:val="{"/>
                          <m:endChr m:val="}"/>
                          <m:ctrlPr>
                            <a:rPr lang="en-US" sz="2000" b="0" i="1">
                              <a:latin typeface="Cambria Math" panose="02040503050406030204" pitchFamily="18" charset="0"/>
                            </a:rPr>
                          </m:ctrlPr>
                        </m:dPr>
                        <m:e>
                          <m:m>
                            <m:mPr>
                              <m:mcs>
                                <m:mc>
                                  <m:mcPr>
                                    <m:count m:val="2"/>
                                    <m:mcJc m:val="center"/>
                                  </m:mcPr>
                                </m:mc>
                              </m:mcs>
                              <m:ctrlPr>
                                <a:rPr lang="en-US" sz="2000" b="0" i="1">
                                  <a:latin typeface="Cambria Math" panose="02040503050406030204" pitchFamily="18" charset="0"/>
                                </a:rPr>
                              </m:ctrlPr>
                            </m:mPr>
                            <m:mr>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r>
                                        <a:rPr lang="en-US" sz="2000" b="0" i="1">
                                          <a:latin typeface="Cambria Math" panose="02040503050406030204" pitchFamily="18" charset="0"/>
                                        </a:rPr>
                                        <m:t>0</m:t>
                                      </m:r>
                                    </m:e>
                                  </m:mr>
                                </m:m>
                              </m:e>
                              <m:e>
                                <m:m>
                                  <m:mPr>
                                    <m:mcs>
                                      <m:mc>
                                        <m:mcPr>
                                          <m:count m:val="2"/>
                                          <m:mcJc m:val="center"/>
                                        </m:mcPr>
                                      </m:mc>
                                    </m:mcs>
                                    <m:ctrlPr>
                                      <a:rPr lang="en-US" sz="2000" b="0" i="1">
                                        <a:latin typeface="Cambria Math" panose="02040503050406030204" pitchFamily="18" charset="0"/>
                                      </a:rPr>
                                    </m:ctrlPr>
                                  </m:mP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mr>
                                </m:m>
                              </m:e>
                            </m:mr>
                            <m:mr>
                              <m:e>
                                <m:m>
                                  <m:mPr>
                                    <m:mcs>
                                      <m:mc>
                                        <m:mcPr>
                                          <m:count m:val="2"/>
                                          <m:mcJc m:val="center"/>
                                        </m:mcPr>
                                      </m:mc>
                                    </m:mcs>
                                    <m:ctrlPr>
                                      <a:rPr lang="en-US" sz="2000" b="0" i="1">
                                        <a:latin typeface="Cambria Math" panose="02040503050406030204" pitchFamily="18" charset="0"/>
                                      </a:rPr>
                                    </m:ctrlPr>
                                  </m:mPr>
                                  <m:mr>
                                    <m:e>
                                      <m:r>
                                        <m:rPr>
                                          <m:brk m:alnAt="7"/>
                                        </m:rP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mr>
                                </m:m>
                              </m:e>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e>
                                      <m:r>
                                        <a:rPr lang="en-US" sz="2000" b="0" i="1">
                                          <a:latin typeface="Cambria Math" panose="02040503050406030204" pitchFamily="18" charset="0"/>
                                        </a:rPr>
                                        <m:t>0</m:t>
                                      </m:r>
                                    </m:e>
                                  </m:mr>
                                </m:m>
                              </m:e>
                            </m:mr>
                          </m:m>
                        </m:e>
                      </m:d>
                    </m:oMath>
                  </m:oMathPara>
                </a14:m>
                <a:endParaRPr lang="en-US" sz="2000" dirty="0"/>
              </a:p>
            </p:txBody>
          </p:sp>
        </mc:Choice>
        <mc:Fallback xmlns="">
          <p:sp>
            <p:nvSpPr>
              <p:cNvPr id="33" name="Rectangle 32"/>
              <p:cNvSpPr>
                <a:spLocks noRot="1" noChangeAspect="1" noMove="1" noResize="1" noEditPoints="1" noAdjustHandles="1" noChangeArrowheads="1" noChangeShapeType="1" noTextEdit="1"/>
              </p:cNvSpPr>
              <p:nvPr/>
            </p:nvSpPr>
            <p:spPr>
              <a:xfrm>
                <a:off x="1638306" y="2233684"/>
                <a:ext cx="4988483" cy="148014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6111560" y="2233684"/>
                <a:ext cx="4988483" cy="148014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𝜇𝜈</m:t>
                          </m:r>
                        </m:sup>
                      </m:sSup>
                      <m:r>
                        <a:rPr lang="en-US" sz="2000" b="0" i="1">
                          <a:latin typeface="Cambria Math" panose="02040503050406030204" pitchFamily="18" charset="0"/>
                          <a:ea typeface="Cambria Math" panose="02040503050406030204" pitchFamily="18" charset="0"/>
                        </a:rPr>
                        <m:t>=</m:t>
                      </m:r>
                      <m:d>
                        <m:dPr>
                          <m:begChr m:val="{"/>
                          <m:endChr m:val="}"/>
                          <m:ctrlPr>
                            <a:rPr lang="en-US" sz="2000" b="0" i="1">
                              <a:latin typeface="Cambria Math" panose="02040503050406030204" pitchFamily="18" charset="0"/>
                            </a:rPr>
                          </m:ctrlPr>
                        </m:dPr>
                        <m:e>
                          <m:m>
                            <m:mPr>
                              <m:mcs>
                                <m:mc>
                                  <m:mcPr>
                                    <m:count m:val="2"/>
                                    <m:mcJc m:val="center"/>
                                  </m:mcPr>
                                </m:mc>
                              </m:mcs>
                              <m:ctrlPr>
                                <a:rPr lang="en-US" sz="2000" b="0" i="1">
                                  <a:latin typeface="Cambria Math" panose="02040503050406030204" pitchFamily="18" charset="0"/>
                                </a:rPr>
                              </m:ctrlPr>
                            </m:mPr>
                            <m:mr>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e>
                                      <m:r>
                                        <a:rPr lang="en-US" sz="2000" b="0" i="1">
                                          <a:latin typeface="Cambria Math" panose="02040503050406030204" pitchFamily="18" charset="0"/>
                                        </a:rPr>
                                        <m:t>0</m:t>
                                      </m:r>
                                    </m:e>
                                  </m:mr>
                                </m:m>
                              </m:e>
                              <m:e>
                                <m:m>
                                  <m:mPr>
                                    <m:mcs>
                                      <m:mc>
                                        <m:mcPr>
                                          <m:count m:val="2"/>
                                          <m:mcJc m:val="center"/>
                                        </m:mcPr>
                                      </m:mc>
                                    </m:mcs>
                                    <m:ctrlPr>
                                      <a:rPr lang="en-US" sz="2000" b="0" i="1">
                                        <a:latin typeface="Cambria Math" panose="02040503050406030204" pitchFamily="18" charset="0"/>
                                      </a:rPr>
                                    </m:ctrlPr>
                                  </m:mP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
                              </m:e>
                            </m:mr>
                            <m:mr>
                              <m:e>
                                <m:m>
                                  <m:mPr>
                                    <m:mcs>
                                      <m:mc>
                                        <m:mcPr>
                                          <m:count m:val="2"/>
                                          <m:mcJc m:val="center"/>
                                        </m:mcPr>
                                      </m:mc>
                                    </m:mcs>
                                    <m:ctrlPr>
                                      <a:rPr lang="en-US" sz="2000" b="0" i="1">
                                        <a:latin typeface="Cambria Math" panose="02040503050406030204" pitchFamily="18" charset="0"/>
                                      </a:rPr>
                                    </m:ctrlPr>
                                  </m:mPr>
                                  <m:mr>
                                    <m:e>
                                      <m:r>
                                        <m:rPr>
                                          <m:brk m:alnAt="7"/>
                                        </m:rP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
                              </m:e>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r>
                                        <a:rPr lang="en-US" sz="2000" b="0" i="1">
                                          <a:latin typeface="Cambria Math" panose="02040503050406030204" pitchFamily="18" charset="0"/>
                                        </a:rPr>
                                        <m:t>0</m:t>
                                      </m:r>
                                    </m:e>
                                  </m:mr>
                                </m:m>
                              </m:e>
                            </m:mr>
                          </m:m>
                        </m:e>
                      </m:d>
                    </m:oMath>
                  </m:oMathPara>
                </a14:m>
                <a:endParaRPr lang="en-US" sz="2000" dirty="0"/>
              </a:p>
            </p:txBody>
          </p:sp>
        </mc:Choice>
        <mc:Fallback xmlns="">
          <p:sp>
            <p:nvSpPr>
              <p:cNvPr id="34" name="Rectangle 33"/>
              <p:cNvSpPr>
                <a:spLocks noRot="1" noChangeAspect="1" noMove="1" noResize="1" noEditPoints="1" noAdjustHandles="1" noChangeArrowheads="1" noChangeShapeType="1" noTextEdit="1"/>
              </p:cNvSpPr>
              <p:nvPr/>
            </p:nvSpPr>
            <p:spPr>
              <a:xfrm>
                <a:off x="6111560" y="2233684"/>
                <a:ext cx="4988483" cy="148014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550948" y="3922418"/>
                <a:ext cx="7308159" cy="400110"/>
              </a:xfrm>
              <a:prstGeom prst="rect">
                <a:avLst/>
              </a:prstGeom>
            </p:spPr>
            <p:txBody>
              <a:bodyPr wrap="square">
                <a:spAutoFit/>
              </a:bodyPr>
              <a:lstStyle/>
              <a:p>
                <a:pPr algn="l"/>
                <a:r>
                  <a:rPr lang="en-US" sz="2000" b="0" dirty="0">
                    <a:solidFill>
                      <a:srgbClr val="252525"/>
                    </a:solidFill>
                    <a:latin typeface="+mn-lt"/>
                  </a:rPr>
                  <a:t>Each of these stands for four equations -- one for every value of </a:t>
                </a:r>
                <a14:m>
                  <m:oMath xmlns:m="http://schemas.openxmlformats.org/officeDocument/2006/math">
                    <m:r>
                      <a:rPr lang="en-US" sz="2000" b="0" i="1">
                        <a:latin typeface="Cambria Math" panose="02040503050406030204" pitchFamily="18" charset="0"/>
                        <a:ea typeface="Cambria Math" panose="02040503050406030204" pitchFamily="18" charset="0"/>
                      </a:rPr>
                      <m:t>𝜇</m:t>
                    </m:r>
                  </m:oMath>
                </a14:m>
                <a:endParaRPr lang="en-US" sz="2000" dirty="0">
                  <a:latin typeface="+mn-lt"/>
                </a:endParaRPr>
              </a:p>
            </p:txBody>
          </p:sp>
        </mc:Choice>
        <mc:Fallback xmlns="">
          <p:sp>
            <p:nvSpPr>
              <p:cNvPr id="12" name="Rectangle 11"/>
              <p:cNvSpPr>
                <a:spLocks noRot="1" noChangeAspect="1" noMove="1" noResize="1" noEditPoints="1" noAdjustHandles="1" noChangeArrowheads="1" noChangeShapeType="1" noTextEdit="1"/>
              </p:cNvSpPr>
              <p:nvPr/>
            </p:nvSpPr>
            <p:spPr>
              <a:xfrm>
                <a:off x="2550948" y="3922418"/>
                <a:ext cx="7308159" cy="400110"/>
              </a:xfrm>
              <a:prstGeom prst="rect">
                <a:avLst/>
              </a:prstGeom>
              <a:blipFill>
                <a:blip r:embed="rId7"/>
                <a:stretch>
                  <a:fillRect l="-834"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440421" y="4586905"/>
                <a:ext cx="1382145" cy="400110"/>
              </a:xfrm>
              <a:prstGeom prst="rect">
                <a:avLst/>
              </a:prstGeom>
            </p:spPr>
            <p:txBody>
              <a:bodyPr wrap="square">
                <a:spAutoFit/>
              </a:bodyPr>
              <a:lstStyle/>
              <a:p>
                <a:pPr algn="l"/>
                <a:r>
                  <a:rPr lang="en-US" sz="2000" b="0" dirty="0">
                    <a:solidFill>
                      <a:srgbClr val="0070C0"/>
                    </a:solidFill>
                    <a:latin typeface="+mn-lt"/>
                  </a:rPr>
                  <a:t>For </a:t>
                </a:r>
                <a14:m>
                  <m:oMath xmlns:m="http://schemas.openxmlformats.org/officeDocument/2006/math">
                    <m:r>
                      <a:rPr lang="en-US" sz="2000" b="0" i="1">
                        <a:solidFill>
                          <a:srgbClr val="0070C0"/>
                        </a:solidFill>
                        <a:latin typeface="Cambria Math" panose="02040503050406030204" pitchFamily="18" charset="0"/>
                        <a:ea typeface="Cambria Math" panose="02040503050406030204" pitchFamily="18" charset="0"/>
                      </a:rPr>
                      <m:t>𝜇</m:t>
                    </m:r>
                    <m:r>
                      <a:rPr lang="en-US" sz="2000" b="0" i="1">
                        <a:solidFill>
                          <a:srgbClr val="0070C0"/>
                        </a:solidFill>
                        <a:latin typeface="Cambria Math" panose="02040503050406030204" pitchFamily="18" charset="0"/>
                        <a:ea typeface="Cambria Math" panose="02040503050406030204" pitchFamily="18" charset="0"/>
                      </a:rPr>
                      <m:t>=0</m:t>
                    </m:r>
                  </m:oMath>
                </a14:m>
                <a:r>
                  <a:rPr lang="en-US" sz="2000" b="0" dirty="0">
                    <a:latin typeface="+mn-lt"/>
                  </a:rPr>
                  <a:t>:</a:t>
                </a:r>
              </a:p>
            </p:txBody>
          </p:sp>
        </mc:Choice>
        <mc:Fallback xmlns="">
          <p:sp>
            <p:nvSpPr>
              <p:cNvPr id="36" name="Rectangle 35"/>
              <p:cNvSpPr>
                <a:spLocks noRot="1" noChangeAspect="1" noMove="1" noResize="1" noEditPoints="1" noAdjustHandles="1" noChangeArrowheads="1" noChangeShapeType="1" noTextEdit="1"/>
              </p:cNvSpPr>
              <p:nvPr/>
            </p:nvSpPr>
            <p:spPr>
              <a:xfrm>
                <a:off x="440421" y="4586905"/>
                <a:ext cx="1382145" cy="400110"/>
              </a:xfrm>
              <a:prstGeom prst="rect">
                <a:avLst/>
              </a:prstGeom>
              <a:blipFill>
                <a:blip r:embed="rId8"/>
                <a:stretch>
                  <a:fillRect l="-4405"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832052" y="4394442"/>
                <a:ext cx="4279508" cy="709938"/>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0</m:t>
                              </m:r>
                              <m:r>
                                <a:rPr lang="en-US" sz="2000" b="0" i="1">
                                  <a:latin typeface="Cambria Math" panose="02040503050406030204" pitchFamily="18" charset="0"/>
                                  <a:ea typeface="Cambria Math" panose="02040503050406030204" pitchFamily="18" charset="0"/>
                                </a:rPr>
                                <m:t>𝜈</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r>
                        <a:rPr lang="en-US" sz="2000" b="0" i="1">
                          <a:latin typeface="Cambria Math" panose="02040503050406030204" pitchFamily="18" charset="0"/>
                          <a:ea typeface="Cambria Math"/>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00</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0</m:t>
                              </m:r>
                            </m:sup>
                          </m:sSup>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01</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1</m:t>
                              </m:r>
                            </m:sup>
                          </m:sSup>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02</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2</m:t>
                              </m:r>
                            </m:sup>
                          </m:sSup>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03</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3</m:t>
                              </m:r>
                            </m:sup>
                          </m:sSup>
                        </m:den>
                      </m:f>
                    </m:oMath>
                  </m:oMathPara>
                </a14:m>
                <a:endParaRPr lang="en-US" sz="2000" dirty="0"/>
              </a:p>
            </p:txBody>
          </p:sp>
        </mc:Choice>
        <mc:Fallback xmlns="">
          <p:sp>
            <p:nvSpPr>
              <p:cNvPr id="13" name="Rectangle 12"/>
              <p:cNvSpPr>
                <a:spLocks noRot="1" noChangeAspect="1" noMove="1" noResize="1" noEditPoints="1" noAdjustHandles="1" noChangeArrowheads="1" noChangeShapeType="1" noTextEdit="1"/>
              </p:cNvSpPr>
              <p:nvPr/>
            </p:nvSpPr>
            <p:spPr>
              <a:xfrm>
                <a:off x="1832052" y="4394442"/>
                <a:ext cx="4279508" cy="70993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5052444" y="5646098"/>
                <a:ext cx="1585319" cy="437492"/>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a:rPr>
                        <m:t>0</m:t>
                      </m:r>
                    </m:oMath>
                  </m:oMathPara>
                </a14:m>
                <a:endParaRPr lang="en-US" sz="2000" dirty="0"/>
              </a:p>
            </p:txBody>
          </p:sp>
        </mc:Choice>
        <mc:Fallback xmlns="">
          <p:sp>
            <p:nvSpPr>
              <p:cNvPr id="37" name="Rectangle 36"/>
              <p:cNvSpPr>
                <a:spLocks noRot="1" noChangeAspect="1" noMove="1" noResize="1" noEditPoints="1" noAdjustHandles="1" noChangeArrowheads="1" noChangeShapeType="1" noTextEdit="1"/>
              </p:cNvSpPr>
              <p:nvPr/>
            </p:nvSpPr>
            <p:spPr>
              <a:xfrm>
                <a:off x="5052444" y="5646098"/>
                <a:ext cx="1585319" cy="437492"/>
              </a:xfrm>
              <a:prstGeom prst="rect">
                <a:avLst/>
              </a:prstGeom>
              <a:blipFill>
                <a:blip r:embed="rId10"/>
                <a:stretch>
                  <a:fillRect/>
                </a:stretch>
              </a:blipFill>
            </p:spPr>
            <p:txBody>
              <a:bodyPr/>
              <a:lstStyle/>
              <a:p>
                <a:r>
                  <a:rPr lang="en-US">
                    <a:noFill/>
                  </a:rPr>
                  <a:t> </a:t>
                </a:r>
              </a:p>
            </p:txBody>
          </p:sp>
        </mc:Fallback>
      </mc:AlternateContent>
      <p:sp>
        <p:nvSpPr>
          <p:cNvPr id="38" name="Rectangle 37"/>
          <p:cNvSpPr/>
          <p:nvPr/>
        </p:nvSpPr>
        <p:spPr>
          <a:xfrm>
            <a:off x="6612747" y="5646098"/>
            <a:ext cx="1633130" cy="400110"/>
          </a:xfrm>
          <a:prstGeom prst="rect">
            <a:avLst/>
          </a:prstGeom>
        </p:spPr>
        <p:txBody>
          <a:bodyPr wrap="square">
            <a:spAutoFit/>
          </a:bodyPr>
          <a:lstStyle/>
          <a:p>
            <a:pPr algn="l"/>
            <a:r>
              <a:rPr lang="en-US" sz="2000" b="0" dirty="0">
                <a:solidFill>
                  <a:srgbClr val="252525"/>
                </a:solidFill>
                <a:latin typeface="+mn-lt"/>
              </a:rPr>
              <a:t>- </a:t>
            </a:r>
            <a:r>
              <a:rPr lang="en-US" sz="2000" b="0" dirty="0" err="1">
                <a:solidFill>
                  <a:srgbClr val="252525"/>
                </a:solidFill>
                <a:latin typeface="+mn-lt"/>
              </a:rPr>
              <a:t>noname</a:t>
            </a:r>
            <a:r>
              <a:rPr lang="en-US" sz="2000" b="0" dirty="0">
                <a:solidFill>
                  <a:srgbClr val="252525"/>
                </a:solidFill>
                <a:latin typeface="+mn-lt"/>
              </a:rPr>
              <a:t> law</a:t>
            </a:r>
            <a:endParaRPr lang="en-US" sz="2000" dirty="0">
              <a:latin typeface="+mn-lt"/>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FCEE965A-3107-40D0-A00B-99477013ECAE}"/>
                  </a:ext>
                </a:extLst>
              </p:cNvPr>
              <p:cNvSpPr/>
              <p:nvPr/>
            </p:nvSpPr>
            <p:spPr>
              <a:xfrm>
                <a:off x="8130982" y="1295674"/>
                <a:ext cx="3441893" cy="400110"/>
              </a:xfrm>
              <a:prstGeom prst="rect">
                <a:avLst/>
              </a:prstGeom>
            </p:spPr>
            <p:txBody>
              <a:bodyPr wrap="square">
                <a:spAutoFit/>
              </a:bodyPr>
              <a:lstStyle/>
              <a:p>
                <a:pPr algn="l"/>
                <a:r>
                  <a:rPr lang="en-US" sz="2000" b="0" dirty="0">
                    <a:solidFill>
                      <a:srgbClr val="242424"/>
                    </a:solidFill>
                    <a:latin typeface="Times New Roman" panose="02020603050405020304" pitchFamily="18" charset="0"/>
                  </a:rPr>
                  <a:t>NB: summation over </a:t>
                </a:r>
                <a14:m>
                  <m:oMath xmlns:m="http://schemas.openxmlformats.org/officeDocument/2006/math">
                    <m:r>
                      <a:rPr lang="en-US" sz="2000" b="0" i="1">
                        <a:latin typeface="Cambria Math" panose="02040503050406030204" pitchFamily="18" charset="0"/>
                        <a:ea typeface="Cambria Math" panose="02040503050406030204" pitchFamily="18" charset="0"/>
                      </a:rPr>
                      <m:t>𝜈</m:t>
                    </m:r>
                  </m:oMath>
                </a14:m>
                <a:r>
                  <a:rPr lang="en-US" sz="2000" b="0" dirty="0">
                    <a:solidFill>
                      <a:srgbClr val="242424"/>
                    </a:solidFill>
                    <a:latin typeface="Times New Roman" panose="02020603050405020304" pitchFamily="18" charset="0"/>
                  </a:rPr>
                  <a:t> implied</a:t>
                </a:r>
                <a:endParaRPr lang="en-US" sz="2000" dirty="0"/>
              </a:p>
            </p:txBody>
          </p:sp>
        </mc:Choice>
        <mc:Fallback xmlns="">
          <p:sp>
            <p:nvSpPr>
              <p:cNvPr id="14" name="Rectangle 13">
                <a:extLst>
                  <a:ext uri="{FF2B5EF4-FFF2-40B4-BE49-F238E27FC236}">
                    <a16:creationId xmlns:a16="http://schemas.microsoft.com/office/drawing/2014/main" id="{FCEE965A-3107-40D0-A00B-99477013ECAE}"/>
                  </a:ext>
                </a:extLst>
              </p:cNvPr>
              <p:cNvSpPr>
                <a:spLocks noRot="1" noChangeAspect="1" noMove="1" noResize="1" noEditPoints="1" noAdjustHandles="1" noChangeArrowheads="1" noChangeShapeType="1" noTextEdit="1"/>
              </p:cNvSpPr>
              <p:nvPr/>
            </p:nvSpPr>
            <p:spPr>
              <a:xfrm>
                <a:off x="8130982" y="1295674"/>
                <a:ext cx="3441893" cy="400110"/>
              </a:xfrm>
              <a:prstGeom prst="rect">
                <a:avLst/>
              </a:prstGeom>
              <a:blipFill>
                <a:blip r:embed="rId11"/>
                <a:stretch>
                  <a:fillRect l="-1950" t="-9231" b="-27692"/>
                </a:stretch>
              </a:blipFill>
            </p:spPr>
            <p:txBody>
              <a:bodyPr/>
              <a:lstStyle/>
              <a:p>
                <a:r>
                  <a:rPr lang="en-US">
                    <a:noFill/>
                  </a:rPr>
                  <a:t> </a:t>
                </a:r>
              </a:p>
            </p:txBody>
          </p:sp>
        </mc:Fallback>
      </mc:AlternateContent>
      <p:sp>
        <p:nvSpPr>
          <p:cNvPr id="16" name="Content Placeholder 4">
            <a:extLst>
              <a:ext uri="{FF2B5EF4-FFF2-40B4-BE49-F238E27FC236}">
                <a16:creationId xmlns:a16="http://schemas.microsoft.com/office/drawing/2014/main" id="{C3984B8B-C4A3-4145-AB47-05B75DB54F6B}"/>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51</a:t>
            </a:fld>
            <a:endParaRPr lang="en-US" dirty="0"/>
          </a:p>
        </p:txBody>
      </p:sp>
      <p:sp>
        <p:nvSpPr>
          <p:cNvPr id="17" name="Rectangle 16">
            <a:extLst>
              <a:ext uri="{FF2B5EF4-FFF2-40B4-BE49-F238E27FC236}">
                <a16:creationId xmlns:a16="http://schemas.microsoft.com/office/drawing/2014/main" id="{D033F608-204A-4836-AD71-955B2241F6B0}"/>
              </a:ext>
            </a:extLst>
          </p:cNvPr>
          <p:cNvSpPr/>
          <p:nvPr/>
        </p:nvSpPr>
        <p:spPr bwMode="auto">
          <a:xfrm>
            <a:off x="7237399" y="2256813"/>
            <a:ext cx="3073941" cy="350196"/>
          </a:xfrm>
          <a:prstGeom prst="rect">
            <a:avLst/>
          </a:pr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46DA74CC-A27C-4D02-B061-ACD62695E45C}"/>
              </a:ext>
            </a:extLst>
          </p:cNvPr>
          <p:cNvSpPr/>
          <p:nvPr/>
        </p:nvSpPr>
        <p:spPr>
          <a:xfrm>
            <a:off x="0" y="692351"/>
            <a:ext cx="12192000" cy="400110"/>
          </a:xfrm>
          <a:prstGeom prst="rect">
            <a:avLst/>
          </a:prstGeom>
        </p:spPr>
        <p:txBody>
          <a:bodyPr wrap="square">
            <a:spAutoFit/>
          </a:bodyPr>
          <a:lstStyle/>
          <a:p>
            <a:pPr algn="ctr"/>
            <a:r>
              <a:rPr lang="en-US" sz="2000" b="0" dirty="0">
                <a:solidFill>
                  <a:srgbClr val="252525"/>
                </a:solidFill>
                <a:latin typeface="Times New Roman" panose="02020603050405020304" pitchFamily="18" charset="0"/>
              </a:rPr>
              <a:t>The laws of electrodynamics (Maxwell's equations) can be reformulated in tensor notations</a:t>
            </a:r>
            <a:endParaRPr lang="en-US" sz="2000" dirty="0"/>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DE7471C4-25B7-4791-96D4-0C1265C73A94}"/>
                  </a:ext>
                </a:extLst>
              </p:cNvPr>
              <p:cNvSpPr/>
              <p:nvPr/>
            </p:nvSpPr>
            <p:spPr>
              <a:xfrm>
                <a:off x="5888142" y="4413778"/>
                <a:ext cx="2833445" cy="762516"/>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=0+</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𝑥</m:t>
                          </m:r>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𝑦</m:t>
                          </m:r>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𝑧</m:t>
                          </m:r>
                        </m:den>
                      </m:f>
                    </m:oMath>
                  </m:oMathPara>
                </a14:m>
                <a:endParaRPr lang="en-US" sz="2000" dirty="0"/>
              </a:p>
            </p:txBody>
          </p:sp>
        </mc:Choice>
        <mc:Fallback xmlns="">
          <p:sp>
            <p:nvSpPr>
              <p:cNvPr id="18" name="Rectangle 17">
                <a:extLst>
                  <a:ext uri="{FF2B5EF4-FFF2-40B4-BE49-F238E27FC236}">
                    <a16:creationId xmlns:a16="http://schemas.microsoft.com/office/drawing/2014/main" id="{DE7471C4-25B7-4791-96D4-0C1265C73A94}"/>
                  </a:ext>
                </a:extLst>
              </p:cNvPr>
              <p:cNvSpPr>
                <a:spLocks noRot="1" noChangeAspect="1" noMove="1" noResize="1" noEditPoints="1" noAdjustHandles="1" noChangeArrowheads="1" noChangeShapeType="1" noTextEdit="1"/>
              </p:cNvSpPr>
              <p:nvPr/>
            </p:nvSpPr>
            <p:spPr>
              <a:xfrm>
                <a:off x="5888142" y="4413778"/>
                <a:ext cx="2833445" cy="76251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79876588-6D25-45BA-9741-4EE378764EAA}"/>
                  </a:ext>
                </a:extLst>
              </p:cNvPr>
              <p:cNvSpPr/>
              <p:nvPr/>
            </p:nvSpPr>
            <p:spPr>
              <a:xfrm>
                <a:off x="8540938" y="4532621"/>
                <a:ext cx="1081703" cy="437492"/>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oMath>
                  </m:oMathPara>
                </a14:m>
                <a:endParaRPr lang="en-US" sz="2000" dirty="0"/>
              </a:p>
            </p:txBody>
          </p:sp>
        </mc:Choice>
        <mc:Fallback xmlns="">
          <p:sp>
            <p:nvSpPr>
              <p:cNvPr id="19" name="Rectangle 18">
                <a:extLst>
                  <a:ext uri="{FF2B5EF4-FFF2-40B4-BE49-F238E27FC236}">
                    <a16:creationId xmlns:a16="http://schemas.microsoft.com/office/drawing/2014/main" id="{79876588-6D25-45BA-9741-4EE378764EAA}"/>
                  </a:ext>
                </a:extLst>
              </p:cNvPr>
              <p:cNvSpPr>
                <a:spLocks noRot="1" noChangeAspect="1" noMove="1" noResize="1" noEditPoints="1" noAdjustHandles="1" noChangeArrowheads="1" noChangeShapeType="1" noTextEdit="1"/>
              </p:cNvSpPr>
              <p:nvPr/>
            </p:nvSpPr>
            <p:spPr>
              <a:xfrm>
                <a:off x="8540938" y="4532621"/>
                <a:ext cx="1081703" cy="437492"/>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4707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3" grpId="0"/>
      <p:bldP spid="37" grpId="0"/>
      <p:bldP spid="38" grpId="0"/>
      <p:bldP spid="17" grpId="0" animBg="1"/>
      <p:bldP spid="18"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Maxwell’s equations in tensor notations</a:t>
            </a:r>
            <a:endParaRPr lang="en-US" altLang="en-US"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33" name="Rectangle 32"/>
              <p:cNvSpPr/>
              <p:nvPr/>
            </p:nvSpPr>
            <p:spPr>
              <a:xfrm>
                <a:off x="1638306" y="2233684"/>
                <a:ext cx="4988483" cy="148014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r>
                        <a:rPr lang="en-US" sz="2000" b="0" i="1">
                          <a:latin typeface="Cambria Math" panose="02040503050406030204" pitchFamily="18" charset="0"/>
                          <a:ea typeface="Cambria Math" panose="02040503050406030204" pitchFamily="18" charset="0"/>
                        </a:rPr>
                        <m:t>=</m:t>
                      </m:r>
                      <m:d>
                        <m:dPr>
                          <m:begChr m:val="{"/>
                          <m:endChr m:val="}"/>
                          <m:ctrlPr>
                            <a:rPr lang="en-US" sz="2000" b="0" i="1">
                              <a:latin typeface="Cambria Math" panose="02040503050406030204" pitchFamily="18" charset="0"/>
                            </a:rPr>
                          </m:ctrlPr>
                        </m:dPr>
                        <m:e>
                          <m:m>
                            <m:mPr>
                              <m:mcs>
                                <m:mc>
                                  <m:mcPr>
                                    <m:count m:val="2"/>
                                    <m:mcJc m:val="center"/>
                                  </m:mcPr>
                                </m:mc>
                              </m:mcs>
                              <m:ctrlPr>
                                <a:rPr lang="en-US" sz="2000" b="0" i="1">
                                  <a:latin typeface="Cambria Math" panose="02040503050406030204" pitchFamily="18" charset="0"/>
                                </a:rPr>
                              </m:ctrlPr>
                            </m:mPr>
                            <m:mr>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r>
                                        <a:rPr lang="en-US" sz="2000" b="0" i="1">
                                          <a:latin typeface="Cambria Math" panose="02040503050406030204" pitchFamily="18" charset="0"/>
                                        </a:rPr>
                                        <m:t>0</m:t>
                                      </m:r>
                                    </m:e>
                                  </m:mr>
                                </m:m>
                              </m:e>
                              <m:e>
                                <m:m>
                                  <m:mPr>
                                    <m:mcs>
                                      <m:mc>
                                        <m:mcPr>
                                          <m:count m:val="2"/>
                                          <m:mcJc m:val="center"/>
                                        </m:mcPr>
                                      </m:mc>
                                    </m:mcs>
                                    <m:ctrlPr>
                                      <a:rPr lang="en-US" sz="2000" b="0" i="1">
                                        <a:latin typeface="Cambria Math" panose="02040503050406030204" pitchFamily="18" charset="0"/>
                                      </a:rPr>
                                    </m:ctrlPr>
                                  </m:mP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mr>
                                </m:m>
                              </m:e>
                            </m:mr>
                            <m:mr>
                              <m:e>
                                <m:m>
                                  <m:mPr>
                                    <m:mcs>
                                      <m:mc>
                                        <m:mcPr>
                                          <m:count m:val="2"/>
                                          <m:mcJc m:val="center"/>
                                        </m:mcPr>
                                      </m:mc>
                                    </m:mcs>
                                    <m:ctrlPr>
                                      <a:rPr lang="en-US" sz="2000" b="0" i="1">
                                        <a:latin typeface="Cambria Math" panose="02040503050406030204" pitchFamily="18" charset="0"/>
                                      </a:rPr>
                                    </m:ctrlPr>
                                  </m:mPr>
                                  <m:mr>
                                    <m:e>
                                      <m:r>
                                        <m:rPr>
                                          <m:brk m:alnAt="7"/>
                                        </m:rP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mr>
                                </m:m>
                              </m:e>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e>
                                      <m:r>
                                        <a:rPr lang="en-US" sz="2000" b="0" i="1">
                                          <a:latin typeface="Cambria Math" panose="02040503050406030204" pitchFamily="18" charset="0"/>
                                        </a:rPr>
                                        <m:t>0</m:t>
                                      </m:r>
                                    </m:e>
                                  </m:mr>
                                </m:m>
                              </m:e>
                            </m:mr>
                          </m:m>
                        </m:e>
                      </m:d>
                    </m:oMath>
                  </m:oMathPara>
                </a14:m>
                <a:endParaRPr lang="en-US" sz="2000" dirty="0"/>
              </a:p>
            </p:txBody>
          </p:sp>
        </mc:Choice>
        <mc:Fallback xmlns="">
          <p:sp>
            <p:nvSpPr>
              <p:cNvPr id="33" name="Rectangle 32"/>
              <p:cNvSpPr>
                <a:spLocks noRot="1" noChangeAspect="1" noMove="1" noResize="1" noEditPoints="1" noAdjustHandles="1" noChangeArrowheads="1" noChangeShapeType="1" noTextEdit="1"/>
              </p:cNvSpPr>
              <p:nvPr/>
            </p:nvSpPr>
            <p:spPr>
              <a:xfrm>
                <a:off x="1638306" y="2233684"/>
                <a:ext cx="4988483" cy="148014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6111560" y="2233684"/>
                <a:ext cx="4988483" cy="148014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𝜇𝜈</m:t>
                          </m:r>
                        </m:sup>
                      </m:sSup>
                      <m:r>
                        <a:rPr lang="en-US" sz="2000" b="0" i="1">
                          <a:latin typeface="Cambria Math" panose="02040503050406030204" pitchFamily="18" charset="0"/>
                          <a:ea typeface="Cambria Math" panose="02040503050406030204" pitchFamily="18" charset="0"/>
                        </a:rPr>
                        <m:t>=</m:t>
                      </m:r>
                      <m:d>
                        <m:dPr>
                          <m:begChr m:val="{"/>
                          <m:endChr m:val="}"/>
                          <m:ctrlPr>
                            <a:rPr lang="en-US" sz="2000" b="0" i="1">
                              <a:latin typeface="Cambria Math" panose="02040503050406030204" pitchFamily="18" charset="0"/>
                            </a:rPr>
                          </m:ctrlPr>
                        </m:dPr>
                        <m:e>
                          <m:m>
                            <m:mPr>
                              <m:mcs>
                                <m:mc>
                                  <m:mcPr>
                                    <m:count m:val="2"/>
                                    <m:mcJc m:val="center"/>
                                  </m:mcPr>
                                </m:mc>
                              </m:mcs>
                              <m:ctrlPr>
                                <a:rPr lang="en-US" sz="2000" b="0" i="1">
                                  <a:latin typeface="Cambria Math" panose="02040503050406030204" pitchFamily="18" charset="0"/>
                                </a:rPr>
                              </m:ctrlPr>
                            </m:mPr>
                            <m:mr>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e>
                                      <m:r>
                                        <a:rPr lang="en-US" sz="2000" b="0" i="1">
                                          <a:latin typeface="Cambria Math" panose="02040503050406030204" pitchFamily="18" charset="0"/>
                                        </a:rPr>
                                        <m:t>0</m:t>
                                      </m:r>
                                    </m:e>
                                  </m:mr>
                                </m:m>
                              </m:e>
                              <m:e>
                                <m:m>
                                  <m:mPr>
                                    <m:mcs>
                                      <m:mc>
                                        <m:mcPr>
                                          <m:count m:val="2"/>
                                          <m:mcJc m:val="center"/>
                                        </m:mcPr>
                                      </m:mc>
                                    </m:mcs>
                                    <m:ctrlPr>
                                      <a:rPr lang="en-US" sz="2000" b="0" i="1">
                                        <a:latin typeface="Cambria Math" panose="02040503050406030204" pitchFamily="18" charset="0"/>
                                      </a:rPr>
                                    </m:ctrlPr>
                                  </m:mP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
                              </m:e>
                            </m:mr>
                            <m:mr>
                              <m:e>
                                <m:m>
                                  <m:mPr>
                                    <m:mcs>
                                      <m:mc>
                                        <m:mcPr>
                                          <m:count m:val="2"/>
                                          <m:mcJc m:val="center"/>
                                        </m:mcPr>
                                      </m:mc>
                                    </m:mcs>
                                    <m:ctrlPr>
                                      <a:rPr lang="en-US" sz="2000" b="0" i="1">
                                        <a:latin typeface="Cambria Math" panose="02040503050406030204" pitchFamily="18" charset="0"/>
                                      </a:rPr>
                                    </m:ctrlPr>
                                  </m:mPr>
                                  <m:mr>
                                    <m:e>
                                      <m:r>
                                        <m:rPr>
                                          <m:brk m:alnAt="7"/>
                                        </m:rP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
                              </m:e>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r>
                                        <a:rPr lang="en-US" sz="2000" b="0" i="1">
                                          <a:latin typeface="Cambria Math" panose="02040503050406030204" pitchFamily="18" charset="0"/>
                                        </a:rPr>
                                        <m:t>0</m:t>
                                      </m:r>
                                    </m:e>
                                  </m:mr>
                                </m:m>
                              </m:e>
                            </m:mr>
                          </m:m>
                        </m:e>
                      </m:d>
                    </m:oMath>
                  </m:oMathPara>
                </a14:m>
                <a:endParaRPr lang="en-US" sz="2000" dirty="0"/>
              </a:p>
            </p:txBody>
          </p:sp>
        </mc:Choice>
        <mc:Fallback xmlns="">
          <p:sp>
            <p:nvSpPr>
              <p:cNvPr id="34" name="Rectangle 33"/>
              <p:cNvSpPr>
                <a:spLocks noRot="1" noChangeAspect="1" noMove="1" noResize="1" noEditPoints="1" noAdjustHandles="1" noChangeArrowheads="1" noChangeShapeType="1" noTextEdit="1"/>
              </p:cNvSpPr>
              <p:nvPr/>
            </p:nvSpPr>
            <p:spPr>
              <a:xfrm>
                <a:off x="6111560" y="2233684"/>
                <a:ext cx="4988483" cy="148014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550948" y="3922418"/>
                <a:ext cx="7308159" cy="400110"/>
              </a:xfrm>
              <a:prstGeom prst="rect">
                <a:avLst/>
              </a:prstGeom>
            </p:spPr>
            <p:txBody>
              <a:bodyPr wrap="square">
                <a:spAutoFit/>
              </a:bodyPr>
              <a:lstStyle/>
              <a:p>
                <a:pPr algn="l"/>
                <a:r>
                  <a:rPr lang="en-US" sz="2000" b="0" dirty="0">
                    <a:solidFill>
                      <a:srgbClr val="252525"/>
                    </a:solidFill>
                    <a:latin typeface="+mn-lt"/>
                  </a:rPr>
                  <a:t>Each of these stands for four equations -- one for every value of </a:t>
                </a:r>
                <a14:m>
                  <m:oMath xmlns:m="http://schemas.openxmlformats.org/officeDocument/2006/math">
                    <m:r>
                      <a:rPr lang="en-US" sz="2000" b="0" i="1">
                        <a:latin typeface="Cambria Math" panose="02040503050406030204" pitchFamily="18" charset="0"/>
                        <a:ea typeface="Cambria Math" panose="02040503050406030204" pitchFamily="18" charset="0"/>
                      </a:rPr>
                      <m:t>𝜇</m:t>
                    </m:r>
                  </m:oMath>
                </a14:m>
                <a:endParaRPr lang="en-US" sz="2000" dirty="0">
                  <a:latin typeface="+mn-lt"/>
                </a:endParaRPr>
              </a:p>
            </p:txBody>
          </p:sp>
        </mc:Choice>
        <mc:Fallback xmlns="">
          <p:sp>
            <p:nvSpPr>
              <p:cNvPr id="12" name="Rectangle 11"/>
              <p:cNvSpPr>
                <a:spLocks noRot="1" noChangeAspect="1" noMove="1" noResize="1" noEditPoints="1" noAdjustHandles="1" noChangeArrowheads="1" noChangeShapeType="1" noTextEdit="1"/>
              </p:cNvSpPr>
              <p:nvPr/>
            </p:nvSpPr>
            <p:spPr>
              <a:xfrm>
                <a:off x="2550948" y="3922418"/>
                <a:ext cx="7308159" cy="400110"/>
              </a:xfrm>
              <a:prstGeom prst="rect">
                <a:avLst/>
              </a:prstGeom>
              <a:blipFill>
                <a:blip r:embed="rId7"/>
                <a:stretch>
                  <a:fillRect l="-834"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793143" y="4423626"/>
                <a:ext cx="4318417" cy="709938"/>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f>
                        <m:fPr>
                          <m:ctrlPr>
                            <a:rPr lang="en-US" sz="2000" b="0" i="1" smtClean="0">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1</m:t>
                              </m:r>
                              <m:r>
                                <a:rPr lang="en-US" sz="2000" b="0" i="1">
                                  <a:latin typeface="Cambria Math" panose="02040503050406030204" pitchFamily="18" charset="0"/>
                                  <a:ea typeface="Cambria Math" panose="02040503050406030204" pitchFamily="18" charset="0"/>
                                </a:rPr>
                                <m:t>𝜈</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r>
                        <a:rPr lang="en-US" sz="2000" b="0" i="1">
                          <a:latin typeface="Cambria Math" panose="02040503050406030204" pitchFamily="18" charset="0"/>
                          <a:ea typeface="Cambria Math"/>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10</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0</m:t>
                              </m:r>
                            </m:sup>
                          </m:sSup>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11</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1</m:t>
                              </m:r>
                            </m:sup>
                          </m:sSup>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12</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2</m:t>
                              </m:r>
                            </m:sup>
                          </m:sSup>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13</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a:rPr>
                                <m:t>3</m:t>
                              </m:r>
                            </m:sup>
                          </m:sSup>
                        </m:den>
                      </m:f>
                    </m:oMath>
                  </m:oMathPara>
                </a14:m>
                <a:endParaRPr lang="en-US" sz="2000" b="0" i="1" dirty="0">
                  <a:latin typeface="Cambria Math" panose="02040503050406030204" pitchFamily="18" charset="0"/>
                  <a:ea typeface="Cambria Math"/>
                </a:endParaRPr>
              </a:p>
            </p:txBody>
          </p:sp>
        </mc:Choice>
        <mc:Fallback xmlns="">
          <p:sp>
            <p:nvSpPr>
              <p:cNvPr id="13" name="Rectangle 12"/>
              <p:cNvSpPr>
                <a:spLocks noRot="1" noChangeAspect="1" noMove="1" noResize="1" noEditPoints="1" noAdjustHandles="1" noChangeArrowheads="1" noChangeShapeType="1" noTextEdit="1"/>
              </p:cNvSpPr>
              <p:nvPr/>
            </p:nvSpPr>
            <p:spPr>
              <a:xfrm>
                <a:off x="1793143" y="4423626"/>
                <a:ext cx="4318417" cy="70993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524000" y="6106738"/>
                <a:ext cx="5625311" cy="400110"/>
              </a:xfrm>
              <a:prstGeom prst="rect">
                <a:avLst/>
              </a:prstGeom>
            </p:spPr>
            <p:txBody>
              <a:bodyPr wrap="square">
                <a:spAutoFit/>
              </a:bodyPr>
              <a:lstStyle/>
              <a:p>
                <a:pPr algn="l"/>
                <a:r>
                  <a:rPr lang="en-US" sz="2000" b="0" dirty="0">
                    <a:latin typeface="+mn-lt"/>
                  </a:rPr>
                  <a:t>Combining with similar results for </a:t>
                </a:r>
                <a14:m>
                  <m:oMath xmlns:m="http://schemas.openxmlformats.org/officeDocument/2006/math">
                    <m:r>
                      <a:rPr lang="en-US" sz="2000" b="0" i="1">
                        <a:solidFill>
                          <a:srgbClr val="0070C0"/>
                        </a:solidFill>
                        <a:latin typeface="Cambria Math" panose="02040503050406030204" pitchFamily="18" charset="0"/>
                        <a:ea typeface="Cambria Math" panose="02040503050406030204" pitchFamily="18" charset="0"/>
                      </a:rPr>
                      <m:t>𝜇</m:t>
                    </m:r>
                    <m:r>
                      <a:rPr lang="en-US" sz="2000" b="0" i="1">
                        <a:solidFill>
                          <a:srgbClr val="0070C0"/>
                        </a:solidFill>
                        <a:latin typeface="Cambria Math" panose="02040503050406030204" pitchFamily="18" charset="0"/>
                        <a:ea typeface="Cambria Math" panose="02040503050406030204" pitchFamily="18" charset="0"/>
                      </a:rPr>
                      <m:t>=2&amp;3</m:t>
                    </m:r>
                  </m:oMath>
                </a14:m>
                <a:r>
                  <a:rPr lang="en-US" sz="2000" b="0" dirty="0">
                    <a:latin typeface="+mn-lt"/>
                  </a:rPr>
                  <a:t>:</a:t>
                </a:r>
              </a:p>
            </p:txBody>
          </p:sp>
        </mc:Choice>
        <mc:Fallback xmlns="">
          <p:sp>
            <p:nvSpPr>
              <p:cNvPr id="14" name="Rectangle 13"/>
              <p:cNvSpPr>
                <a:spLocks noRot="1" noChangeAspect="1" noMove="1" noResize="1" noEditPoints="1" noAdjustHandles="1" noChangeArrowheads="1" noChangeShapeType="1" noTextEdit="1"/>
              </p:cNvSpPr>
              <p:nvPr/>
            </p:nvSpPr>
            <p:spPr>
              <a:xfrm>
                <a:off x="1524000" y="6106738"/>
                <a:ext cx="5625311" cy="400110"/>
              </a:xfrm>
              <a:prstGeom prst="rect">
                <a:avLst/>
              </a:prstGeom>
              <a:blipFill>
                <a:blip r:embed="rId9"/>
                <a:stretch>
                  <a:fillRect l="-1083" t="-9231" b="-27692"/>
                </a:stretch>
              </a:blipFill>
            </p:spPr>
            <p:txBody>
              <a:bodyPr/>
              <a:lstStyle/>
              <a:p>
                <a:r>
                  <a:rPr lang="en-US">
                    <a:noFill/>
                  </a:rPr>
                  <a:t> </a:t>
                </a:r>
              </a:p>
            </p:txBody>
          </p:sp>
        </mc:Fallback>
      </mc:AlternateContent>
      <p:sp>
        <p:nvSpPr>
          <p:cNvPr id="15" name="Rectangle 14"/>
          <p:cNvSpPr/>
          <p:nvPr/>
        </p:nvSpPr>
        <p:spPr>
          <a:xfrm>
            <a:off x="7929761" y="6053353"/>
            <a:ext cx="1763881" cy="400110"/>
          </a:xfrm>
          <a:prstGeom prst="rect">
            <a:avLst/>
          </a:prstGeom>
        </p:spPr>
        <p:txBody>
          <a:bodyPr wrap="none">
            <a:spAutoFit/>
          </a:bodyPr>
          <a:lstStyle/>
          <a:p>
            <a:pPr algn="l"/>
            <a:r>
              <a:rPr lang="en-US" sz="2000" b="0" dirty="0">
                <a:latin typeface="+mn-lt"/>
              </a:rPr>
              <a:t>- Faraday’s law</a:t>
            </a:r>
          </a:p>
        </p:txBody>
      </p:sp>
      <mc:AlternateContent xmlns:mc="http://schemas.openxmlformats.org/markup-compatibility/2006" xmlns:a14="http://schemas.microsoft.com/office/drawing/2010/main">
        <mc:Choice Requires="a14">
          <p:sp>
            <p:nvSpPr>
              <p:cNvPr id="16" name="Rectangle 15"/>
              <p:cNvSpPr/>
              <p:nvPr/>
            </p:nvSpPr>
            <p:spPr>
              <a:xfrm>
                <a:off x="6284700" y="5842361"/>
                <a:ext cx="1763881" cy="74815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b="0" i="1">
                          <a:latin typeface="Cambria Math"/>
                          <a:ea typeface="Cambria Math"/>
                        </a:rPr>
                        <m:t>=</m:t>
                      </m:r>
                      <m:r>
                        <a:rPr lang="en-US" sz="2000" b="0" i="1">
                          <a:latin typeface="Cambria Math" panose="02040503050406030204" pitchFamily="18" charset="0"/>
                          <a:ea typeface="Cambria Math"/>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oMath>
                  </m:oMathPara>
                </a14:m>
                <a:endParaRPr lang="en-US" sz="2000" dirty="0"/>
              </a:p>
            </p:txBody>
          </p:sp>
        </mc:Choice>
        <mc:Fallback xmlns="">
          <p:sp>
            <p:nvSpPr>
              <p:cNvPr id="16" name="Rectangle 15"/>
              <p:cNvSpPr>
                <a:spLocks noRot="1" noChangeAspect="1" noMove="1" noResize="1" noEditPoints="1" noAdjustHandles="1" noChangeArrowheads="1" noChangeShapeType="1" noTextEdit="1"/>
              </p:cNvSpPr>
              <p:nvPr/>
            </p:nvSpPr>
            <p:spPr>
              <a:xfrm>
                <a:off x="6284700" y="5842361"/>
                <a:ext cx="1763881" cy="748154"/>
              </a:xfrm>
              <a:prstGeom prst="rect">
                <a:avLst/>
              </a:prstGeom>
              <a:blipFill>
                <a:blip r:embed="rId10"/>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8A538DB-536C-4442-9E2C-70AFB8851013}"/>
                  </a:ext>
                </a:extLst>
              </p:cNvPr>
              <p:cNvSpPr/>
              <p:nvPr/>
            </p:nvSpPr>
            <p:spPr>
              <a:xfrm>
                <a:off x="8130982" y="1295674"/>
                <a:ext cx="3441893" cy="400110"/>
              </a:xfrm>
              <a:prstGeom prst="rect">
                <a:avLst/>
              </a:prstGeom>
            </p:spPr>
            <p:txBody>
              <a:bodyPr wrap="square">
                <a:spAutoFit/>
              </a:bodyPr>
              <a:lstStyle/>
              <a:p>
                <a:pPr algn="l"/>
                <a:r>
                  <a:rPr lang="en-US" sz="2000" b="0" dirty="0">
                    <a:solidFill>
                      <a:srgbClr val="242424"/>
                    </a:solidFill>
                    <a:latin typeface="Times New Roman" panose="02020603050405020304" pitchFamily="18" charset="0"/>
                  </a:rPr>
                  <a:t>NB: summation over </a:t>
                </a:r>
                <a14:m>
                  <m:oMath xmlns:m="http://schemas.openxmlformats.org/officeDocument/2006/math">
                    <m:r>
                      <a:rPr lang="en-US" sz="2000" b="0" i="1">
                        <a:latin typeface="Cambria Math" panose="02040503050406030204" pitchFamily="18" charset="0"/>
                        <a:ea typeface="Cambria Math" panose="02040503050406030204" pitchFamily="18" charset="0"/>
                      </a:rPr>
                      <m:t>𝜈</m:t>
                    </m:r>
                  </m:oMath>
                </a14:m>
                <a:r>
                  <a:rPr lang="en-US" sz="2000" b="0" dirty="0">
                    <a:solidFill>
                      <a:srgbClr val="242424"/>
                    </a:solidFill>
                    <a:latin typeface="Times New Roman" panose="02020603050405020304" pitchFamily="18" charset="0"/>
                  </a:rPr>
                  <a:t> implied</a:t>
                </a:r>
                <a:endParaRPr lang="en-US" sz="2000" dirty="0"/>
              </a:p>
            </p:txBody>
          </p:sp>
        </mc:Choice>
        <mc:Fallback xmlns="">
          <p:sp>
            <p:nvSpPr>
              <p:cNvPr id="17" name="Rectangle 16">
                <a:extLst>
                  <a:ext uri="{FF2B5EF4-FFF2-40B4-BE49-F238E27FC236}">
                    <a16:creationId xmlns:a16="http://schemas.microsoft.com/office/drawing/2014/main" id="{C8A538DB-536C-4442-9E2C-70AFB8851013}"/>
                  </a:ext>
                </a:extLst>
              </p:cNvPr>
              <p:cNvSpPr>
                <a:spLocks noRot="1" noChangeAspect="1" noMove="1" noResize="1" noEditPoints="1" noAdjustHandles="1" noChangeArrowheads="1" noChangeShapeType="1" noTextEdit="1"/>
              </p:cNvSpPr>
              <p:nvPr/>
            </p:nvSpPr>
            <p:spPr>
              <a:xfrm>
                <a:off x="8130982" y="1295674"/>
                <a:ext cx="3441893" cy="400110"/>
              </a:xfrm>
              <a:prstGeom prst="rect">
                <a:avLst/>
              </a:prstGeom>
              <a:blipFill>
                <a:blip r:embed="rId12"/>
                <a:stretch>
                  <a:fillRect l="-1950" t="-9231" b="-27692"/>
                </a:stretch>
              </a:blipFill>
            </p:spPr>
            <p:txBody>
              <a:bodyPr/>
              <a:lstStyle/>
              <a:p>
                <a:r>
                  <a:rPr lang="en-US">
                    <a:noFill/>
                  </a:rPr>
                  <a:t> </a:t>
                </a:r>
              </a:p>
            </p:txBody>
          </p:sp>
        </mc:Fallback>
      </mc:AlternateContent>
      <p:sp>
        <p:nvSpPr>
          <p:cNvPr id="18" name="Content Placeholder 4">
            <a:extLst>
              <a:ext uri="{FF2B5EF4-FFF2-40B4-BE49-F238E27FC236}">
                <a16:creationId xmlns:a16="http://schemas.microsoft.com/office/drawing/2014/main" id="{9FA5CCB4-DA65-4039-9BD4-4D6CF64138BF}"/>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52</a:t>
            </a:fld>
            <a:endParaRPr lang="en-US" dirty="0"/>
          </a:p>
        </p:txBody>
      </p:sp>
      <p:sp>
        <p:nvSpPr>
          <p:cNvPr id="19" name="Rectangle 18">
            <a:extLst>
              <a:ext uri="{FF2B5EF4-FFF2-40B4-BE49-F238E27FC236}">
                <a16:creationId xmlns:a16="http://schemas.microsoft.com/office/drawing/2014/main" id="{64927DC2-4315-4C96-B58C-BFAE11CD4FE7}"/>
              </a:ext>
            </a:extLst>
          </p:cNvPr>
          <p:cNvSpPr/>
          <p:nvPr/>
        </p:nvSpPr>
        <p:spPr bwMode="auto">
          <a:xfrm>
            <a:off x="7237399" y="2616736"/>
            <a:ext cx="3073941" cy="350196"/>
          </a:xfrm>
          <a:prstGeom prst="rect">
            <a:avLst/>
          </a:pr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58987B36-EBB6-4002-9096-E62CE599CD26}"/>
              </a:ext>
            </a:extLst>
          </p:cNvPr>
          <p:cNvSpPr/>
          <p:nvPr/>
        </p:nvSpPr>
        <p:spPr>
          <a:xfrm>
            <a:off x="0" y="692351"/>
            <a:ext cx="12192000" cy="400110"/>
          </a:xfrm>
          <a:prstGeom prst="rect">
            <a:avLst/>
          </a:prstGeom>
        </p:spPr>
        <p:txBody>
          <a:bodyPr wrap="square">
            <a:spAutoFit/>
          </a:bodyPr>
          <a:lstStyle/>
          <a:p>
            <a:pPr algn="ctr"/>
            <a:r>
              <a:rPr lang="en-US" sz="2000" b="0" dirty="0">
                <a:solidFill>
                  <a:srgbClr val="252525"/>
                </a:solidFill>
                <a:latin typeface="Times New Roman" panose="02020603050405020304" pitchFamily="18" charset="0"/>
              </a:rPr>
              <a:t>The laws of electrodynamics (Maxwell's equations) can be reformulated in tensor notations</a:t>
            </a:r>
            <a:endParaRPr lang="en-US" sz="2000" dirty="0"/>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88483AD2-79C6-4DDC-8882-5D0C0E2F268F}"/>
                  </a:ext>
                </a:extLst>
              </p:cNvPr>
              <p:cNvSpPr/>
              <p:nvPr/>
            </p:nvSpPr>
            <p:spPr>
              <a:xfrm>
                <a:off x="440421" y="4586905"/>
                <a:ext cx="1382145" cy="400110"/>
              </a:xfrm>
              <a:prstGeom prst="rect">
                <a:avLst/>
              </a:prstGeom>
            </p:spPr>
            <p:txBody>
              <a:bodyPr wrap="square">
                <a:spAutoFit/>
              </a:bodyPr>
              <a:lstStyle/>
              <a:p>
                <a:pPr algn="l"/>
                <a:r>
                  <a:rPr lang="en-US" sz="2000" b="0" dirty="0">
                    <a:solidFill>
                      <a:srgbClr val="0070C0"/>
                    </a:solidFill>
                    <a:latin typeface="+mn-lt"/>
                  </a:rPr>
                  <a:t>For </a:t>
                </a:r>
                <a14:m>
                  <m:oMath xmlns:m="http://schemas.openxmlformats.org/officeDocument/2006/math">
                    <m:r>
                      <a:rPr lang="en-US" sz="2000" b="0" i="1">
                        <a:solidFill>
                          <a:srgbClr val="0070C0"/>
                        </a:solidFill>
                        <a:latin typeface="Cambria Math" panose="02040503050406030204" pitchFamily="18" charset="0"/>
                        <a:ea typeface="Cambria Math" panose="02040503050406030204" pitchFamily="18" charset="0"/>
                      </a:rPr>
                      <m:t>𝜇</m:t>
                    </m:r>
                    <m:r>
                      <a:rPr lang="en-US" sz="2000" b="0" i="1">
                        <a:solidFill>
                          <a:srgbClr val="0070C0"/>
                        </a:solidFill>
                        <a:latin typeface="Cambria Math" panose="02040503050406030204" pitchFamily="18" charset="0"/>
                        <a:ea typeface="Cambria Math" panose="02040503050406030204" pitchFamily="18" charset="0"/>
                      </a:rPr>
                      <m:t>=1</m:t>
                    </m:r>
                  </m:oMath>
                </a14:m>
                <a:r>
                  <a:rPr lang="en-US" sz="2000" b="0" dirty="0">
                    <a:latin typeface="+mn-lt"/>
                  </a:rPr>
                  <a:t>:</a:t>
                </a:r>
              </a:p>
            </p:txBody>
          </p:sp>
        </mc:Choice>
        <mc:Fallback xmlns="">
          <p:sp>
            <p:nvSpPr>
              <p:cNvPr id="21" name="Rectangle 20">
                <a:extLst>
                  <a:ext uri="{FF2B5EF4-FFF2-40B4-BE49-F238E27FC236}">
                    <a16:creationId xmlns:a16="http://schemas.microsoft.com/office/drawing/2014/main" id="{88483AD2-79C6-4DDC-8882-5D0C0E2F268F}"/>
                  </a:ext>
                </a:extLst>
              </p:cNvPr>
              <p:cNvSpPr>
                <a:spLocks noRot="1" noChangeAspect="1" noMove="1" noResize="1" noEditPoints="1" noAdjustHandles="1" noChangeArrowheads="1" noChangeShapeType="1" noTextEdit="1"/>
              </p:cNvSpPr>
              <p:nvPr/>
            </p:nvSpPr>
            <p:spPr>
              <a:xfrm>
                <a:off x="440421" y="4586905"/>
                <a:ext cx="1382145" cy="400110"/>
              </a:xfrm>
              <a:prstGeom prst="rect">
                <a:avLst/>
              </a:prstGeom>
              <a:blipFill>
                <a:blip r:embed="rId13"/>
                <a:stretch>
                  <a:fillRect l="-4405"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AB2D5B7E-10AD-4A41-BBD4-C2F13B8967DA}"/>
                  </a:ext>
                </a:extLst>
              </p:cNvPr>
              <p:cNvSpPr/>
              <p:nvPr/>
            </p:nvSpPr>
            <p:spPr>
              <a:xfrm>
                <a:off x="8869346" y="4171799"/>
                <a:ext cx="3087063" cy="1390252"/>
              </a:xfrm>
              <a:prstGeom prst="rect">
                <a:avLst/>
              </a:prstGeom>
              <a:ln w="19050">
                <a:noFill/>
              </a:ln>
            </p:spPr>
            <p:txBody>
              <a:bodyPr wrap="none">
                <a:spAutoFit/>
              </a:bodyPr>
              <a:lstStyle/>
              <a:p>
                <a:pPr algn="r"/>
                <a14:m>
                  <m:oMathPara xmlns:m="http://schemas.openxmlformats.org/officeDocument/2006/math">
                    <m:oMathParaPr>
                      <m:jc m:val="right"/>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d>
                            <m:dPr>
                              <m:ctrlPr>
                                <a:rPr lang="en-US" sz="2000" b="0" i="1">
                                  <a:latin typeface="Cambria Math" panose="02040503050406030204" pitchFamily="18" charset="0"/>
                                  <a:ea typeface="Cambria Math" panose="02040503050406030204" pitchFamily="18" charset="0"/>
                                </a:rPr>
                              </m:ctrlPr>
                            </m:dPr>
                            <m:e>
                              <m:r>
                                <a:rPr lang="en-US" sz="200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e>
                          </m:d>
                        </m:e>
                        <m:sub>
                          <m:r>
                            <a:rPr lang="en-US" sz="2000" b="0" i="1" smtClean="0">
                              <a:latin typeface="Cambria Math" panose="02040503050406030204" pitchFamily="18" charset="0"/>
                              <a:ea typeface="Cambria Math" panose="02040503050406030204" pitchFamily="18" charset="0"/>
                            </a:rPr>
                            <m:t>𝑥</m:t>
                          </m:r>
                        </m:sub>
                      </m:sSub>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m>
                            <m:mPr>
                              <m:mcs>
                                <m:mc>
                                  <m:mcPr>
                                    <m:count m:val="3"/>
                                    <m:mcJc m:val="center"/>
                                  </m:mcPr>
                                </m:mc>
                              </m:mcs>
                              <m:ctrlPr>
                                <a:rPr lang="en-US" sz="2000" i="1">
                                  <a:latin typeface="Cambria Math" panose="02040503050406030204" pitchFamily="18" charset="0"/>
                                  <a:ea typeface="Cambria Math" panose="02040503050406030204" pitchFamily="18" charset="0"/>
                                </a:rPr>
                              </m:ctrlPr>
                            </m:mPr>
                            <m:m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𝐱</m:t>
                                    </m:r>
                                  </m:e>
                                </m:acc>
                              </m:e>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𝐲</m:t>
                                    </m:r>
                                  </m:e>
                                </m:acc>
                              </m:e>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𝐳</m:t>
                                    </m:r>
                                  </m:e>
                                </m:acc>
                              </m:e>
                            </m:mr>
                            <m:mr>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𝑥</m:t>
                                    </m:r>
                                  </m:den>
                                </m:f>
                              </m:e>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𝑦</m:t>
                                    </m:r>
                                  </m:den>
                                </m:f>
                              </m:e>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𝑧</m:t>
                                    </m:r>
                                  </m:den>
                                </m:f>
                              </m:e>
                            </m:mr>
                            <m:mr>
                              <m:e>
                                <m:sSub>
                                  <m:sSubPr>
                                    <m:ctrlPr>
                                      <a:rPr lang="en-US" sz="2000" b="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𝐸</m:t>
                                    </m:r>
                                  </m:e>
                                  <m:sub>
                                    <m:r>
                                      <a:rPr lang="en-US" sz="2000" b="0" i="1">
                                        <a:latin typeface="Cambria Math"/>
                                        <a:ea typeface="Cambria Math" panose="02040503050406030204" pitchFamily="18" charset="0"/>
                                      </a:rPr>
                                      <m:t>𝑥</m:t>
                                    </m:r>
                                  </m:sub>
                                </m:sSub>
                              </m:e>
                              <m:e>
                                <m:sSub>
                                  <m:sSubPr>
                                    <m:ctrlPr>
                                      <a:rPr lang="en-US" sz="2000" b="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e>
                              <m:e>
                                <m:sSub>
                                  <m:sSubPr>
                                    <m:ctrlPr>
                                      <a:rPr lang="en-US" sz="2000" b="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e>
                            </m:mr>
                          </m:m>
                        </m:e>
                      </m:d>
                    </m:oMath>
                  </m:oMathPara>
                </a14:m>
                <a:endParaRPr lang="en-US" sz="2000" i="1" dirty="0">
                  <a:latin typeface="Cambria Math" panose="02040503050406030204" pitchFamily="18" charset="0"/>
                  <a:ea typeface="Cambria Math" panose="02040503050406030204" pitchFamily="18" charset="0"/>
                </a:endParaRPr>
              </a:p>
            </p:txBody>
          </p:sp>
        </mc:Choice>
        <mc:Fallback xmlns="">
          <p:sp>
            <p:nvSpPr>
              <p:cNvPr id="22" name="Rectangle 21">
                <a:extLst>
                  <a:ext uri="{FF2B5EF4-FFF2-40B4-BE49-F238E27FC236}">
                    <a16:creationId xmlns:a16="http://schemas.microsoft.com/office/drawing/2014/main" id="{AB2D5B7E-10AD-4A41-BBD4-C2F13B8967DA}"/>
                  </a:ext>
                </a:extLst>
              </p:cNvPr>
              <p:cNvSpPr>
                <a:spLocks noRot="1" noChangeAspect="1" noMove="1" noResize="1" noEditPoints="1" noAdjustHandles="1" noChangeArrowheads="1" noChangeShapeType="1" noTextEdit="1"/>
              </p:cNvSpPr>
              <p:nvPr/>
            </p:nvSpPr>
            <p:spPr>
              <a:xfrm>
                <a:off x="8869346" y="4171799"/>
                <a:ext cx="3087063" cy="1390252"/>
              </a:xfrm>
              <a:prstGeom prst="rect">
                <a:avLst/>
              </a:prstGeom>
              <a:blipFill>
                <a:blip r:embed="rId1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668A0339-D515-4CA6-B57B-B22A30F1DC62}"/>
                  </a:ext>
                </a:extLst>
              </p:cNvPr>
              <p:cNvSpPr/>
              <p:nvPr/>
            </p:nvSpPr>
            <p:spPr>
              <a:xfrm>
                <a:off x="2529448" y="5177702"/>
                <a:ext cx="3379837" cy="738600"/>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num>
                        <m:den>
                          <m:r>
                            <a:rPr lang="en-US" sz="2000" b="0" i="1">
                              <a:latin typeface="Cambria Math" panose="02040503050406030204" pitchFamily="18" charset="0"/>
                              <a:ea typeface="Cambria Math" panose="02040503050406030204" pitchFamily="18" charset="0"/>
                            </a:rPr>
                            <m:t>𝑐</m:t>
                          </m:r>
                          <m:r>
                            <a:rPr lang="en-US" sz="2000" b="0" i="1">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r>
                        <a:rPr lang="en-US" sz="2000" b="0" i="1">
                          <a:latin typeface="Cambria Math" panose="02040503050406030204" pitchFamily="18" charset="0"/>
                          <a:ea typeface="Cambria Math" panose="02040503050406030204" pitchFamily="18" charset="0"/>
                        </a:rPr>
                        <m:t>+0−</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𝑐</m:t>
                          </m:r>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𝑦</m:t>
                          </m:r>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𝑐</m:t>
                          </m:r>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𝑧</m:t>
                          </m:r>
                        </m:den>
                      </m:f>
                    </m:oMath>
                  </m:oMathPara>
                </a14:m>
                <a:endParaRPr lang="en-US" sz="2000" dirty="0"/>
              </a:p>
            </p:txBody>
          </p:sp>
        </mc:Choice>
        <mc:Fallback xmlns="">
          <p:sp>
            <p:nvSpPr>
              <p:cNvPr id="23" name="Rectangle 22">
                <a:extLst>
                  <a:ext uri="{FF2B5EF4-FFF2-40B4-BE49-F238E27FC236}">
                    <a16:creationId xmlns:a16="http://schemas.microsoft.com/office/drawing/2014/main" id="{668A0339-D515-4CA6-B57B-B22A30F1DC62}"/>
                  </a:ext>
                </a:extLst>
              </p:cNvPr>
              <p:cNvSpPr>
                <a:spLocks noRot="1" noChangeAspect="1" noMove="1" noResize="1" noEditPoints="1" noAdjustHandles="1" noChangeArrowheads="1" noChangeShapeType="1" noTextEdit="1"/>
              </p:cNvSpPr>
              <p:nvPr/>
            </p:nvSpPr>
            <p:spPr>
              <a:xfrm>
                <a:off x="2529448" y="5177702"/>
                <a:ext cx="3379837" cy="738600"/>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14DFE583-62AC-4C9B-A0CC-2E532E819561}"/>
                  </a:ext>
                </a:extLst>
              </p:cNvPr>
              <p:cNvSpPr/>
              <p:nvPr/>
            </p:nvSpPr>
            <p:spPr>
              <a:xfrm>
                <a:off x="5792841" y="5090755"/>
                <a:ext cx="2670330" cy="825547"/>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𝑐</m:t>
                              </m:r>
                            </m:den>
                          </m:f>
                          <m:d>
                            <m:dPr>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r>
                                <a:rPr lang="en-US" sz="2000" b="0" i="1">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e>
                          </m:d>
                        </m:e>
                        <m:sub>
                          <m:r>
                            <a:rPr lang="en-US" sz="2000" b="0" i="1">
                              <a:latin typeface="Cambria Math" panose="02040503050406030204" pitchFamily="18" charset="0"/>
                              <a:ea typeface="Cambria Math" panose="02040503050406030204" pitchFamily="18" charset="0"/>
                            </a:rPr>
                            <m:t>𝑥</m:t>
                          </m:r>
                        </m:sub>
                      </m:sSub>
                    </m:oMath>
                  </m:oMathPara>
                </a14:m>
                <a:endParaRPr lang="en-US" sz="2000" dirty="0"/>
              </a:p>
            </p:txBody>
          </p:sp>
        </mc:Choice>
        <mc:Fallback xmlns="">
          <p:sp>
            <p:nvSpPr>
              <p:cNvPr id="24" name="Rectangle 23">
                <a:extLst>
                  <a:ext uri="{FF2B5EF4-FFF2-40B4-BE49-F238E27FC236}">
                    <a16:creationId xmlns:a16="http://schemas.microsoft.com/office/drawing/2014/main" id="{14DFE583-62AC-4C9B-A0CC-2E532E819561}"/>
                  </a:ext>
                </a:extLst>
              </p:cNvPr>
              <p:cNvSpPr>
                <a:spLocks noRot="1" noChangeAspect="1" noMove="1" noResize="1" noEditPoints="1" noAdjustHandles="1" noChangeArrowheads="1" noChangeShapeType="1" noTextEdit="1"/>
              </p:cNvSpPr>
              <p:nvPr/>
            </p:nvSpPr>
            <p:spPr>
              <a:xfrm>
                <a:off x="5792841" y="5090755"/>
                <a:ext cx="2670330" cy="825547"/>
              </a:xfrm>
              <a:prstGeom prst="rect">
                <a:avLst/>
              </a:prstGeom>
              <a:blipFill>
                <a:blip r:embed="rId16"/>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D6016FA3-F164-41A3-A41B-78A2D6E3D829}"/>
              </a:ext>
            </a:extLst>
          </p:cNvPr>
          <p:cNvCxnSpPr>
            <a:cxnSpLocks/>
          </p:cNvCxnSpPr>
          <p:nvPr/>
        </p:nvCxnSpPr>
        <p:spPr bwMode="auto">
          <a:xfrm>
            <a:off x="10577461" y="4405402"/>
            <a:ext cx="995414" cy="18224"/>
          </a:xfrm>
          <a:prstGeom prst="straightConnector1">
            <a:avLst/>
          </a:prstGeom>
          <a:noFill/>
          <a:ln w="19050" cap="flat" cmpd="sng" algn="ctr">
            <a:solidFill>
              <a:srgbClr val="FF5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54F39783-DEB5-4B56-83B6-9EBB64D8FDC3}"/>
              </a:ext>
            </a:extLst>
          </p:cNvPr>
          <p:cNvCxnSpPr>
            <a:cxnSpLocks/>
          </p:cNvCxnSpPr>
          <p:nvPr/>
        </p:nvCxnSpPr>
        <p:spPr bwMode="auto">
          <a:xfrm>
            <a:off x="10577461" y="4518233"/>
            <a:ext cx="0" cy="1017537"/>
          </a:xfrm>
          <a:prstGeom prst="straightConnector1">
            <a:avLst/>
          </a:prstGeom>
          <a:noFill/>
          <a:ln w="19050" cap="flat" cmpd="sng" algn="ctr">
            <a:solidFill>
              <a:srgbClr val="FF5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6FCDB0B4-A08D-4A44-9128-CE7D238D3BD5}"/>
              </a:ext>
            </a:extLst>
          </p:cNvPr>
          <p:cNvCxnSpPr>
            <a:cxnSpLocks/>
          </p:cNvCxnSpPr>
          <p:nvPr/>
        </p:nvCxnSpPr>
        <p:spPr bwMode="auto">
          <a:xfrm>
            <a:off x="11013326" y="4794870"/>
            <a:ext cx="498631" cy="565673"/>
          </a:xfrm>
          <a:prstGeom prst="straightConnector1">
            <a:avLst/>
          </a:pr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B595A0C9-31DE-4BFC-ABA2-36609D591F4A}"/>
              </a:ext>
            </a:extLst>
          </p:cNvPr>
          <p:cNvCxnSpPr>
            <a:cxnSpLocks/>
          </p:cNvCxnSpPr>
          <p:nvPr/>
        </p:nvCxnSpPr>
        <p:spPr bwMode="auto">
          <a:xfrm flipH="1">
            <a:off x="11122881" y="4924557"/>
            <a:ext cx="449994" cy="435986"/>
          </a:xfrm>
          <a:prstGeom prst="straightConnector1">
            <a:avLst/>
          </a:pr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059FF444-D6E7-434A-837F-B70191BC32BB}"/>
                  </a:ext>
                </a:extLst>
              </p:cNvPr>
              <p:cNvSpPr/>
              <p:nvPr/>
            </p:nvSpPr>
            <p:spPr>
              <a:xfrm>
                <a:off x="10274977" y="5563995"/>
                <a:ext cx="1650132" cy="738600"/>
              </a:xfrm>
              <a:prstGeom prst="rect">
                <a:avLst/>
              </a:prstGeom>
              <a:ln w="19050">
                <a:noFill/>
              </a:ln>
            </p:spPr>
            <p:txBody>
              <a:bodyPr wrap="none">
                <a:spAutoFit/>
              </a:bodyPr>
              <a:lstStyle/>
              <a:p>
                <a:pPr algn="r"/>
                <a14:m>
                  <m:oMathPara xmlns:m="http://schemas.openxmlformats.org/officeDocument/2006/math">
                    <m:oMathParaPr>
                      <m:jc m:val="right"/>
                    </m:oMathParaPr>
                    <m:oMath xmlns:m="http://schemas.openxmlformats.org/officeDocument/2006/math">
                      <m:r>
                        <a:rPr lang="en-US" sz="2000" i="1">
                          <a:latin typeface="Cambria Math"/>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𝐸</m:t>
                              </m:r>
                            </m:e>
                            <m:sub>
                              <m:r>
                                <a:rPr lang="en-US" sz="2000" b="0" i="1" smtClean="0">
                                  <a:latin typeface="Cambria Math" panose="02040503050406030204" pitchFamily="18" charset="0"/>
                                  <a:ea typeface="Cambria Math" panose="02040503050406030204" pitchFamily="18" charset="0"/>
                                </a:rPr>
                                <m:t>𝑧</m:t>
                              </m:r>
                            </m:sub>
                          </m:sSub>
                        </m:num>
                        <m:den>
                          <m:r>
                            <a:rPr lang="en-US" sz="2000" b="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𝑦</m:t>
                          </m:r>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𝐸</m:t>
                              </m:r>
                            </m:e>
                            <m:sub>
                              <m:r>
                                <a:rPr lang="en-US" sz="2000" b="0" i="1" smtClean="0">
                                  <a:latin typeface="Cambria Math" panose="02040503050406030204" pitchFamily="18" charset="0"/>
                                  <a:ea typeface="Cambria Math" panose="02040503050406030204" pitchFamily="18" charset="0"/>
                                </a:rPr>
                                <m:t>𝑦</m:t>
                              </m:r>
                            </m:sub>
                          </m:sSub>
                        </m:num>
                        <m:den>
                          <m:r>
                            <a:rPr lang="en-US" sz="2000" b="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𝑧</m:t>
                          </m:r>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29" name="Rectangle 28">
                <a:extLst>
                  <a:ext uri="{FF2B5EF4-FFF2-40B4-BE49-F238E27FC236}">
                    <a16:creationId xmlns:a16="http://schemas.microsoft.com/office/drawing/2014/main" id="{059FF444-D6E7-434A-837F-B70191BC32BB}"/>
                  </a:ext>
                </a:extLst>
              </p:cNvPr>
              <p:cNvSpPr>
                <a:spLocks noRot="1" noChangeAspect="1" noMove="1" noResize="1" noEditPoints="1" noAdjustHandles="1" noChangeArrowheads="1" noChangeShapeType="1" noTextEdit="1"/>
              </p:cNvSpPr>
              <p:nvPr/>
            </p:nvSpPr>
            <p:spPr>
              <a:xfrm>
                <a:off x="10274977" y="5563995"/>
                <a:ext cx="1650132" cy="738600"/>
              </a:xfrm>
              <a:prstGeom prst="rect">
                <a:avLst/>
              </a:prstGeom>
              <a:blipFill>
                <a:blip r:embed="rId17"/>
                <a:stretch>
                  <a:fillRect/>
                </a:stretch>
              </a:blipFill>
              <a:ln w="19050">
                <a:noFill/>
              </a:ln>
            </p:spPr>
            <p:txBody>
              <a:bodyPr/>
              <a:lstStyle/>
              <a:p>
                <a:r>
                  <a:rPr lang="en-US">
                    <a:noFill/>
                  </a:rPr>
                  <a:t> </a:t>
                </a:r>
              </a:p>
            </p:txBody>
          </p:sp>
        </mc:Fallback>
      </mc:AlternateContent>
      <p:sp>
        <p:nvSpPr>
          <p:cNvPr id="30" name="Oval 29">
            <a:extLst>
              <a:ext uri="{FF2B5EF4-FFF2-40B4-BE49-F238E27FC236}">
                <a16:creationId xmlns:a16="http://schemas.microsoft.com/office/drawing/2014/main" id="{C33740C2-01DC-4727-9EE0-5C8B5F1CE8BA}"/>
              </a:ext>
            </a:extLst>
          </p:cNvPr>
          <p:cNvSpPr/>
          <p:nvPr/>
        </p:nvSpPr>
        <p:spPr bwMode="auto">
          <a:xfrm>
            <a:off x="4148370" y="5116381"/>
            <a:ext cx="1821833" cy="838778"/>
          </a:xfrm>
          <a:prstGeom prst="ellipse">
            <a:avLst/>
          </a:pr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1" name="Freeform: Shape 30">
            <a:extLst>
              <a:ext uri="{FF2B5EF4-FFF2-40B4-BE49-F238E27FC236}">
                <a16:creationId xmlns:a16="http://schemas.microsoft.com/office/drawing/2014/main" id="{4D1BD615-DE28-4D70-9B6B-3A605FF90DDF}"/>
              </a:ext>
            </a:extLst>
          </p:cNvPr>
          <p:cNvSpPr/>
          <p:nvPr/>
        </p:nvSpPr>
        <p:spPr bwMode="auto">
          <a:xfrm>
            <a:off x="5970203" y="4780480"/>
            <a:ext cx="3044567" cy="661772"/>
          </a:xfrm>
          <a:custGeom>
            <a:avLst/>
            <a:gdLst>
              <a:gd name="connsiteX0" fmla="*/ 0 w 3881231"/>
              <a:gd name="connsiteY0" fmla="*/ 678939 h 678939"/>
              <a:gd name="connsiteX1" fmla="*/ 506896 w 3881231"/>
              <a:gd name="connsiteY1" fmla="*/ 445369 h 678939"/>
              <a:gd name="connsiteX2" fmla="*/ 2385391 w 3881231"/>
              <a:gd name="connsiteY2" fmla="*/ 27926 h 678939"/>
              <a:gd name="connsiteX3" fmla="*/ 3881231 w 3881231"/>
              <a:gd name="connsiteY3" fmla="*/ 72652 h 678939"/>
            </a:gdLst>
            <a:ahLst/>
            <a:cxnLst>
              <a:cxn ang="0">
                <a:pos x="connsiteX0" y="connsiteY0"/>
              </a:cxn>
              <a:cxn ang="0">
                <a:pos x="connsiteX1" y="connsiteY1"/>
              </a:cxn>
              <a:cxn ang="0">
                <a:pos x="connsiteX2" y="connsiteY2"/>
              </a:cxn>
              <a:cxn ang="0">
                <a:pos x="connsiteX3" y="connsiteY3"/>
              </a:cxn>
            </a:cxnLst>
            <a:rect l="l" t="t" r="r" b="b"/>
            <a:pathLst>
              <a:path w="3881231" h="678939">
                <a:moveTo>
                  <a:pt x="0" y="678939"/>
                </a:moveTo>
                <a:cubicBezTo>
                  <a:pt x="54665" y="616405"/>
                  <a:pt x="109331" y="553871"/>
                  <a:pt x="506896" y="445369"/>
                </a:cubicBezTo>
                <a:cubicBezTo>
                  <a:pt x="904461" y="336867"/>
                  <a:pt x="1823002" y="90045"/>
                  <a:pt x="2385391" y="27926"/>
                </a:cubicBezTo>
                <a:cubicBezTo>
                  <a:pt x="2947780" y="-34193"/>
                  <a:pt x="3414505" y="19229"/>
                  <a:pt x="3881231" y="72652"/>
                </a:cubicBezTo>
              </a:path>
            </a:pathLst>
          </a:cu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35" name="Rectangle 34"/>
              <p:cNvSpPr/>
              <p:nvPr/>
            </p:nvSpPr>
            <p:spPr>
              <a:xfrm>
                <a:off x="4373568" y="1183711"/>
                <a:ext cx="3130333" cy="684931"/>
              </a:xfrm>
              <a:prstGeom prst="rect">
                <a:avLst/>
              </a:prstGeom>
              <a:ln w="19050">
                <a:solidFill>
                  <a:srgbClr val="FF0000"/>
                </a:solidFill>
              </a:ln>
            </p:spPr>
            <p:txBody>
              <a:bodyPr wrap="square">
                <a:spAutoFit/>
              </a:bodyPr>
              <a:lstStyle/>
              <a:p>
                <a:pPr/>
                <a14:m>
                  <m:oMathPara xmlns:m="http://schemas.openxmlformats.org/officeDocument/2006/math">
                    <m:oMathParaPr>
                      <m:jc m:val="center"/>
                    </m:oMathParaPr>
                    <m:oMath xmlns:m="http://schemas.openxmlformats.org/officeDocument/2006/math">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r>
                        <a:rPr lang="en-US" sz="2000" b="0" i="1">
                          <a:latin typeface="Cambria Math" panose="02040503050406030204" pitchFamily="18" charset="0"/>
                          <a:ea typeface="Cambria Math"/>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𝐽</m:t>
                          </m:r>
                        </m:e>
                        <m:sup>
                          <m:r>
                            <a:rPr lang="en-US" sz="2000" b="0" i="1">
                              <a:latin typeface="Cambria Math" panose="02040503050406030204" pitchFamily="18" charset="0"/>
                              <a:ea typeface="Cambria Math" panose="02040503050406030204" pitchFamily="18" charset="0"/>
                            </a:rPr>
                            <m:t>𝜇</m:t>
                          </m:r>
                        </m:sup>
                      </m:sSup>
                      <m:r>
                        <a:rPr lang="en-US" sz="2000" b="0" i="1">
                          <a:latin typeface="Cambria Math" panose="02040503050406030204" pitchFamily="18" charset="0"/>
                          <a:ea typeface="Cambria Math" panose="02040503050406030204" pitchFamily="18" charset="0"/>
                        </a:rPr>
                        <m:t>;   </m:t>
                      </m:r>
                      <m:f>
                        <m:fPr>
                          <m:ctrlPr>
                            <a:rPr lang="en-US" sz="2000" b="0" i="1">
                              <a:solidFill>
                                <a:srgbClr val="0070C0"/>
                              </a:solidFill>
                              <a:latin typeface="Cambria Math" panose="02040503050406030204" pitchFamily="18" charset="0"/>
                              <a:ea typeface="Cambria Math"/>
                            </a:rPr>
                          </m:ctrlPr>
                        </m:fPr>
                        <m:num>
                          <m:r>
                            <a:rPr lang="en-US" sz="2000" b="0" i="1">
                              <a:solidFill>
                                <a:srgbClr val="0070C0"/>
                              </a:solidFill>
                              <a:latin typeface="Cambria Math" panose="02040503050406030204" pitchFamily="18" charset="0"/>
                              <a:ea typeface="Cambria Math"/>
                            </a:rPr>
                            <m:t>𝜕</m:t>
                          </m:r>
                          <m:sSup>
                            <m:sSupPr>
                              <m:ctrlPr>
                                <a:rPr lang="en-US" sz="2000" b="0" i="1">
                                  <a:solidFill>
                                    <a:srgbClr val="0070C0"/>
                                  </a:solidFill>
                                  <a:latin typeface="Cambria Math" panose="02040503050406030204" pitchFamily="18" charset="0"/>
                                  <a:ea typeface="Cambria Math" panose="02040503050406030204" pitchFamily="18" charset="0"/>
                                </a:rPr>
                              </m:ctrlPr>
                            </m:sSupPr>
                            <m:e>
                              <m:r>
                                <a:rPr lang="en-US" sz="2000" b="0" i="1">
                                  <a:solidFill>
                                    <a:srgbClr val="0070C0"/>
                                  </a:solidFill>
                                  <a:latin typeface="Cambria Math" panose="02040503050406030204" pitchFamily="18" charset="0"/>
                                  <a:ea typeface="Cambria Math" panose="02040503050406030204" pitchFamily="18" charset="0"/>
                                </a:rPr>
                                <m:t>𝐺</m:t>
                              </m:r>
                            </m:e>
                            <m:sup>
                              <m:r>
                                <a:rPr lang="en-US" sz="2000" b="0" i="1">
                                  <a:solidFill>
                                    <a:srgbClr val="0070C0"/>
                                  </a:solidFill>
                                  <a:latin typeface="Cambria Math" panose="02040503050406030204" pitchFamily="18" charset="0"/>
                                  <a:ea typeface="Cambria Math" panose="02040503050406030204" pitchFamily="18" charset="0"/>
                                </a:rPr>
                                <m:t>𝜇𝜈</m:t>
                              </m:r>
                            </m:sup>
                          </m:sSup>
                        </m:num>
                        <m:den>
                          <m:r>
                            <a:rPr lang="en-US" sz="2000" b="0" i="1">
                              <a:solidFill>
                                <a:srgbClr val="0070C0"/>
                              </a:solidFill>
                              <a:latin typeface="Cambria Math" panose="02040503050406030204" pitchFamily="18" charset="0"/>
                              <a:ea typeface="Cambria Math"/>
                            </a:rPr>
                            <m:t>𝜕</m:t>
                          </m:r>
                          <m:sSup>
                            <m:sSupPr>
                              <m:ctrlPr>
                                <a:rPr lang="en-US" sz="2000" b="0" i="1">
                                  <a:solidFill>
                                    <a:srgbClr val="0070C0"/>
                                  </a:solidFill>
                                  <a:latin typeface="Cambria Math" panose="02040503050406030204" pitchFamily="18" charset="0"/>
                                  <a:ea typeface="Cambria Math"/>
                                </a:rPr>
                              </m:ctrlPr>
                            </m:sSupPr>
                            <m:e>
                              <m:r>
                                <a:rPr lang="en-US" sz="2000" b="0" i="1">
                                  <a:solidFill>
                                    <a:srgbClr val="0070C0"/>
                                  </a:solidFill>
                                  <a:latin typeface="Cambria Math" panose="02040503050406030204" pitchFamily="18" charset="0"/>
                                  <a:ea typeface="Cambria Math"/>
                                </a:rPr>
                                <m:t>𝑥</m:t>
                              </m:r>
                            </m:e>
                            <m:sup>
                              <m:r>
                                <a:rPr lang="en-US" sz="2000" b="0" i="1">
                                  <a:solidFill>
                                    <a:srgbClr val="0070C0"/>
                                  </a:solidFill>
                                  <a:latin typeface="Cambria Math" panose="02040503050406030204" pitchFamily="18" charset="0"/>
                                  <a:ea typeface="Cambria Math" panose="02040503050406030204" pitchFamily="18" charset="0"/>
                                </a:rPr>
                                <m:t>𝜈</m:t>
                              </m:r>
                            </m:sup>
                          </m:sSup>
                        </m:den>
                      </m:f>
                      <m:r>
                        <a:rPr lang="en-US" sz="2000" b="0" i="1">
                          <a:solidFill>
                            <a:srgbClr val="0070C0"/>
                          </a:solidFill>
                          <a:latin typeface="Cambria Math" panose="02040503050406030204" pitchFamily="18" charset="0"/>
                          <a:ea typeface="Cambria Math"/>
                        </a:rPr>
                        <m:t>=0</m:t>
                      </m:r>
                    </m:oMath>
                  </m:oMathPara>
                </a14:m>
                <a:endParaRPr lang="en-US" sz="2000" b="0" dirty="0"/>
              </a:p>
            </p:txBody>
          </p:sp>
        </mc:Choice>
        <mc:Fallback xmlns="">
          <p:sp>
            <p:nvSpPr>
              <p:cNvPr id="35" name="Rectangle 34"/>
              <p:cNvSpPr>
                <a:spLocks noRot="1" noChangeAspect="1" noMove="1" noResize="1" noEditPoints="1" noAdjustHandles="1" noChangeArrowheads="1" noChangeShapeType="1" noTextEdit="1"/>
              </p:cNvSpPr>
              <p:nvPr/>
            </p:nvSpPr>
            <p:spPr>
              <a:xfrm>
                <a:off x="4373568" y="1183711"/>
                <a:ext cx="3130333" cy="684931"/>
              </a:xfrm>
              <a:prstGeom prst="rect">
                <a:avLst/>
              </a:prstGeom>
              <a:blipFill>
                <a:blip r:embed="rId18"/>
                <a:stretch>
                  <a:fillRect/>
                </a:stretch>
              </a:blipFill>
              <a:ln w="19050">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273054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2" grpId="0"/>
      <p:bldP spid="23" grpId="0"/>
      <p:bldP spid="24" grpId="0"/>
      <p:bldP spid="29" grpId="0"/>
      <p:bldP spid="30" grpId="0" animBg="1"/>
      <p:bldP spid="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Maxwell’s equations in tensor notations: Summary</a:t>
            </a:r>
            <a:endParaRPr lang="en-US" altLang="en-US"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32" name="Rectangle 31"/>
              <p:cNvSpPr/>
              <p:nvPr/>
            </p:nvSpPr>
            <p:spPr>
              <a:xfrm>
                <a:off x="4598423" y="1681203"/>
                <a:ext cx="2121568" cy="684931"/>
              </a:xfrm>
              <a:prstGeom prst="rect">
                <a:avLst/>
              </a:prstGeom>
              <a:ln w="19050">
                <a:solidFill>
                  <a:srgbClr val="FF0000"/>
                </a:solidFill>
              </a:ln>
            </p:spPr>
            <p:txBody>
              <a:bodyPr wrap="square">
                <a:spAutoFit/>
              </a:bodyPr>
              <a:lstStyle/>
              <a:p>
                <a:pPr/>
                <a14:m>
                  <m:oMathPara xmlns:m="http://schemas.openxmlformats.org/officeDocument/2006/math">
                    <m:oMathParaPr>
                      <m:jc m:val="center"/>
                    </m:oMathParaPr>
                    <m:oMath xmlns:m="http://schemas.openxmlformats.org/officeDocument/2006/math">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r>
                        <a:rPr lang="en-US" sz="2000" b="0" i="1">
                          <a:latin typeface="Cambria Math" panose="02040503050406030204" pitchFamily="18" charset="0"/>
                          <a:ea typeface="Cambria Math"/>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𝐽</m:t>
                          </m:r>
                        </m:e>
                        <m:sup>
                          <m:r>
                            <a:rPr lang="en-US" sz="2000" b="0" i="1">
                              <a:latin typeface="Cambria Math" panose="02040503050406030204" pitchFamily="18" charset="0"/>
                              <a:ea typeface="Cambria Math" panose="02040503050406030204" pitchFamily="18" charset="0"/>
                            </a:rPr>
                            <m:t>𝜇</m:t>
                          </m:r>
                        </m:sup>
                      </m:sSup>
                    </m:oMath>
                  </m:oMathPara>
                </a14:m>
                <a:endParaRPr lang="en-US" sz="2000" b="0" dirty="0"/>
              </a:p>
            </p:txBody>
          </p:sp>
        </mc:Choice>
        <mc:Fallback xmlns="">
          <p:sp>
            <p:nvSpPr>
              <p:cNvPr id="32" name="Rectangle 31"/>
              <p:cNvSpPr>
                <a:spLocks noRot="1" noChangeAspect="1" noMove="1" noResize="1" noEditPoints="1" noAdjustHandles="1" noChangeArrowheads="1" noChangeShapeType="1" noTextEdit="1"/>
              </p:cNvSpPr>
              <p:nvPr/>
            </p:nvSpPr>
            <p:spPr>
              <a:xfrm>
                <a:off x="4598423" y="1681203"/>
                <a:ext cx="2121568" cy="684931"/>
              </a:xfrm>
              <a:prstGeom prst="rect">
                <a:avLst/>
              </a:prstGeom>
              <a:blipFill>
                <a:blip r:embed="rId3"/>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108417" y="4015266"/>
                <a:ext cx="2474010" cy="74815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b="0" i="1">
                          <a:latin typeface="Cambria Math"/>
                          <a:ea typeface="Cambria Math"/>
                        </a:rPr>
                        <m:t>=</m:t>
                      </m:r>
                      <m:r>
                        <a:rPr lang="en-US" sz="2000" b="0" i="1">
                          <a:latin typeface="Cambria Math" panose="02040503050406030204" pitchFamily="18" charset="0"/>
                          <a:ea typeface="Cambria Math"/>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oMath>
                  </m:oMathPara>
                </a14:m>
                <a:endParaRPr lang="en-US" sz="2000" dirty="0"/>
              </a:p>
            </p:txBody>
          </p:sp>
        </mc:Choice>
        <mc:Fallback xmlns="">
          <p:sp>
            <p:nvSpPr>
              <p:cNvPr id="16" name="Rectangle 15"/>
              <p:cNvSpPr>
                <a:spLocks noRot="1" noChangeAspect="1" noMove="1" noResize="1" noEditPoints="1" noAdjustHandles="1" noChangeArrowheads="1" noChangeShapeType="1" noTextEdit="1"/>
              </p:cNvSpPr>
              <p:nvPr/>
            </p:nvSpPr>
            <p:spPr>
              <a:xfrm>
                <a:off x="1108417" y="4015266"/>
                <a:ext cx="2474010" cy="748154"/>
              </a:xfrm>
              <a:prstGeom prst="rect">
                <a:avLst/>
              </a:prstGeom>
              <a:blipFill>
                <a:blip r:embed="rId4"/>
                <a:stretch>
                  <a:fillRect/>
                </a:stretch>
              </a:blipFill>
              <a:ln w="19050">
                <a:noFill/>
              </a:ln>
            </p:spPr>
            <p:txBody>
              <a:bodyPr/>
              <a:lstStyle/>
              <a:p>
                <a:r>
                  <a:rPr lang="en-US">
                    <a:noFill/>
                  </a:rPr>
                  <a:t> </a:t>
                </a:r>
              </a:p>
            </p:txBody>
          </p:sp>
        </mc:Fallback>
      </mc:AlternateContent>
      <p:sp>
        <p:nvSpPr>
          <p:cNvPr id="18" name="Content Placeholder 4">
            <a:extLst>
              <a:ext uri="{FF2B5EF4-FFF2-40B4-BE49-F238E27FC236}">
                <a16:creationId xmlns:a16="http://schemas.microsoft.com/office/drawing/2014/main" id="{9FA5CCB4-DA65-4039-9BD4-4D6CF64138BF}"/>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53</a:t>
            </a:fld>
            <a:endParaRPr lang="en-US" dirty="0"/>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044A2137-112D-449D-A8C2-54FD5F433D0D}"/>
                  </a:ext>
                </a:extLst>
              </p:cNvPr>
              <p:cNvSpPr/>
              <p:nvPr/>
            </p:nvSpPr>
            <p:spPr>
              <a:xfrm>
                <a:off x="1225630" y="4894081"/>
                <a:ext cx="1288737" cy="437492"/>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a:rPr>
                        <m:t>0</m:t>
                      </m:r>
                    </m:oMath>
                  </m:oMathPara>
                </a14:m>
                <a:endParaRPr lang="en-US" sz="2000" dirty="0"/>
              </a:p>
            </p:txBody>
          </p:sp>
        </mc:Choice>
        <mc:Fallback xmlns="">
          <p:sp>
            <p:nvSpPr>
              <p:cNvPr id="23" name="Rectangle 22">
                <a:extLst>
                  <a:ext uri="{FF2B5EF4-FFF2-40B4-BE49-F238E27FC236}">
                    <a16:creationId xmlns:a16="http://schemas.microsoft.com/office/drawing/2014/main" id="{044A2137-112D-449D-A8C2-54FD5F433D0D}"/>
                  </a:ext>
                </a:extLst>
              </p:cNvPr>
              <p:cNvSpPr>
                <a:spLocks noRot="1" noChangeAspect="1" noMove="1" noResize="1" noEditPoints="1" noAdjustHandles="1" noChangeArrowheads="1" noChangeShapeType="1" noTextEdit="1"/>
              </p:cNvSpPr>
              <p:nvPr/>
            </p:nvSpPr>
            <p:spPr>
              <a:xfrm>
                <a:off x="1225630" y="4894081"/>
                <a:ext cx="1288737" cy="43749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9E762E13-9863-4009-820E-3FB2B3327102}"/>
                  </a:ext>
                </a:extLst>
              </p:cNvPr>
              <p:cNvSpPr/>
              <p:nvPr/>
            </p:nvSpPr>
            <p:spPr>
              <a:xfrm>
                <a:off x="4988484" y="4303347"/>
                <a:ext cx="1585319" cy="684931"/>
              </a:xfrm>
              <a:prstGeom prst="rect">
                <a:avLst/>
              </a:prstGeom>
              <a:ln w="19050">
                <a:solidFill>
                  <a:srgbClr val="FF0000"/>
                </a:solidFill>
              </a:ln>
            </p:spPr>
            <p:txBody>
              <a:bodyPr wrap="square">
                <a:spAutoFit/>
              </a:bodyPr>
              <a:lstStyle/>
              <a:p>
                <a:pPr/>
                <a14:m>
                  <m:oMathPara xmlns:m="http://schemas.openxmlformats.org/officeDocument/2006/math">
                    <m:oMathParaPr>
                      <m:jc m:val="center"/>
                    </m:oMathParaPr>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   </m:t>
                      </m:r>
                      <m:f>
                        <m:fPr>
                          <m:ctrlPr>
                            <a:rPr lang="en-US" sz="2000" b="0" i="1">
                              <a:solidFill>
                                <a:schemeClr val="tx1"/>
                              </a:solidFill>
                              <a:latin typeface="Cambria Math" panose="02040503050406030204" pitchFamily="18" charset="0"/>
                              <a:ea typeface="Cambria Math"/>
                            </a:rPr>
                          </m:ctrlPr>
                        </m:fPr>
                        <m:num>
                          <m:r>
                            <a:rPr lang="en-US" sz="2000" b="0" i="1">
                              <a:solidFill>
                                <a:schemeClr val="tx1"/>
                              </a:solidFill>
                              <a:latin typeface="Cambria Math" panose="02040503050406030204" pitchFamily="18" charset="0"/>
                              <a:ea typeface="Cambria Math"/>
                            </a:rPr>
                            <m:t>𝜕</m:t>
                          </m:r>
                          <m:sSup>
                            <m:sSupPr>
                              <m:ctrlPr>
                                <a:rPr lang="en-US" sz="2000" b="0" i="1">
                                  <a:solidFill>
                                    <a:schemeClr val="tx1"/>
                                  </a:solidFill>
                                  <a:latin typeface="Cambria Math" panose="02040503050406030204" pitchFamily="18" charset="0"/>
                                  <a:ea typeface="Cambria Math" panose="02040503050406030204" pitchFamily="18" charset="0"/>
                                </a:rPr>
                              </m:ctrlPr>
                            </m:sSupPr>
                            <m:e>
                              <m:r>
                                <a:rPr lang="en-US" sz="2000" b="0" i="1">
                                  <a:solidFill>
                                    <a:schemeClr val="tx1"/>
                                  </a:solidFill>
                                  <a:latin typeface="Cambria Math" panose="02040503050406030204" pitchFamily="18" charset="0"/>
                                  <a:ea typeface="Cambria Math" panose="02040503050406030204" pitchFamily="18" charset="0"/>
                                </a:rPr>
                                <m:t>𝐺</m:t>
                              </m:r>
                            </m:e>
                            <m:sup>
                              <m:r>
                                <a:rPr lang="en-US" sz="2000" b="0" i="1">
                                  <a:solidFill>
                                    <a:schemeClr val="tx1"/>
                                  </a:solidFill>
                                  <a:latin typeface="Cambria Math" panose="02040503050406030204" pitchFamily="18" charset="0"/>
                                  <a:ea typeface="Cambria Math" panose="02040503050406030204" pitchFamily="18" charset="0"/>
                                </a:rPr>
                                <m:t>𝜇𝜈</m:t>
                              </m:r>
                            </m:sup>
                          </m:sSup>
                        </m:num>
                        <m:den>
                          <m:r>
                            <a:rPr lang="en-US" sz="2000" b="0" i="1">
                              <a:solidFill>
                                <a:schemeClr val="tx1"/>
                              </a:solidFill>
                              <a:latin typeface="Cambria Math" panose="02040503050406030204" pitchFamily="18" charset="0"/>
                              <a:ea typeface="Cambria Math"/>
                            </a:rPr>
                            <m:t>𝜕</m:t>
                          </m:r>
                          <m:sSup>
                            <m:sSupPr>
                              <m:ctrlPr>
                                <a:rPr lang="en-US" sz="2000" b="0" i="1">
                                  <a:solidFill>
                                    <a:schemeClr val="tx1"/>
                                  </a:solidFill>
                                  <a:latin typeface="Cambria Math" panose="02040503050406030204" pitchFamily="18" charset="0"/>
                                  <a:ea typeface="Cambria Math"/>
                                </a:rPr>
                              </m:ctrlPr>
                            </m:sSupPr>
                            <m:e>
                              <m:r>
                                <a:rPr lang="en-US" sz="2000" b="0" i="1">
                                  <a:solidFill>
                                    <a:schemeClr val="tx1"/>
                                  </a:solidFill>
                                  <a:latin typeface="Cambria Math" panose="02040503050406030204" pitchFamily="18" charset="0"/>
                                  <a:ea typeface="Cambria Math"/>
                                </a:rPr>
                                <m:t>𝑥</m:t>
                              </m:r>
                            </m:e>
                            <m:sup>
                              <m:r>
                                <a:rPr lang="en-US" sz="2000" b="0" i="1">
                                  <a:solidFill>
                                    <a:schemeClr val="tx1"/>
                                  </a:solidFill>
                                  <a:latin typeface="Cambria Math" panose="02040503050406030204" pitchFamily="18" charset="0"/>
                                  <a:ea typeface="Cambria Math" panose="02040503050406030204" pitchFamily="18" charset="0"/>
                                </a:rPr>
                                <m:t>𝜈</m:t>
                              </m:r>
                            </m:sup>
                          </m:sSup>
                        </m:den>
                      </m:f>
                      <m:r>
                        <a:rPr lang="en-US" sz="2000" b="0" i="1">
                          <a:solidFill>
                            <a:schemeClr val="tx1"/>
                          </a:solidFill>
                          <a:latin typeface="Cambria Math" panose="02040503050406030204" pitchFamily="18" charset="0"/>
                          <a:ea typeface="Cambria Math"/>
                        </a:rPr>
                        <m:t>=0</m:t>
                      </m:r>
                    </m:oMath>
                  </m:oMathPara>
                </a14:m>
                <a:endParaRPr lang="en-US" sz="2000" b="0" dirty="0">
                  <a:solidFill>
                    <a:schemeClr val="tx1"/>
                  </a:solidFill>
                </a:endParaRPr>
              </a:p>
            </p:txBody>
          </p:sp>
        </mc:Choice>
        <mc:Fallback xmlns="">
          <p:sp>
            <p:nvSpPr>
              <p:cNvPr id="24" name="Rectangle 23">
                <a:extLst>
                  <a:ext uri="{FF2B5EF4-FFF2-40B4-BE49-F238E27FC236}">
                    <a16:creationId xmlns:a16="http://schemas.microsoft.com/office/drawing/2014/main" id="{9E762E13-9863-4009-820E-3FB2B3327102}"/>
                  </a:ext>
                </a:extLst>
              </p:cNvPr>
              <p:cNvSpPr>
                <a:spLocks noRot="1" noChangeAspect="1" noMove="1" noResize="1" noEditPoints="1" noAdjustHandles="1" noChangeArrowheads="1" noChangeShapeType="1" noTextEdit="1"/>
              </p:cNvSpPr>
              <p:nvPr/>
            </p:nvSpPr>
            <p:spPr>
              <a:xfrm>
                <a:off x="4988484" y="4303347"/>
                <a:ext cx="1585319" cy="684931"/>
              </a:xfrm>
              <a:prstGeom prst="rect">
                <a:avLst/>
              </a:prstGeom>
              <a:blipFill>
                <a:blip r:embed="rId6"/>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58B3291C-3E2E-4912-855C-FC538DCF2C6A}"/>
                  </a:ext>
                </a:extLst>
              </p:cNvPr>
              <p:cNvSpPr/>
              <p:nvPr/>
            </p:nvSpPr>
            <p:spPr>
              <a:xfrm>
                <a:off x="1289193" y="1352418"/>
                <a:ext cx="1585319" cy="747384"/>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en-US" sz="2000" b="0" i="1">
                                  <a:latin typeface="Cambria Math" panose="02040503050406030204" pitchFamily="18" charset="0"/>
                                  <a:ea typeface="Cambria Math" panose="02040503050406030204" pitchFamily="18" charset="0"/>
                                </a:rPr>
                                <m:t>0</m:t>
                              </m:r>
                            </m:sub>
                          </m:sSub>
                        </m:den>
                      </m:f>
                      <m:r>
                        <a:rPr lang="en-US" sz="2000" b="0" i="1">
                          <a:latin typeface="Cambria Math" panose="02040503050406030204" pitchFamily="18" charset="0"/>
                          <a:ea typeface="Cambria Math" panose="02040503050406030204" pitchFamily="18" charset="0"/>
                        </a:rPr>
                        <m:t>𝜌</m:t>
                      </m:r>
                    </m:oMath>
                  </m:oMathPara>
                </a14:m>
                <a:endParaRPr lang="en-US" sz="2000" dirty="0"/>
              </a:p>
            </p:txBody>
          </p:sp>
        </mc:Choice>
        <mc:Fallback xmlns="">
          <p:sp>
            <p:nvSpPr>
              <p:cNvPr id="25" name="Rectangle 24">
                <a:extLst>
                  <a:ext uri="{FF2B5EF4-FFF2-40B4-BE49-F238E27FC236}">
                    <a16:creationId xmlns:a16="http://schemas.microsoft.com/office/drawing/2014/main" id="{58B3291C-3E2E-4912-855C-FC538DCF2C6A}"/>
                  </a:ext>
                </a:extLst>
              </p:cNvPr>
              <p:cNvSpPr>
                <a:spLocks noRot="1" noChangeAspect="1" noMove="1" noResize="1" noEditPoints="1" noAdjustHandles="1" noChangeArrowheads="1" noChangeShapeType="1" noTextEdit="1"/>
              </p:cNvSpPr>
              <p:nvPr/>
            </p:nvSpPr>
            <p:spPr>
              <a:xfrm>
                <a:off x="1289193" y="1352418"/>
                <a:ext cx="1585319" cy="74738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AA12F69E-46BC-451E-8113-2A612FA38BA3}"/>
                  </a:ext>
                </a:extLst>
              </p:cNvPr>
              <p:cNvSpPr/>
              <p:nvPr/>
            </p:nvSpPr>
            <p:spPr>
              <a:xfrm>
                <a:off x="1108417" y="2118251"/>
                <a:ext cx="3043364" cy="74815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r>
                        <a:rPr lang="en-US" sz="2000" b="0" i="1">
                          <a:latin typeface="Cambria Math"/>
                          <a:ea typeface="Cambria Math"/>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𝐉</m:t>
                          </m:r>
                        </m:e>
                      </m:acc>
                      <m:r>
                        <a:rPr lang="en-US" sz="2000">
                          <a:latin typeface="Cambria Math" panose="02040503050406030204" pitchFamily="18" charset="0"/>
                          <a:ea typeface="Cambria Math"/>
                        </a:rPr>
                        <m:t>+</m:t>
                      </m:r>
                      <m:sSub>
                        <m:sSubPr>
                          <m:ctrlPr>
                            <a:rPr lang="en-US" sz="2000" b="0" i="1">
                              <a:latin typeface="Cambria Math" panose="02040503050406030204" pitchFamily="18" charset="0"/>
                              <a:ea typeface="Cambria Math" panose="02040503050406030204" pitchFamily="18" charset="0"/>
                            </a:rPr>
                          </m:ctrlPr>
                        </m:sSubPr>
                        <m:e>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a:rPr>
                                <m:t> </m:t>
                              </m:r>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oMath>
                  </m:oMathPara>
                </a14:m>
                <a:endParaRPr lang="en-US" sz="2000" dirty="0"/>
              </a:p>
            </p:txBody>
          </p:sp>
        </mc:Choice>
        <mc:Fallback xmlns="">
          <p:sp>
            <p:nvSpPr>
              <p:cNvPr id="26" name="Rectangle 25">
                <a:extLst>
                  <a:ext uri="{FF2B5EF4-FFF2-40B4-BE49-F238E27FC236}">
                    <a16:creationId xmlns:a16="http://schemas.microsoft.com/office/drawing/2014/main" id="{AA12F69E-46BC-451E-8113-2A612FA38BA3}"/>
                  </a:ext>
                </a:extLst>
              </p:cNvPr>
              <p:cNvSpPr>
                <a:spLocks noRot="1" noChangeAspect="1" noMove="1" noResize="1" noEditPoints="1" noAdjustHandles="1" noChangeArrowheads="1" noChangeShapeType="1" noTextEdit="1"/>
              </p:cNvSpPr>
              <p:nvPr/>
            </p:nvSpPr>
            <p:spPr>
              <a:xfrm>
                <a:off x="1108417" y="2118251"/>
                <a:ext cx="3043364" cy="748154"/>
              </a:xfrm>
              <a:prstGeom prst="rect">
                <a:avLst/>
              </a:prstGeom>
              <a:blipFill>
                <a:blip r:embed="rId8"/>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71D11F2D-628A-4601-9243-AFBFE5689E49}"/>
                  </a:ext>
                </a:extLst>
              </p:cNvPr>
              <p:cNvSpPr/>
              <p:nvPr/>
            </p:nvSpPr>
            <p:spPr>
              <a:xfrm>
                <a:off x="7116889" y="1216622"/>
                <a:ext cx="4988483" cy="148014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r>
                        <a:rPr lang="en-US" sz="2000" b="0" i="1">
                          <a:latin typeface="Cambria Math" panose="02040503050406030204" pitchFamily="18" charset="0"/>
                          <a:ea typeface="Cambria Math" panose="02040503050406030204" pitchFamily="18" charset="0"/>
                        </a:rPr>
                        <m:t>=</m:t>
                      </m:r>
                      <m:d>
                        <m:dPr>
                          <m:begChr m:val="{"/>
                          <m:endChr m:val="}"/>
                          <m:ctrlPr>
                            <a:rPr lang="en-US" sz="2000" b="0" i="1">
                              <a:latin typeface="Cambria Math" panose="02040503050406030204" pitchFamily="18" charset="0"/>
                            </a:rPr>
                          </m:ctrlPr>
                        </m:dPr>
                        <m:e>
                          <m:m>
                            <m:mPr>
                              <m:mcs>
                                <m:mc>
                                  <m:mcPr>
                                    <m:count m:val="2"/>
                                    <m:mcJc m:val="center"/>
                                  </m:mcPr>
                                </m:mc>
                              </m:mcs>
                              <m:ctrlPr>
                                <a:rPr lang="en-US" sz="2000" b="0" i="1">
                                  <a:latin typeface="Cambria Math" panose="02040503050406030204" pitchFamily="18" charset="0"/>
                                </a:rPr>
                              </m:ctrlPr>
                            </m:mPr>
                            <m:mr>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r>
                                        <a:rPr lang="en-US" sz="2000" b="0" i="1">
                                          <a:latin typeface="Cambria Math" panose="02040503050406030204" pitchFamily="18" charset="0"/>
                                        </a:rPr>
                                        <m:t>0</m:t>
                                      </m:r>
                                    </m:e>
                                  </m:mr>
                                </m:m>
                              </m:e>
                              <m:e>
                                <m:m>
                                  <m:mPr>
                                    <m:mcs>
                                      <m:mc>
                                        <m:mcPr>
                                          <m:count m:val="2"/>
                                          <m:mcJc m:val="center"/>
                                        </m:mcPr>
                                      </m:mc>
                                    </m:mcs>
                                    <m:ctrlPr>
                                      <a:rPr lang="en-US" sz="2000" b="0" i="1">
                                        <a:latin typeface="Cambria Math" panose="02040503050406030204" pitchFamily="18" charset="0"/>
                                      </a:rPr>
                                    </m:ctrlPr>
                                  </m:mP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mr>
                                </m:m>
                              </m:e>
                            </m:mr>
                            <m:mr>
                              <m:e>
                                <m:m>
                                  <m:mPr>
                                    <m:mcs>
                                      <m:mc>
                                        <m:mcPr>
                                          <m:count m:val="2"/>
                                          <m:mcJc m:val="center"/>
                                        </m:mcPr>
                                      </m:mc>
                                    </m:mcs>
                                    <m:ctrlPr>
                                      <a:rPr lang="en-US" sz="2000" b="0" i="1">
                                        <a:latin typeface="Cambria Math" panose="02040503050406030204" pitchFamily="18" charset="0"/>
                                      </a:rPr>
                                    </m:ctrlPr>
                                  </m:mPr>
                                  <m:mr>
                                    <m:e>
                                      <m:r>
                                        <m:rPr>
                                          <m:brk m:alnAt="7"/>
                                        </m:rP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mr>
                                </m:m>
                              </m:e>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e>
                                      <m:r>
                                        <a:rPr lang="en-US" sz="2000" b="0" i="1">
                                          <a:latin typeface="Cambria Math" panose="02040503050406030204" pitchFamily="18" charset="0"/>
                                        </a:rPr>
                                        <m:t>0</m:t>
                                      </m:r>
                                    </m:e>
                                  </m:mr>
                                </m:m>
                              </m:e>
                            </m:mr>
                          </m:m>
                        </m:e>
                      </m:d>
                    </m:oMath>
                  </m:oMathPara>
                </a14:m>
                <a:endParaRPr lang="en-US" sz="2000" dirty="0"/>
              </a:p>
            </p:txBody>
          </p:sp>
        </mc:Choice>
        <mc:Fallback xmlns="">
          <p:sp>
            <p:nvSpPr>
              <p:cNvPr id="27" name="Rectangle 26">
                <a:extLst>
                  <a:ext uri="{FF2B5EF4-FFF2-40B4-BE49-F238E27FC236}">
                    <a16:creationId xmlns:a16="http://schemas.microsoft.com/office/drawing/2014/main" id="{71D11F2D-628A-4601-9243-AFBFE5689E49}"/>
                  </a:ext>
                </a:extLst>
              </p:cNvPr>
              <p:cNvSpPr>
                <a:spLocks noRot="1" noChangeAspect="1" noMove="1" noResize="1" noEditPoints="1" noAdjustHandles="1" noChangeArrowheads="1" noChangeShapeType="1" noTextEdit="1"/>
              </p:cNvSpPr>
              <p:nvPr/>
            </p:nvSpPr>
            <p:spPr>
              <a:xfrm>
                <a:off x="7116889" y="1216622"/>
                <a:ext cx="4988483" cy="148014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D08547B0-E649-4612-824F-1BE201DA3801}"/>
                  </a:ext>
                </a:extLst>
              </p:cNvPr>
              <p:cNvSpPr/>
              <p:nvPr/>
            </p:nvSpPr>
            <p:spPr>
              <a:xfrm>
                <a:off x="7203517" y="4015266"/>
                <a:ext cx="4988483" cy="148014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𝐺</m:t>
                          </m:r>
                        </m:e>
                        <m:sup>
                          <m:r>
                            <a:rPr lang="en-US" sz="2000" b="0" i="1">
                              <a:latin typeface="Cambria Math" panose="02040503050406030204" pitchFamily="18" charset="0"/>
                              <a:ea typeface="Cambria Math" panose="02040503050406030204" pitchFamily="18" charset="0"/>
                            </a:rPr>
                            <m:t>𝜇𝜈</m:t>
                          </m:r>
                        </m:sup>
                      </m:sSup>
                      <m:r>
                        <a:rPr lang="en-US" sz="2000" b="0" i="1">
                          <a:latin typeface="Cambria Math" panose="02040503050406030204" pitchFamily="18" charset="0"/>
                          <a:ea typeface="Cambria Math" panose="02040503050406030204" pitchFamily="18" charset="0"/>
                        </a:rPr>
                        <m:t>=</m:t>
                      </m:r>
                      <m:d>
                        <m:dPr>
                          <m:begChr m:val="{"/>
                          <m:endChr m:val="}"/>
                          <m:ctrlPr>
                            <a:rPr lang="en-US" sz="2000" b="0" i="1">
                              <a:latin typeface="Cambria Math" panose="02040503050406030204" pitchFamily="18" charset="0"/>
                            </a:rPr>
                          </m:ctrlPr>
                        </m:dPr>
                        <m:e>
                          <m:m>
                            <m:mPr>
                              <m:mcs>
                                <m:mc>
                                  <m:mcPr>
                                    <m:count m:val="2"/>
                                    <m:mcJc m:val="center"/>
                                  </m:mcPr>
                                </m:mc>
                              </m:mcs>
                              <m:ctrlPr>
                                <a:rPr lang="en-US" sz="2000" b="0" i="1">
                                  <a:latin typeface="Cambria Math" panose="02040503050406030204" pitchFamily="18" charset="0"/>
                                </a:rPr>
                              </m:ctrlPr>
                            </m:mPr>
                            <m:mr>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𝑥</m:t>
                                          </m:r>
                                        </m:sub>
                                      </m:sSub>
                                    </m:e>
                                    <m:e>
                                      <m:r>
                                        <a:rPr lang="en-US" sz="2000" b="0" i="1">
                                          <a:latin typeface="Cambria Math" panose="02040503050406030204" pitchFamily="18" charset="0"/>
                                        </a:rPr>
                                        <m:t>0</m:t>
                                      </m:r>
                                    </m:e>
                                  </m:mr>
                                </m:m>
                              </m:e>
                              <m:e>
                                <m:m>
                                  <m:mPr>
                                    <m:mcs>
                                      <m:mc>
                                        <m:mcPr>
                                          <m:count m:val="2"/>
                                          <m:mcJc m:val="center"/>
                                        </m:mcPr>
                                      </m:mc>
                                    </m:mcs>
                                    <m:ctrlPr>
                                      <a:rPr lang="en-US" sz="2000" b="0" i="1">
                                        <a:latin typeface="Cambria Math" panose="02040503050406030204" pitchFamily="18" charset="0"/>
                                      </a:rPr>
                                    </m:ctrlPr>
                                  </m:mP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
                              </m:e>
                            </m:mr>
                            <m:mr>
                              <m:e>
                                <m:m>
                                  <m:mPr>
                                    <m:mcs>
                                      <m:mc>
                                        <m:mcPr>
                                          <m:count m:val="2"/>
                                          <m:mcJc m:val="center"/>
                                        </m:mcPr>
                                      </m:mc>
                                    </m:mcs>
                                    <m:ctrlPr>
                                      <a:rPr lang="en-US" sz="2000" b="0" i="1">
                                        <a:latin typeface="Cambria Math" panose="02040503050406030204" pitchFamily="18" charset="0"/>
                                      </a:rPr>
                                    </m:ctrlPr>
                                  </m:mPr>
                                  <m:mr>
                                    <m:e>
                                      <m:r>
                                        <m:rPr>
                                          <m:brk m:alnAt="7"/>
                                        </m:rP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𝑦</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𝑧</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𝐵</m:t>
                                          </m:r>
                                        </m:e>
                                        <m:sub>
                                          <m:r>
                                            <a:rPr lang="en-US" sz="2000" b="0" i="1">
                                              <a:latin typeface="Cambria Math" panose="02040503050406030204" pitchFamily="18" charset="0"/>
                                              <a:ea typeface="Cambria Math" panose="02040503050406030204" pitchFamily="18" charset="0"/>
                                            </a:rPr>
                                            <m:t>𝑧</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
                              </m:e>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r>
                                        <a:rPr lang="en-US" sz="2000" b="0" i="1">
                                          <a:latin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m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𝐸</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e>
                                      <m:r>
                                        <a:rPr lang="en-US" sz="2000" b="0" i="1">
                                          <a:latin typeface="Cambria Math" panose="02040503050406030204" pitchFamily="18" charset="0"/>
                                        </a:rPr>
                                        <m:t>0</m:t>
                                      </m:r>
                                    </m:e>
                                  </m:mr>
                                </m:m>
                              </m:e>
                            </m:mr>
                          </m:m>
                        </m:e>
                      </m:d>
                    </m:oMath>
                  </m:oMathPara>
                </a14:m>
                <a:endParaRPr lang="en-US" sz="2000" dirty="0"/>
              </a:p>
            </p:txBody>
          </p:sp>
        </mc:Choice>
        <mc:Fallback xmlns="">
          <p:sp>
            <p:nvSpPr>
              <p:cNvPr id="28" name="Rectangle 27">
                <a:extLst>
                  <a:ext uri="{FF2B5EF4-FFF2-40B4-BE49-F238E27FC236}">
                    <a16:creationId xmlns:a16="http://schemas.microsoft.com/office/drawing/2014/main" id="{D08547B0-E649-4612-824F-1BE201DA3801}"/>
                  </a:ext>
                </a:extLst>
              </p:cNvPr>
              <p:cNvSpPr>
                <a:spLocks noRot="1" noChangeAspect="1" noMove="1" noResize="1" noEditPoints="1" noAdjustHandles="1" noChangeArrowheads="1" noChangeShapeType="1" noTextEdit="1"/>
              </p:cNvSpPr>
              <p:nvPr/>
            </p:nvSpPr>
            <p:spPr>
              <a:xfrm>
                <a:off x="7203517" y="4015266"/>
                <a:ext cx="4988483" cy="148014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70AF0418-9BEE-4C97-BF40-D02139DF2D5F}"/>
                  </a:ext>
                </a:extLst>
              </p:cNvPr>
              <p:cNvSpPr/>
              <p:nvPr/>
            </p:nvSpPr>
            <p:spPr>
              <a:xfrm>
                <a:off x="7166633" y="2840210"/>
                <a:ext cx="4640758" cy="446404"/>
              </a:xfrm>
              <a:prstGeom prst="rect">
                <a:avLst/>
              </a:prstGeom>
              <a:ln w="19050">
                <a:noFill/>
              </a:ln>
            </p:spPr>
            <p:txBody>
              <a:bodyPr wrap="none">
                <a:spAutoFit/>
              </a:bodyPr>
              <a:lstStyle/>
              <a:p>
                <a:pPr algn="l"/>
                <a14:m>
                  <m:oMathPara xmlns:m="http://schemas.openxmlformats.org/officeDocument/2006/math">
                    <m:oMathParaPr>
                      <m:jc m:val="center"/>
                    </m:oMathParaPr>
                    <m:oMath xmlns:m="http://schemas.openxmlformats.org/officeDocument/2006/math">
                      <m:sSup>
                        <m:sSupPr>
                          <m:ctrlPr>
                            <a:rPr lang="en-US" sz="2000" b="0" i="1" smtClean="0">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𝐽</m:t>
                          </m:r>
                        </m:e>
                        <m:sup>
                          <m:r>
                            <a:rPr lang="en-US" sz="2000" b="0" i="1">
                              <a:latin typeface="Cambria Math" panose="02040503050406030204" pitchFamily="18" charset="0"/>
                              <a:ea typeface="Cambria Math" panose="02040503050406030204" pitchFamily="18" charset="0"/>
                            </a:rPr>
                            <m:t>𝜇</m:t>
                          </m:r>
                        </m:sup>
                      </m:sSup>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𝜌</m:t>
                          </m:r>
                        </m:e>
                        <m:sub>
                          <m:r>
                            <a:rPr lang="en-US" sz="2000" b="0" i="1">
                              <a:latin typeface="Cambria Math" panose="02040503050406030204" pitchFamily="18" charset="0"/>
                              <a:ea typeface="Cambria Math" panose="02040503050406030204" pitchFamily="18" charset="0"/>
                            </a:rPr>
                            <m:t>0</m:t>
                          </m:r>
                        </m:sub>
                      </m:sSub>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𝜂</m:t>
                          </m:r>
                        </m:e>
                        <m:sup>
                          <m:r>
                            <a:rPr lang="en-US" sz="2000" b="0" i="1">
                              <a:latin typeface="Cambria Math" panose="02040503050406030204" pitchFamily="18" charset="0"/>
                              <a:ea typeface="Cambria Math" panose="02040503050406030204" pitchFamily="18" charset="0"/>
                            </a:rPr>
                            <m:t>𝜇</m:t>
                          </m:r>
                        </m:sup>
                      </m:sSup>
                      <m:r>
                        <a:rPr lang="en-US" sz="2000" b="0" i="1">
                          <a:latin typeface="Cambria Math" panose="02040503050406030204" pitchFamily="18" charset="0"/>
                          <a:ea typeface="Cambria Math" panose="02040503050406030204" pitchFamily="18" charset="0"/>
                        </a:rPr>
                        <m:t>=</m:t>
                      </m:r>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𝑐</m:t>
                          </m:r>
                          <m:r>
                            <a:rPr lang="en-US" sz="2000" b="0" i="1">
                              <a:latin typeface="Cambria Math" panose="02040503050406030204" pitchFamily="18" charset="0"/>
                              <a:ea typeface="Cambria Math" panose="02040503050406030204" pitchFamily="18" charset="0"/>
                            </a:rPr>
                            <m:t>𝜌</m:t>
                          </m:r>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𝐽</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𝐽</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 </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𝐽</m:t>
                              </m:r>
                            </m:e>
                            <m:sub>
                              <m:r>
                                <a:rPr lang="en-US" sz="2000" b="0" i="1">
                                  <a:latin typeface="Cambria Math" panose="02040503050406030204" pitchFamily="18" charset="0"/>
                                  <a:ea typeface="Cambria Math" panose="02040503050406030204" pitchFamily="18" charset="0"/>
                                </a:rPr>
                                <m:t>𝑧</m:t>
                              </m:r>
                            </m:sub>
                          </m:sSub>
                        </m:e>
                      </m:d>
                      <m:r>
                        <m:rPr>
                          <m:nor/>
                        </m:rPr>
                        <a:rPr lang="en-US" sz="2000" dirty="0">
                          <a:latin typeface="Cambria Math" panose="02040503050406030204" pitchFamily="18" charset="0"/>
                          <a:ea typeface="Cambria Math" panose="02040503050406030204" pitchFamily="18" charset="0"/>
                        </a:rPr>
                        <m:t> </m:t>
                      </m:r>
                      <m:r>
                        <m:rPr>
                          <m:nor/>
                        </m:rPr>
                        <a:rPr lang="en-US" sz="2000" b="0" dirty="0">
                          <a:latin typeface="+mj-lt"/>
                          <a:ea typeface="Cambria Math" panose="02040503050406030204" pitchFamily="18" charset="0"/>
                        </a:rPr>
                        <m:t>with</m:t>
                      </m:r>
                      <m:r>
                        <m:rPr>
                          <m:nor/>
                        </m:rPr>
                        <a:rPr lang="en-US" sz="2000" dirty="0">
                          <a:latin typeface="Cambria Math" panose="02040503050406030204" pitchFamily="18" charset="0"/>
                          <a:ea typeface="Cambria Math" panose="02040503050406030204" pitchFamily="18" charset="0"/>
                        </a:rPr>
                        <m:t> </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𝐽</m:t>
                          </m:r>
                        </m:e>
                        <m:sub>
                          <m:r>
                            <a:rPr lang="en-US" sz="2000" b="0" i="1">
                              <a:latin typeface="Cambria Math"/>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r>
                        <a:rPr lang="en-US" sz="2000" b="0" i="1">
                          <a:latin typeface="Cambria Math" panose="02040503050406030204" pitchFamily="18" charset="0"/>
                          <a:ea typeface="Cambria Math" panose="02040503050406030204" pitchFamily="18" charset="0"/>
                        </a:rPr>
                        <m:t>𝜌</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29" name="Rectangle 28">
                <a:extLst>
                  <a:ext uri="{FF2B5EF4-FFF2-40B4-BE49-F238E27FC236}">
                    <a16:creationId xmlns:a16="http://schemas.microsoft.com/office/drawing/2014/main" id="{70AF0418-9BEE-4C97-BF40-D02139DF2D5F}"/>
                  </a:ext>
                </a:extLst>
              </p:cNvPr>
              <p:cNvSpPr>
                <a:spLocks noRot="1" noChangeAspect="1" noMove="1" noResize="1" noEditPoints="1" noAdjustHandles="1" noChangeArrowheads="1" noChangeShapeType="1" noTextEdit="1"/>
              </p:cNvSpPr>
              <p:nvPr/>
            </p:nvSpPr>
            <p:spPr>
              <a:xfrm>
                <a:off x="7166633" y="2840210"/>
                <a:ext cx="4640758" cy="446404"/>
              </a:xfrm>
              <a:prstGeom prst="rect">
                <a:avLst/>
              </a:prstGeom>
              <a:blipFill>
                <a:blip r:embed="rId11"/>
                <a:stretch>
                  <a:fillRect b="-5479"/>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26381D97-75D5-44DC-A765-723CBEF77160}"/>
                  </a:ext>
                </a:extLst>
              </p:cNvPr>
              <p:cNvSpPr/>
              <p:nvPr/>
            </p:nvSpPr>
            <p:spPr>
              <a:xfrm>
                <a:off x="3783215" y="6153379"/>
                <a:ext cx="4148045" cy="438390"/>
              </a:xfrm>
              <a:prstGeom prst="rect">
                <a:avLst/>
              </a:prstGeom>
            </p:spPr>
            <p:txBody>
              <a:bodyPr wrap="square">
                <a:spAutoFit/>
              </a:bodyPr>
              <a:lstStyle/>
              <a:p>
                <a:pPr>
                  <a:spcAft>
                    <a:spcPts val="600"/>
                  </a:spcAft>
                </a:pPr>
                <a:r>
                  <a:rPr lang="en-US" sz="2000" b="0" dirty="0">
                    <a:latin typeface="+mn-lt"/>
                  </a:rPr>
                  <a:t>What about potentials </a:t>
                </a:r>
                <a14:m>
                  <m:oMath xmlns:m="http://schemas.openxmlformats.org/officeDocument/2006/math">
                    <m:r>
                      <a:rPr lang="en-US" sz="2000" i="1">
                        <a:latin typeface="Cambria Math" panose="02040503050406030204" pitchFamily="18" charset="0"/>
                        <a:ea typeface="Cambria Math" panose="02040503050406030204" pitchFamily="18" charset="0"/>
                      </a:rPr>
                      <m:t>𝑉</m:t>
                    </m:r>
                  </m:oMath>
                </a14:m>
                <a:r>
                  <a:rPr lang="en-US" sz="2000" b="0" dirty="0">
                    <a:latin typeface="+mn-lt"/>
                  </a:rPr>
                  <a:t> and </a:t>
                </a:r>
                <a14:m>
                  <m:oMath xmlns:m="http://schemas.openxmlformats.org/officeDocument/2006/math">
                    <m:acc>
                      <m:accPr>
                        <m:chr m:val="⃗"/>
                        <m:ctrlPr>
                          <a:rPr lang="en-US" sz="200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oMath>
                </a14:m>
                <a:r>
                  <a:rPr lang="en-US" sz="2000" b="0" dirty="0">
                    <a:latin typeface="+mn-lt"/>
                  </a:rPr>
                  <a:t>? </a:t>
                </a:r>
              </a:p>
            </p:txBody>
          </p:sp>
        </mc:Choice>
        <mc:Fallback xmlns="">
          <p:sp>
            <p:nvSpPr>
              <p:cNvPr id="31" name="Rectangle 30">
                <a:extLst>
                  <a:ext uri="{FF2B5EF4-FFF2-40B4-BE49-F238E27FC236}">
                    <a16:creationId xmlns:a16="http://schemas.microsoft.com/office/drawing/2014/main" id="{26381D97-75D5-44DC-A765-723CBEF77160}"/>
                  </a:ext>
                </a:extLst>
              </p:cNvPr>
              <p:cNvSpPr>
                <a:spLocks noRot="1" noChangeAspect="1" noMove="1" noResize="1" noEditPoints="1" noAdjustHandles="1" noChangeArrowheads="1" noChangeShapeType="1" noTextEdit="1"/>
              </p:cNvSpPr>
              <p:nvPr/>
            </p:nvSpPr>
            <p:spPr>
              <a:xfrm>
                <a:off x="3783215" y="6153379"/>
                <a:ext cx="4148045" cy="438390"/>
              </a:xfrm>
              <a:prstGeom prst="rect">
                <a:avLst/>
              </a:prstGeom>
              <a:blipFill>
                <a:blip r:embed="rId12"/>
                <a:stretch>
                  <a:fillRect l="-1618" b="-25000"/>
                </a:stretch>
              </a:blipFill>
            </p:spPr>
            <p:txBody>
              <a:bodyPr/>
              <a:lstStyle/>
              <a:p>
                <a:r>
                  <a:rPr lang="en-US">
                    <a:noFill/>
                  </a:rPr>
                  <a:t> </a:t>
                </a:r>
              </a:p>
            </p:txBody>
          </p:sp>
        </mc:Fallback>
      </mc:AlternateContent>
    </p:spTree>
    <p:extLst>
      <p:ext uri="{BB962C8B-B14F-4D97-AF65-F5344CB8AC3E}">
        <p14:creationId xmlns:p14="http://schemas.microsoft.com/office/powerpoint/2010/main" val="354145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animBg="1"/>
      <p:bldP spid="28" grpId="0"/>
      <p:bldP spid="3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Relativistic potentials and Lorenz gauge </a:t>
            </a:r>
            <a:endParaRPr lang="en-US" altLang="en-US"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9" name="Rectangle 8"/>
              <p:cNvSpPr/>
              <p:nvPr/>
            </p:nvSpPr>
            <p:spPr>
              <a:xfrm>
                <a:off x="3705826" y="736904"/>
                <a:ext cx="4430373" cy="776687"/>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acc>
                        <m:accPr>
                          <m:chr m:val="⃗"/>
                          <m:ctrlPr>
                            <a:rPr lang="en-US" sz="2000" b="0" i="1" smtClean="0">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a:rPr>
                        <m:t>−</m:t>
                      </m:r>
                      <m:acc>
                        <m:accPr>
                          <m:chr m:val="⃗"/>
                          <m:ctrlPr>
                            <a:rPr lang="en-US" sz="2000" b="0" i="1" smtClean="0">
                              <a:latin typeface="Cambria Math" panose="02040503050406030204" pitchFamily="18" charset="0"/>
                              <a:ea typeface="Cambria Math"/>
                            </a:rPr>
                          </m:ctrlPr>
                        </m:accPr>
                        <m:e>
                          <m:r>
                            <a:rPr lang="en-US" sz="2000">
                              <a:latin typeface="Cambria Math" panose="02040503050406030204" pitchFamily="18" charset="0"/>
                              <a:ea typeface="Cambria Math" panose="02040503050406030204" pitchFamily="18" charset="0"/>
                            </a:rPr>
                            <m:t>𝛁</m:t>
                          </m:r>
                        </m:e>
                      </m:acc>
                      <m:r>
                        <a:rPr lang="en-US" sz="2000" b="0" i="1">
                          <a:latin typeface="Cambria Math" panose="02040503050406030204" pitchFamily="18" charset="0"/>
                          <a:ea typeface="Cambria Math" panose="02040503050406030204" pitchFamily="18" charset="0"/>
                        </a:rPr>
                        <m:t>𝑉</m:t>
                      </m:r>
                      <m:r>
                        <a:rPr lang="en-US" sz="200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smtClean="0">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r>
                        <a:rPr lang="en-US" sz="2000" b="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r>
                        <a:rPr lang="en-US" sz="2000" b="0" i="1">
                          <a:latin typeface="Cambria Math"/>
                          <a:ea typeface="Cambria Math"/>
                        </a:rPr>
                        <m:t>=</m:t>
                      </m:r>
                      <m:acc>
                        <m:accPr>
                          <m:chr m:val="⃗"/>
                          <m:ctrlPr>
                            <a:rPr lang="en-US" sz="2000" b="0" i="1">
                              <a:latin typeface="Cambria Math" panose="02040503050406030204" pitchFamily="18" charset="0"/>
                              <a:ea typeface="Cambria Math"/>
                            </a:rPr>
                          </m:ctrlPr>
                        </m:accPr>
                        <m:e>
                          <m:r>
                            <a:rPr lang="en-US" sz="2000">
                              <a:latin typeface="Cambria Math" panose="02040503050406030204" pitchFamily="18" charset="0"/>
                              <a:ea typeface="Cambria Math" panose="02040503050406030204" pitchFamily="18" charset="0"/>
                            </a:rPr>
                            <m:t>𝛁</m:t>
                          </m:r>
                        </m:e>
                      </m:acc>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oMath>
                  </m:oMathPara>
                </a14:m>
                <a:endParaRPr lang="en-US" sz="2000" dirty="0"/>
              </a:p>
            </p:txBody>
          </p:sp>
        </mc:Choice>
        <mc:Fallback xmlns="">
          <p:sp>
            <p:nvSpPr>
              <p:cNvPr id="9" name="Rectangle 8"/>
              <p:cNvSpPr>
                <a:spLocks noRot="1" noChangeAspect="1" noMove="1" noResize="1" noEditPoints="1" noAdjustHandles="1" noChangeArrowheads="1" noChangeShapeType="1" noTextEdit="1"/>
              </p:cNvSpPr>
              <p:nvPr/>
            </p:nvSpPr>
            <p:spPr>
              <a:xfrm>
                <a:off x="3705826" y="736904"/>
                <a:ext cx="4430373" cy="776687"/>
              </a:xfrm>
              <a:prstGeom prst="rect">
                <a:avLst/>
              </a:prstGeom>
              <a:blipFill>
                <a:blip r:embed="rId3"/>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45443" y="3353422"/>
                <a:ext cx="8502161" cy="438390"/>
              </a:xfrm>
              <a:prstGeom prst="rect">
                <a:avLst/>
              </a:prstGeom>
            </p:spPr>
            <p:txBody>
              <a:bodyPr wrap="square">
                <a:spAutoFit/>
              </a:bodyPr>
              <a:lstStyle/>
              <a:p>
                <a:pPr algn="l"/>
                <a:r>
                  <a:rPr lang="en-US" sz="2000" b="0" i="1" dirty="0">
                    <a:solidFill>
                      <a:srgbClr val="242424"/>
                    </a:solidFill>
                    <a:latin typeface="Times New Roman" panose="02020603050405020304" pitchFamily="18" charset="0"/>
                  </a:rPr>
                  <a:t>V </a:t>
                </a:r>
                <a:r>
                  <a:rPr lang="en-US" sz="2000" b="0" dirty="0">
                    <a:solidFill>
                      <a:srgbClr val="242424"/>
                    </a:solidFill>
                    <a:latin typeface="Times New Roman" panose="02020603050405020304" pitchFamily="18" charset="0"/>
                  </a:rPr>
                  <a:t>and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oMath>
                </a14:m>
                <a:r>
                  <a:rPr lang="en-US" sz="2000" b="0" dirty="0">
                    <a:solidFill>
                      <a:srgbClr val="242424"/>
                    </a:solidFill>
                    <a:latin typeface="Times New Roman" panose="02020603050405020304" pitchFamily="18" charset="0"/>
                  </a:rPr>
                  <a:t> together constitute a </a:t>
                </a:r>
                <a:r>
                  <a:rPr lang="en-US" sz="2000" dirty="0">
                    <a:solidFill>
                      <a:srgbClr val="FF0000"/>
                    </a:solidFill>
                    <a:latin typeface="Times New Roman" panose="02020603050405020304" pitchFamily="18" charset="0"/>
                  </a:rPr>
                  <a:t>four-vector potential</a:t>
                </a:r>
                <a:r>
                  <a:rPr lang="en-US" sz="2000" b="0" dirty="0">
                    <a:solidFill>
                      <a:srgbClr val="242424"/>
                    </a:solidFill>
                    <a:latin typeface="Times New Roman" panose="02020603050405020304" pitchFamily="18" charset="0"/>
                  </a:rPr>
                  <a:t>:</a:t>
                </a:r>
                <a:endParaRPr lang="en-US" sz="2000" dirty="0"/>
              </a:p>
            </p:txBody>
          </p:sp>
        </mc:Choice>
        <mc:Fallback xmlns="">
          <p:sp>
            <p:nvSpPr>
              <p:cNvPr id="2" name="Rectangle 1"/>
              <p:cNvSpPr>
                <a:spLocks noRot="1" noChangeAspect="1" noMove="1" noResize="1" noEditPoints="1" noAdjustHandles="1" noChangeArrowheads="1" noChangeShapeType="1" noTextEdit="1"/>
              </p:cNvSpPr>
              <p:nvPr/>
            </p:nvSpPr>
            <p:spPr>
              <a:xfrm>
                <a:off x="545443" y="3353422"/>
                <a:ext cx="8502161" cy="438390"/>
              </a:xfrm>
              <a:prstGeom prst="rect">
                <a:avLst/>
              </a:prstGeom>
              <a:blipFill>
                <a:blip r:embed="rId4"/>
                <a:stretch>
                  <a:fillRect l="-717"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024277" y="3379033"/>
                <a:ext cx="5330360" cy="44640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sSup>
                        <m:sSupPr>
                          <m:ctrlPr>
                            <a:rPr lang="en-US" sz="2000" b="0" i="1" smtClean="0">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𝜇</m:t>
                          </m:r>
                        </m:sup>
                      </m:sSup>
                      <m:r>
                        <a:rPr lang="en-US" sz="2000" b="0" i="1">
                          <a:latin typeface="Cambria Math" panose="02040503050406030204" pitchFamily="18" charset="0"/>
                          <a:ea typeface="Cambria Math" panose="02040503050406030204" pitchFamily="18" charset="0"/>
                        </a:rPr>
                        <m:t>=</m:t>
                      </m:r>
                      <m:d>
                        <m:dPr>
                          <m:ctrlPr>
                            <a:rPr lang="en-US" sz="2000" b="0" i="1">
                              <a:latin typeface="Cambria Math" panose="02040503050406030204" pitchFamily="18" charset="0"/>
                              <a:ea typeface="Cambria Math" panose="02040503050406030204" pitchFamily="18" charset="0"/>
                            </a:rPr>
                          </m:ctrlPr>
                        </m:dPr>
                        <m:e>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𝑉</m:t>
                              </m:r>
                            </m:num>
                            <m:den>
                              <m:r>
                                <a:rPr lang="en-US" sz="2000" b="0" i="1">
                                  <a:latin typeface="Cambria Math" panose="02040503050406030204" pitchFamily="18" charset="0"/>
                                  <a:ea typeface="Cambria Math" panose="02040503050406030204" pitchFamily="18" charset="0"/>
                                </a:rPr>
                                <m:t>𝑐</m:t>
                              </m:r>
                            </m:den>
                          </m:f>
                          <m:r>
                            <a:rPr lang="en-US" sz="2000" b="0" i="1">
                              <a:latin typeface="Cambria Math" panose="02040503050406030204" pitchFamily="18" charset="0"/>
                              <a:ea typeface="Cambria Math" panose="02040503050406030204" pitchFamily="18" charset="0"/>
                            </a:rPr>
                            <m:t>, </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𝑧</m:t>
                              </m:r>
                            </m:sub>
                          </m:sSub>
                        </m:e>
                      </m:d>
                      <m:r>
                        <a:rPr lang="nl-NL" sz="2000" b="0" i="1" smtClean="0">
                          <a:latin typeface="Cambria Math" panose="02040503050406030204" pitchFamily="18" charset="0"/>
                          <a:ea typeface="Cambria Math" panose="02040503050406030204" pitchFamily="18" charset="0"/>
                        </a:rPr>
                        <m:t>, </m:t>
                      </m:r>
                      <m:r>
                        <a:rPr lang="nl-NL" sz="2000" b="0" i="0" smtClean="0">
                          <a:latin typeface="Cambria Math" panose="02040503050406030204" pitchFamily="18" charset="0"/>
                          <a:ea typeface="Cambria Math" panose="02040503050406030204" pitchFamily="18" charset="0"/>
                        </a:rPr>
                        <m:t> </m:t>
                      </m:r>
                      <m:r>
                        <m:rPr>
                          <m:sty m:val="p"/>
                        </m:rPr>
                        <a:rPr lang="nl-NL" sz="2000" b="0" i="0" smtClean="0">
                          <a:latin typeface="Cambria Math" panose="02040503050406030204" pitchFamily="18" charset="0"/>
                          <a:ea typeface="Cambria Math" panose="02040503050406030204" pitchFamily="18" charset="0"/>
                        </a:rPr>
                        <m:t>i</m:t>
                      </m:r>
                      <m:r>
                        <a:rPr lang="nl-NL" sz="2000" b="0" i="0" smtClean="0">
                          <a:latin typeface="Cambria Math" panose="02040503050406030204" pitchFamily="18" charset="0"/>
                          <a:ea typeface="Cambria Math" panose="02040503050406030204" pitchFamily="18" charset="0"/>
                        </a:rPr>
                        <m:t>.</m:t>
                      </m:r>
                      <m:r>
                        <m:rPr>
                          <m:sty m:val="p"/>
                        </m:rPr>
                        <a:rPr lang="nl-NL" sz="2000" b="0" i="0" smtClean="0">
                          <a:latin typeface="Cambria Math" panose="02040503050406030204" pitchFamily="18" charset="0"/>
                          <a:ea typeface="Cambria Math" panose="02040503050406030204" pitchFamily="18" charset="0"/>
                        </a:rPr>
                        <m:t>e</m:t>
                      </m:r>
                      <m:r>
                        <a:rPr lang="nl-NL" sz="2000" b="0" i="0" smtClean="0">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 </m:t>
                      </m:r>
                      <m:sSup>
                        <m:sSupPr>
                          <m:ctrlPr>
                            <a:rPr lang="en-US" sz="2000" i="1">
                              <a:latin typeface="Cambria Math" panose="02040503050406030204" pitchFamily="18" charset="0"/>
                            </a:rPr>
                          </m:ctrlPr>
                        </m:sSupPr>
                        <m:e>
                          <m:r>
                            <a:rPr lang="nl-NL" sz="2000" b="0" i="1" smtClean="0">
                              <a:latin typeface="Cambria Math" panose="02040503050406030204" pitchFamily="18" charset="0"/>
                            </a:rPr>
                            <m:t> </m:t>
                          </m:r>
                          <m:acc>
                            <m:accPr>
                              <m:chr m:val="̅"/>
                              <m:ctrlPr>
                                <a:rPr lang="en-US" sz="2000" i="1">
                                  <a:latin typeface="Cambria Math" panose="02040503050406030204" pitchFamily="18" charset="0"/>
                                </a:rPr>
                              </m:ctrlPr>
                            </m:accPr>
                            <m:e>
                              <m:r>
                                <a:rPr lang="nl-NL" sz="2000" b="0" i="1" smtClean="0">
                                  <a:latin typeface="Cambria Math" panose="02040503050406030204" pitchFamily="18" charset="0"/>
                                </a:rPr>
                                <m:t>𝐴</m:t>
                              </m:r>
                            </m:e>
                          </m:acc>
                        </m:e>
                        <m:sup>
                          <m:r>
                            <a:rPr lang="en-US" sz="2000" i="1">
                              <a:latin typeface="Cambria Math" panose="02040503050406030204" pitchFamily="18" charset="0"/>
                              <a:ea typeface="Cambria Math" panose="02040503050406030204" pitchFamily="18" charset="0"/>
                            </a:rPr>
                            <m:t>𝜇</m:t>
                          </m:r>
                        </m:sup>
                      </m:sSup>
                      <m:r>
                        <a:rPr lang="en-US" sz="2000" i="1">
                          <a:latin typeface="Cambria Math" panose="02040503050406030204" pitchFamily="18" charset="0"/>
                        </a:rPr>
                        <m:t>=</m:t>
                      </m:r>
                      <m:sSubSup>
                        <m:sSubSupPr>
                          <m:ctrlPr>
                            <a:rPr lang="en-US" sz="2000" i="1">
                              <a:latin typeface="Cambria Math" panose="02040503050406030204" pitchFamily="18" charset="0"/>
                            </a:rPr>
                          </m:ctrlPr>
                        </m:sSubSupPr>
                        <m:e>
                          <m:r>
                            <m:rPr>
                              <m:sty m:val="p"/>
                            </m:rPr>
                            <a:rPr lang="el-GR" sz="2000" i="1">
                              <a:latin typeface="Cambria Math" panose="02040503050406030204" pitchFamily="18" charset="0"/>
                              <a:ea typeface="Cambria Math" panose="02040503050406030204" pitchFamily="18" charset="0"/>
                            </a:rPr>
                            <m:t>Λ</m:t>
                          </m:r>
                        </m:e>
                        <m:sub>
                          <m:r>
                            <a:rPr lang="en-US" sz="2000" i="1">
                              <a:latin typeface="Cambria Math" panose="02040503050406030204" pitchFamily="18" charset="0"/>
                              <a:ea typeface="Cambria Math" panose="02040503050406030204" pitchFamily="18" charset="0"/>
                            </a:rPr>
                            <m:t>𝜈</m:t>
                          </m:r>
                        </m:sub>
                        <m:sup>
                          <m:r>
                            <a:rPr lang="en-US" sz="2000" i="1">
                              <a:latin typeface="Cambria Math" panose="02040503050406030204" pitchFamily="18" charset="0"/>
                              <a:ea typeface="Cambria Math" panose="02040503050406030204" pitchFamily="18" charset="0"/>
                            </a:rPr>
                            <m:t>𝜇</m:t>
                          </m:r>
                        </m:sup>
                      </m:sSubSup>
                      <m:sSup>
                        <m:sSupPr>
                          <m:ctrlPr>
                            <a:rPr lang="en-US" sz="2000" i="1">
                              <a:latin typeface="Cambria Math" panose="02040503050406030204" pitchFamily="18" charset="0"/>
                            </a:rPr>
                          </m:ctrlPr>
                        </m:sSupPr>
                        <m:e>
                          <m:r>
                            <a:rPr lang="nl-NL" sz="2000" b="0" i="1" smtClean="0">
                              <a:latin typeface="Cambria Math" panose="02040503050406030204" pitchFamily="18" charset="0"/>
                            </a:rPr>
                            <m:t>𝐴</m:t>
                          </m:r>
                        </m:e>
                        <m:sup>
                          <m:r>
                            <a:rPr lang="en-US" sz="2000" i="1">
                              <a:latin typeface="Cambria Math" panose="02040503050406030204" pitchFamily="18" charset="0"/>
                              <a:ea typeface="Cambria Math" panose="02040503050406030204" pitchFamily="18" charset="0"/>
                            </a:rPr>
                            <m:t>𝜈</m:t>
                          </m:r>
                        </m:sup>
                      </m:sSup>
                    </m:oMath>
                  </m:oMathPara>
                </a14:m>
                <a:endParaRPr lang="en-US" sz="2000" b="0" dirty="0"/>
              </a:p>
            </p:txBody>
          </p:sp>
        </mc:Choice>
        <mc:Fallback xmlns="">
          <p:sp>
            <p:nvSpPr>
              <p:cNvPr id="11" name="Rectangle 10"/>
              <p:cNvSpPr>
                <a:spLocks noRot="1" noChangeAspect="1" noMove="1" noResize="1" noEditPoints="1" noAdjustHandles="1" noChangeArrowheads="1" noChangeShapeType="1" noTextEdit="1"/>
              </p:cNvSpPr>
              <p:nvPr/>
            </p:nvSpPr>
            <p:spPr>
              <a:xfrm>
                <a:off x="6024277" y="3379033"/>
                <a:ext cx="5330360" cy="446404"/>
              </a:xfrm>
              <a:prstGeom prst="rect">
                <a:avLst/>
              </a:prstGeom>
              <a:blipFill>
                <a:blip r:embed="rId5"/>
                <a:stretch>
                  <a:fillRect t="-98649" b="-152703"/>
                </a:stretch>
              </a:blipFill>
              <a:ln w="19050">
                <a:noFill/>
              </a:ln>
            </p:spPr>
            <p:txBody>
              <a:bodyPr/>
              <a:lstStyle/>
              <a:p>
                <a:r>
                  <a:rPr lang="LID4096">
                    <a:noFill/>
                  </a:rPr>
                  <a:t> </a:t>
                </a:r>
              </a:p>
            </p:txBody>
          </p:sp>
        </mc:Fallback>
      </mc:AlternateContent>
      <p:sp>
        <p:nvSpPr>
          <p:cNvPr id="16" name="Rectangle 15"/>
          <p:cNvSpPr/>
          <p:nvPr/>
        </p:nvSpPr>
        <p:spPr>
          <a:xfrm>
            <a:off x="545443" y="1466118"/>
            <a:ext cx="10957671" cy="400110"/>
          </a:xfrm>
          <a:prstGeom prst="rect">
            <a:avLst/>
          </a:prstGeom>
        </p:spPr>
        <p:txBody>
          <a:bodyPr wrap="square">
            <a:spAutoFit/>
          </a:bodyPr>
          <a:lstStyle/>
          <a:p>
            <a:pPr algn="l">
              <a:spcAft>
                <a:spcPts val="600"/>
              </a:spcAft>
            </a:pPr>
            <a:r>
              <a:rPr lang="en-US" sz="2000" b="0" dirty="0">
                <a:latin typeface="+mn-lt"/>
              </a:rPr>
              <a:t>The potential definition automatically takes care of the homogeneous Maxwell equation </a:t>
            </a:r>
          </a:p>
        </p:txBody>
      </p:sp>
      <p:sp>
        <p:nvSpPr>
          <p:cNvPr id="14" name="Rectangle 13"/>
          <p:cNvSpPr/>
          <p:nvPr/>
        </p:nvSpPr>
        <p:spPr>
          <a:xfrm>
            <a:off x="545443" y="4488765"/>
            <a:ext cx="2182245" cy="400110"/>
          </a:xfrm>
          <a:prstGeom prst="rect">
            <a:avLst/>
          </a:prstGeom>
        </p:spPr>
        <p:txBody>
          <a:bodyPr wrap="square">
            <a:spAutoFit/>
          </a:bodyPr>
          <a:lstStyle/>
          <a:p>
            <a:pPr algn="l"/>
            <a:r>
              <a:rPr lang="en-US" sz="2000" b="0" dirty="0">
                <a:latin typeface="Times New Roman" panose="02020603050405020304" pitchFamily="18" charset="0"/>
              </a:rPr>
              <a:t>The Lorenz gauge </a:t>
            </a:r>
            <a:endParaRPr lang="en-US" sz="2000" b="0" dirty="0"/>
          </a:p>
        </p:txBody>
      </p:sp>
      <mc:AlternateContent xmlns:mc="http://schemas.openxmlformats.org/markup-compatibility/2006" xmlns:a14="http://schemas.microsoft.com/office/drawing/2010/main">
        <mc:Choice Requires="a14">
          <p:sp>
            <p:nvSpPr>
              <p:cNvPr id="15" name="Rectangle 14"/>
              <p:cNvSpPr/>
              <p:nvPr/>
            </p:nvSpPr>
            <p:spPr>
              <a:xfrm>
                <a:off x="2378984" y="4323012"/>
                <a:ext cx="2566519" cy="677558"/>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a:rPr>
                                <m:t> </m:t>
                              </m:r>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𝑉</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r>
                        <a:rPr lang="en-US" sz="2000">
                          <a:latin typeface="Cambria Math"/>
                          <a:ea typeface="Cambria Math" panose="02040503050406030204" pitchFamily="18" charset="0"/>
                        </a:rPr>
                        <m:t>+</m:t>
                      </m:r>
                      <m:acc>
                        <m:accPr>
                          <m:chr m:val="⃗"/>
                          <m:ctrlPr>
                            <a:rPr lang="en-US" sz="2000" b="0" i="1">
                              <a:latin typeface="Cambria Math" panose="02040503050406030204" pitchFamily="18" charset="0"/>
                              <a:ea typeface="Cambria Math"/>
                            </a:rPr>
                          </m:ctrlPr>
                        </m:accPr>
                        <m:e>
                          <m:r>
                            <a:rPr lang="en-US" sz="2000">
                              <a:latin typeface="Cambria Math" panose="02040503050406030204" pitchFamily="18" charset="0"/>
                              <a:ea typeface="Cambria Math" panose="02040503050406030204" pitchFamily="18" charset="0"/>
                            </a:rPr>
                            <m:t>𝛁</m:t>
                          </m:r>
                        </m:e>
                      </m:acc>
                      <m:r>
                        <a:rPr lang="en-US" sz="200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r>
                        <a:rPr lang="en-US" sz="2000">
                          <a:latin typeface="Cambria Math" panose="02040503050406030204" pitchFamily="18" charset="0"/>
                          <a:ea typeface="Cambria Math" panose="02040503050406030204" pitchFamily="18" charset="0"/>
                        </a:rPr>
                        <m:t>=0 </m:t>
                      </m:r>
                    </m:oMath>
                  </m:oMathPara>
                </a14:m>
                <a:endParaRPr lang="en-US" sz="2000" b="0" dirty="0"/>
              </a:p>
            </p:txBody>
          </p:sp>
        </mc:Choice>
        <mc:Fallback xmlns="">
          <p:sp>
            <p:nvSpPr>
              <p:cNvPr id="15" name="Rectangle 14"/>
              <p:cNvSpPr>
                <a:spLocks noRot="1" noChangeAspect="1" noMove="1" noResize="1" noEditPoints="1" noAdjustHandles="1" noChangeArrowheads="1" noChangeShapeType="1" noTextEdit="1"/>
              </p:cNvSpPr>
              <p:nvPr/>
            </p:nvSpPr>
            <p:spPr>
              <a:xfrm>
                <a:off x="2378984" y="4323012"/>
                <a:ext cx="2566519" cy="677558"/>
              </a:xfrm>
              <a:prstGeom prst="rect">
                <a:avLst/>
              </a:prstGeom>
              <a:blipFill>
                <a:blip r:embed="rId6"/>
                <a:stretch>
                  <a:fillRect/>
                </a:stretch>
              </a:blipFill>
              <a:ln w="19050">
                <a:noFill/>
              </a:ln>
            </p:spPr>
            <p:txBody>
              <a:bodyPr/>
              <a:lstStyle/>
              <a:p>
                <a:r>
                  <a:rPr lang="LID4096">
                    <a:noFill/>
                  </a:rPr>
                  <a:t> </a:t>
                </a:r>
              </a:p>
            </p:txBody>
          </p:sp>
        </mc:Fallback>
      </mc:AlternateContent>
      <p:sp>
        <p:nvSpPr>
          <p:cNvPr id="17" name="Rectangle 16"/>
          <p:cNvSpPr/>
          <p:nvPr/>
        </p:nvSpPr>
        <p:spPr>
          <a:xfrm>
            <a:off x="4760439" y="4483508"/>
            <a:ext cx="3501278" cy="400110"/>
          </a:xfrm>
          <a:prstGeom prst="rect">
            <a:avLst/>
          </a:prstGeom>
        </p:spPr>
        <p:txBody>
          <a:bodyPr wrap="none">
            <a:spAutoFit/>
          </a:bodyPr>
          <a:lstStyle/>
          <a:p>
            <a:r>
              <a:rPr lang="en-US" sz="2000" b="0" dirty="0">
                <a:solidFill>
                  <a:srgbClr val="252525"/>
                </a:solidFill>
                <a:latin typeface="Times New Roman" panose="02020603050405020304" pitchFamily="18" charset="0"/>
              </a:rPr>
              <a:t>in relativistic notations becomes</a:t>
            </a:r>
            <a:endParaRPr lang="en-US" sz="2000" dirty="0"/>
          </a:p>
        </p:txBody>
      </p:sp>
      <mc:AlternateContent xmlns:mc="http://schemas.openxmlformats.org/markup-compatibility/2006" xmlns:a14="http://schemas.microsoft.com/office/drawing/2010/main">
        <mc:Choice Requires="a14">
          <p:sp>
            <p:nvSpPr>
              <p:cNvPr id="18" name="Rectangle 17"/>
              <p:cNvSpPr/>
              <p:nvPr/>
            </p:nvSpPr>
            <p:spPr>
              <a:xfrm>
                <a:off x="5366154" y="5863590"/>
                <a:ext cx="1190600" cy="684931"/>
              </a:xfrm>
              <a:prstGeom prst="rect">
                <a:avLst/>
              </a:prstGeom>
              <a:ln w="19050">
                <a:solidFill>
                  <a:srgbClr val="FF0000"/>
                </a:solidFill>
              </a:ln>
            </p:spPr>
            <p:txBody>
              <a:bodyPr wrap="square">
                <a:spAutoFit/>
              </a:bodyPr>
              <a:lstStyle/>
              <a:p>
                <a:pPr algn="l"/>
                <a14:m>
                  <m:oMathPara xmlns:m="http://schemas.openxmlformats.org/officeDocument/2006/math">
                    <m:oMathParaPr>
                      <m:jc m:val="center"/>
                    </m:oMathParaPr>
                    <m:oMath xmlns:m="http://schemas.openxmlformats.org/officeDocument/2006/math">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𝜈</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a:rPr>
                        <m:t>0</m:t>
                      </m:r>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5366154" y="5863590"/>
                <a:ext cx="1190600" cy="684931"/>
              </a:xfrm>
              <a:prstGeom prst="rect">
                <a:avLst/>
              </a:prstGeom>
              <a:blipFill>
                <a:blip r:embed="rId7"/>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708873" y="5027673"/>
                <a:ext cx="6214245" cy="764505"/>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a:rPr>
                                <m:t> </m:t>
                              </m:r>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𝑉</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r>
                        <a:rPr lang="en-US" sz="2000">
                          <a:latin typeface="Cambria Math"/>
                          <a:ea typeface="Cambria Math" panose="02040503050406030204" pitchFamily="18" charset="0"/>
                        </a:rPr>
                        <m:t>+</m:t>
                      </m:r>
                      <m:acc>
                        <m:accPr>
                          <m:chr m:val="⃗"/>
                          <m:ctrlPr>
                            <a:rPr lang="en-US" sz="2000" b="0" i="1">
                              <a:latin typeface="Cambria Math" panose="02040503050406030204" pitchFamily="18" charset="0"/>
                              <a:ea typeface="Cambria Math"/>
                            </a:rPr>
                          </m:ctrlPr>
                        </m:accPr>
                        <m:e>
                          <m:r>
                            <a:rPr lang="en-US" sz="2000">
                              <a:latin typeface="Cambria Math" panose="02040503050406030204" pitchFamily="18" charset="0"/>
                              <a:ea typeface="Cambria Math" panose="02040503050406030204" pitchFamily="18" charset="0"/>
                            </a:rPr>
                            <m:t>𝛁</m:t>
                          </m:r>
                        </m:e>
                      </m:acc>
                      <m:r>
                        <a:rPr lang="en-US" sz="200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r>
                        <a:rPr lang="en-US" sz="2000">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a:rPr>
                                <m:t> </m:t>
                              </m:r>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sSup>
                        <m:sSupPr>
                          <m:ctrlPr>
                            <a:rPr lang="ru-RU" sz="2000" b="0" i="1" smtClean="0">
                              <a:solidFill>
                                <a:srgbClr val="FF0000"/>
                              </a:solidFill>
                              <a:latin typeface="Cambria Math" panose="02040503050406030204" pitchFamily="18" charset="0"/>
                              <a:ea typeface="Cambria Math" panose="02040503050406030204" pitchFamily="18" charset="0"/>
                            </a:rPr>
                          </m:ctrlPr>
                        </m:sSupPr>
                        <m:e>
                          <m:r>
                            <a:rPr lang="en-US" sz="2000" b="0" i="1">
                              <a:solidFill>
                                <a:srgbClr val="FF0000"/>
                              </a:solidFill>
                              <a:latin typeface="Cambria Math"/>
                              <a:ea typeface="Cambria Math" panose="02040503050406030204" pitchFamily="18" charset="0"/>
                            </a:rPr>
                            <m:t>𝑐</m:t>
                          </m:r>
                        </m:e>
                        <m:sup>
                          <m:r>
                            <a:rPr lang="en-US" sz="2000" b="0" i="1">
                              <a:solidFill>
                                <a:srgbClr val="FF0000"/>
                              </a:solidFill>
                              <a:latin typeface="Cambria Math"/>
                              <a:ea typeface="Cambria Math" panose="02040503050406030204" pitchFamily="18" charset="0"/>
                            </a:rPr>
                            <m:t>2</m:t>
                          </m:r>
                        </m:sup>
                      </m:sSup>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r>
                            <a:rPr lang="en-US" sz="2000" b="0" i="1">
                              <a:latin typeface="Cambria Math"/>
                              <a:ea typeface="Cambria Math"/>
                            </a:rPr>
                            <m:t>(</m:t>
                          </m:r>
                          <m:r>
                            <a:rPr lang="en-US" sz="2000" b="0" i="1">
                              <a:latin typeface="Cambria Math"/>
                              <a:ea typeface="Cambria Math"/>
                            </a:rPr>
                            <m:t>𝑉</m:t>
                          </m:r>
                          <m:r>
                            <a:rPr lang="en-US" sz="2000" b="0" i="1">
                              <a:latin typeface="Cambria Math"/>
                              <a:ea typeface="Cambria Math"/>
                            </a:rPr>
                            <m:t>/</m:t>
                          </m:r>
                          <m:r>
                            <a:rPr lang="en-US" sz="2000" b="0" i="1" smtClean="0">
                              <a:solidFill>
                                <a:srgbClr val="FF0000"/>
                              </a:solidFill>
                              <a:latin typeface="Cambria Math"/>
                              <a:ea typeface="Cambria Math"/>
                            </a:rPr>
                            <m:t>𝑐</m:t>
                          </m:r>
                          <m:r>
                            <a:rPr lang="en-US" sz="2000" b="0" i="1">
                              <a:latin typeface="Cambria Math"/>
                              <a:ea typeface="Cambria Math"/>
                            </a:rPr>
                            <m:t>)</m:t>
                          </m:r>
                        </m:num>
                        <m:den>
                          <m:r>
                            <a:rPr lang="en-US" sz="2000" b="0" i="1">
                              <a:latin typeface="Cambria Math"/>
                              <a:ea typeface="Cambria Math" panose="02040503050406030204" pitchFamily="18" charset="0"/>
                            </a:rPr>
                            <m:t> </m:t>
                          </m:r>
                          <m:r>
                            <a:rPr lang="en-US" sz="2000" b="0" i="1">
                              <a:latin typeface="Cambria Math" panose="02040503050406030204" pitchFamily="18" charset="0"/>
                              <a:ea typeface="Cambria Math"/>
                            </a:rPr>
                            <m:t>𝜕</m:t>
                          </m:r>
                          <m:r>
                            <a:rPr lang="en-US" sz="2000" b="0" i="1">
                              <a:latin typeface="Cambria Math"/>
                              <a:ea typeface="Cambria Math"/>
                            </a:rPr>
                            <m:t>(</m:t>
                          </m:r>
                          <m:r>
                            <a:rPr lang="en-US" sz="2000" b="0" i="1" smtClean="0">
                              <a:solidFill>
                                <a:srgbClr val="FF0000"/>
                              </a:solidFill>
                              <a:latin typeface="Cambria Math"/>
                              <a:ea typeface="Cambria Math"/>
                            </a:rPr>
                            <m:t>𝑐</m:t>
                          </m:r>
                          <m:r>
                            <a:rPr lang="en-US" sz="2000" b="0" i="1">
                              <a:latin typeface="Cambria Math"/>
                              <a:ea typeface="Cambria Math"/>
                            </a:rPr>
                            <m:t>𝑡</m:t>
                          </m:r>
                          <m:r>
                            <a:rPr lang="en-US" sz="2000" b="0" i="1">
                              <a:latin typeface="Cambria Math"/>
                              <a:ea typeface="Cambria Math"/>
                            </a:rPr>
                            <m:t>)</m:t>
                          </m:r>
                        </m:den>
                      </m:f>
                      <m:r>
                        <a:rPr lang="en-US" sz="2000" b="0" i="1">
                          <a:latin typeface="Cambria Math"/>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𝑥</m:t>
                              </m:r>
                            </m:sub>
                          </m:sSub>
                        </m:num>
                        <m:den>
                          <m:r>
                            <a:rPr lang="en-US" sz="2000" b="0" i="1">
                              <a:latin typeface="Cambria Math" panose="02040503050406030204" pitchFamily="18" charset="0"/>
                              <a:ea typeface="Cambria Math"/>
                            </a:rPr>
                            <m:t>𝜕</m:t>
                          </m:r>
                          <m:r>
                            <a:rPr lang="en-US" sz="2000" b="0" i="1">
                              <a:latin typeface="Cambria Math"/>
                              <a:ea typeface="Cambria Math"/>
                            </a:rPr>
                            <m:t>𝑥</m:t>
                          </m:r>
                        </m:den>
                      </m:f>
                      <m:r>
                        <a:rPr lang="en-US" sz="2000" b="0" i="1">
                          <a:latin typeface="Cambria Math"/>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a:ea typeface="Cambria Math" panose="02040503050406030204" pitchFamily="18" charset="0"/>
                                </a:rPr>
                                <m:t>𝑦</m:t>
                              </m:r>
                            </m:sub>
                          </m:sSub>
                        </m:num>
                        <m:den>
                          <m:r>
                            <a:rPr lang="en-US" sz="2000" b="0" i="1">
                              <a:latin typeface="Cambria Math" panose="02040503050406030204" pitchFamily="18" charset="0"/>
                              <a:ea typeface="Cambria Math"/>
                            </a:rPr>
                            <m:t>𝜕</m:t>
                          </m:r>
                          <m:r>
                            <a:rPr lang="en-US" sz="2000" b="0" i="1">
                              <a:latin typeface="Cambria Math"/>
                              <a:ea typeface="Cambria Math"/>
                            </a:rPr>
                            <m:t>𝑦</m:t>
                          </m:r>
                        </m:den>
                      </m:f>
                      <m:r>
                        <a:rPr lang="en-US" sz="2000" b="0" i="1">
                          <a:latin typeface="Cambria Math"/>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a:ea typeface="Cambria Math" panose="02040503050406030204" pitchFamily="18" charset="0"/>
                                </a:rPr>
                                <m:t>𝑧</m:t>
                              </m:r>
                            </m:sub>
                          </m:sSub>
                        </m:num>
                        <m:den>
                          <m:r>
                            <a:rPr lang="en-US" sz="2000" b="0" i="1">
                              <a:latin typeface="Cambria Math" panose="02040503050406030204" pitchFamily="18" charset="0"/>
                              <a:ea typeface="Cambria Math"/>
                            </a:rPr>
                            <m:t>𝜕</m:t>
                          </m:r>
                          <m:r>
                            <a:rPr lang="en-US" sz="2000" b="0" i="1">
                              <a:latin typeface="Cambria Math"/>
                              <a:ea typeface="Cambria Math"/>
                            </a:rPr>
                            <m:t>𝑧</m:t>
                          </m:r>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08873" y="5027673"/>
                <a:ext cx="6214245" cy="764505"/>
              </a:xfrm>
              <a:prstGeom prst="rect">
                <a:avLst/>
              </a:prstGeom>
              <a:blipFill>
                <a:blip r:embed="rId8"/>
                <a:stretch>
                  <a:fillRect/>
                </a:stretch>
              </a:blipFill>
            </p:spPr>
            <p:txBody>
              <a:bodyPr/>
              <a:lstStyle/>
              <a:p>
                <a:r>
                  <a:rPr lang="LID4096">
                    <a:noFill/>
                  </a:rPr>
                  <a:t> </a:t>
                </a:r>
              </a:p>
            </p:txBody>
          </p:sp>
        </mc:Fallback>
      </mc:AlternateContent>
      <p:sp>
        <p:nvSpPr>
          <p:cNvPr id="19" name="Content Placeholder 4">
            <a:extLst>
              <a:ext uri="{FF2B5EF4-FFF2-40B4-BE49-F238E27FC236}">
                <a16:creationId xmlns:a16="http://schemas.microsoft.com/office/drawing/2014/main" id="{C1694785-79B0-4358-ADC9-8B02427B5E05}"/>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54</a:t>
            </a:fld>
            <a:endParaRPr lang="en-US"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D3515FF-11F0-48A5-A4A1-1D816846449F}"/>
                  </a:ext>
                </a:extLst>
              </p:cNvPr>
              <p:cNvSpPr/>
              <p:nvPr/>
            </p:nvSpPr>
            <p:spPr>
              <a:xfrm>
                <a:off x="9608992" y="1307941"/>
                <a:ext cx="1294200" cy="684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b="0" i="1">
                              <a:solidFill>
                                <a:srgbClr val="0070C0"/>
                              </a:solidFill>
                              <a:latin typeface="Cambria Math" panose="02040503050406030204" pitchFamily="18" charset="0"/>
                              <a:ea typeface="Cambria Math"/>
                            </a:rPr>
                          </m:ctrlPr>
                        </m:fPr>
                        <m:num>
                          <m:r>
                            <a:rPr lang="en-US" sz="2000" b="0" i="1">
                              <a:solidFill>
                                <a:srgbClr val="0070C0"/>
                              </a:solidFill>
                              <a:latin typeface="Cambria Math" panose="02040503050406030204" pitchFamily="18" charset="0"/>
                              <a:ea typeface="Cambria Math"/>
                            </a:rPr>
                            <m:t>𝜕</m:t>
                          </m:r>
                          <m:sSup>
                            <m:sSupPr>
                              <m:ctrlPr>
                                <a:rPr lang="en-US" sz="2000" b="0" i="1">
                                  <a:solidFill>
                                    <a:srgbClr val="0070C0"/>
                                  </a:solidFill>
                                  <a:latin typeface="Cambria Math" panose="02040503050406030204" pitchFamily="18" charset="0"/>
                                  <a:ea typeface="Cambria Math" panose="02040503050406030204" pitchFamily="18" charset="0"/>
                                </a:rPr>
                              </m:ctrlPr>
                            </m:sSupPr>
                            <m:e>
                              <m:r>
                                <a:rPr lang="en-US" sz="2000" b="0" i="1">
                                  <a:solidFill>
                                    <a:srgbClr val="0070C0"/>
                                  </a:solidFill>
                                  <a:latin typeface="Cambria Math" panose="02040503050406030204" pitchFamily="18" charset="0"/>
                                  <a:ea typeface="Cambria Math" panose="02040503050406030204" pitchFamily="18" charset="0"/>
                                </a:rPr>
                                <m:t>𝐺</m:t>
                              </m:r>
                            </m:e>
                            <m:sup>
                              <m:r>
                                <a:rPr lang="en-US" sz="2000" b="0" i="1">
                                  <a:solidFill>
                                    <a:srgbClr val="0070C0"/>
                                  </a:solidFill>
                                  <a:latin typeface="Cambria Math" panose="02040503050406030204" pitchFamily="18" charset="0"/>
                                  <a:ea typeface="Cambria Math" panose="02040503050406030204" pitchFamily="18" charset="0"/>
                                </a:rPr>
                                <m:t>𝜇𝜈</m:t>
                              </m:r>
                            </m:sup>
                          </m:sSup>
                        </m:num>
                        <m:den>
                          <m:r>
                            <a:rPr lang="en-US" sz="2000" b="0" i="1">
                              <a:solidFill>
                                <a:srgbClr val="0070C0"/>
                              </a:solidFill>
                              <a:latin typeface="Cambria Math" panose="02040503050406030204" pitchFamily="18" charset="0"/>
                              <a:ea typeface="Cambria Math"/>
                            </a:rPr>
                            <m:t>𝜕</m:t>
                          </m:r>
                          <m:sSup>
                            <m:sSupPr>
                              <m:ctrlPr>
                                <a:rPr lang="en-US" sz="2000" b="0" i="1">
                                  <a:solidFill>
                                    <a:srgbClr val="0070C0"/>
                                  </a:solidFill>
                                  <a:latin typeface="Cambria Math" panose="02040503050406030204" pitchFamily="18" charset="0"/>
                                  <a:ea typeface="Cambria Math"/>
                                </a:rPr>
                              </m:ctrlPr>
                            </m:sSupPr>
                            <m:e>
                              <m:r>
                                <a:rPr lang="en-US" sz="2000" b="0" i="1">
                                  <a:solidFill>
                                    <a:srgbClr val="0070C0"/>
                                  </a:solidFill>
                                  <a:latin typeface="Cambria Math" panose="02040503050406030204" pitchFamily="18" charset="0"/>
                                  <a:ea typeface="Cambria Math"/>
                                </a:rPr>
                                <m:t>𝑥</m:t>
                              </m:r>
                            </m:e>
                            <m:sup>
                              <m:r>
                                <a:rPr lang="en-US" sz="2000" b="0" i="1">
                                  <a:solidFill>
                                    <a:srgbClr val="0070C0"/>
                                  </a:solidFill>
                                  <a:latin typeface="Cambria Math" panose="02040503050406030204" pitchFamily="18" charset="0"/>
                                  <a:ea typeface="Cambria Math" panose="02040503050406030204" pitchFamily="18" charset="0"/>
                                </a:rPr>
                                <m:t>𝜈</m:t>
                              </m:r>
                            </m:sup>
                          </m:sSup>
                        </m:den>
                      </m:f>
                      <m:r>
                        <a:rPr lang="en-US" sz="2000" b="0" i="1">
                          <a:solidFill>
                            <a:srgbClr val="0070C0"/>
                          </a:solidFill>
                          <a:latin typeface="Cambria Math" panose="02040503050406030204" pitchFamily="18" charset="0"/>
                          <a:ea typeface="Cambria Math"/>
                        </a:rPr>
                        <m:t>=0</m:t>
                      </m:r>
                    </m:oMath>
                  </m:oMathPara>
                </a14:m>
                <a:endParaRPr lang="en-US" sz="2000" dirty="0"/>
              </a:p>
            </p:txBody>
          </p:sp>
        </mc:Choice>
        <mc:Fallback xmlns="">
          <p:sp>
            <p:nvSpPr>
              <p:cNvPr id="3" name="Rectangle 2">
                <a:extLst>
                  <a:ext uri="{FF2B5EF4-FFF2-40B4-BE49-F238E27FC236}">
                    <a16:creationId xmlns:a16="http://schemas.microsoft.com/office/drawing/2014/main" id="{DD3515FF-11F0-48A5-A4A1-1D816846449F}"/>
                  </a:ext>
                </a:extLst>
              </p:cNvPr>
              <p:cNvSpPr>
                <a:spLocks noRot="1" noChangeAspect="1" noMove="1" noResize="1" noEditPoints="1" noAdjustHandles="1" noChangeArrowheads="1" noChangeShapeType="1" noTextEdit="1"/>
              </p:cNvSpPr>
              <p:nvPr/>
            </p:nvSpPr>
            <p:spPr>
              <a:xfrm>
                <a:off x="9608992" y="1307941"/>
                <a:ext cx="1294200" cy="68493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E8A06BA-EBD5-43EC-9823-F13B33B04D1D}"/>
                  </a:ext>
                </a:extLst>
              </p:cNvPr>
              <p:cNvSpPr/>
              <p:nvPr/>
            </p:nvSpPr>
            <p:spPr>
              <a:xfrm>
                <a:off x="7654912" y="1832635"/>
                <a:ext cx="3400254" cy="7481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latin typeface="Cambria Math" panose="02040503050406030204" pitchFamily="18" charset="0"/>
                              <a:ea typeface="Cambria Math"/>
                            </a:rPr>
                          </m:ctrlPr>
                        </m:accPr>
                        <m:e>
                          <m:r>
                            <a:rPr lang="en-US" sz="2000">
                              <a:latin typeface="Cambria Math" panose="02040503050406030204" pitchFamily="18" charset="0"/>
                              <a:ea typeface="Cambria Math" panose="02040503050406030204" pitchFamily="18" charset="0"/>
                            </a:rPr>
                            <m:t>𝛁</m:t>
                          </m:r>
                        </m:e>
                      </m:acc>
                      <m:r>
                        <a:rPr lang="en-US" sz="2000" smtClean="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a:rPr>
                        <m:t>0</m:t>
                      </m:r>
                      <m:r>
                        <a:rPr lang="en-US" sz="2000" b="0" i="1" smtClean="0">
                          <a:latin typeface="Cambria Math" panose="02040503050406030204" pitchFamily="18" charset="0"/>
                          <a:ea typeface="Cambria Math"/>
                        </a:rPr>
                        <m:t> </m:t>
                      </m:r>
                      <m:r>
                        <m:rPr>
                          <m:sty m:val="p"/>
                        </m:rPr>
                        <a:rPr lang="en-US" sz="2000" b="0" i="0" smtClean="0">
                          <a:latin typeface="Cambria Math" panose="02040503050406030204" pitchFamily="18" charset="0"/>
                          <a:ea typeface="Cambria Math"/>
                        </a:rPr>
                        <m:t>and</m:t>
                      </m:r>
                      <m:r>
                        <a:rPr lang="en-US" sz="2000" b="0" i="0" smtClean="0">
                          <a:latin typeface="Cambria Math" panose="02040503050406030204" pitchFamily="18" charset="0"/>
                          <a:ea typeface="Cambria Math"/>
                        </a:rPr>
                        <m:t> </m:t>
                      </m:r>
                      <m:acc>
                        <m:accPr>
                          <m:chr m:val="⃗"/>
                          <m:ctrlPr>
                            <a:rPr lang="en-US" sz="2000" b="0" i="1">
                              <a:latin typeface="Cambria Math" panose="02040503050406030204" pitchFamily="18" charset="0"/>
                              <a:ea typeface="Cambria Math"/>
                            </a:rPr>
                          </m:ctrlPr>
                        </m:accPr>
                        <m:e>
                          <m:r>
                            <a:rPr lang="en-US" sz="2000">
                              <a:latin typeface="Cambria Math" panose="02040503050406030204" pitchFamily="18" charset="0"/>
                              <a:ea typeface="Cambria Math" panose="02040503050406030204" pitchFamily="18" charset="0"/>
                            </a:rPr>
                            <m:t>𝛁</m:t>
                          </m:r>
                        </m:e>
                      </m:acc>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b="0" i="1">
                          <a:latin typeface="Cambria Math"/>
                          <a:ea typeface="Cambria Math"/>
                        </a:rPr>
                        <m:t>=</m:t>
                      </m:r>
                      <m:r>
                        <a:rPr lang="en-US" sz="2000" b="0" i="1">
                          <a:latin typeface="Cambria Math" panose="02040503050406030204" pitchFamily="18" charset="0"/>
                          <a:ea typeface="Cambria Math"/>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oMath>
                  </m:oMathPara>
                </a14:m>
                <a:endParaRPr lang="en-US" sz="2000" dirty="0"/>
              </a:p>
            </p:txBody>
          </p:sp>
        </mc:Choice>
        <mc:Fallback xmlns="">
          <p:sp>
            <p:nvSpPr>
              <p:cNvPr id="4" name="Rectangle 3">
                <a:extLst>
                  <a:ext uri="{FF2B5EF4-FFF2-40B4-BE49-F238E27FC236}">
                    <a16:creationId xmlns:a16="http://schemas.microsoft.com/office/drawing/2014/main" id="{BE8A06BA-EBD5-43EC-9823-F13B33B04D1D}"/>
                  </a:ext>
                </a:extLst>
              </p:cNvPr>
              <p:cNvSpPr>
                <a:spLocks noRot="1" noChangeAspect="1" noMove="1" noResize="1" noEditPoints="1" noAdjustHandles="1" noChangeArrowheads="1" noChangeShapeType="1" noTextEdit="1"/>
              </p:cNvSpPr>
              <p:nvPr/>
            </p:nvSpPr>
            <p:spPr>
              <a:xfrm>
                <a:off x="7654912" y="1832635"/>
                <a:ext cx="3400254" cy="748154"/>
              </a:xfrm>
              <a:prstGeom prst="rect">
                <a:avLst/>
              </a:prstGeom>
              <a:blipFill>
                <a:blip r:embed="rId10"/>
                <a:stretch>
                  <a:fillRect/>
                </a:stretch>
              </a:blipFill>
            </p:spPr>
            <p:txBody>
              <a:bodyPr/>
              <a:lstStyle/>
              <a:p>
                <a:r>
                  <a:rPr lang="LID4096">
                    <a:noFill/>
                  </a:rPr>
                  <a:t> </a:t>
                </a:r>
              </a:p>
            </p:txBody>
          </p:sp>
        </mc:Fallback>
      </mc:AlternateContent>
      <p:sp>
        <p:nvSpPr>
          <p:cNvPr id="21" name="Rectangle 20">
            <a:extLst>
              <a:ext uri="{FF2B5EF4-FFF2-40B4-BE49-F238E27FC236}">
                <a16:creationId xmlns:a16="http://schemas.microsoft.com/office/drawing/2014/main" id="{B36BC3E2-CB96-4F51-9E46-BC60AF0BB80A}"/>
              </a:ext>
            </a:extLst>
          </p:cNvPr>
          <p:cNvSpPr/>
          <p:nvPr/>
        </p:nvSpPr>
        <p:spPr>
          <a:xfrm>
            <a:off x="545442" y="2050770"/>
            <a:ext cx="10957671" cy="784830"/>
          </a:xfrm>
          <a:prstGeom prst="rect">
            <a:avLst/>
          </a:prstGeom>
        </p:spPr>
        <p:txBody>
          <a:bodyPr wrap="square">
            <a:spAutoFit/>
          </a:bodyPr>
          <a:lstStyle/>
          <a:p>
            <a:pPr algn="l">
              <a:spcAft>
                <a:spcPts val="600"/>
              </a:spcAft>
            </a:pPr>
            <a:r>
              <a:rPr lang="en-US" sz="2000" b="0" dirty="0">
                <a:latin typeface="+mn-lt"/>
              </a:rPr>
              <a:t>as the potentials are defined on basis of </a:t>
            </a:r>
            <a:r>
              <a:rPr lang="en-US" sz="2000" b="0" dirty="0" err="1">
                <a:latin typeface="+mn-lt"/>
              </a:rPr>
              <a:t>noname’s</a:t>
            </a:r>
            <a:r>
              <a:rPr lang="en-US" sz="2000" b="0" dirty="0">
                <a:latin typeface="+mn-lt"/>
              </a:rPr>
              <a:t> and Faraday’s laws</a:t>
            </a:r>
          </a:p>
          <a:p>
            <a:pPr algn="l">
              <a:spcAft>
                <a:spcPts val="600"/>
              </a:spcAft>
            </a:pPr>
            <a:r>
              <a:rPr lang="en-US" sz="2000" b="0" dirty="0">
                <a:latin typeface="+mn-lt"/>
              </a:rPr>
              <a:t>(see Problems 12.54 and 12.57 for the prove)</a:t>
            </a:r>
            <a:endParaRPr lang="en-US" sz="2000" dirty="0">
              <a:latin typeface="+mn-lt"/>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2D858DEB-117B-4FB8-9F72-2DBFC01C63E5}"/>
                  </a:ext>
                </a:extLst>
              </p:cNvPr>
              <p:cNvSpPr/>
              <p:nvPr/>
            </p:nvSpPr>
            <p:spPr>
              <a:xfrm>
                <a:off x="545443" y="2961800"/>
                <a:ext cx="6069788" cy="400110"/>
              </a:xfrm>
              <a:prstGeom prst="rect">
                <a:avLst/>
              </a:prstGeom>
            </p:spPr>
            <p:txBody>
              <a:bodyPr wrap="square">
                <a:spAutoFit/>
              </a:bodyPr>
              <a:lstStyle/>
              <a:p>
                <a:pPr algn="l">
                  <a:spcAft>
                    <a:spcPts val="600"/>
                  </a:spcAft>
                </a:pPr>
                <a:r>
                  <a:rPr lang="en-US" sz="2000" dirty="0">
                    <a:latin typeface="+mn-lt"/>
                  </a:rPr>
                  <a:t>Our current concern should be the field tensor </a:t>
                </a:r>
                <a14:m>
                  <m:oMath xmlns:m="http://schemas.openxmlformats.org/officeDocument/2006/math">
                    <m:sSup>
                      <m:sSupPr>
                        <m:ctrlPr>
                          <a:rPr lang="en-US" sz="200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oMath>
                </a14:m>
                <a:endParaRPr lang="en-US" sz="2000" dirty="0"/>
              </a:p>
            </p:txBody>
          </p:sp>
        </mc:Choice>
        <mc:Fallback xmlns="">
          <p:sp>
            <p:nvSpPr>
              <p:cNvPr id="22" name="Rectangle 21">
                <a:extLst>
                  <a:ext uri="{FF2B5EF4-FFF2-40B4-BE49-F238E27FC236}">
                    <a16:creationId xmlns:a16="http://schemas.microsoft.com/office/drawing/2014/main" id="{2D858DEB-117B-4FB8-9F72-2DBFC01C63E5}"/>
                  </a:ext>
                </a:extLst>
              </p:cNvPr>
              <p:cNvSpPr>
                <a:spLocks noRot="1" noChangeAspect="1" noMove="1" noResize="1" noEditPoints="1" noAdjustHandles="1" noChangeArrowheads="1" noChangeShapeType="1" noTextEdit="1"/>
              </p:cNvSpPr>
              <p:nvPr/>
            </p:nvSpPr>
            <p:spPr>
              <a:xfrm>
                <a:off x="545443" y="2961800"/>
                <a:ext cx="6069788" cy="400110"/>
              </a:xfrm>
              <a:prstGeom prst="rect">
                <a:avLst/>
              </a:prstGeom>
              <a:blipFill>
                <a:blip r:embed="rId11"/>
                <a:stretch>
                  <a:fillRect l="-1004" t="-9231" b="-27692"/>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7423A170-9789-4081-8090-1DD769210C95}"/>
              </a:ext>
            </a:extLst>
          </p:cNvPr>
          <p:cNvSpPr/>
          <p:nvPr/>
        </p:nvSpPr>
        <p:spPr>
          <a:xfrm>
            <a:off x="524485" y="3893110"/>
            <a:ext cx="8066632" cy="400110"/>
          </a:xfrm>
          <a:prstGeom prst="rect">
            <a:avLst/>
          </a:prstGeom>
        </p:spPr>
        <p:txBody>
          <a:bodyPr wrap="none">
            <a:spAutoFit/>
          </a:bodyPr>
          <a:lstStyle/>
          <a:p>
            <a:r>
              <a:rPr lang="en-US" sz="2000" b="0" dirty="0">
                <a:solidFill>
                  <a:srgbClr val="252525"/>
                </a:solidFill>
                <a:latin typeface="Times New Roman" panose="02020603050405020304" pitchFamily="18" charset="0"/>
              </a:rPr>
              <a:t>This is – amongst other reasons – why potentials are preferential to the fields</a:t>
            </a:r>
            <a:endParaRPr lang="en-US" sz="2000" dirty="0"/>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D29555F3-CB68-43C7-BA11-42E2C9A80EE8}"/>
                  </a:ext>
                </a:extLst>
              </p:cNvPr>
              <p:cNvSpPr/>
              <p:nvPr/>
            </p:nvSpPr>
            <p:spPr>
              <a:xfrm>
                <a:off x="6695466" y="5000570"/>
                <a:ext cx="4013797" cy="709938"/>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b="0" i="1">
                          <a:latin typeface="Cambria Math"/>
                          <a:ea typeface="Cambria Math"/>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a:ea typeface="Cambria Math" panose="02040503050406030204" pitchFamily="18" charset="0"/>
                                </a:rPr>
                                <m:t>0</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a:ea typeface="Cambria Math"/>
                                </a:rPr>
                                <m:t>0</m:t>
                              </m:r>
                            </m:sup>
                          </m:sSup>
                        </m:den>
                      </m:f>
                      <m:r>
                        <a:rPr lang="en-US" sz="2000" b="0" i="1">
                          <a:latin typeface="Cambria Math"/>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a:ea typeface="Cambria Math" panose="02040503050406030204" pitchFamily="18" charset="0"/>
                                </a:rPr>
                                <m:t>1</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a:ea typeface="Cambria Math"/>
                                </a:rPr>
                                <m:t>1</m:t>
                              </m:r>
                            </m:sup>
                          </m:sSup>
                        </m:den>
                      </m:f>
                      <m:r>
                        <a:rPr lang="en-US" sz="2000" b="0" i="1">
                          <a:latin typeface="Cambria Math"/>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a:ea typeface="Cambria Math" panose="02040503050406030204" pitchFamily="18" charset="0"/>
                                </a:rPr>
                                <m:t>2</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a:ea typeface="Cambria Math"/>
                                </a:rPr>
                                <m:t>2</m:t>
                              </m:r>
                            </m:sup>
                          </m:sSup>
                        </m:den>
                      </m:f>
                      <m:r>
                        <a:rPr lang="en-US" sz="2000" b="0" i="1">
                          <a:latin typeface="Cambria Math"/>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a:ea typeface="Cambria Math" panose="02040503050406030204" pitchFamily="18" charset="0"/>
                                </a:rPr>
                                <m:t>3</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a:ea typeface="Cambria Math"/>
                                </a:rPr>
                                <m:t>3</m:t>
                              </m:r>
                            </m:sup>
                          </m:sSup>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𝜈</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24" name="Rectangle 23">
                <a:extLst>
                  <a:ext uri="{FF2B5EF4-FFF2-40B4-BE49-F238E27FC236}">
                    <a16:creationId xmlns:a16="http://schemas.microsoft.com/office/drawing/2014/main" id="{D29555F3-CB68-43C7-BA11-42E2C9A80EE8}"/>
                  </a:ext>
                </a:extLst>
              </p:cNvPr>
              <p:cNvSpPr>
                <a:spLocks noRot="1" noChangeAspect="1" noMove="1" noResize="1" noEditPoints="1" noAdjustHandles="1" noChangeArrowheads="1" noChangeShapeType="1" noTextEdit="1"/>
              </p:cNvSpPr>
              <p:nvPr/>
            </p:nvSpPr>
            <p:spPr>
              <a:xfrm>
                <a:off x="6695466" y="5000570"/>
                <a:ext cx="4013797" cy="70993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A595042-93DD-4F16-A9F5-1F3A7CF12D69}"/>
                  </a:ext>
                </a:extLst>
              </p:cNvPr>
              <p:cNvSpPr txBox="1"/>
              <p:nvPr/>
            </p:nvSpPr>
            <p:spPr>
              <a:xfrm>
                <a:off x="3054226" y="5819281"/>
                <a:ext cx="381293"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1</m:t>
                      </m:r>
                    </m:oMath>
                  </m:oMathPara>
                </a14:m>
                <a:endParaRPr lang="LID4096" sz="2000" dirty="0"/>
              </a:p>
            </p:txBody>
          </p:sp>
        </mc:Choice>
        <mc:Fallback xmlns="">
          <p:sp>
            <p:nvSpPr>
              <p:cNvPr id="25" name="TextBox 24">
                <a:extLst>
                  <a:ext uri="{FF2B5EF4-FFF2-40B4-BE49-F238E27FC236}">
                    <a16:creationId xmlns:a16="http://schemas.microsoft.com/office/drawing/2014/main" id="{CA595042-93DD-4F16-A9F5-1F3A7CF12D69}"/>
                  </a:ext>
                </a:extLst>
              </p:cNvPr>
              <p:cNvSpPr txBox="1">
                <a:spLocks noRot="1" noChangeAspect="1" noMove="1" noResize="1" noEditPoints="1" noAdjustHandles="1" noChangeArrowheads="1" noChangeShapeType="1" noTextEdit="1"/>
              </p:cNvSpPr>
              <p:nvPr/>
            </p:nvSpPr>
            <p:spPr>
              <a:xfrm>
                <a:off x="3054226" y="5819281"/>
                <a:ext cx="381293" cy="400110"/>
              </a:xfrm>
              <a:prstGeom prst="rect">
                <a:avLst/>
              </a:prstGeom>
              <a:blipFill>
                <a:blip r:embed="rId13"/>
                <a:stretch>
                  <a:fillRect/>
                </a:stretch>
              </a:blipFill>
            </p:spPr>
            <p:txBody>
              <a:bodyPr/>
              <a:lstStyle/>
              <a:p>
                <a:r>
                  <a:rPr lang="en-US">
                    <a:noFill/>
                  </a:rPr>
                  <a:t> </a:t>
                </a:r>
              </a:p>
            </p:txBody>
          </p:sp>
        </mc:Fallback>
      </mc:AlternateContent>
      <p:sp>
        <p:nvSpPr>
          <p:cNvPr id="7" name="Right Brace 6">
            <a:extLst>
              <a:ext uri="{FF2B5EF4-FFF2-40B4-BE49-F238E27FC236}">
                <a16:creationId xmlns:a16="http://schemas.microsoft.com/office/drawing/2014/main" id="{4B685691-4FBF-484D-A054-59F6A155B647}"/>
              </a:ext>
            </a:extLst>
          </p:cNvPr>
          <p:cNvSpPr/>
          <p:nvPr/>
        </p:nvSpPr>
        <p:spPr bwMode="auto">
          <a:xfrm rot="5400000">
            <a:off x="3144817" y="5309869"/>
            <a:ext cx="200113" cy="764505"/>
          </a:xfrm>
          <a:prstGeom prst="rightBrace">
            <a:avLst>
              <a:gd name="adj1" fmla="val 52855"/>
              <a:gd name="adj2" fmla="val 50000"/>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LID4096"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4090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6" grpId="0"/>
      <p:bldP spid="14" grpId="0"/>
      <p:bldP spid="15" grpId="0"/>
      <p:bldP spid="17" grpId="0"/>
      <p:bldP spid="18" grpId="0" animBg="1"/>
      <p:bldP spid="20" grpId="0"/>
      <p:bldP spid="3" grpId="0"/>
      <p:bldP spid="4" grpId="0"/>
      <p:bldP spid="21" grpId="0"/>
      <p:bldP spid="22" grpId="0"/>
      <p:bldP spid="23" grpId="0"/>
      <p:bldP spid="24" grpId="0"/>
      <p:bldP spid="25" grpId="0"/>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Contravariant and covariant vectors</a:t>
            </a:r>
          </a:p>
        </p:txBody>
      </p:sp>
      <mc:AlternateContent xmlns:mc="http://schemas.openxmlformats.org/markup-compatibility/2006" xmlns:a14="http://schemas.microsoft.com/office/drawing/2010/main">
        <mc:Choice Requires="a14">
          <p:sp>
            <p:nvSpPr>
              <p:cNvPr id="4" name="Rectangle 3"/>
              <p:cNvSpPr/>
              <p:nvPr/>
            </p:nvSpPr>
            <p:spPr>
              <a:xfrm>
                <a:off x="1460952" y="1595629"/>
                <a:ext cx="6643998" cy="400110"/>
              </a:xfrm>
              <a:prstGeom prst="rect">
                <a:avLst/>
              </a:prstGeom>
            </p:spPr>
            <p:txBody>
              <a:bodyPr wrap="none">
                <a:spAutoFit/>
              </a:bodyPr>
              <a:lstStyle/>
              <a:p>
                <a:r>
                  <a:rPr lang="en-US" sz="2000" b="0" dirty="0">
                    <a:solidFill>
                      <a:srgbClr val="252525"/>
                    </a:solidFill>
                    <a:latin typeface="+mn-lt"/>
                  </a:rPr>
                  <a:t>The </a:t>
                </a:r>
                <a:r>
                  <a:rPr lang="en-US" sz="2000" dirty="0">
                    <a:solidFill>
                      <a:srgbClr val="FF0000"/>
                    </a:solidFill>
                    <a:latin typeface="+mn-lt"/>
                  </a:rPr>
                  <a:t>contravariant vector</a:t>
                </a:r>
                <a:r>
                  <a:rPr lang="en-US" sz="2000" b="0" dirty="0">
                    <a:solidFill>
                      <a:srgbClr val="FF0000"/>
                    </a:solidFill>
                    <a:latin typeface="+mn-lt"/>
                  </a:rPr>
                  <a:t> </a:t>
                </a:r>
                <a14:m>
                  <m:oMath xmlns:m="http://schemas.openxmlformats.org/officeDocument/2006/math">
                    <m:sSup>
                      <m:sSupPr>
                        <m:ctrlPr>
                          <a:rPr lang="en-US" sz="2000" b="0" i="1">
                            <a:latin typeface="Cambria Math" panose="02040503050406030204" pitchFamily="18" charset="0"/>
                          </a:rPr>
                        </m:ctrlPr>
                      </m:sSupPr>
                      <m:e>
                        <m:r>
                          <a:rPr lang="en-US" sz="2000" b="0" i="1">
                            <a:latin typeface="Cambria Math" panose="02040503050406030204" pitchFamily="18" charset="0"/>
                          </a:rPr>
                          <m:t>𝑥</m:t>
                        </m:r>
                      </m:e>
                      <m:sup>
                        <m:r>
                          <a:rPr lang="en-US" sz="2000" b="0" i="1">
                            <a:latin typeface="Cambria Math" panose="02040503050406030204" pitchFamily="18" charset="0"/>
                            <a:ea typeface="Cambria Math" panose="02040503050406030204" pitchFamily="18" charset="0"/>
                          </a:rPr>
                          <m:t>𝜇</m:t>
                        </m:r>
                      </m:sup>
                    </m:sSup>
                    <m:r>
                      <a:rPr lang="en-US" sz="2000" b="0" i="1">
                        <a:latin typeface="Cambria Math" panose="02040503050406030204" pitchFamily="18" charset="0"/>
                        <a:ea typeface="Cambria Math" panose="02040503050406030204" pitchFamily="18" charset="0"/>
                      </a:rPr>
                      <m:t>=</m:t>
                    </m:r>
                    <m:d>
                      <m:dPr>
                        <m:ctrlPr>
                          <a:rPr lang="en-US" sz="2000" b="0" i="1">
                            <a:latin typeface="Cambria Math" panose="02040503050406030204" pitchFamily="18" charset="0"/>
                          </a:rPr>
                        </m:ctrlPr>
                      </m:dPr>
                      <m:e>
                        <m:sSup>
                          <m:sSupPr>
                            <m:ctrlPr>
                              <a:rPr lang="en-US" sz="2000" b="0" i="1">
                                <a:latin typeface="Cambria Math" panose="02040503050406030204" pitchFamily="18" charset="0"/>
                              </a:rPr>
                            </m:ctrlPr>
                          </m:sSupPr>
                          <m:e>
                            <m:r>
                              <a:rPr lang="en-US" sz="2000" b="0" i="1">
                                <a:latin typeface="Cambria Math" panose="02040503050406030204" pitchFamily="18" charset="0"/>
                              </a:rPr>
                              <m:t>𝑥</m:t>
                            </m:r>
                          </m:e>
                          <m:sup>
                            <m:r>
                              <a:rPr lang="en-US" sz="2000" b="0" i="1">
                                <a:latin typeface="Cambria Math" panose="02040503050406030204" pitchFamily="18" charset="0"/>
                              </a:rPr>
                              <m:t>0</m:t>
                            </m:r>
                          </m:sup>
                        </m:sSup>
                        <m:r>
                          <a:rPr lang="en-US" sz="2000" b="0" i="1">
                            <a:latin typeface="Cambria Math" panose="02040503050406030204" pitchFamily="18" charset="0"/>
                          </a:rPr>
                          <m:t>,</m:t>
                        </m:r>
                        <m:sSup>
                          <m:sSupPr>
                            <m:ctrlPr>
                              <a:rPr lang="en-US" sz="2000" b="0" i="1">
                                <a:latin typeface="Cambria Math" panose="02040503050406030204" pitchFamily="18" charset="0"/>
                              </a:rPr>
                            </m:ctrlPr>
                          </m:sSupPr>
                          <m:e>
                            <m:r>
                              <a:rPr lang="en-US" sz="2000" b="0" i="1">
                                <a:latin typeface="Cambria Math" panose="02040503050406030204" pitchFamily="18" charset="0"/>
                              </a:rPr>
                              <m:t>𝑥</m:t>
                            </m:r>
                          </m:e>
                          <m:sup>
                            <m:r>
                              <a:rPr lang="en-US" sz="2000" b="0" i="1">
                                <a:latin typeface="Cambria Math" panose="02040503050406030204" pitchFamily="18" charset="0"/>
                              </a:rPr>
                              <m:t>1</m:t>
                            </m:r>
                          </m:sup>
                        </m:sSup>
                        <m:r>
                          <a:rPr lang="en-US" sz="2000" b="0" i="1">
                            <a:latin typeface="Cambria Math" panose="02040503050406030204" pitchFamily="18" charset="0"/>
                          </a:rPr>
                          <m:t>,</m:t>
                        </m:r>
                        <m:sSup>
                          <m:sSupPr>
                            <m:ctrlPr>
                              <a:rPr lang="en-US" sz="2000" b="0" i="1">
                                <a:latin typeface="Cambria Math" panose="02040503050406030204" pitchFamily="18" charset="0"/>
                              </a:rPr>
                            </m:ctrlPr>
                          </m:sSupPr>
                          <m:e>
                            <m:r>
                              <a:rPr lang="en-US" sz="2000" b="0" i="1">
                                <a:latin typeface="Cambria Math" panose="02040503050406030204" pitchFamily="18" charset="0"/>
                              </a:rPr>
                              <m:t>𝑥</m:t>
                            </m:r>
                          </m:e>
                          <m:sup>
                            <m:r>
                              <a:rPr lang="en-US" sz="2000" b="0" i="1">
                                <a:latin typeface="Cambria Math" panose="02040503050406030204" pitchFamily="18" charset="0"/>
                              </a:rPr>
                              <m:t>2</m:t>
                            </m:r>
                          </m:sup>
                        </m:sSup>
                        <m:r>
                          <a:rPr lang="en-US" sz="2000" b="0" i="1">
                            <a:latin typeface="Cambria Math" panose="02040503050406030204" pitchFamily="18" charset="0"/>
                          </a:rPr>
                          <m:t>,</m:t>
                        </m:r>
                        <m:sSup>
                          <m:sSupPr>
                            <m:ctrlPr>
                              <a:rPr lang="en-US" sz="2000" b="0" i="1">
                                <a:latin typeface="Cambria Math" panose="02040503050406030204" pitchFamily="18" charset="0"/>
                              </a:rPr>
                            </m:ctrlPr>
                          </m:sSupPr>
                          <m:e>
                            <m:r>
                              <a:rPr lang="en-US" sz="2000" b="0" i="1">
                                <a:latin typeface="Cambria Math" panose="02040503050406030204" pitchFamily="18" charset="0"/>
                              </a:rPr>
                              <m:t>𝑥</m:t>
                            </m:r>
                          </m:e>
                          <m:sup>
                            <m:r>
                              <a:rPr lang="en-US" sz="2000" b="0" i="1">
                                <a:latin typeface="Cambria Math" panose="02040503050406030204" pitchFamily="18" charset="0"/>
                              </a:rPr>
                              <m:t>3</m:t>
                            </m:r>
                          </m:sup>
                        </m:sSup>
                      </m:e>
                    </m:d>
                    <m:r>
                      <a:rPr lang="en-US" sz="2000" b="0" i="1">
                        <a:latin typeface="Cambria Math" panose="02040503050406030204" pitchFamily="18" charset="0"/>
                      </a:rPr>
                      <m:t>=(</m:t>
                    </m:r>
                    <m:r>
                      <a:rPr lang="en-US" sz="2000" b="0" i="1">
                        <a:latin typeface="Cambria Math" panose="02040503050406030204" pitchFamily="18" charset="0"/>
                      </a:rPr>
                      <m:t>𝑐𝑡</m:t>
                    </m:r>
                    <m:r>
                      <a:rPr lang="en-US" sz="2000" b="0" i="1">
                        <a:latin typeface="Cambria Math" panose="02040503050406030204" pitchFamily="18" charset="0"/>
                      </a:rPr>
                      <m:t>, </m:t>
                    </m:r>
                    <m:r>
                      <a:rPr lang="en-US" sz="2000" b="0" i="1">
                        <a:latin typeface="Cambria Math" panose="02040503050406030204" pitchFamily="18" charset="0"/>
                      </a:rPr>
                      <m:t>𝑥</m:t>
                    </m:r>
                    <m:r>
                      <a:rPr lang="en-US" sz="2000" b="0" i="1">
                        <a:latin typeface="Cambria Math" panose="02040503050406030204" pitchFamily="18" charset="0"/>
                      </a:rPr>
                      <m:t>,</m:t>
                    </m:r>
                    <m:r>
                      <a:rPr lang="en-US" sz="2000" b="0" i="1">
                        <a:latin typeface="Cambria Math" panose="02040503050406030204" pitchFamily="18" charset="0"/>
                      </a:rPr>
                      <m:t>𝑦</m:t>
                    </m:r>
                    <m:r>
                      <a:rPr lang="en-US" sz="2000" b="0" i="1">
                        <a:latin typeface="Cambria Math" panose="02040503050406030204" pitchFamily="18" charset="0"/>
                      </a:rPr>
                      <m:t>,</m:t>
                    </m:r>
                    <m:r>
                      <a:rPr lang="en-US" sz="2000" b="0" i="1">
                        <a:latin typeface="Cambria Math" panose="02040503050406030204" pitchFamily="18" charset="0"/>
                      </a:rPr>
                      <m:t>𝑧</m:t>
                    </m:r>
                    <m:r>
                      <a:rPr lang="en-US" sz="2000" b="0" i="1">
                        <a:latin typeface="Cambria Math" panose="02040503050406030204" pitchFamily="18" charset="0"/>
                      </a:rPr>
                      <m:t>)</m:t>
                    </m:r>
                  </m:oMath>
                </a14:m>
                <a:endParaRPr lang="en-US" sz="2000" dirty="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1460952" y="1595629"/>
                <a:ext cx="6643998" cy="400110"/>
              </a:xfrm>
              <a:prstGeom prst="rect">
                <a:avLst/>
              </a:prstGeom>
              <a:blipFill>
                <a:blip r:embed="rId3"/>
                <a:stretch>
                  <a:fillRect l="-550"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477489" y="2649548"/>
                <a:ext cx="8502161" cy="1369862"/>
              </a:xfrm>
              <a:prstGeom prst="rect">
                <a:avLst/>
              </a:prstGeom>
            </p:spPr>
            <p:txBody>
              <a:bodyPr wrap="square">
                <a:spAutoFit/>
              </a:bodyPr>
              <a:lstStyle/>
              <a:p>
                <a:pPr algn="l"/>
                <a:r>
                  <a:rPr lang="en-US" sz="2000" b="0" i="1" dirty="0">
                    <a:solidFill>
                      <a:srgbClr val="252525"/>
                    </a:solidFill>
                    <a:latin typeface="+mn-lt"/>
                  </a:rPr>
                  <a:t>Upper </a:t>
                </a:r>
                <a:r>
                  <a:rPr lang="en-US" sz="2000" b="0" dirty="0">
                    <a:solidFill>
                      <a:srgbClr val="252525"/>
                    </a:solidFill>
                    <a:latin typeface="+mn-lt"/>
                  </a:rPr>
                  <a:t>indices designate </a:t>
                </a:r>
                <a:r>
                  <a:rPr lang="en-US" sz="2000" b="0" i="1" dirty="0">
                    <a:solidFill>
                      <a:srgbClr val="252525"/>
                    </a:solidFill>
                    <a:latin typeface="+mn-lt"/>
                  </a:rPr>
                  <a:t>contravariant </a:t>
                </a:r>
                <a:r>
                  <a:rPr lang="en-US" sz="2000" b="0" dirty="0">
                    <a:solidFill>
                      <a:srgbClr val="252525"/>
                    </a:solidFill>
                    <a:latin typeface="+mn-lt"/>
                  </a:rPr>
                  <a:t>vectors </a:t>
                </a:r>
              </a:p>
              <a:p>
                <a:pPr algn="l"/>
                <a:r>
                  <a:rPr lang="en-US" sz="2000" b="0" i="1" dirty="0">
                    <a:solidFill>
                      <a:srgbClr val="252525"/>
                    </a:solidFill>
                    <a:latin typeface="+mn-lt"/>
                  </a:rPr>
                  <a:t>Lower </a:t>
                </a:r>
                <a:r>
                  <a:rPr lang="en-US" sz="2000" b="0" dirty="0">
                    <a:solidFill>
                      <a:srgbClr val="252525"/>
                    </a:solidFill>
                    <a:latin typeface="+mn-lt"/>
                  </a:rPr>
                  <a:t>indices are for </a:t>
                </a:r>
                <a:r>
                  <a:rPr lang="en-US" sz="2000" b="0" i="1" dirty="0">
                    <a:solidFill>
                      <a:srgbClr val="252525"/>
                    </a:solidFill>
                    <a:latin typeface="+mn-lt"/>
                  </a:rPr>
                  <a:t>covariant </a:t>
                </a:r>
                <a:r>
                  <a:rPr lang="en-US" sz="2000" b="0" dirty="0">
                    <a:latin typeface="+mn-lt"/>
                  </a:rPr>
                  <a:t>vectors </a:t>
                </a:r>
              </a:p>
              <a:p>
                <a:pPr algn="l"/>
                <a:r>
                  <a:rPr lang="en-US" sz="2000" b="0" dirty="0">
                    <a:latin typeface="+mn-lt"/>
                  </a:rPr>
                  <a:t>Raising or lowering the temporal index costs a minus sign in </a:t>
                </a:r>
                <a14:m>
                  <m:oMath xmlns:m="http://schemas.openxmlformats.org/officeDocument/2006/math">
                    <m:sSub>
                      <m:sSubPr>
                        <m:ctrlPr>
                          <a:rPr lang="en-US" sz="2000" b="0" i="1">
                            <a:latin typeface="Cambria Math" panose="02040503050406030204" pitchFamily="18" charset="0"/>
                          </a:rPr>
                        </m:ctrlPr>
                      </m:sSubPr>
                      <m:e>
                        <m:r>
                          <a:rPr lang="en-US" sz="2000" b="0" i="1">
                            <a:latin typeface="Cambria Math" panose="02040503050406030204" pitchFamily="18" charset="0"/>
                          </a:rPr>
                          <m:t>𝑥</m:t>
                        </m:r>
                      </m:e>
                      <m:sub>
                        <m:r>
                          <a:rPr lang="en-US" sz="2000" b="0" i="1">
                            <a:latin typeface="Cambria Math" panose="02040503050406030204" pitchFamily="18" charset="0"/>
                          </a:rPr>
                          <m:t>0</m:t>
                        </m:r>
                      </m:sub>
                    </m:sSub>
                    <m:r>
                      <a:rPr lang="en-US" sz="2000" b="0" i="1">
                        <a:latin typeface="Cambria Math" panose="02040503050406030204" pitchFamily="18" charset="0"/>
                      </a:rPr>
                      <m:t>=</m:t>
                    </m:r>
                    <m:sSup>
                      <m:sSupPr>
                        <m:ctrlPr>
                          <a:rPr lang="en-US" sz="2000" b="0" i="1">
                            <a:latin typeface="Cambria Math" panose="02040503050406030204" pitchFamily="18" charset="0"/>
                          </a:rPr>
                        </m:ctrlPr>
                      </m:sSupPr>
                      <m:e>
                        <m:r>
                          <a:rPr lang="en-US" sz="2000" b="0" i="1">
                            <a:solidFill>
                              <a:srgbClr val="FF0000"/>
                            </a:solidFill>
                            <a:latin typeface="Cambria Math" panose="02040503050406030204" pitchFamily="18" charset="0"/>
                          </a:rPr>
                          <m:t>−</m:t>
                        </m:r>
                        <m:r>
                          <a:rPr lang="en-US" sz="2000" b="0" i="1">
                            <a:solidFill>
                              <a:srgbClr val="FF0000"/>
                            </a:solidFill>
                            <a:latin typeface="Cambria Math" panose="02040503050406030204" pitchFamily="18" charset="0"/>
                          </a:rPr>
                          <m:t>𝑥</m:t>
                        </m:r>
                      </m:e>
                      <m:sup>
                        <m:r>
                          <a:rPr lang="en-US" sz="2000" b="0" i="1">
                            <a:latin typeface="Cambria Math" panose="02040503050406030204" pitchFamily="18" charset="0"/>
                          </a:rPr>
                          <m:t>0</m:t>
                        </m:r>
                      </m:sup>
                    </m:sSup>
                  </m:oMath>
                </a14:m>
                <a:endParaRPr lang="en-US" sz="2000" b="0" i="1" dirty="0">
                  <a:latin typeface="+mn-lt"/>
                </a:endParaRPr>
              </a:p>
              <a:p>
                <a:pPr algn="l"/>
                <a:r>
                  <a:rPr lang="en-US" sz="2000" b="0" dirty="0">
                    <a:latin typeface="+mn-lt"/>
                  </a:rPr>
                  <a:t>Raising or lowering a spatial index changes nothing in </a:t>
                </a:r>
                <a14:m>
                  <m:oMath xmlns:m="http://schemas.openxmlformats.org/officeDocument/2006/math">
                    <m:sSub>
                      <m:sSubPr>
                        <m:ctrlPr>
                          <a:rPr lang="en-US" sz="2000" b="0" i="1">
                            <a:latin typeface="Cambria Math" panose="02040503050406030204" pitchFamily="18" charset="0"/>
                          </a:rPr>
                        </m:ctrlPr>
                      </m:sSubPr>
                      <m:e>
                        <m:r>
                          <a:rPr lang="en-US" sz="2000" b="0" i="1">
                            <a:latin typeface="Cambria Math" panose="02040503050406030204" pitchFamily="18" charset="0"/>
                          </a:rPr>
                          <m:t>𝑥</m:t>
                        </m:r>
                      </m:e>
                      <m:sub>
                        <m:r>
                          <a:rPr lang="en-US" sz="2000" b="0" i="1">
                            <a:latin typeface="Cambria Math" panose="02040503050406030204" pitchFamily="18" charset="0"/>
                          </a:rPr>
                          <m:t>1</m:t>
                        </m:r>
                      </m:sub>
                    </m:sSub>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rPr>
                        </m:ctrlPr>
                      </m:sSupPr>
                      <m:e>
                        <m:r>
                          <a:rPr lang="en-US" sz="2000" b="0" i="1">
                            <a:latin typeface="Cambria Math" panose="02040503050406030204" pitchFamily="18" charset="0"/>
                          </a:rPr>
                          <m:t>𝑥</m:t>
                        </m:r>
                      </m:e>
                      <m:sup>
                        <m:r>
                          <a:rPr lang="en-US" sz="2000" b="0" i="1">
                            <a:latin typeface="Cambria Math" panose="02040503050406030204" pitchFamily="18" charset="0"/>
                          </a:rPr>
                          <m:t>1</m:t>
                        </m:r>
                      </m:sup>
                    </m:sSup>
                    <m:r>
                      <a:rPr lang="en-US" sz="2000" b="0" i="1">
                        <a:latin typeface="Cambria Math" panose="02040503050406030204" pitchFamily="18" charset="0"/>
                      </a:rPr>
                      <m:t>,</m:t>
                    </m:r>
                    <m:sSub>
                      <m:sSubPr>
                        <m:ctrlPr>
                          <a:rPr lang="en-US" sz="2000" b="0" i="1">
                            <a:latin typeface="Cambria Math" panose="02040503050406030204" pitchFamily="18" charset="0"/>
                          </a:rPr>
                        </m:ctrlPr>
                      </m:sSubPr>
                      <m:e>
                        <m:r>
                          <a:rPr lang="en-US" sz="2000" b="0" i="1">
                            <a:latin typeface="Cambria Math" panose="02040503050406030204" pitchFamily="18" charset="0"/>
                          </a:rPr>
                          <m:t>𝑥</m:t>
                        </m:r>
                      </m:e>
                      <m:sub>
                        <m:r>
                          <a:rPr lang="en-US" sz="2000" b="0" i="1">
                            <a:latin typeface="Cambria Math" panose="02040503050406030204" pitchFamily="18" charset="0"/>
                          </a:rPr>
                          <m:t>2</m:t>
                        </m:r>
                      </m:sub>
                    </m:sSub>
                    <m:r>
                      <a:rPr lang="en-US" sz="2000" b="0" i="1">
                        <a:latin typeface="Cambria Math" panose="02040503050406030204" pitchFamily="18" charset="0"/>
                      </a:rPr>
                      <m:t>=</m:t>
                    </m:r>
                    <m:sSup>
                      <m:sSupPr>
                        <m:ctrlPr>
                          <a:rPr lang="en-US" sz="2000" b="0" i="1">
                            <a:latin typeface="Cambria Math" panose="02040503050406030204" pitchFamily="18" charset="0"/>
                          </a:rPr>
                        </m:ctrlPr>
                      </m:sSupPr>
                      <m:e>
                        <m:r>
                          <a:rPr lang="en-US" sz="2000" b="0" i="1">
                            <a:latin typeface="Cambria Math" panose="02040503050406030204" pitchFamily="18" charset="0"/>
                          </a:rPr>
                          <m:t>𝑥</m:t>
                        </m:r>
                      </m:e>
                      <m:sup>
                        <m:r>
                          <a:rPr lang="en-US" sz="2000" b="0" i="1">
                            <a:latin typeface="Cambria Math" panose="02040503050406030204" pitchFamily="18" charset="0"/>
                          </a:rPr>
                          <m:t>2</m:t>
                        </m:r>
                      </m:sup>
                    </m:sSup>
                    <m:r>
                      <a:rPr lang="en-US" sz="2000" b="0" i="1">
                        <a:latin typeface="Cambria Math" panose="02040503050406030204" pitchFamily="18" charset="0"/>
                      </a:rPr>
                      <m:t>,</m:t>
                    </m:r>
                    <m:sSub>
                      <m:sSubPr>
                        <m:ctrlPr>
                          <a:rPr lang="en-US" sz="2000" b="0" i="1">
                            <a:latin typeface="Cambria Math" panose="02040503050406030204" pitchFamily="18" charset="0"/>
                          </a:rPr>
                        </m:ctrlPr>
                      </m:sSubPr>
                      <m:e>
                        <m:r>
                          <a:rPr lang="en-US" sz="2000" b="0" i="1">
                            <a:latin typeface="Cambria Math" panose="02040503050406030204" pitchFamily="18" charset="0"/>
                          </a:rPr>
                          <m:t>𝑥</m:t>
                        </m:r>
                      </m:e>
                      <m:sub>
                        <m:r>
                          <a:rPr lang="en-US" sz="2000" b="0" i="1">
                            <a:latin typeface="Cambria Math" panose="02040503050406030204" pitchFamily="18" charset="0"/>
                          </a:rPr>
                          <m:t>3</m:t>
                        </m:r>
                      </m:sub>
                    </m:sSub>
                    <m:r>
                      <a:rPr lang="en-US" sz="2000" b="0" i="1">
                        <a:latin typeface="Cambria Math" panose="02040503050406030204" pitchFamily="18" charset="0"/>
                      </a:rPr>
                      <m:t>=</m:t>
                    </m:r>
                    <m:sSup>
                      <m:sSupPr>
                        <m:ctrlPr>
                          <a:rPr lang="en-US" sz="2000" b="0" i="1">
                            <a:latin typeface="Cambria Math" panose="02040503050406030204" pitchFamily="18" charset="0"/>
                          </a:rPr>
                        </m:ctrlPr>
                      </m:sSupPr>
                      <m:e>
                        <m:r>
                          <a:rPr lang="en-US" sz="2000" b="0" i="1">
                            <a:latin typeface="Cambria Math" panose="02040503050406030204" pitchFamily="18" charset="0"/>
                          </a:rPr>
                          <m:t>𝑥</m:t>
                        </m:r>
                      </m:e>
                      <m:sup>
                        <m:r>
                          <a:rPr lang="en-US" sz="2000" b="0" i="1">
                            <a:latin typeface="Cambria Math" panose="02040503050406030204" pitchFamily="18" charset="0"/>
                          </a:rPr>
                          <m:t>3</m:t>
                        </m:r>
                      </m:sup>
                    </m:sSup>
                  </m:oMath>
                </a14:m>
                <a:endParaRPr lang="en-US" sz="2000" dirty="0">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1477489" y="2649548"/>
                <a:ext cx="8502161" cy="1369862"/>
              </a:xfrm>
              <a:prstGeom prst="rect">
                <a:avLst/>
              </a:prstGeom>
              <a:blipFill>
                <a:blip r:embed="rId4"/>
                <a:stretch>
                  <a:fillRect l="-717" t="-2679" b="-4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944594" y="2033236"/>
                <a:ext cx="8374793" cy="431015"/>
              </a:xfrm>
              <a:prstGeom prst="rect">
                <a:avLst/>
              </a:prstGeom>
            </p:spPr>
            <p:txBody>
              <a:bodyPr wrap="none">
                <a:spAutoFit/>
              </a:bodyPr>
              <a:lstStyle/>
              <a:p>
                <a:r>
                  <a:rPr lang="en-US" sz="2000" b="0" dirty="0">
                    <a:solidFill>
                      <a:srgbClr val="252525"/>
                    </a:solidFill>
                    <a:latin typeface="+mn-lt"/>
                  </a:rPr>
                  <a:t>The </a:t>
                </a:r>
                <a:r>
                  <a:rPr lang="en-US" sz="2000" dirty="0">
                    <a:solidFill>
                      <a:srgbClr val="FF0000"/>
                    </a:solidFill>
                    <a:latin typeface="+mn-lt"/>
                  </a:rPr>
                  <a:t>covariant vector</a:t>
                </a:r>
                <a:r>
                  <a:rPr lang="en-US" sz="2000" b="0" dirty="0">
                    <a:solidFill>
                      <a:srgbClr val="FF0000"/>
                    </a:solidFill>
                    <a:latin typeface="+mn-lt"/>
                  </a:rPr>
                  <a:t> </a:t>
                </a:r>
                <a14:m>
                  <m:oMath xmlns:m="http://schemas.openxmlformats.org/officeDocument/2006/math">
                    <m:sSub>
                      <m:sSubPr>
                        <m:ctrlPr>
                          <a:rPr lang="en-US" sz="2000" b="0" i="1">
                            <a:latin typeface="Cambria Math" panose="02040503050406030204" pitchFamily="18" charset="0"/>
                          </a:rPr>
                        </m:ctrlPr>
                      </m:sSubPr>
                      <m:e>
                        <m:r>
                          <a:rPr lang="en-US" sz="2000" b="0" i="1">
                            <a:latin typeface="Cambria Math" panose="02040503050406030204" pitchFamily="18" charset="0"/>
                          </a:rPr>
                          <m:t>𝑥</m:t>
                        </m:r>
                      </m:e>
                      <m:sub>
                        <m:r>
                          <a:rPr lang="en-US" sz="2000" b="0" i="1">
                            <a:latin typeface="Cambria Math" panose="02040503050406030204" pitchFamily="18" charset="0"/>
                            <a:ea typeface="Cambria Math" panose="02040503050406030204" pitchFamily="18" charset="0"/>
                          </a:rPr>
                          <m:t>𝜇</m:t>
                        </m:r>
                      </m:sub>
                    </m:sSub>
                    <m:r>
                      <a:rPr lang="en-US" sz="2000" b="0" i="1">
                        <a:latin typeface="Cambria Math" panose="02040503050406030204" pitchFamily="18" charset="0"/>
                        <a:ea typeface="Cambria Math" panose="02040503050406030204" pitchFamily="18" charset="0"/>
                      </a:rPr>
                      <m:t>=</m:t>
                    </m:r>
                    <m:d>
                      <m:dPr>
                        <m:ctrlPr>
                          <a:rPr lang="en-US" sz="2000" b="0" i="1">
                            <a:latin typeface="Cambria Math" panose="02040503050406030204" pitchFamily="18" charset="0"/>
                          </a:rPr>
                        </m:ctrlPr>
                      </m:dPr>
                      <m:e>
                        <m:sSub>
                          <m:sSubPr>
                            <m:ctrlPr>
                              <a:rPr lang="en-US" sz="2000" b="0" i="1">
                                <a:latin typeface="Cambria Math" panose="02040503050406030204" pitchFamily="18" charset="0"/>
                              </a:rPr>
                            </m:ctrlPr>
                          </m:sSubPr>
                          <m:e>
                            <m:r>
                              <a:rPr lang="en-US" sz="2000" b="0" i="1">
                                <a:latin typeface="Cambria Math" panose="02040503050406030204" pitchFamily="18" charset="0"/>
                              </a:rPr>
                              <m:t>𝑥</m:t>
                            </m:r>
                          </m:e>
                          <m:sub>
                            <m:r>
                              <a:rPr lang="en-US" sz="2000" b="0" i="1">
                                <a:latin typeface="Cambria Math" panose="02040503050406030204" pitchFamily="18" charset="0"/>
                              </a:rPr>
                              <m:t>0</m:t>
                            </m:r>
                          </m:sub>
                        </m:sSub>
                        <m:r>
                          <a:rPr lang="en-US" sz="2000" b="0" i="1">
                            <a:latin typeface="Cambria Math" panose="02040503050406030204" pitchFamily="18" charset="0"/>
                          </a:rPr>
                          <m:t>,</m:t>
                        </m:r>
                        <m:sSub>
                          <m:sSubPr>
                            <m:ctrlPr>
                              <a:rPr lang="en-US" sz="2000" b="0" i="1">
                                <a:latin typeface="Cambria Math" panose="02040503050406030204" pitchFamily="18" charset="0"/>
                              </a:rPr>
                            </m:ctrlPr>
                          </m:sSubPr>
                          <m:e>
                            <m:r>
                              <a:rPr lang="en-US" sz="2000" b="0" i="1">
                                <a:latin typeface="Cambria Math" panose="02040503050406030204" pitchFamily="18" charset="0"/>
                              </a:rPr>
                              <m:t>𝑥</m:t>
                            </m:r>
                          </m:e>
                          <m:sub>
                            <m:r>
                              <a:rPr lang="en-US" sz="2000" b="0" i="1">
                                <a:latin typeface="Cambria Math" panose="02040503050406030204" pitchFamily="18" charset="0"/>
                              </a:rPr>
                              <m:t>1</m:t>
                            </m:r>
                          </m:sub>
                        </m:sSub>
                        <m:r>
                          <a:rPr lang="en-US" sz="2000" b="0" i="1">
                            <a:latin typeface="Cambria Math" panose="02040503050406030204" pitchFamily="18" charset="0"/>
                          </a:rPr>
                          <m:t>,</m:t>
                        </m:r>
                        <m:sSub>
                          <m:sSubPr>
                            <m:ctrlPr>
                              <a:rPr lang="en-US" sz="2000" b="0" i="1">
                                <a:latin typeface="Cambria Math" panose="02040503050406030204" pitchFamily="18" charset="0"/>
                              </a:rPr>
                            </m:ctrlPr>
                          </m:sSubPr>
                          <m:e>
                            <m:r>
                              <a:rPr lang="en-US" sz="2000" b="0" i="1">
                                <a:latin typeface="Cambria Math" panose="02040503050406030204" pitchFamily="18" charset="0"/>
                              </a:rPr>
                              <m:t>𝑥</m:t>
                            </m:r>
                          </m:e>
                          <m:sub>
                            <m:r>
                              <a:rPr lang="en-US" sz="2000" b="0" i="1">
                                <a:latin typeface="Cambria Math" panose="02040503050406030204" pitchFamily="18" charset="0"/>
                              </a:rPr>
                              <m:t>2</m:t>
                            </m:r>
                          </m:sub>
                        </m:sSub>
                        <m:r>
                          <a:rPr lang="en-US" sz="2000" b="0" i="1">
                            <a:latin typeface="Cambria Math" panose="02040503050406030204" pitchFamily="18" charset="0"/>
                          </a:rPr>
                          <m:t>,</m:t>
                        </m:r>
                        <m:sSub>
                          <m:sSubPr>
                            <m:ctrlPr>
                              <a:rPr lang="en-US" sz="2000" b="0" i="1">
                                <a:latin typeface="Cambria Math" panose="02040503050406030204" pitchFamily="18" charset="0"/>
                              </a:rPr>
                            </m:ctrlPr>
                          </m:sSubPr>
                          <m:e>
                            <m:r>
                              <a:rPr lang="en-US" sz="2000" b="0" i="1">
                                <a:latin typeface="Cambria Math" panose="02040503050406030204" pitchFamily="18" charset="0"/>
                              </a:rPr>
                              <m:t>𝑥</m:t>
                            </m:r>
                          </m:e>
                          <m:sub>
                            <m:r>
                              <a:rPr lang="en-US" sz="2000" b="0" i="1">
                                <a:latin typeface="Cambria Math" panose="02040503050406030204" pitchFamily="18" charset="0"/>
                              </a:rPr>
                              <m:t>3</m:t>
                            </m:r>
                          </m:sub>
                        </m:sSub>
                      </m:e>
                    </m:d>
                    <m:r>
                      <a:rPr lang="en-US" sz="2000" b="0" i="1">
                        <a:latin typeface="Cambria Math" panose="02040503050406030204" pitchFamily="18" charset="0"/>
                        <a:ea typeface="Cambria Math" panose="02040503050406030204" pitchFamily="18" charset="0"/>
                      </a:rPr>
                      <m:t>≡</m:t>
                    </m:r>
                    <m:d>
                      <m:dPr>
                        <m:ctrlPr>
                          <a:rPr lang="en-US" sz="2000" b="0" i="1">
                            <a:latin typeface="Cambria Math" panose="02040503050406030204" pitchFamily="18" charset="0"/>
                          </a:rPr>
                        </m:ctrlPr>
                      </m:dPr>
                      <m:e>
                        <m:sSup>
                          <m:sSupPr>
                            <m:ctrlPr>
                              <a:rPr lang="en-US" sz="2000" b="0" i="1">
                                <a:latin typeface="Cambria Math" panose="02040503050406030204" pitchFamily="18" charset="0"/>
                              </a:rPr>
                            </m:ctrlPr>
                          </m:sSupPr>
                          <m:e>
                            <m:r>
                              <a:rPr lang="en-US" sz="2000" b="0" i="1">
                                <a:solidFill>
                                  <a:srgbClr val="FF0000"/>
                                </a:solidFill>
                                <a:latin typeface="Cambria Math" panose="02040503050406030204" pitchFamily="18" charset="0"/>
                              </a:rPr>
                              <m:t>−</m:t>
                            </m:r>
                            <m:r>
                              <a:rPr lang="en-US" sz="2000" b="0" i="1">
                                <a:solidFill>
                                  <a:srgbClr val="FF0000"/>
                                </a:solidFill>
                                <a:latin typeface="Cambria Math" panose="02040503050406030204" pitchFamily="18" charset="0"/>
                              </a:rPr>
                              <m:t>𝑥</m:t>
                            </m:r>
                          </m:e>
                          <m:sup>
                            <m:r>
                              <a:rPr lang="en-US" sz="2000" b="0" i="1">
                                <a:latin typeface="Cambria Math" panose="02040503050406030204" pitchFamily="18" charset="0"/>
                              </a:rPr>
                              <m:t>0</m:t>
                            </m:r>
                          </m:sup>
                        </m:sSup>
                        <m:r>
                          <a:rPr lang="en-US" sz="2000" b="0" i="1">
                            <a:latin typeface="Cambria Math" panose="02040503050406030204" pitchFamily="18" charset="0"/>
                          </a:rPr>
                          <m:t>,</m:t>
                        </m:r>
                        <m:sSup>
                          <m:sSupPr>
                            <m:ctrlPr>
                              <a:rPr lang="en-US" sz="2000" b="0" i="1">
                                <a:latin typeface="Cambria Math" panose="02040503050406030204" pitchFamily="18" charset="0"/>
                              </a:rPr>
                            </m:ctrlPr>
                          </m:sSupPr>
                          <m:e>
                            <m:r>
                              <a:rPr lang="en-US" sz="2000" b="0" i="1">
                                <a:latin typeface="Cambria Math" panose="02040503050406030204" pitchFamily="18" charset="0"/>
                              </a:rPr>
                              <m:t>𝑥</m:t>
                            </m:r>
                          </m:e>
                          <m:sup>
                            <m:r>
                              <a:rPr lang="en-US" sz="2000" b="0" i="1">
                                <a:latin typeface="Cambria Math" panose="02040503050406030204" pitchFamily="18" charset="0"/>
                              </a:rPr>
                              <m:t>1</m:t>
                            </m:r>
                          </m:sup>
                        </m:sSup>
                        <m:r>
                          <a:rPr lang="en-US" sz="2000" b="0" i="1">
                            <a:latin typeface="Cambria Math" panose="02040503050406030204" pitchFamily="18" charset="0"/>
                          </a:rPr>
                          <m:t>,</m:t>
                        </m:r>
                        <m:sSup>
                          <m:sSupPr>
                            <m:ctrlPr>
                              <a:rPr lang="en-US" sz="2000" b="0" i="1">
                                <a:latin typeface="Cambria Math" panose="02040503050406030204" pitchFamily="18" charset="0"/>
                              </a:rPr>
                            </m:ctrlPr>
                          </m:sSupPr>
                          <m:e>
                            <m:r>
                              <a:rPr lang="en-US" sz="2000" b="0" i="1">
                                <a:latin typeface="Cambria Math" panose="02040503050406030204" pitchFamily="18" charset="0"/>
                              </a:rPr>
                              <m:t>𝑥</m:t>
                            </m:r>
                          </m:e>
                          <m:sup>
                            <m:r>
                              <a:rPr lang="en-US" sz="2000" b="0" i="1">
                                <a:latin typeface="Cambria Math" panose="02040503050406030204" pitchFamily="18" charset="0"/>
                              </a:rPr>
                              <m:t>2</m:t>
                            </m:r>
                          </m:sup>
                        </m:sSup>
                        <m:r>
                          <a:rPr lang="en-US" sz="2000" b="0" i="1">
                            <a:latin typeface="Cambria Math" panose="02040503050406030204" pitchFamily="18" charset="0"/>
                          </a:rPr>
                          <m:t>,</m:t>
                        </m:r>
                        <m:sSup>
                          <m:sSupPr>
                            <m:ctrlPr>
                              <a:rPr lang="en-US" sz="2000" b="0" i="1">
                                <a:latin typeface="Cambria Math" panose="02040503050406030204" pitchFamily="18" charset="0"/>
                              </a:rPr>
                            </m:ctrlPr>
                          </m:sSupPr>
                          <m:e>
                            <m:r>
                              <a:rPr lang="en-US" sz="2000" b="0" i="1">
                                <a:latin typeface="Cambria Math" panose="02040503050406030204" pitchFamily="18" charset="0"/>
                              </a:rPr>
                              <m:t>𝑥</m:t>
                            </m:r>
                          </m:e>
                          <m:sup>
                            <m:r>
                              <a:rPr lang="en-US" sz="2000" b="0" i="1">
                                <a:latin typeface="Cambria Math" panose="02040503050406030204" pitchFamily="18" charset="0"/>
                              </a:rPr>
                              <m:t>3</m:t>
                            </m:r>
                          </m:sup>
                        </m:sSup>
                      </m:e>
                    </m:d>
                    <m:r>
                      <a:rPr lang="en-US" sz="2000" b="0" i="1">
                        <a:latin typeface="Cambria Math" panose="02040503050406030204" pitchFamily="18" charset="0"/>
                      </a:rPr>
                      <m:t>=(</m:t>
                    </m:r>
                    <m:r>
                      <a:rPr lang="en-US" sz="2000" b="0" i="1">
                        <a:solidFill>
                          <a:srgbClr val="FF0000"/>
                        </a:solidFill>
                        <a:latin typeface="Cambria Math" panose="02040503050406030204" pitchFamily="18" charset="0"/>
                      </a:rPr>
                      <m:t>−</m:t>
                    </m:r>
                    <m:r>
                      <a:rPr lang="en-US" sz="2000" b="0" i="1">
                        <a:latin typeface="Cambria Math" panose="02040503050406030204" pitchFamily="18" charset="0"/>
                      </a:rPr>
                      <m:t>𝑐𝑡</m:t>
                    </m:r>
                    <m:r>
                      <a:rPr lang="en-US" sz="2000" b="0" i="1">
                        <a:latin typeface="Cambria Math" panose="02040503050406030204" pitchFamily="18" charset="0"/>
                      </a:rPr>
                      <m:t>, </m:t>
                    </m:r>
                    <m:r>
                      <a:rPr lang="en-US" sz="2000" b="0" i="1">
                        <a:latin typeface="Cambria Math" panose="02040503050406030204" pitchFamily="18" charset="0"/>
                      </a:rPr>
                      <m:t>𝑥</m:t>
                    </m:r>
                    <m:r>
                      <a:rPr lang="en-US" sz="2000" b="0" i="1">
                        <a:latin typeface="Cambria Math" panose="02040503050406030204" pitchFamily="18" charset="0"/>
                      </a:rPr>
                      <m:t>,</m:t>
                    </m:r>
                    <m:r>
                      <a:rPr lang="en-US" sz="2000" b="0" i="1">
                        <a:latin typeface="Cambria Math" panose="02040503050406030204" pitchFamily="18" charset="0"/>
                      </a:rPr>
                      <m:t>𝑦</m:t>
                    </m:r>
                    <m:r>
                      <a:rPr lang="en-US" sz="2000" b="0" i="1">
                        <a:latin typeface="Cambria Math" panose="02040503050406030204" pitchFamily="18" charset="0"/>
                      </a:rPr>
                      <m:t>,</m:t>
                    </m:r>
                    <m:r>
                      <a:rPr lang="en-US" sz="2000" b="0" i="1">
                        <a:latin typeface="Cambria Math" panose="02040503050406030204" pitchFamily="18" charset="0"/>
                      </a:rPr>
                      <m:t>𝑧</m:t>
                    </m:r>
                    <m:r>
                      <a:rPr lang="en-US" sz="2000" b="0" i="1">
                        <a:latin typeface="Cambria Math" panose="02040503050406030204" pitchFamily="18" charset="0"/>
                      </a:rPr>
                      <m:t>)</m:t>
                    </m:r>
                  </m:oMath>
                </a14:m>
                <a:endParaRPr lang="en-US" sz="2000" dirty="0">
                  <a:latin typeface="+mn-lt"/>
                </a:endParaRPr>
              </a:p>
            </p:txBody>
          </p:sp>
        </mc:Choice>
        <mc:Fallback xmlns="">
          <p:sp>
            <p:nvSpPr>
              <p:cNvPr id="6" name="Rectangle 5"/>
              <p:cNvSpPr>
                <a:spLocks noRot="1" noChangeAspect="1" noMove="1" noResize="1" noEditPoints="1" noAdjustHandles="1" noChangeArrowheads="1" noChangeShapeType="1" noTextEdit="1"/>
              </p:cNvSpPr>
              <p:nvPr/>
            </p:nvSpPr>
            <p:spPr>
              <a:xfrm>
                <a:off x="1944594" y="2033236"/>
                <a:ext cx="8374793" cy="431015"/>
              </a:xfrm>
              <a:prstGeom prst="rect">
                <a:avLst/>
              </a:prstGeom>
              <a:blipFill>
                <a:blip r:embed="rId5"/>
                <a:stretch>
                  <a:fillRect l="-291" t="-714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762559" y="5105733"/>
                <a:ext cx="2183610" cy="771686"/>
              </a:xfrm>
              <a:prstGeom prst="rect">
                <a:avLst/>
              </a:prstGeom>
              <a:ln w="1905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𝜈</m:t>
                              </m:r>
                            </m:sup>
                          </m:sSup>
                        </m:num>
                        <m:den>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𝑥</m:t>
                              </m:r>
                            </m:e>
                            <m:sub>
                              <m:r>
                                <a:rPr lang="en-US" sz="2000" b="0" i="1">
                                  <a:latin typeface="Cambria Math" panose="02040503050406030204" pitchFamily="18" charset="0"/>
                                  <a:ea typeface="Cambria Math" panose="02040503050406030204" pitchFamily="18" charset="0"/>
                                </a:rPr>
                                <m:t>𝜇</m:t>
                              </m:r>
                            </m:sub>
                          </m:sSub>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𝜇</m:t>
                              </m:r>
                            </m:sup>
                          </m:sSup>
                        </m:num>
                        <m:den>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𝑥</m:t>
                              </m:r>
                            </m:e>
                            <m:sub>
                              <m:r>
                                <a:rPr lang="en-US" sz="2000" b="0" i="1">
                                  <a:latin typeface="Cambria Math" panose="02040503050406030204" pitchFamily="18" charset="0"/>
                                  <a:ea typeface="Cambria Math" panose="02040503050406030204" pitchFamily="18" charset="0"/>
                                </a:rPr>
                                <m:t>𝜈</m:t>
                              </m:r>
                            </m:sub>
                          </m:sSub>
                        </m:den>
                      </m:f>
                    </m:oMath>
                  </m:oMathPara>
                </a14:m>
                <a:endParaRPr lang="en-US" sz="2000" dirty="0"/>
              </a:p>
            </p:txBody>
          </p:sp>
        </mc:Choice>
        <mc:Fallback xmlns="">
          <p:sp>
            <p:nvSpPr>
              <p:cNvPr id="3" name="Rectangle 2"/>
              <p:cNvSpPr>
                <a:spLocks noRot="1" noChangeAspect="1" noMove="1" noResize="1" noEditPoints="1" noAdjustHandles="1" noChangeArrowheads="1" noChangeShapeType="1" noTextEdit="1"/>
              </p:cNvSpPr>
              <p:nvPr/>
            </p:nvSpPr>
            <p:spPr>
              <a:xfrm>
                <a:off x="4762559" y="5105733"/>
                <a:ext cx="2183610" cy="771686"/>
              </a:xfrm>
              <a:prstGeom prst="rect">
                <a:avLst/>
              </a:prstGeom>
              <a:blipFill>
                <a:blip r:embed="rId6"/>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113605" y="4488217"/>
                <a:ext cx="5210272" cy="400110"/>
              </a:xfrm>
              <a:prstGeom prst="rect">
                <a:avLst/>
              </a:prstGeom>
            </p:spPr>
            <p:txBody>
              <a:bodyPr wrap="none">
                <a:spAutoFit/>
              </a:bodyPr>
              <a:lstStyle/>
              <a:p>
                <a:r>
                  <a:rPr lang="en-US" sz="2000" b="0" u="sng" dirty="0">
                    <a:solidFill>
                      <a:srgbClr val="242424"/>
                    </a:solidFill>
                    <a:latin typeface="Times New Roman" panose="02020603050405020304" pitchFamily="18" charset="0"/>
                  </a:rPr>
                  <a:t>Statement</a:t>
                </a:r>
                <a:r>
                  <a:rPr lang="en-US" sz="2000" b="0" dirty="0">
                    <a:solidFill>
                      <a:srgbClr val="242424"/>
                    </a:solidFill>
                    <a:latin typeface="Times New Roman" panose="02020603050405020304" pitchFamily="18" charset="0"/>
                  </a:rPr>
                  <a:t>: The field tensor </a:t>
                </a:r>
                <a14:m>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r>
                      <a:rPr lang="en-US" sz="2000" b="0" i="1">
                        <a:latin typeface="Cambria Math" panose="02040503050406030204" pitchFamily="18" charset="0"/>
                        <a:ea typeface="Cambria Math" panose="02040503050406030204" pitchFamily="18" charset="0"/>
                      </a:rPr>
                      <m:t> </m:t>
                    </m:r>
                  </m:oMath>
                </a14:m>
                <a:r>
                  <a:rPr lang="en-US" sz="2000" b="0" dirty="0">
                    <a:solidFill>
                      <a:srgbClr val="242424"/>
                    </a:solidFill>
                    <a:latin typeface="Times New Roman" panose="02020603050405020304" pitchFamily="18" charset="0"/>
                  </a:rPr>
                  <a:t>can be written as</a:t>
                </a:r>
                <a:endParaRPr lang="en-US" sz="2000" dirty="0"/>
              </a:p>
            </p:txBody>
          </p:sp>
        </mc:Choice>
        <mc:Fallback xmlns="">
          <p:sp>
            <p:nvSpPr>
              <p:cNvPr id="10" name="Rectangle 9"/>
              <p:cNvSpPr>
                <a:spLocks noRot="1" noChangeAspect="1" noMove="1" noResize="1" noEditPoints="1" noAdjustHandles="1" noChangeArrowheads="1" noChangeShapeType="1" noTextEdit="1"/>
              </p:cNvSpPr>
              <p:nvPr/>
            </p:nvSpPr>
            <p:spPr>
              <a:xfrm>
                <a:off x="3113605" y="4488217"/>
                <a:ext cx="5210272" cy="400110"/>
              </a:xfrm>
              <a:prstGeom prst="rect">
                <a:avLst/>
              </a:prstGeom>
              <a:blipFill>
                <a:blip r:embed="rId7"/>
                <a:stretch>
                  <a:fillRect l="-1288" t="-7576" r="-351"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391550" y="6178976"/>
                <a:ext cx="9231515" cy="424796"/>
              </a:xfrm>
              <a:prstGeom prst="rect">
                <a:avLst/>
              </a:prstGeom>
            </p:spPr>
            <p:txBody>
              <a:bodyPr wrap="square">
                <a:spAutoFit/>
              </a:bodyPr>
              <a:lstStyle/>
              <a:p>
                <a:pPr algn="l"/>
                <a:r>
                  <a:rPr lang="en-US" sz="2000" b="0" dirty="0">
                    <a:solidFill>
                      <a:srgbClr val="242424"/>
                    </a:solidFill>
                    <a:latin typeface="Times New Roman" panose="02020603050405020304" pitchFamily="18" charset="0"/>
                  </a:rPr>
                  <a:t>NB: Observe that the differentiation is with respect to the </a:t>
                </a:r>
                <a:r>
                  <a:rPr lang="en-US" sz="2000" b="0" i="1" dirty="0">
                    <a:solidFill>
                      <a:srgbClr val="242424"/>
                    </a:solidFill>
                    <a:latin typeface="Times New Roman" panose="02020603050405020304" pitchFamily="18" charset="0"/>
                  </a:rPr>
                  <a:t>covariant </a:t>
                </a:r>
                <a:r>
                  <a:rPr lang="en-US" sz="2000" b="0" dirty="0">
                    <a:solidFill>
                      <a:srgbClr val="242424"/>
                    </a:solidFill>
                    <a:latin typeface="Times New Roman" panose="02020603050405020304" pitchFamily="18" charset="0"/>
                  </a:rPr>
                  <a:t>vectors </a:t>
                </a:r>
                <a14:m>
                  <m:oMath xmlns:m="http://schemas.openxmlformats.org/officeDocument/2006/math">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𝑥</m:t>
                        </m:r>
                      </m:e>
                      <m:sub>
                        <m:r>
                          <a:rPr lang="en-US" sz="2000" b="0" i="1">
                            <a:latin typeface="Cambria Math" panose="02040503050406030204" pitchFamily="18" charset="0"/>
                            <a:ea typeface="Cambria Math" panose="02040503050406030204" pitchFamily="18" charset="0"/>
                          </a:rPr>
                          <m:t>𝜇</m:t>
                        </m:r>
                      </m:sub>
                    </m:sSub>
                    <m:r>
                      <a:rPr lang="en-US" sz="2000" b="0" i="1">
                        <a:latin typeface="Cambria Math" panose="02040503050406030204" pitchFamily="18" charset="0"/>
                        <a:ea typeface="Cambria Math" panose="02040503050406030204" pitchFamily="18" charset="0"/>
                      </a:rPr>
                      <m:t> </m:t>
                    </m:r>
                  </m:oMath>
                </a14:m>
                <a:r>
                  <a:rPr lang="en-US" sz="2000" b="0" dirty="0">
                    <a:solidFill>
                      <a:srgbClr val="242424"/>
                    </a:solidFill>
                    <a:latin typeface="Times New Roman" panose="02020603050405020304" pitchFamily="18" charset="0"/>
                  </a:rPr>
                  <a:t>and </a:t>
                </a:r>
                <a14:m>
                  <m:oMath xmlns:m="http://schemas.openxmlformats.org/officeDocument/2006/math">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𝑥</m:t>
                        </m:r>
                      </m:e>
                      <m:sub>
                        <m:r>
                          <a:rPr lang="en-US" sz="2000" b="0" i="1">
                            <a:latin typeface="Cambria Math" panose="02040503050406030204" pitchFamily="18" charset="0"/>
                            <a:ea typeface="Cambria Math" panose="02040503050406030204" pitchFamily="18" charset="0"/>
                          </a:rPr>
                          <m:t>𝜈</m:t>
                        </m:r>
                      </m:sub>
                    </m:sSub>
                  </m:oMath>
                </a14:m>
                <a:endParaRPr lang="en-US" sz="2000" dirty="0"/>
              </a:p>
            </p:txBody>
          </p:sp>
        </mc:Choice>
        <mc:Fallback xmlns="">
          <p:sp>
            <p:nvSpPr>
              <p:cNvPr id="12" name="Rectangle 11"/>
              <p:cNvSpPr>
                <a:spLocks noRot="1" noChangeAspect="1" noMove="1" noResize="1" noEditPoints="1" noAdjustHandles="1" noChangeArrowheads="1" noChangeShapeType="1" noTextEdit="1"/>
              </p:cNvSpPr>
              <p:nvPr/>
            </p:nvSpPr>
            <p:spPr>
              <a:xfrm>
                <a:off x="1391550" y="6178976"/>
                <a:ext cx="9231515" cy="424796"/>
              </a:xfrm>
              <a:prstGeom prst="rect">
                <a:avLst/>
              </a:prstGeom>
              <a:blipFill>
                <a:blip r:embed="rId8"/>
                <a:stretch>
                  <a:fillRect l="-660" t="-8696" b="-20290"/>
                </a:stretch>
              </a:blipFill>
            </p:spPr>
            <p:txBody>
              <a:bodyPr/>
              <a:lstStyle/>
              <a:p>
                <a:r>
                  <a:rPr lang="en-US">
                    <a:noFill/>
                  </a:rPr>
                  <a:t> </a:t>
                </a:r>
              </a:p>
            </p:txBody>
          </p:sp>
        </mc:Fallback>
      </mc:AlternateContent>
      <p:sp>
        <p:nvSpPr>
          <p:cNvPr id="13" name="Content Placeholder 4">
            <a:extLst>
              <a:ext uri="{FF2B5EF4-FFF2-40B4-BE49-F238E27FC236}">
                <a16:creationId xmlns:a16="http://schemas.microsoft.com/office/drawing/2014/main" id="{F3A52DD8-BC83-418F-8009-80DF0D156846}"/>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55</a:t>
            </a:fld>
            <a:endParaRPr lang="en-US" dirty="0"/>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523D858-4A0C-43B3-A317-CCFA84C35E4B}"/>
                  </a:ext>
                </a:extLst>
              </p:cNvPr>
              <p:cNvSpPr/>
              <p:nvPr/>
            </p:nvSpPr>
            <p:spPr>
              <a:xfrm>
                <a:off x="5338118" y="821659"/>
                <a:ext cx="3974846" cy="722762"/>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m:t>
                          </m:r>
                        </m:e>
                        <m:sup>
                          <m:r>
                            <a:rPr lang="en-US" sz="2000" b="0" i="1">
                              <a:latin typeface="Cambria Math" panose="02040503050406030204" pitchFamily="18" charset="0"/>
                              <a:ea typeface="Cambria Math" panose="02040503050406030204" pitchFamily="18" charset="0"/>
                            </a:rPr>
                            <m:t>2</m:t>
                          </m:r>
                        </m:sup>
                      </m:sSup>
                      <m:r>
                        <a:rPr lang="en-US" sz="2000" b="0" i="1">
                          <a:latin typeface="Cambria Math" panose="02040503050406030204" pitchFamily="18" charset="0"/>
                          <a:ea typeface="Cambria Math" panose="02040503050406030204" pitchFamily="18" charset="0"/>
                        </a:rPr>
                        <m:t>𝑉</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ru-RU" sz="2000" b="0" i="1">
                              <a:latin typeface="Cambria Math" panose="02040503050406030204" pitchFamily="18" charset="0"/>
                              <a:ea typeface="Cambria Math" panose="02040503050406030204" pitchFamily="18" charset="0"/>
                            </a:rPr>
                            <m:t>1</m:t>
                          </m:r>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den>
                      </m:f>
                      <m:r>
                        <a:rPr lang="en-US" sz="2000" b="0" i="1">
                          <a:latin typeface="Cambria Math" panose="02040503050406030204" pitchFamily="18" charset="0"/>
                          <a:ea typeface="Cambria Math" panose="02040503050406030204" pitchFamily="18" charset="0"/>
                        </a:rPr>
                        <m:t>𝜌</m:t>
                      </m:r>
                      <m:r>
                        <a:rPr lang="en-US" sz="2000" b="0" i="1">
                          <a:latin typeface="Cambria Math" panose="02040503050406030204" pitchFamily="18" charset="0"/>
                          <a:ea typeface="Cambria Math" panose="02040503050406030204" pitchFamily="18" charset="0"/>
                        </a:rPr>
                        <m:t>;    </m:t>
                      </m:r>
                      <m:sSup>
                        <m:sSupPr>
                          <m:ctrlPr>
                            <a:rPr lang="en-US" sz="2000" b="0" i="1">
                              <a:latin typeface="Cambria Math" panose="02040503050406030204" pitchFamily="18" charset="0"/>
                              <a:ea typeface="Cambria Math" panose="02040503050406030204" pitchFamily="18" charset="0"/>
                            </a:rPr>
                          </m:ctrlPr>
                        </m:sSupPr>
                        <m:e>
                          <m:box>
                            <m:boxPr>
                              <m:ctrlPr>
                                <a:rPr lang="en-US" sz="2000" b="0" i="1">
                                  <a:latin typeface="Cambria Math" panose="02040503050406030204" pitchFamily="18" charset="0"/>
                                  <a:ea typeface="Cambria Math" panose="02040503050406030204" pitchFamily="18" charset="0"/>
                                </a:rPr>
                              </m:ctrlPr>
                            </m:boxPr>
                            <m:e>
                              <m:box>
                                <m:boxPr>
                                  <m:ctrlPr>
                                    <a:rPr lang="en-US" sz="2000" b="0" i="1">
                                      <a:latin typeface="Cambria Math" panose="02040503050406030204" pitchFamily="18" charset="0"/>
                                      <a:ea typeface="Cambria Math" panose="02040503050406030204" pitchFamily="18" charset="0"/>
                                    </a:rPr>
                                  </m:ctrlPr>
                                </m:boxPr>
                                <m:e>
                                  <m:r>
                                    <a:rPr lang="en-US" sz="2000" b="0" i="1">
                                      <a:latin typeface="Cambria Math" panose="02040503050406030204" pitchFamily="18" charset="0"/>
                                      <a:ea typeface="Cambria Math" panose="02040503050406030204" pitchFamily="18" charset="0"/>
                                    </a:rPr>
                                    <m:t>□</m:t>
                                  </m:r>
                                </m:e>
                              </m:box>
                            </m:e>
                          </m:box>
                        </m:e>
                        <m:sup>
                          <m:r>
                            <a:rPr lang="en-US" sz="2000" b="0" i="1">
                              <a:latin typeface="Cambria Math" panose="02040503050406030204" pitchFamily="18" charset="0"/>
                              <a:ea typeface="Cambria Math" panose="02040503050406030204" pitchFamily="18" charset="0"/>
                            </a:rPr>
                            <m:t>2</m:t>
                          </m:r>
                        </m:sup>
                      </m:sSup>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a:rPr>
                            <m:t>𝐉</m:t>
                          </m:r>
                        </m:e>
                      </m:acc>
                      <m:r>
                        <a:rPr lang="en-US" sz="2000" b="1" i="1" smtClean="0">
                          <a:latin typeface="Cambria Math" panose="02040503050406030204" pitchFamily="18" charset="0"/>
                          <a:ea typeface="Cambria Math"/>
                        </a:rPr>
                        <m:t> ?</m:t>
                      </m:r>
                    </m:oMath>
                  </m:oMathPara>
                </a14:m>
                <a:endParaRPr lang="en-US" sz="2000" dirty="0"/>
              </a:p>
            </p:txBody>
          </p:sp>
        </mc:Choice>
        <mc:Fallback xmlns="">
          <p:sp>
            <p:nvSpPr>
              <p:cNvPr id="11" name="Rectangle 10">
                <a:extLst>
                  <a:ext uri="{FF2B5EF4-FFF2-40B4-BE49-F238E27FC236}">
                    <a16:creationId xmlns:a16="http://schemas.microsoft.com/office/drawing/2014/main" id="{7523D858-4A0C-43B3-A317-CCFA84C35E4B}"/>
                  </a:ext>
                </a:extLst>
              </p:cNvPr>
              <p:cNvSpPr>
                <a:spLocks noRot="1" noChangeAspect="1" noMove="1" noResize="1" noEditPoints="1" noAdjustHandles="1" noChangeArrowheads="1" noChangeShapeType="1" noTextEdit="1"/>
              </p:cNvSpPr>
              <p:nvPr/>
            </p:nvSpPr>
            <p:spPr>
              <a:xfrm>
                <a:off x="5338118" y="821659"/>
                <a:ext cx="3974846" cy="722762"/>
              </a:xfrm>
              <a:prstGeom prst="rect">
                <a:avLst/>
              </a:prstGeom>
              <a:blipFill>
                <a:blip r:embed="rId9"/>
                <a:stretch>
                  <a:fillRect/>
                </a:stretch>
              </a:blipFill>
              <a:ln w="19050">
                <a:no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9EE774FF-430F-4F9D-98DE-9063CA210DDB}"/>
              </a:ext>
            </a:extLst>
          </p:cNvPr>
          <p:cNvSpPr/>
          <p:nvPr/>
        </p:nvSpPr>
        <p:spPr>
          <a:xfrm>
            <a:off x="862793" y="982985"/>
            <a:ext cx="11590167" cy="400110"/>
          </a:xfrm>
          <a:prstGeom prst="rect">
            <a:avLst/>
          </a:prstGeom>
        </p:spPr>
        <p:txBody>
          <a:bodyPr wrap="square">
            <a:spAutoFit/>
          </a:bodyPr>
          <a:lstStyle/>
          <a:p>
            <a:pPr algn="l">
              <a:spcAft>
                <a:spcPts val="0"/>
              </a:spcAft>
            </a:pPr>
            <a:r>
              <a:rPr lang="en-US" sz="2000" b="0" dirty="0">
                <a:solidFill>
                  <a:srgbClr val="252525"/>
                </a:solidFill>
                <a:latin typeface="Times New Roman" panose="02020603050405020304" pitchFamily="18" charset="0"/>
              </a:rPr>
              <a:t>What about the wave equations for potentials</a:t>
            </a:r>
            <a:endParaRPr lang="en-US" sz="2000" dirty="0"/>
          </a:p>
        </p:txBody>
      </p:sp>
    </p:spTree>
    <p:extLst>
      <p:ext uri="{BB962C8B-B14F-4D97-AF65-F5344CB8AC3E}">
        <p14:creationId xmlns:p14="http://schemas.microsoft.com/office/powerpoint/2010/main" val="417485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P spid="3" grpId="0" animBg="1"/>
      <p:bldP spid="10"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Field tensor expressed in relativistic potentials</a:t>
            </a:r>
            <a:endParaRPr lang="en-US" altLang="en-US" dirty="0">
              <a:solidFill>
                <a:schemeClr val="accent2">
                  <a:lumMod val="50000"/>
                </a:schemeClr>
              </a:solidFill>
            </a:endParaRPr>
          </a:p>
        </p:txBody>
      </p:sp>
      <mc:AlternateContent xmlns:mc="http://schemas.openxmlformats.org/markup-compatibility/2006" xmlns:a14="http://schemas.microsoft.com/office/drawing/2010/main">
        <mc:Choice Requires="a14">
          <p:sp>
            <p:nvSpPr>
              <p:cNvPr id="3" name="Rectangle 2"/>
              <p:cNvSpPr/>
              <p:nvPr/>
            </p:nvSpPr>
            <p:spPr>
              <a:xfrm>
                <a:off x="1297131" y="1177414"/>
                <a:ext cx="2183610" cy="771686"/>
              </a:xfrm>
              <a:prstGeom prst="rect">
                <a:avLst/>
              </a:prstGeom>
              <a:ln w="1905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𝜈</m:t>
                              </m:r>
                            </m:sup>
                          </m:sSup>
                        </m:num>
                        <m:den>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𝑥</m:t>
                              </m:r>
                            </m:e>
                            <m:sub>
                              <m:r>
                                <a:rPr lang="en-US" sz="2000" b="0" i="1">
                                  <a:latin typeface="Cambria Math" panose="02040503050406030204" pitchFamily="18" charset="0"/>
                                  <a:ea typeface="Cambria Math" panose="02040503050406030204" pitchFamily="18" charset="0"/>
                                </a:rPr>
                                <m:t>𝜇</m:t>
                              </m:r>
                            </m:sub>
                          </m:sSub>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𝜇</m:t>
                              </m:r>
                            </m:sup>
                          </m:sSup>
                        </m:num>
                        <m:den>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𝑥</m:t>
                              </m:r>
                            </m:e>
                            <m:sub>
                              <m:r>
                                <a:rPr lang="en-US" sz="2000" b="0" i="1">
                                  <a:latin typeface="Cambria Math" panose="02040503050406030204" pitchFamily="18" charset="0"/>
                                  <a:ea typeface="Cambria Math" panose="02040503050406030204" pitchFamily="18" charset="0"/>
                                </a:rPr>
                                <m:t>𝜈</m:t>
                              </m:r>
                            </m:sub>
                          </m:sSub>
                        </m:den>
                      </m:f>
                    </m:oMath>
                  </m:oMathPara>
                </a14:m>
                <a:endParaRPr lang="en-US" sz="2000" dirty="0"/>
              </a:p>
            </p:txBody>
          </p:sp>
        </mc:Choice>
        <mc:Fallback xmlns="">
          <p:sp>
            <p:nvSpPr>
              <p:cNvPr id="3" name="Rectangle 2"/>
              <p:cNvSpPr>
                <a:spLocks noRot="1" noChangeAspect="1" noMove="1" noResize="1" noEditPoints="1" noAdjustHandles="1" noChangeArrowheads="1" noChangeShapeType="1" noTextEdit="1"/>
              </p:cNvSpPr>
              <p:nvPr/>
            </p:nvSpPr>
            <p:spPr>
              <a:xfrm>
                <a:off x="1297131" y="1177414"/>
                <a:ext cx="2183610" cy="771686"/>
              </a:xfrm>
              <a:prstGeom prst="rect">
                <a:avLst/>
              </a:prstGeom>
              <a:blipFill>
                <a:blip r:embed="rId3"/>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13114" y="2508321"/>
                <a:ext cx="7816361" cy="707886"/>
              </a:xfrm>
              <a:prstGeom prst="rect">
                <a:avLst/>
              </a:prstGeom>
            </p:spPr>
            <p:txBody>
              <a:bodyPr wrap="square">
                <a:spAutoFit/>
              </a:bodyPr>
              <a:lstStyle/>
              <a:p>
                <a:pPr algn="l"/>
                <a:r>
                  <a:rPr lang="en-US" sz="2000" b="0" dirty="0">
                    <a:latin typeface="+mn-lt"/>
                  </a:rPr>
                  <a:t>Let's evaluate components of </a:t>
                </a:r>
                <a14:m>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oMath>
                </a14:m>
                <a:r>
                  <a:rPr lang="en-US" sz="2000" b="0" dirty="0">
                    <a:latin typeface="+mn-lt"/>
                  </a:rPr>
                  <a:t> in terms of </a:t>
                </a:r>
                <a14:m>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𝜇</m:t>
                        </m:r>
                      </m:sup>
                    </m:sSup>
                  </m:oMath>
                </a14:m>
                <a:r>
                  <a:rPr lang="en-US" sz="2000" b="0" dirty="0">
                    <a:latin typeface="+mn-lt"/>
                  </a:rPr>
                  <a:t> explicitly </a:t>
                </a:r>
              </a:p>
              <a:p>
                <a:pPr algn="l"/>
                <a:r>
                  <a:rPr lang="en-US" sz="2000" b="0" dirty="0">
                    <a:latin typeface="+mn-lt"/>
                  </a:rPr>
                  <a:t>For </a:t>
                </a:r>
                <a14:m>
                  <m:oMath xmlns:m="http://schemas.openxmlformats.org/officeDocument/2006/math">
                    <m:r>
                      <a:rPr lang="en-US" sz="2000" b="0" i="1">
                        <a:latin typeface="Cambria Math" panose="02040503050406030204" pitchFamily="18" charset="0"/>
                        <a:ea typeface="Cambria Math" panose="02040503050406030204" pitchFamily="18" charset="0"/>
                      </a:rPr>
                      <m:t>𝜇</m:t>
                    </m:r>
                    <m:r>
                      <a:rPr lang="en-US" sz="2000" b="0" i="1">
                        <a:latin typeface="Cambria Math" panose="02040503050406030204" pitchFamily="18" charset="0"/>
                        <a:ea typeface="Cambria Math" panose="02040503050406030204" pitchFamily="18" charset="0"/>
                      </a:rPr>
                      <m:t>=0,</m:t>
                    </m:r>
                    <m:r>
                      <a:rPr lang="en-US" sz="2000" b="0" i="1">
                        <a:latin typeface="Cambria Math" panose="02040503050406030204" pitchFamily="18" charset="0"/>
                        <a:ea typeface="Cambria Math" panose="02040503050406030204" pitchFamily="18" charset="0"/>
                      </a:rPr>
                      <m:t>𝜈</m:t>
                    </m:r>
                    <m:r>
                      <a:rPr lang="en-US" sz="2000" b="0" i="1">
                        <a:latin typeface="Cambria Math" panose="02040503050406030204" pitchFamily="18" charset="0"/>
                        <a:ea typeface="Cambria Math" panose="02040503050406030204" pitchFamily="18" charset="0"/>
                      </a:rPr>
                      <m:t>=1</m:t>
                    </m:r>
                  </m:oMath>
                </a14:m>
                <a:r>
                  <a:rPr lang="en-US" sz="2000" b="0" dirty="0">
                    <a:latin typeface="+mn-lt"/>
                  </a:rPr>
                  <a:t>:</a:t>
                </a:r>
              </a:p>
            </p:txBody>
          </p:sp>
        </mc:Choice>
        <mc:Fallback xmlns="">
          <p:sp>
            <p:nvSpPr>
              <p:cNvPr id="7" name="Rectangle 6"/>
              <p:cNvSpPr>
                <a:spLocks noRot="1" noChangeAspect="1" noMove="1" noResize="1" noEditPoints="1" noAdjustHandles="1" noChangeArrowheads="1" noChangeShapeType="1" noTextEdit="1"/>
              </p:cNvSpPr>
              <p:nvPr/>
            </p:nvSpPr>
            <p:spPr>
              <a:xfrm>
                <a:off x="913114" y="2508321"/>
                <a:ext cx="7816361" cy="707886"/>
              </a:xfrm>
              <a:prstGeom prst="rect">
                <a:avLst/>
              </a:prstGeom>
              <a:blipFill>
                <a:blip r:embed="rId4"/>
                <a:stretch>
                  <a:fillRect l="-858" t="-4274" b="-13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913113" y="5281336"/>
                <a:ext cx="2137636" cy="760208"/>
              </a:xfrm>
              <a:prstGeom prst="rect">
                <a:avLst/>
              </a:prstGeom>
              <a:ln w="19050">
                <a:noFill/>
              </a:ln>
            </p:spPr>
            <p:txBody>
              <a:bodyPr wrap="none">
                <a:spAutoFit/>
              </a:bodyPr>
              <a:lstStyle/>
              <a:p>
                <a:pPr/>
                <a14:m>
                  <m:oMathPara xmlns:m="http://schemas.openxmlformats.org/officeDocument/2006/math">
                    <m:oMathParaPr>
                      <m:jc m:val="left"/>
                    </m:oMathParaPr>
                    <m:oMath xmlns:m="http://schemas.openxmlformats.org/officeDocument/2006/math">
                      <m:sSup>
                        <m:sSupPr>
                          <m:ctrlPr>
                            <a:rPr lang="en-US" sz="2000" b="0" i="1">
                              <a:solidFill>
                                <a:srgbClr val="7030A0"/>
                              </a:solidFill>
                              <a:latin typeface="Cambria Math" panose="02040503050406030204" pitchFamily="18" charset="0"/>
                              <a:ea typeface="Cambria Math" panose="02040503050406030204" pitchFamily="18" charset="0"/>
                            </a:rPr>
                          </m:ctrlPr>
                        </m:sSupPr>
                        <m:e>
                          <m:r>
                            <a:rPr lang="en-US" sz="2000" b="0" i="1">
                              <a:solidFill>
                                <a:srgbClr val="7030A0"/>
                              </a:solidFill>
                              <a:latin typeface="Cambria Math" panose="02040503050406030204" pitchFamily="18" charset="0"/>
                              <a:ea typeface="Cambria Math" panose="02040503050406030204" pitchFamily="18" charset="0"/>
                            </a:rPr>
                            <m:t>𝐹</m:t>
                          </m:r>
                        </m:e>
                        <m:sup>
                          <m:r>
                            <a:rPr lang="en-US" sz="2000" b="0" i="1">
                              <a:solidFill>
                                <a:srgbClr val="7030A0"/>
                              </a:solidFill>
                              <a:latin typeface="Cambria Math" panose="02040503050406030204" pitchFamily="18" charset="0"/>
                              <a:ea typeface="Cambria Math" panose="02040503050406030204" pitchFamily="18" charset="0"/>
                            </a:rPr>
                            <m:t>12</m:t>
                          </m:r>
                        </m:sup>
                      </m:sSup>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2</m:t>
                              </m:r>
                            </m:sup>
                          </m:sSup>
                        </m:num>
                        <m:den>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𝑥</m:t>
                              </m:r>
                            </m:e>
                            <m:sub>
                              <m:r>
                                <a:rPr lang="en-US" sz="2000" b="0" i="1">
                                  <a:latin typeface="Cambria Math" panose="02040503050406030204" pitchFamily="18" charset="0"/>
                                  <a:ea typeface="Cambria Math" panose="02040503050406030204" pitchFamily="18" charset="0"/>
                                </a:rPr>
                                <m:t>1</m:t>
                              </m:r>
                            </m:sub>
                          </m:sSub>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1</m:t>
                              </m:r>
                            </m:sup>
                          </m:sSup>
                        </m:num>
                        <m:den>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𝑥</m:t>
                              </m:r>
                            </m:e>
                            <m:sub>
                              <m:r>
                                <a:rPr lang="en-US" sz="2000" b="0" i="1">
                                  <a:latin typeface="Cambria Math" panose="02040503050406030204" pitchFamily="18" charset="0"/>
                                  <a:ea typeface="Cambria Math" panose="02040503050406030204" pitchFamily="18" charset="0"/>
                                </a:rPr>
                                <m:t>2</m:t>
                              </m:r>
                            </m:sub>
                          </m:sSub>
                        </m:den>
                      </m:f>
                    </m:oMath>
                  </m:oMathPara>
                </a14:m>
                <a:endParaRPr lang="en-US" sz="2000" dirty="0"/>
              </a:p>
            </p:txBody>
          </p:sp>
        </mc:Choice>
        <mc:Fallback xmlns="">
          <p:sp>
            <p:nvSpPr>
              <p:cNvPr id="14" name="Rectangle 13"/>
              <p:cNvSpPr>
                <a:spLocks noRot="1" noChangeAspect="1" noMove="1" noResize="1" noEditPoints="1" noAdjustHandles="1" noChangeArrowheads="1" noChangeShapeType="1" noTextEdit="1"/>
              </p:cNvSpPr>
              <p:nvPr/>
            </p:nvSpPr>
            <p:spPr>
              <a:xfrm>
                <a:off x="913113" y="5281336"/>
                <a:ext cx="2137636" cy="760208"/>
              </a:xfrm>
              <a:prstGeom prst="rect">
                <a:avLst/>
              </a:prstGeom>
              <a:blipFill>
                <a:blip r:embed="rId5"/>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913115" y="4489773"/>
                <a:ext cx="7693271" cy="424283"/>
              </a:xfrm>
              <a:prstGeom prst="rect">
                <a:avLst/>
              </a:prstGeom>
            </p:spPr>
            <p:txBody>
              <a:bodyPr wrap="square">
                <a:spAutoFit/>
              </a:bodyPr>
              <a:lstStyle/>
              <a:p>
                <a:pPr algn="l"/>
                <a:r>
                  <a:rPr lang="en-US" sz="2000" b="0" dirty="0">
                    <a:latin typeface="+mn-lt"/>
                  </a:rPr>
                  <a:t>For </a:t>
                </a:r>
                <a14:m>
                  <m:oMath xmlns:m="http://schemas.openxmlformats.org/officeDocument/2006/math">
                    <m:r>
                      <a:rPr lang="en-US" sz="2000" b="0" i="1">
                        <a:latin typeface="Cambria Math" panose="02040503050406030204" pitchFamily="18" charset="0"/>
                        <a:ea typeface="Cambria Math" panose="02040503050406030204" pitchFamily="18" charset="0"/>
                      </a:rPr>
                      <m:t>𝜇</m:t>
                    </m:r>
                    <m:r>
                      <a:rPr lang="en-US" sz="2000" b="0" i="1">
                        <a:latin typeface="Cambria Math" panose="02040503050406030204" pitchFamily="18" charset="0"/>
                        <a:ea typeface="Cambria Math" panose="02040503050406030204" pitchFamily="18" charset="0"/>
                      </a:rPr>
                      <m:t>=0,</m:t>
                    </m:r>
                    <m:r>
                      <a:rPr lang="en-US" sz="2000" b="0" i="1">
                        <a:latin typeface="Cambria Math" panose="02040503050406030204" pitchFamily="18" charset="0"/>
                        <a:ea typeface="Cambria Math" panose="02040503050406030204" pitchFamily="18" charset="0"/>
                      </a:rPr>
                      <m:t>𝜈</m:t>
                    </m:r>
                    <m:r>
                      <a:rPr lang="en-US" sz="2000" b="0" i="1">
                        <a:latin typeface="Cambria Math" panose="02040503050406030204" pitchFamily="18" charset="0"/>
                        <a:ea typeface="Cambria Math" panose="02040503050406030204" pitchFamily="18" charset="0"/>
                      </a:rPr>
                      <m:t>=2,3</m:t>
                    </m:r>
                  </m:oMath>
                </a14:m>
                <a:r>
                  <a:rPr lang="en-US" sz="2000" b="0" dirty="0">
                    <a:latin typeface="+mn-lt"/>
                  </a:rPr>
                  <a:t>: similarly yields </a:t>
                </a:r>
                <a14:m>
                  <m:oMath xmlns:m="http://schemas.openxmlformats.org/officeDocument/2006/math">
                    <m:sSub>
                      <m:sSubPr>
                        <m:ctrlPr>
                          <a:rPr lang="en-US" sz="2000" b="0" i="1">
                            <a:solidFill>
                              <a:srgbClr val="0070C0"/>
                            </a:solidFill>
                            <a:latin typeface="Cambria Math" panose="02040503050406030204" pitchFamily="18" charset="0"/>
                            <a:ea typeface="Cambria Math" panose="02040503050406030204" pitchFamily="18" charset="0"/>
                          </a:rPr>
                        </m:ctrlPr>
                      </m:sSubPr>
                      <m:e>
                        <m:r>
                          <a:rPr lang="en-US" sz="2000" b="0" i="1">
                            <a:solidFill>
                              <a:srgbClr val="0070C0"/>
                            </a:solidFill>
                            <a:latin typeface="Cambria Math" panose="02040503050406030204" pitchFamily="18" charset="0"/>
                            <a:ea typeface="Cambria Math" panose="02040503050406030204" pitchFamily="18" charset="0"/>
                          </a:rPr>
                          <m:t>𝐸</m:t>
                        </m:r>
                      </m:e>
                      <m:sub>
                        <m:r>
                          <a:rPr lang="en-US" sz="2000" b="0" i="1">
                            <a:solidFill>
                              <a:srgbClr val="0070C0"/>
                            </a:solidFill>
                            <a:latin typeface="Cambria Math" panose="02040503050406030204" pitchFamily="18" charset="0"/>
                            <a:ea typeface="Cambria Math" panose="02040503050406030204" pitchFamily="18" charset="0"/>
                          </a:rPr>
                          <m:t>𝑦</m:t>
                        </m:r>
                      </m:sub>
                    </m:sSub>
                    <m:r>
                      <a:rPr lang="en-US" sz="2000" b="0" i="1">
                        <a:solidFill>
                          <a:srgbClr val="0070C0"/>
                        </a:solidFill>
                        <a:latin typeface="Cambria Math" panose="02040503050406030204" pitchFamily="18" charset="0"/>
                        <a:ea typeface="Cambria Math" panose="02040503050406030204" pitchFamily="18" charset="0"/>
                      </a:rPr>
                      <m:t>/</m:t>
                    </m:r>
                    <m:r>
                      <a:rPr lang="en-US" sz="2000" b="0" i="1">
                        <a:solidFill>
                          <a:srgbClr val="0070C0"/>
                        </a:solidFill>
                        <a:latin typeface="Cambria Math" panose="02040503050406030204" pitchFamily="18" charset="0"/>
                        <a:ea typeface="Cambria Math" panose="02040503050406030204" pitchFamily="18" charset="0"/>
                      </a:rPr>
                      <m:t>𝑐</m:t>
                    </m:r>
                  </m:oMath>
                </a14:m>
                <a:r>
                  <a:rPr lang="en-US" sz="2000" b="0" dirty="0">
                    <a:solidFill>
                      <a:srgbClr val="0070C0"/>
                    </a:solidFill>
                    <a:latin typeface="+mn-lt"/>
                  </a:rPr>
                  <a:t> </a:t>
                </a:r>
                <a:r>
                  <a:rPr lang="en-US" sz="2000" b="0" dirty="0">
                    <a:latin typeface="+mn-lt"/>
                  </a:rPr>
                  <a:t>and </a:t>
                </a:r>
                <a14:m>
                  <m:oMath xmlns:m="http://schemas.openxmlformats.org/officeDocument/2006/math">
                    <m:sSub>
                      <m:sSubPr>
                        <m:ctrlPr>
                          <a:rPr lang="en-US" sz="2000" b="0" i="1">
                            <a:solidFill>
                              <a:srgbClr val="00B050"/>
                            </a:solidFill>
                            <a:latin typeface="Cambria Math" panose="02040503050406030204" pitchFamily="18" charset="0"/>
                            <a:ea typeface="Cambria Math" panose="02040503050406030204" pitchFamily="18" charset="0"/>
                          </a:rPr>
                        </m:ctrlPr>
                      </m:sSubPr>
                      <m:e>
                        <m:r>
                          <a:rPr lang="en-US" sz="2000" b="0" i="1">
                            <a:solidFill>
                              <a:srgbClr val="00B050"/>
                            </a:solidFill>
                            <a:latin typeface="Cambria Math" panose="02040503050406030204" pitchFamily="18" charset="0"/>
                            <a:ea typeface="Cambria Math" panose="02040503050406030204" pitchFamily="18" charset="0"/>
                          </a:rPr>
                          <m:t>𝐸</m:t>
                        </m:r>
                      </m:e>
                      <m:sub>
                        <m:r>
                          <a:rPr lang="en-US" sz="2000" b="0" i="1">
                            <a:solidFill>
                              <a:srgbClr val="00B050"/>
                            </a:solidFill>
                            <a:latin typeface="Cambria Math" panose="02040503050406030204" pitchFamily="18" charset="0"/>
                            <a:ea typeface="Cambria Math" panose="02040503050406030204" pitchFamily="18" charset="0"/>
                          </a:rPr>
                          <m:t>𝑧</m:t>
                        </m:r>
                      </m:sub>
                    </m:sSub>
                    <m:r>
                      <a:rPr lang="en-US" sz="2000" b="0" i="1">
                        <a:solidFill>
                          <a:srgbClr val="00B050"/>
                        </a:solidFill>
                        <a:latin typeface="Cambria Math" panose="02040503050406030204" pitchFamily="18" charset="0"/>
                        <a:ea typeface="Cambria Math" panose="02040503050406030204" pitchFamily="18" charset="0"/>
                      </a:rPr>
                      <m:t>/</m:t>
                    </m:r>
                    <m:r>
                      <a:rPr lang="en-US" sz="2000" b="0" i="1">
                        <a:solidFill>
                          <a:srgbClr val="00B050"/>
                        </a:solidFill>
                        <a:latin typeface="Cambria Math" panose="02040503050406030204" pitchFamily="18" charset="0"/>
                        <a:ea typeface="Cambria Math" panose="02040503050406030204" pitchFamily="18" charset="0"/>
                      </a:rPr>
                      <m:t>𝑐</m:t>
                    </m:r>
                  </m:oMath>
                </a14:m>
                <a:r>
                  <a:rPr lang="en-US" sz="2000" b="0" dirty="0">
                    <a:latin typeface="+mn-lt"/>
                  </a:rPr>
                  <a:t>, respectively </a:t>
                </a:r>
              </a:p>
            </p:txBody>
          </p:sp>
        </mc:Choice>
        <mc:Fallback xmlns="">
          <p:sp>
            <p:nvSpPr>
              <p:cNvPr id="16" name="Rectangle 15"/>
              <p:cNvSpPr>
                <a:spLocks noRot="1" noChangeAspect="1" noMove="1" noResize="1" noEditPoints="1" noAdjustHandles="1" noChangeArrowheads="1" noChangeShapeType="1" noTextEdit="1"/>
              </p:cNvSpPr>
              <p:nvPr/>
            </p:nvSpPr>
            <p:spPr>
              <a:xfrm>
                <a:off x="913115" y="4489773"/>
                <a:ext cx="7693271" cy="424283"/>
              </a:xfrm>
              <a:prstGeom prst="rect">
                <a:avLst/>
              </a:prstGeom>
              <a:blipFill>
                <a:blip r:embed="rId6"/>
                <a:stretch>
                  <a:fillRect l="-872" t="-8696" b="-20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913114" y="4881226"/>
                <a:ext cx="7816361" cy="400110"/>
              </a:xfrm>
              <a:prstGeom prst="rect">
                <a:avLst/>
              </a:prstGeom>
            </p:spPr>
            <p:txBody>
              <a:bodyPr wrap="square">
                <a:spAutoFit/>
              </a:bodyPr>
              <a:lstStyle/>
              <a:p>
                <a:pPr algn="l"/>
                <a:r>
                  <a:rPr lang="en-US" sz="2000" b="0" dirty="0">
                    <a:latin typeface="+mn-lt"/>
                  </a:rPr>
                  <a:t>For </a:t>
                </a:r>
                <a14:m>
                  <m:oMath xmlns:m="http://schemas.openxmlformats.org/officeDocument/2006/math">
                    <m:r>
                      <a:rPr lang="en-US" sz="2000" b="0" i="1">
                        <a:latin typeface="Cambria Math" panose="02040503050406030204" pitchFamily="18" charset="0"/>
                        <a:ea typeface="Cambria Math" panose="02040503050406030204" pitchFamily="18" charset="0"/>
                      </a:rPr>
                      <m:t>𝜇</m:t>
                    </m:r>
                    <m:r>
                      <a:rPr lang="en-US" sz="2000" b="0" i="1">
                        <a:latin typeface="Cambria Math" panose="02040503050406030204" pitchFamily="18" charset="0"/>
                        <a:ea typeface="Cambria Math" panose="02040503050406030204" pitchFamily="18" charset="0"/>
                      </a:rPr>
                      <m:t>=1,</m:t>
                    </m:r>
                    <m:r>
                      <a:rPr lang="en-US" sz="2000" b="0" i="1">
                        <a:latin typeface="Cambria Math" panose="02040503050406030204" pitchFamily="18" charset="0"/>
                        <a:ea typeface="Cambria Math" panose="02040503050406030204" pitchFamily="18" charset="0"/>
                      </a:rPr>
                      <m:t>𝜈</m:t>
                    </m:r>
                    <m:r>
                      <a:rPr lang="en-US" sz="2000" b="0" i="1">
                        <a:latin typeface="Cambria Math" panose="02040503050406030204" pitchFamily="18" charset="0"/>
                        <a:ea typeface="Cambria Math" panose="02040503050406030204" pitchFamily="18" charset="0"/>
                      </a:rPr>
                      <m:t>=</m:t>
                    </m:r>
                  </m:oMath>
                </a14:m>
                <a:r>
                  <a:rPr lang="en-US" sz="2000" b="0" dirty="0">
                    <a:latin typeface="+mn-lt"/>
                  </a:rPr>
                  <a:t>2:</a:t>
                </a:r>
              </a:p>
            </p:txBody>
          </p:sp>
        </mc:Choice>
        <mc:Fallback xmlns="">
          <p:sp>
            <p:nvSpPr>
              <p:cNvPr id="17" name="Rectangle 16"/>
              <p:cNvSpPr>
                <a:spLocks noRot="1" noChangeAspect="1" noMove="1" noResize="1" noEditPoints="1" noAdjustHandles="1" noChangeArrowheads="1" noChangeShapeType="1" noTextEdit="1"/>
              </p:cNvSpPr>
              <p:nvPr/>
            </p:nvSpPr>
            <p:spPr>
              <a:xfrm>
                <a:off x="913114" y="4881226"/>
                <a:ext cx="7816361" cy="400110"/>
              </a:xfrm>
              <a:prstGeom prst="rect">
                <a:avLst/>
              </a:prstGeom>
              <a:blipFill>
                <a:blip r:embed="rId7"/>
                <a:stretch>
                  <a:fillRect l="-858"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940537" y="3310968"/>
                <a:ext cx="2143151" cy="762132"/>
              </a:xfrm>
              <a:prstGeom prst="rect">
                <a:avLst/>
              </a:prstGeom>
              <a:ln w="19050">
                <a:noFill/>
              </a:ln>
            </p:spPr>
            <p:txBody>
              <a:bodyPr wrap="none">
                <a:spAutoFit/>
              </a:bodyPr>
              <a:lstStyle/>
              <a:p>
                <a:pPr/>
                <a14:m>
                  <m:oMathPara xmlns:m="http://schemas.openxmlformats.org/officeDocument/2006/math">
                    <m:oMathParaPr>
                      <m:jc m:val="left"/>
                    </m:oMathParaPr>
                    <m:oMath xmlns:m="http://schemas.openxmlformats.org/officeDocument/2006/math">
                      <m:sSup>
                        <m:sSupPr>
                          <m:ctrlPr>
                            <a:rPr lang="en-US" sz="2000" b="0" i="1">
                              <a:solidFill>
                                <a:srgbClr val="FF0000"/>
                              </a:solidFill>
                              <a:latin typeface="Cambria Math" panose="02040503050406030204" pitchFamily="18" charset="0"/>
                              <a:ea typeface="Cambria Math" panose="02040503050406030204" pitchFamily="18" charset="0"/>
                            </a:rPr>
                          </m:ctrlPr>
                        </m:sSupPr>
                        <m:e>
                          <m:r>
                            <a:rPr lang="en-US" sz="2000" b="0" i="1">
                              <a:solidFill>
                                <a:srgbClr val="FF0000"/>
                              </a:solidFill>
                              <a:latin typeface="Cambria Math" panose="02040503050406030204" pitchFamily="18" charset="0"/>
                              <a:ea typeface="Cambria Math" panose="02040503050406030204" pitchFamily="18" charset="0"/>
                            </a:rPr>
                            <m:t>𝐹</m:t>
                          </m:r>
                        </m:e>
                        <m:sup>
                          <m:r>
                            <a:rPr lang="en-US" sz="2000" b="0" i="1">
                              <a:solidFill>
                                <a:srgbClr val="FF0000"/>
                              </a:solidFill>
                              <a:latin typeface="Cambria Math" panose="02040503050406030204" pitchFamily="18" charset="0"/>
                              <a:ea typeface="Cambria Math" panose="02040503050406030204" pitchFamily="18" charset="0"/>
                            </a:rPr>
                            <m:t>01</m:t>
                          </m:r>
                        </m:sup>
                      </m:sSup>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1</m:t>
                              </m:r>
                            </m:sup>
                          </m:sSup>
                        </m:num>
                        <m:den>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𝑥</m:t>
                              </m:r>
                            </m:e>
                            <m:sub>
                              <m:r>
                                <a:rPr lang="en-US" sz="2000" b="0" i="1">
                                  <a:latin typeface="Cambria Math" panose="02040503050406030204" pitchFamily="18" charset="0"/>
                                  <a:ea typeface="Cambria Math" panose="02040503050406030204" pitchFamily="18" charset="0"/>
                                </a:rPr>
                                <m:t>0</m:t>
                              </m:r>
                            </m:sub>
                          </m:sSub>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0</m:t>
                              </m:r>
                            </m:sup>
                          </m:sSup>
                        </m:num>
                        <m:den>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𝑥</m:t>
                              </m:r>
                            </m:e>
                            <m:sub>
                              <m:r>
                                <a:rPr lang="en-US" sz="2000" b="0" i="1">
                                  <a:latin typeface="Cambria Math" panose="02040503050406030204" pitchFamily="18" charset="0"/>
                                  <a:ea typeface="Cambria Math" panose="02040503050406030204" pitchFamily="18" charset="0"/>
                                </a:rPr>
                                <m:t>1</m:t>
                              </m:r>
                            </m:sub>
                          </m:sSub>
                        </m:den>
                      </m:f>
                    </m:oMath>
                  </m:oMathPara>
                </a14:m>
                <a:endParaRPr lang="en-US" sz="2000" dirty="0"/>
              </a:p>
            </p:txBody>
          </p:sp>
        </mc:Choice>
        <mc:Fallback xmlns="">
          <p:sp>
            <p:nvSpPr>
              <p:cNvPr id="18" name="Rectangle 17"/>
              <p:cNvSpPr>
                <a:spLocks noRot="1" noChangeAspect="1" noMove="1" noResize="1" noEditPoints="1" noAdjustHandles="1" noChangeArrowheads="1" noChangeShapeType="1" noTextEdit="1"/>
              </p:cNvSpPr>
              <p:nvPr/>
            </p:nvSpPr>
            <p:spPr>
              <a:xfrm>
                <a:off x="940537" y="3310968"/>
                <a:ext cx="2143151" cy="762132"/>
              </a:xfrm>
              <a:prstGeom prst="rect">
                <a:avLst/>
              </a:prstGeom>
              <a:blipFill>
                <a:blip r:embed="rId8"/>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979532" y="6137213"/>
                <a:ext cx="7816361" cy="424283"/>
              </a:xfrm>
              <a:prstGeom prst="rect">
                <a:avLst/>
              </a:prstGeom>
            </p:spPr>
            <p:txBody>
              <a:bodyPr wrap="square">
                <a:spAutoFit/>
              </a:bodyPr>
              <a:lstStyle/>
              <a:p>
                <a:pPr algn="l"/>
                <a:r>
                  <a:rPr lang="en-US" sz="2000" b="0" dirty="0">
                    <a:latin typeface="+mn-lt"/>
                  </a:rPr>
                  <a:t>For </a:t>
                </a:r>
                <a14:m>
                  <m:oMath xmlns:m="http://schemas.openxmlformats.org/officeDocument/2006/math">
                    <m:sSup>
                      <m:sSupPr>
                        <m:ctrlPr>
                          <a:rPr lang="en-US" sz="2000" b="0" i="1">
                            <a:solidFill>
                              <a:srgbClr val="CC6600"/>
                            </a:solidFill>
                            <a:latin typeface="Cambria Math" panose="02040503050406030204" pitchFamily="18" charset="0"/>
                            <a:ea typeface="Cambria Math" panose="02040503050406030204" pitchFamily="18" charset="0"/>
                          </a:rPr>
                        </m:ctrlPr>
                      </m:sSupPr>
                      <m:e>
                        <m:r>
                          <a:rPr lang="en-US" sz="2000" b="0" i="1">
                            <a:solidFill>
                              <a:srgbClr val="CC6600"/>
                            </a:solidFill>
                            <a:latin typeface="Cambria Math" panose="02040503050406030204" pitchFamily="18" charset="0"/>
                            <a:ea typeface="Cambria Math" panose="02040503050406030204" pitchFamily="18" charset="0"/>
                          </a:rPr>
                          <m:t>𝐹</m:t>
                        </m:r>
                      </m:e>
                      <m:sup>
                        <m:r>
                          <a:rPr lang="en-US" sz="2000" b="0" i="1">
                            <a:solidFill>
                              <a:srgbClr val="CC6600"/>
                            </a:solidFill>
                            <a:latin typeface="Cambria Math" panose="02040503050406030204" pitchFamily="18" charset="0"/>
                            <a:ea typeface="Cambria Math" panose="02040503050406030204" pitchFamily="18" charset="0"/>
                          </a:rPr>
                          <m:t>23</m:t>
                        </m:r>
                      </m:sup>
                    </m:sSup>
                  </m:oMath>
                </a14:m>
                <a:r>
                  <a:rPr lang="en-US" sz="2000" b="0" dirty="0">
                    <a:latin typeface="+mn-lt"/>
                  </a:rPr>
                  <a:t> and </a:t>
                </a:r>
                <a14:m>
                  <m:oMath xmlns:m="http://schemas.openxmlformats.org/officeDocument/2006/math">
                    <m:sSup>
                      <m:sSupPr>
                        <m:ctrlPr>
                          <a:rPr lang="en-US" sz="2000" b="0" i="1">
                            <a:solidFill>
                              <a:srgbClr val="FF00FF"/>
                            </a:solidFill>
                            <a:latin typeface="Cambria Math" panose="02040503050406030204" pitchFamily="18" charset="0"/>
                            <a:ea typeface="Cambria Math" panose="02040503050406030204" pitchFamily="18" charset="0"/>
                          </a:rPr>
                        </m:ctrlPr>
                      </m:sSupPr>
                      <m:e>
                        <m:r>
                          <a:rPr lang="en-US" sz="2000" b="0" i="1">
                            <a:solidFill>
                              <a:srgbClr val="FF00FF"/>
                            </a:solidFill>
                            <a:latin typeface="Cambria Math" panose="02040503050406030204" pitchFamily="18" charset="0"/>
                            <a:ea typeface="Cambria Math" panose="02040503050406030204" pitchFamily="18" charset="0"/>
                          </a:rPr>
                          <m:t>𝐹</m:t>
                        </m:r>
                      </m:e>
                      <m:sup>
                        <m:r>
                          <a:rPr lang="en-US" sz="2000" b="0" i="1">
                            <a:solidFill>
                              <a:srgbClr val="FF00FF"/>
                            </a:solidFill>
                            <a:latin typeface="Cambria Math" panose="02040503050406030204" pitchFamily="18" charset="0"/>
                            <a:ea typeface="Cambria Math" panose="02040503050406030204" pitchFamily="18" charset="0"/>
                          </a:rPr>
                          <m:t>31</m:t>
                        </m:r>
                      </m:sup>
                    </m:sSup>
                  </m:oMath>
                </a14:m>
                <a:r>
                  <a:rPr lang="en-US" sz="2000" b="0" dirty="0">
                    <a:latin typeface="+mn-lt"/>
                  </a:rPr>
                  <a:t>, we obtain </a:t>
                </a:r>
                <a14:m>
                  <m:oMath xmlns:m="http://schemas.openxmlformats.org/officeDocument/2006/math">
                    <m:sSub>
                      <m:sSubPr>
                        <m:ctrlPr>
                          <a:rPr lang="en-US" sz="2000" b="0" i="1">
                            <a:solidFill>
                              <a:srgbClr val="CC6600"/>
                            </a:solidFill>
                            <a:latin typeface="Cambria Math" panose="02040503050406030204" pitchFamily="18" charset="0"/>
                            <a:ea typeface="Cambria Math" panose="02040503050406030204" pitchFamily="18" charset="0"/>
                          </a:rPr>
                        </m:ctrlPr>
                      </m:sSubPr>
                      <m:e>
                        <m:r>
                          <a:rPr lang="en-US" sz="2000" b="0" i="1">
                            <a:solidFill>
                              <a:srgbClr val="CC6600"/>
                            </a:solidFill>
                            <a:latin typeface="Cambria Math" panose="02040503050406030204" pitchFamily="18" charset="0"/>
                            <a:ea typeface="Cambria Math" panose="02040503050406030204" pitchFamily="18" charset="0"/>
                          </a:rPr>
                          <m:t>𝐵</m:t>
                        </m:r>
                      </m:e>
                      <m:sub>
                        <m:r>
                          <a:rPr lang="en-US" sz="2000" b="0" i="1">
                            <a:solidFill>
                              <a:srgbClr val="CC6600"/>
                            </a:solidFill>
                            <a:latin typeface="Cambria Math" panose="02040503050406030204" pitchFamily="18" charset="0"/>
                            <a:ea typeface="Cambria Math" panose="02040503050406030204" pitchFamily="18" charset="0"/>
                          </a:rPr>
                          <m:t>𝑥</m:t>
                        </m:r>
                      </m:sub>
                    </m:sSub>
                  </m:oMath>
                </a14:m>
                <a:r>
                  <a:rPr lang="en-US" sz="2000" b="0" dirty="0">
                    <a:solidFill>
                      <a:srgbClr val="CC6600"/>
                    </a:solidFill>
                    <a:latin typeface="+mn-lt"/>
                  </a:rPr>
                  <a:t> </a:t>
                </a:r>
                <a:r>
                  <a:rPr lang="en-US" sz="2000" b="0" dirty="0">
                    <a:latin typeface="+mn-lt"/>
                  </a:rPr>
                  <a:t>and </a:t>
                </a:r>
                <a14:m>
                  <m:oMath xmlns:m="http://schemas.openxmlformats.org/officeDocument/2006/math">
                    <m:sSub>
                      <m:sSubPr>
                        <m:ctrlPr>
                          <a:rPr lang="en-US" sz="2000" b="0" i="1">
                            <a:solidFill>
                              <a:srgbClr val="FF00FF"/>
                            </a:solidFill>
                            <a:latin typeface="Cambria Math" panose="02040503050406030204" pitchFamily="18" charset="0"/>
                            <a:ea typeface="Cambria Math" panose="02040503050406030204" pitchFamily="18" charset="0"/>
                          </a:rPr>
                        </m:ctrlPr>
                      </m:sSubPr>
                      <m:e>
                        <m:r>
                          <a:rPr lang="en-US" sz="2000" b="0" i="1">
                            <a:solidFill>
                              <a:srgbClr val="FF00FF"/>
                            </a:solidFill>
                            <a:latin typeface="Cambria Math" panose="02040503050406030204" pitchFamily="18" charset="0"/>
                            <a:ea typeface="Cambria Math" panose="02040503050406030204" pitchFamily="18" charset="0"/>
                          </a:rPr>
                          <m:t>𝐵</m:t>
                        </m:r>
                      </m:e>
                      <m:sub>
                        <m:r>
                          <a:rPr lang="en-US" sz="2000" b="0" i="1">
                            <a:solidFill>
                              <a:srgbClr val="FF00FF"/>
                            </a:solidFill>
                            <a:latin typeface="Cambria Math" panose="02040503050406030204" pitchFamily="18" charset="0"/>
                            <a:ea typeface="Cambria Math" panose="02040503050406030204" pitchFamily="18" charset="0"/>
                          </a:rPr>
                          <m:t>𝑦</m:t>
                        </m:r>
                      </m:sub>
                    </m:sSub>
                  </m:oMath>
                </a14:m>
                <a:r>
                  <a:rPr lang="en-US" sz="2000" b="0" dirty="0">
                    <a:latin typeface="+mn-lt"/>
                  </a:rPr>
                  <a:t>, respectively  </a:t>
                </a:r>
              </a:p>
            </p:txBody>
          </p:sp>
        </mc:Choice>
        <mc:Fallback xmlns="">
          <p:sp>
            <p:nvSpPr>
              <p:cNvPr id="19" name="Rectangle 18"/>
              <p:cNvSpPr>
                <a:spLocks noRot="1" noChangeAspect="1" noMove="1" noResize="1" noEditPoints="1" noAdjustHandles="1" noChangeArrowheads="1" noChangeShapeType="1" noTextEdit="1"/>
              </p:cNvSpPr>
              <p:nvPr/>
            </p:nvSpPr>
            <p:spPr>
              <a:xfrm>
                <a:off x="979532" y="6137213"/>
                <a:ext cx="7816361" cy="424283"/>
              </a:xfrm>
              <a:prstGeom prst="rect">
                <a:avLst/>
              </a:prstGeom>
              <a:blipFill>
                <a:blip r:embed="rId9"/>
                <a:stretch>
                  <a:fillRect l="-858" t="-8696" b="-20290"/>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884629D7-D4E5-44DE-83DE-B500BEE50527}"/>
              </a:ext>
            </a:extLst>
          </p:cNvPr>
          <p:cNvSpPr/>
          <p:nvPr/>
        </p:nvSpPr>
        <p:spPr>
          <a:xfrm>
            <a:off x="1915220" y="4092462"/>
            <a:ext cx="1983236" cy="400110"/>
          </a:xfrm>
          <a:prstGeom prst="rect">
            <a:avLst/>
          </a:prstGeom>
        </p:spPr>
        <p:txBody>
          <a:bodyPr wrap="none">
            <a:spAutoFit/>
          </a:bodyPr>
          <a:lstStyle/>
          <a:p>
            <a:r>
              <a:rPr lang="en-US" sz="2000" b="0" i="1" dirty="0">
                <a:solidFill>
                  <a:srgbClr val="FF0000"/>
                </a:solidFill>
                <a:latin typeface="+mn-lt"/>
              </a:rPr>
              <a:t>covariant vector!</a:t>
            </a:r>
            <a:endParaRPr lang="en-US" sz="2000" b="0" i="1" dirty="0">
              <a:latin typeface="+mn-lt"/>
            </a:endParaRPr>
          </a:p>
        </p:txBody>
      </p:sp>
      <p:cxnSp>
        <p:nvCxnSpPr>
          <p:cNvPr id="5" name="Straight Arrow Connector 4">
            <a:extLst>
              <a:ext uri="{FF2B5EF4-FFF2-40B4-BE49-F238E27FC236}">
                <a16:creationId xmlns:a16="http://schemas.microsoft.com/office/drawing/2014/main" id="{BED258E7-679C-47F5-A8D2-8DC47FB44F87}"/>
              </a:ext>
            </a:extLst>
          </p:cNvPr>
          <p:cNvCxnSpPr>
            <a:cxnSpLocks/>
          </p:cNvCxnSpPr>
          <p:nvPr/>
        </p:nvCxnSpPr>
        <p:spPr bwMode="auto">
          <a:xfrm flipV="1">
            <a:off x="2969370" y="3962030"/>
            <a:ext cx="537604" cy="214133"/>
          </a:xfrm>
          <a:prstGeom prst="straightConnector1">
            <a:avLst/>
          </a:pr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5855D022-947A-4AC3-8E43-BDBF51975520}"/>
              </a:ext>
            </a:extLst>
          </p:cNvPr>
          <p:cNvCxnSpPr>
            <a:cxnSpLocks/>
          </p:cNvCxnSpPr>
          <p:nvPr/>
        </p:nvCxnSpPr>
        <p:spPr bwMode="auto">
          <a:xfrm flipH="1" flipV="1">
            <a:off x="2109402" y="4030529"/>
            <a:ext cx="859968" cy="156390"/>
          </a:xfrm>
          <a:prstGeom prst="straightConnector1">
            <a:avLst/>
          </a:pr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E30A686A-E5FF-4D84-8BD6-C9139A078E31}"/>
                  </a:ext>
                </a:extLst>
              </p:cNvPr>
              <p:cNvSpPr/>
              <p:nvPr/>
            </p:nvSpPr>
            <p:spPr>
              <a:xfrm>
                <a:off x="4561812" y="855229"/>
                <a:ext cx="4988483" cy="148014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r>
                        <a:rPr lang="en-US" sz="2000" b="0" i="1">
                          <a:latin typeface="Cambria Math" panose="02040503050406030204" pitchFamily="18" charset="0"/>
                          <a:ea typeface="Cambria Math" panose="02040503050406030204" pitchFamily="18" charset="0"/>
                        </a:rPr>
                        <m:t>=</m:t>
                      </m:r>
                      <m:d>
                        <m:dPr>
                          <m:begChr m:val="{"/>
                          <m:endChr m:val="}"/>
                          <m:ctrlPr>
                            <a:rPr lang="en-US" sz="2000" b="0" i="1">
                              <a:latin typeface="Cambria Math" panose="02040503050406030204" pitchFamily="18" charset="0"/>
                            </a:rPr>
                          </m:ctrlPr>
                        </m:dPr>
                        <m:e>
                          <m:m>
                            <m:mPr>
                              <m:mcs>
                                <m:mc>
                                  <m:mcPr>
                                    <m:count m:val="2"/>
                                    <m:mcJc m:val="center"/>
                                  </m:mcPr>
                                </m:mc>
                              </m:mcs>
                              <m:ctrlPr>
                                <a:rPr lang="en-US" sz="2000" b="0" i="1">
                                  <a:latin typeface="Cambria Math" panose="02040503050406030204" pitchFamily="18" charset="0"/>
                                </a:rPr>
                              </m:ctrlPr>
                            </m:mPr>
                            <m:mr>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solidFill>
                                                <a:srgbClr val="FF0000"/>
                                              </a:solidFill>
                                              <a:latin typeface="Cambria Math" panose="02040503050406030204" pitchFamily="18" charset="0"/>
                                              <a:ea typeface="Cambria Math" panose="02040503050406030204" pitchFamily="18" charset="0"/>
                                            </a:rPr>
                                          </m:ctrlPr>
                                        </m:sSubPr>
                                        <m:e>
                                          <m:r>
                                            <a:rPr lang="en-US" sz="2000" b="0" i="1">
                                              <a:solidFill>
                                                <a:srgbClr val="FF0000"/>
                                              </a:solidFill>
                                              <a:latin typeface="Cambria Math" panose="02040503050406030204" pitchFamily="18" charset="0"/>
                                              <a:ea typeface="Cambria Math" panose="02040503050406030204" pitchFamily="18" charset="0"/>
                                            </a:rPr>
                                            <m:t>𝐸</m:t>
                                          </m:r>
                                        </m:e>
                                        <m:sub>
                                          <m:r>
                                            <a:rPr lang="en-US" sz="2000" b="0" i="1">
                                              <a:solidFill>
                                                <a:srgbClr val="FF0000"/>
                                              </a:solidFill>
                                              <a:latin typeface="Cambria Math" panose="02040503050406030204" pitchFamily="18" charset="0"/>
                                              <a:ea typeface="Cambria Math" panose="02040503050406030204" pitchFamily="18" charset="0"/>
                                            </a:rPr>
                                            <m:t>𝑥</m:t>
                                          </m:r>
                                        </m:sub>
                                      </m:sSub>
                                      <m:r>
                                        <a:rPr lang="en-US" sz="2000" b="0" i="1">
                                          <a:solidFill>
                                            <a:srgbClr val="FF0000"/>
                                          </a:solidFill>
                                          <a:latin typeface="Cambria Math" panose="02040503050406030204" pitchFamily="18" charset="0"/>
                                          <a:ea typeface="Cambria Math" panose="02040503050406030204" pitchFamily="18" charset="0"/>
                                        </a:rPr>
                                        <m:t>/</m:t>
                                      </m:r>
                                      <m:r>
                                        <a:rPr lang="en-US" sz="2000" b="0" i="1">
                                          <a:solidFill>
                                            <a:srgbClr val="FF0000"/>
                                          </a:solidFill>
                                          <a:latin typeface="Cambria Math" panose="02040503050406030204" pitchFamily="18" charset="0"/>
                                          <a:ea typeface="Cambria Math" panose="02040503050406030204" pitchFamily="18" charset="0"/>
                                        </a:rPr>
                                        <m:t>𝑐</m:t>
                                      </m:r>
                                    </m:e>
                                  </m:mr>
                                  <m:mr>
                                    <m:e>
                                      <m:r>
                                        <a:rPr lang="en-US" sz="2000" b="0" i="1">
                                          <a:solidFill>
                                            <a:srgbClr val="FF0000"/>
                                          </a:solidFill>
                                          <a:latin typeface="Cambria Math" panose="02040503050406030204" pitchFamily="18" charset="0"/>
                                        </a:rPr>
                                        <m:t>−</m:t>
                                      </m:r>
                                      <m:sSub>
                                        <m:sSubPr>
                                          <m:ctrlPr>
                                            <a:rPr lang="en-US" sz="2000" b="0" i="1">
                                              <a:solidFill>
                                                <a:srgbClr val="FF0000"/>
                                              </a:solidFill>
                                              <a:latin typeface="Cambria Math" panose="02040503050406030204" pitchFamily="18" charset="0"/>
                                              <a:ea typeface="Cambria Math" panose="02040503050406030204" pitchFamily="18" charset="0"/>
                                            </a:rPr>
                                          </m:ctrlPr>
                                        </m:sSubPr>
                                        <m:e>
                                          <m:r>
                                            <a:rPr lang="en-US" sz="2000" b="0" i="1">
                                              <a:solidFill>
                                                <a:srgbClr val="FF0000"/>
                                              </a:solidFill>
                                              <a:latin typeface="Cambria Math" panose="02040503050406030204" pitchFamily="18" charset="0"/>
                                              <a:ea typeface="Cambria Math" panose="02040503050406030204" pitchFamily="18" charset="0"/>
                                            </a:rPr>
                                            <m:t>𝐸</m:t>
                                          </m:r>
                                        </m:e>
                                        <m:sub>
                                          <m:r>
                                            <a:rPr lang="en-US" sz="2000" b="0" i="1">
                                              <a:solidFill>
                                                <a:srgbClr val="FF0000"/>
                                              </a:solidFill>
                                              <a:latin typeface="Cambria Math" panose="02040503050406030204" pitchFamily="18" charset="0"/>
                                              <a:ea typeface="Cambria Math" panose="02040503050406030204" pitchFamily="18" charset="0"/>
                                            </a:rPr>
                                            <m:t>𝑥</m:t>
                                          </m:r>
                                        </m:sub>
                                      </m:sSub>
                                      <m:r>
                                        <a:rPr lang="en-US" sz="2000" b="0" i="1">
                                          <a:solidFill>
                                            <a:srgbClr val="FF0000"/>
                                          </a:solidFill>
                                          <a:latin typeface="Cambria Math" panose="02040503050406030204" pitchFamily="18" charset="0"/>
                                          <a:ea typeface="Cambria Math" panose="02040503050406030204" pitchFamily="18" charset="0"/>
                                        </a:rPr>
                                        <m:t>/</m:t>
                                      </m:r>
                                      <m:r>
                                        <a:rPr lang="en-US" sz="2000" b="0" i="1">
                                          <a:solidFill>
                                            <a:srgbClr val="FF0000"/>
                                          </a:solidFill>
                                          <a:latin typeface="Cambria Math" panose="02040503050406030204" pitchFamily="18" charset="0"/>
                                          <a:ea typeface="Cambria Math" panose="02040503050406030204" pitchFamily="18" charset="0"/>
                                        </a:rPr>
                                        <m:t>𝑐</m:t>
                                      </m:r>
                                    </m:e>
                                    <m:e>
                                      <m:r>
                                        <a:rPr lang="en-US" sz="2000" b="0" i="1">
                                          <a:latin typeface="Cambria Math" panose="02040503050406030204" pitchFamily="18" charset="0"/>
                                        </a:rPr>
                                        <m:t>0</m:t>
                                      </m:r>
                                    </m:e>
                                  </m:mr>
                                </m:m>
                              </m:e>
                              <m:e>
                                <m:m>
                                  <m:mPr>
                                    <m:mcs>
                                      <m:mc>
                                        <m:mcPr>
                                          <m:count m:val="2"/>
                                          <m:mcJc m:val="center"/>
                                        </m:mcPr>
                                      </m:mc>
                                    </m:mcs>
                                    <m:ctrlPr>
                                      <a:rPr lang="en-US" sz="2000" b="0" i="1">
                                        <a:latin typeface="Cambria Math" panose="02040503050406030204" pitchFamily="18" charset="0"/>
                                      </a:rPr>
                                    </m:ctrlPr>
                                  </m:mPr>
                                  <m:mr>
                                    <m:e>
                                      <m:sSub>
                                        <m:sSubPr>
                                          <m:ctrlPr>
                                            <a:rPr lang="en-US" sz="2000" b="0" i="1">
                                              <a:solidFill>
                                                <a:srgbClr val="0070C0"/>
                                              </a:solidFill>
                                              <a:latin typeface="Cambria Math" panose="02040503050406030204" pitchFamily="18" charset="0"/>
                                              <a:ea typeface="Cambria Math" panose="02040503050406030204" pitchFamily="18" charset="0"/>
                                            </a:rPr>
                                          </m:ctrlPr>
                                        </m:sSubPr>
                                        <m:e>
                                          <m:r>
                                            <a:rPr lang="en-US" sz="2000" b="0" i="1">
                                              <a:solidFill>
                                                <a:srgbClr val="0070C0"/>
                                              </a:solidFill>
                                              <a:latin typeface="Cambria Math" panose="02040503050406030204" pitchFamily="18" charset="0"/>
                                              <a:ea typeface="Cambria Math" panose="02040503050406030204" pitchFamily="18" charset="0"/>
                                            </a:rPr>
                                            <m:t>𝐸</m:t>
                                          </m:r>
                                        </m:e>
                                        <m:sub>
                                          <m:r>
                                            <a:rPr lang="en-US" sz="2000" b="0" i="1">
                                              <a:solidFill>
                                                <a:srgbClr val="0070C0"/>
                                              </a:solidFill>
                                              <a:latin typeface="Cambria Math" panose="02040503050406030204" pitchFamily="18" charset="0"/>
                                              <a:ea typeface="Cambria Math" panose="02040503050406030204" pitchFamily="18" charset="0"/>
                                            </a:rPr>
                                            <m:t>𝑦</m:t>
                                          </m:r>
                                        </m:sub>
                                      </m:sSub>
                                      <m:r>
                                        <a:rPr lang="en-US" sz="2000" b="0" i="1">
                                          <a:solidFill>
                                            <a:srgbClr val="0070C0"/>
                                          </a:solidFill>
                                          <a:latin typeface="Cambria Math" panose="02040503050406030204" pitchFamily="18" charset="0"/>
                                          <a:ea typeface="Cambria Math" panose="02040503050406030204" pitchFamily="18" charset="0"/>
                                        </a:rPr>
                                        <m:t>/</m:t>
                                      </m:r>
                                      <m:r>
                                        <a:rPr lang="en-US" sz="2000" b="0" i="1">
                                          <a:solidFill>
                                            <a:srgbClr val="0070C0"/>
                                          </a:solidFill>
                                          <a:latin typeface="Cambria Math" panose="02040503050406030204" pitchFamily="18" charset="0"/>
                                          <a:ea typeface="Cambria Math" panose="02040503050406030204" pitchFamily="18" charset="0"/>
                                        </a:rPr>
                                        <m:t>𝑐</m:t>
                                      </m:r>
                                    </m:e>
                                    <m:e>
                                      <m:sSub>
                                        <m:sSubPr>
                                          <m:ctrlPr>
                                            <a:rPr lang="en-US" sz="2000" b="0" i="1">
                                              <a:solidFill>
                                                <a:srgbClr val="00B050"/>
                                              </a:solidFill>
                                              <a:latin typeface="Cambria Math" panose="02040503050406030204" pitchFamily="18" charset="0"/>
                                              <a:ea typeface="Cambria Math" panose="02040503050406030204" pitchFamily="18" charset="0"/>
                                            </a:rPr>
                                          </m:ctrlPr>
                                        </m:sSubPr>
                                        <m:e>
                                          <m:r>
                                            <a:rPr lang="en-US" sz="2000" b="0" i="1">
                                              <a:solidFill>
                                                <a:srgbClr val="00B050"/>
                                              </a:solidFill>
                                              <a:latin typeface="Cambria Math" panose="02040503050406030204" pitchFamily="18" charset="0"/>
                                              <a:ea typeface="Cambria Math" panose="02040503050406030204" pitchFamily="18" charset="0"/>
                                            </a:rPr>
                                            <m:t>𝐸</m:t>
                                          </m:r>
                                        </m:e>
                                        <m:sub>
                                          <m:r>
                                            <a:rPr lang="en-US" sz="2000" b="0" i="1">
                                              <a:solidFill>
                                                <a:srgbClr val="00B050"/>
                                              </a:solidFill>
                                              <a:latin typeface="Cambria Math" panose="02040503050406030204" pitchFamily="18" charset="0"/>
                                              <a:ea typeface="Cambria Math" panose="02040503050406030204" pitchFamily="18" charset="0"/>
                                            </a:rPr>
                                            <m:t>𝑧</m:t>
                                          </m:r>
                                        </m:sub>
                                      </m:sSub>
                                      <m:r>
                                        <a:rPr lang="en-US" sz="2000" b="0" i="1">
                                          <a:solidFill>
                                            <a:srgbClr val="00B050"/>
                                          </a:solidFill>
                                          <a:latin typeface="Cambria Math" panose="02040503050406030204" pitchFamily="18" charset="0"/>
                                          <a:ea typeface="Cambria Math" panose="02040503050406030204" pitchFamily="18" charset="0"/>
                                        </a:rPr>
                                        <m:t>/</m:t>
                                      </m:r>
                                      <m:r>
                                        <a:rPr lang="en-US" sz="2000" b="0" i="1">
                                          <a:solidFill>
                                            <a:srgbClr val="00B050"/>
                                          </a:solidFill>
                                          <a:latin typeface="Cambria Math" panose="02040503050406030204" pitchFamily="18" charset="0"/>
                                          <a:ea typeface="Cambria Math" panose="02040503050406030204" pitchFamily="18" charset="0"/>
                                        </a:rPr>
                                        <m:t>𝑐</m:t>
                                      </m:r>
                                    </m:e>
                                  </m:mr>
                                  <m:mr>
                                    <m:e>
                                      <m:sSub>
                                        <m:sSubPr>
                                          <m:ctrlPr>
                                            <a:rPr lang="en-US" sz="2000" b="0" i="1">
                                              <a:solidFill>
                                                <a:srgbClr val="7030A0"/>
                                              </a:solidFill>
                                              <a:latin typeface="Cambria Math" panose="02040503050406030204" pitchFamily="18" charset="0"/>
                                              <a:ea typeface="Cambria Math" panose="02040503050406030204" pitchFamily="18" charset="0"/>
                                            </a:rPr>
                                          </m:ctrlPr>
                                        </m:sSubPr>
                                        <m:e>
                                          <m:r>
                                            <a:rPr lang="en-US" sz="2000" b="0" i="1">
                                              <a:solidFill>
                                                <a:srgbClr val="7030A0"/>
                                              </a:solidFill>
                                              <a:latin typeface="Cambria Math" panose="02040503050406030204" pitchFamily="18" charset="0"/>
                                              <a:ea typeface="Cambria Math" panose="02040503050406030204" pitchFamily="18" charset="0"/>
                                            </a:rPr>
                                            <m:t>𝐵</m:t>
                                          </m:r>
                                        </m:e>
                                        <m:sub>
                                          <m:r>
                                            <a:rPr lang="en-US" sz="2000" b="0" i="1">
                                              <a:solidFill>
                                                <a:srgbClr val="7030A0"/>
                                              </a:solidFill>
                                              <a:latin typeface="Cambria Math" panose="02040503050406030204" pitchFamily="18" charset="0"/>
                                              <a:ea typeface="Cambria Math" panose="02040503050406030204" pitchFamily="18" charset="0"/>
                                            </a:rPr>
                                            <m:t>𝑧</m:t>
                                          </m:r>
                                        </m:sub>
                                      </m:sSub>
                                    </m:e>
                                    <m:e>
                                      <m:r>
                                        <a:rPr lang="en-US" sz="2000" b="0" i="1">
                                          <a:solidFill>
                                            <a:srgbClr val="FF00FF"/>
                                          </a:solidFill>
                                          <a:latin typeface="Cambria Math" panose="02040503050406030204" pitchFamily="18" charset="0"/>
                                        </a:rPr>
                                        <m:t>−</m:t>
                                      </m:r>
                                      <m:sSub>
                                        <m:sSubPr>
                                          <m:ctrlPr>
                                            <a:rPr lang="en-US" sz="2000" b="0" i="1">
                                              <a:solidFill>
                                                <a:srgbClr val="FF00FF"/>
                                              </a:solidFill>
                                              <a:latin typeface="Cambria Math" panose="02040503050406030204" pitchFamily="18" charset="0"/>
                                              <a:ea typeface="Cambria Math" panose="02040503050406030204" pitchFamily="18" charset="0"/>
                                            </a:rPr>
                                          </m:ctrlPr>
                                        </m:sSubPr>
                                        <m:e>
                                          <m:r>
                                            <a:rPr lang="en-US" sz="2000" b="0" i="1">
                                              <a:solidFill>
                                                <a:srgbClr val="FF00FF"/>
                                              </a:solidFill>
                                              <a:latin typeface="Cambria Math" panose="02040503050406030204" pitchFamily="18" charset="0"/>
                                              <a:ea typeface="Cambria Math" panose="02040503050406030204" pitchFamily="18" charset="0"/>
                                            </a:rPr>
                                            <m:t>𝐵</m:t>
                                          </m:r>
                                        </m:e>
                                        <m:sub>
                                          <m:r>
                                            <a:rPr lang="en-US" sz="2000" b="0" i="1">
                                              <a:solidFill>
                                                <a:srgbClr val="FF00FF"/>
                                              </a:solidFill>
                                              <a:latin typeface="Cambria Math" panose="02040503050406030204" pitchFamily="18" charset="0"/>
                                              <a:ea typeface="Cambria Math" panose="02040503050406030204" pitchFamily="18" charset="0"/>
                                            </a:rPr>
                                            <m:t>𝑦</m:t>
                                          </m:r>
                                        </m:sub>
                                      </m:sSub>
                                    </m:e>
                                  </m:mr>
                                </m:m>
                              </m:e>
                            </m:mr>
                            <m:mr>
                              <m:e>
                                <m:m>
                                  <m:mPr>
                                    <m:mcs>
                                      <m:mc>
                                        <m:mcPr>
                                          <m:count m:val="2"/>
                                          <m:mcJc m:val="center"/>
                                        </m:mcPr>
                                      </m:mc>
                                    </m:mcs>
                                    <m:ctrlPr>
                                      <a:rPr lang="en-US" sz="2000" b="0" i="1">
                                        <a:latin typeface="Cambria Math" panose="02040503050406030204" pitchFamily="18" charset="0"/>
                                      </a:rPr>
                                    </m:ctrlPr>
                                  </m:mPr>
                                  <m:mr>
                                    <m:e>
                                      <m:r>
                                        <m:rPr>
                                          <m:brk m:alnAt="7"/>
                                        </m:rPr>
                                        <a:rPr lang="en-US" sz="2000" b="0" i="1">
                                          <a:solidFill>
                                            <a:srgbClr val="0070C0"/>
                                          </a:solidFill>
                                          <a:latin typeface="Cambria Math" panose="02040503050406030204" pitchFamily="18" charset="0"/>
                                        </a:rPr>
                                        <m:t>−</m:t>
                                      </m:r>
                                      <m:sSub>
                                        <m:sSubPr>
                                          <m:ctrlPr>
                                            <a:rPr lang="en-US" sz="2000" b="0" i="1">
                                              <a:solidFill>
                                                <a:srgbClr val="0070C0"/>
                                              </a:solidFill>
                                              <a:latin typeface="Cambria Math" panose="02040503050406030204" pitchFamily="18" charset="0"/>
                                              <a:ea typeface="Cambria Math" panose="02040503050406030204" pitchFamily="18" charset="0"/>
                                            </a:rPr>
                                          </m:ctrlPr>
                                        </m:sSubPr>
                                        <m:e>
                                          <m:r>
                                            <a:rPr lang="en-US" sz="2000" b="0" i="1">
                                              <a:solidFill>
                                                <a:srgbClr val="0070C0"/>
                                              </a:solidFill>
                                              <a:latin typeface="Cambria Math" panose="02040503050406030204" pitchFamily="18" charset="0"/>
                                              <a:ea typeface="Cambria Math" panose="02040503050406030204" pitchFamily="18" charset="0"/>
                                            </a:rPr>
                                            <m:t>𝐸</m:t>
                                          </m:r>
                                        </m:e>
                                        <m:sub>
                                          <m:r>
                                            <a:rPr lang="en-US" sz="2000" b="0" i="1">
                                              <a:solidFill>
                                                <a:srgbClr val="0070C0"/>
                                              </a:solidFill>
                                              <a:latin typeface="Cambria Math" panose="02040503050406030204" pitchFamily="18" charset="0"/>
                                              <a:ea typeface="Cambria Math" panose="02040503050406030204" pitchFamily="18" charset="0"/>
                                            </a:rPr>
                                            <m:t>𝑦</m:t>
                                          </m:r>
                                        </m:sub>
                                      </m:sSub>
                                      <m:r>
                                        <a:rPr lang="en-US" sz="2000" b="0" i="1">
                                          <a:solidFill>
                                            <a:srgbClr val="0070C0"/>
                                          </a:solidFill>
                                          <a:latin typeface="Cambria Math" panose="02040503050406030204" pitchFamily="18" charset="0"/>
                                          <a:ea typeface="Cambria Math" panose="02040503050406030204" pitchFamily="18" charset="0"/>
                                        </a:rPr>
                                        <m:t>/</m:t>
                                      </m:r>
                                      <m:r>
                                        <a:rPr lang="en-US" sz="2000" b="0" i="1">
                                          <a:solidFill>
                                            <a:srgbClr val="0070C0"/>
                                          </a:solidFill>
                                          <a:latin typeface="Cambria Math" panose="02040503050406030204" pitchFamily="18" charset="0"/>
                                          <a:ea typeface="Cambria Math" panose="02040503050406030204" pitchFamily="18" charset="0"/>
                                        </a:rPr>
                                        <m:t>𝑐</m:t>
                                      </m:r>
                                    </m:e>
                                    <m:e>
                                      <m:sSub>
                                        <m:sSubPr>
                                          <m:ctrlPr>
                                            <a:rPr lang="en-US" sz="2000" b="0" i="1">
                                              <a:solidFill>
                                                <a:srgbClr val="7030A0"/>
                                              </a:solidFill>
                                              <a:latin typeface="Cambria Math" panose="02040503050406030204" pitchFamily="18" charset="0"/>
                                              <a:ea typeface="Cambria Math" panose="02040503050406030204" pitchFamily="18" charset="0"/>
                                            </a:rPr>
                                          </m:ctrlPr>
                                        </m:sSubPr>
                                        <m:e>
                                          <m:r>
                                            <a:rPr lang="en-US" sz="2000" b="0" i="1">
                                              <a:solidFill>
                                                <a:srgbClr val="7030A0"/>
                                              </a:solidFill>
                                              <a:latin typeface="Cambria Math" panose="02040503050406030204" pitchFamily="18" charset="0"/>
                                              <a:ea typeface="Cambria Math" panose="02040503050406030204" pitchFamily="18" charset="0"/>
                                            </a:rPr>
                                            <m:t>−</m:t>
                                          </m:r>
                                          <m:r>
                                            <a:rPr lang="en-US" sz="2000" b="0" i="1">
                                              <a:solidFill>
                                                <a:srgbClr val="7030A0"/>
                                              </a:solidFill>
                                              <a:latin typeface="Cambria Math" panose="02040503050406030204" pitchFamily="18" charset="0"/>
                                              <a:ea typeface="Cambria Math" panose="02040503050406030204" pitchFamily="18" charset="0"/>
                                            </a:rPr>
                                            <m:t>𝐵</m:t>
                                          </m:r>
                                        </m:e>
                                        <m:sub>
                                          <m:r>
                                            <a:rPr lang="en-US" sz="2000" b="0" i="1">
                                              <a:solidFill>
                                                <a:srgbClr val="7030A0"/>
                                              </a:solidFill>
                                              <a:latin typeface="Cambria Math" panose="02040503050406030204" pitchFamily="18" charset="0"/>
                                              <a:ea typeface="Cambria Math" panose="02040503050406030204" pitchFamily="18" charset="0"/>
                                            </a:rPr>
                                            <m:t>𝑧</m:t>
                                          </m:r>
                                        </m:sub>
                                      </m:sSub>
                                    </m:e>
                                  </m:mr>
                                  <m:mr>
                                    <m:e>
                                      <m:r>
                                        <a:rPr lang="en-US" sz="2000" b="0" i="1">
                                          <a:solidFill>
                                            <a:srgbClr val="00B050"/>
                                          </a:solidFill>
                                          <a:latin typeface="Cambria Math" panose="02040503050406030204" pitchFamily="18" charset="0"/>
                                        </a:rPr>
                                        <m:t>−</m:t>
                                      </m:r>
                                      <m:sSub>
                                        <m:sSubPr>
                                          <m:ctrlPr>
                                            <a:rPr lang="en-US" sz="2000" b="0" i="1">
                                              <a:solidFill>
                                                <a:srgbClr val="00B050"/>
                                              </a:solidFill>
                                              <a:latin typeface="Cambria Math" panose="02040503050406030204" pitchFamily="18" charset="0"/>
                                              <a:ea typeface="Cambria Math" panose="02040503050406030204" pitchFamily="18" charset="0"/>
                                            </a:rPr>
                                          </m:ctrlPr>
                                        </m:sSubPr>
                                        <m:e>
                                          <m:r>
                                            <a:rPr lang="en-US" sz="2000" b="0" i="1">
                                              <a:solidFill>
                                                <a:srgbClr val="00B050"/>
                                              </a:solidFill>
                                              <a:latin typeface="Cambria Math" panose="02040503050406030204" pitchFamily="18" charset="0"/>
                                              <a:ea typeface="Cambria Math" panose="02040503050406030204" pitchFamily="18" charset="0"/>
                                            </a:rPr>
                                            <m:t>𝐸</m:t>
                                          </m:r>
                                        </m:e>
                                        <m:sub>
                                          <m:r>
                                            <a:rPr lang="en-US" sz="2000" b="0" i="1">
                                              <a:solidFill>
                                                <a:srgbClr val="00B050"/>
                                              </a:solidFill>
                                              <a:latin typeface="Cambria Math" panose="02040503050406030204" pitchFamily="18" charset="0"/>
                                              <a:ea typeface="Cambria Math" panose="02040503050406030204" pitchFamily="18" charset="0"/>
                                            </a:rPr>
                                            <m:t>𝑧</m:t>
                                          </m:r>
                                        </m:sub>
                                      </m:sSub>
                                      <m:r>
                                        <a:rPr lang="en-US" sz="2000" b="0" i="1">
                                          <a:solidFill>
                                            <a:srgbClr val="00B050"/>
                                          </a:solidFill>
                                          <a:latin typeface="Cambria Math" panose="02040503050406030204" pitchFamily="18" charset="0"/>
                                          <a:ea typeface="Cambria Math" panose="02040503050406030204" pitchFamily="18" charset="0"/>
                                        </a:rPr>
                                        <m:t>/</m:t>
                                      </m:r>
                                      <m:r>
                                        <a:rPr lang="en-US" sz="2000" b="0" i="1">
                                          <a:solidFill>
                                            <a:srgbClr val="00B050"/>
                                          </a:solidFill>
                                          <a:latin typeface="Cambria Math" panose="02040503050406030204" pitchFamily="18" charset="0"/>
                                          <a:ea typeface="Cambria Math" panose="02040503050406030204" pitchFamily="18" charset="0"/>
                                        </a:rPr>
                                        <m:t>𝑐</m:t>
                                      </m:r>
                                    </m:e>
                                    <m:e>
                                      <m:sSub>
                                        <m:sSubPr>
                                          <m:ctrlPr>
                                            <a:rPr lang="en-US" sz="2000" b="0" i="1">
                                              <a:solidFill>
                                                <a:srgbClr val="FF00FF"/>
                                              </a:solidFill>
                                              <a:latin typeface="Cambria Math" panose="02040503050406030204" pitchFamily="18" charset="0"/>
                                              <a:ea typeface="Cambria Math" panose="02040503050406030204" pitchFamily="18" charset="0"/>
                                            </a:rPr>
                                          </m:ctrlPr>
                                        </m:sSubPr>
                                        <m:e>
                                          <m:r>
                                            <a:rPr lang="en-US" sz="2000" b="0" i="1">
                                              <a:solidFill>
                                                <a:srgbClr val="FF00FF"/>
                                              </a:solidFill>
                                              <a:latin typeface="Cambria Math" panose="02040503050406030204" pitchFamily="18" charset="0"/>
                                              <a:ea typeface="Cambria Math" panose="02040503050406030204" pitchFamily="18" charset="0"/>
                                            </a:rPr>
                                            <m:t>𝐵</m:t>
                                          </m:r>
                                        </m:e>
                                        <m:sub>
                                          <m:r>
                                            <a:rPr lang="en-US" sz="2000" b="0" i="1">
                                              <a:solidFill>
                                                <a:srgbClr val="FF00FF"/>
                                              </a:solidFill>
                                              <a:latin typeface="Cambria Math" panose="02040503050406030204" pitchFamily="18" charset="0"/>
                                              <a:ea typeface="Cambria Math" panose="02040503050406030204" pitchFamily="18" charset="0"/>
                                            </a:rPr>
                                            <m:t>𝑦</m:t>
                                          </m:r>
                                        </m:sub>
                                      </m:sSub>
                                    </m:e>
                                  </m:mr>
                                </m:m>
                              </m:e>
                              <m:e>
                                <m:m>
                                  <m:mPr>
                                    <m:mcs>
                                      <m:mc>
                                        <m:mcPr>
                                          <m:count m:val="2"/>
                                          <m:mcJc m:val="center"/>
                                        </m:mcPr>
                                      </m:mc>
                                    </m:mcs>
                                    <m:ctrlPr>
                                      <a:rPr lang="en-US" sz="2000" b="0" i="1">
                                        <a:latin typeface="Cambria Math" panose="02040503050406030204" pitchFamily="18" charset="0"/>
                                      </a:rPr>
                                    </m:ctrlPr>
                                  </m:mPr>
                                  <m:mr>
                                    <m:e>
                                      <m:r>
                                        <a:rPr lang="en-US" sz="2000" b="0" i="1">
                                          <a:latin typeface="Cambria Math" panose="02040503050406030204" pitchFamily="18" charset="0"/>
                                        </a:rPr>
                                        <m:t>0</m:t>
                                      </m:r>
                                    </m:e>
                                    <m:e>
                                      <m:sSub>
                                        <m:sSubPr>
                                          <m:ctrlPr>
                                            <a:rPr lang="en-US" sz="2000" b="0" i="1">
                                              <a:solidFill>
                                                <a:srgbClr val="CC3300"/>
                                              </a:solidFill>
                                              <a:latin typeface="Cambria Math" panose="02040503050406030204" pitchFamily="18" charset="0"/>
                                              <a:ea typeface="Cambria Math" panose="02040503050406030204" pitchFamily="18" charset="0"/>
                                            </a:rPr>
                                          </m:ctrlPr>
                                        </m:sSubPr>
                                        <m:e>
                                          <m:r>
                                            <a:rPr lang="en-US" sz="2000" b="0" i="1">
                                              <a:solidFill>
                                                <a:srgbClr val="CC3300"/>
                                              </a:solidFill>
                                              <a:latin typeface="Cambria Math" panose="02040503050406030204" pitchFamily="18" charset="0"/>
                                              <a:ea typeface="Cambria Math" panose="02040503050406030204" pitchFamily="18" charset="0"/>
                                            </a:rPr>
                                            <m:t>𝐵</m:t>
                                          </m:r>
                                        </m:e>
                                        <m:sub>
                                          <m:r>
                                            <a:rPr lang="en-US" sz="2000" b="0" i="1">
                                              <a:solidFill>
                                                <a:srgbClr val="CC3300"/>
                                              </a:solidFill>
                                              <a:latin typeface="Cambria Math" panose="02040503050406030204" pitchFamily="18" charset="0"/>
                                              <a:ea typeface="Cambria Math" panose="02040503050406030204" pitchFamily="18" charset="0"/>
                                            </a:rPr>
                                            <m:t>𝑥</m:t>
                                          </m:r>
                                        </m:sub>
                                      </m:sSub>
                                    </m:e>
                                  </m:mr>
                                  <m:mr>
                                    <m:e>
                                      <m:r>
                                        <a:rPr lang="en-US" sz="2000" b="0" i="1">
                                          <a:solidFill>
                                            <a:srgbClr val="CC3300"/>
                                          </a:solidFill>
                                          <a:latin typeface="Cambria Math" panose="02040503050406030204" pitchFamily="18" charset="0"/>
                                        </a:rPr>
                                        <m:t>−</m:t>
                                      </m:r>
                                      <m:sSub>
                                        <m:sSubPr>
                                          <m:ctrlPr>
                                            <a:rPr lang="en-US" sz="2000" b="0" i="1">
                                              <a:solidFill>
                                                <a:srgbClr val="CC3300"/>
                                              </a:solidFill>
                                              <a:latin typeface="Cambria Math" panose="02040503050406030204" pitchFamily="18" charset="0"/>
                                              <a:ea typeface="Cambria Math" panose="02040503050406030204" pitchFamily="18" charset="0"/>
                                            </a:rPr>
                                          </m:ctrlPr>
                                        </m:sSubPr>
                                        <m:e>
                                          <m:r>
                                            <a:rPr lang="en-US" sz="2000" b="0" i="1">
                                              <a:solidFill>
                                                <a:srgbClr val="CC3300"/>
                                              </a:solidFill>
                                              <a:latin typeface="Cambria Math" panose="02040503050406030204" pitchFamily="18" charset="0"/>
                                              <a:ea typeface="Cambria Math" panose="02040503050406030204" pitchFamily="18" charset="0"/>
                                            </a:rPr>
                                            <m:t>𝐵</m:t>
                                          </m:r>
                                        </m:e>
                                        <m:sub>
                                          <m:r>
                                            <a:rPr lang="en-US" sz="2000" b="0" i="1">
                                              <a:solidFill>
                                                <a:srgbClr val="CC3300"/>
                                              </a:solidFill>
                                              <a:latin typeface="Cambria Math" panose="02040503050406030204" pitchFamily="18" charset="0"/>
                                              <a:ea typeface="Cambria Math" panose="02040503050406030204" pitchFamily="18" charset="0"/>
                                            </a:rPr>
                                            <m:t>𝑥</m:t>
                                          </m:r>
                                        </m:sub>
                                      </m:sSub>
                                    </m:e>
                                    <m:e>
                                      <m:r>
                                        <a:rPr lang="en-US" sz="2000" b="0" i="1">
                                          <a:latin typeface="Cambria Math" panose="02040503050406030204" pitchFamily="18" charset="0"/>
                                        </a:rPr>
                                        <m:t>0</m:t>
                                      </m:r>
                                    </m:e>
                                  </m:mr>
                                </m:m>
                              </m:e>
                            </m:mr>
                          </m:m>
                        </m:e>
                      </m:d>
                    </m:oMath>
                  </m:oMathPara>
                </a14:m>
                <a:endParaRPr lang="en-US" sz="2000" dirty="0"/>
              </a:p>
            </p:txBody>
          </p:sp>
        </mc:Choice>
        <mc:Fallback xmlns="">
          <p:sp>
            <p:nvSpPr>
              <p:cNvPr id="23" name="Rectangle 22">
                <a:extLst>
                  <a:ext uri="{FF2B5EF4-FFF2-40B4-BE49-F238E27FC236}">
                    <a16:creationId xmlns:a16="http://schemas.microsoft.com/office/drawing/2014/main" id="{E30A686A-E5FF-4D84-8BD6-C9139A078E31}"/>
                  </a:ext>
                </a:extLst>
              </p:cNvPr>
              <p:cNvSpPr>
                <a:spLocks noRot="1" noChangeAspect="1" noMove="1" noResize="1" noEditPoints="1" noAdjustHandles="1" noChangeArrowheads="1" noChangeShapeType="1" noTextEdit="1"/>
              </p:cNvSpPr>
              <p:nvPr/>
            </p:nvSpPr>
            <p:spPr>
              <a:xfrm>
                <a:off x="4561812" y="855229"/>
                <a:ext cx="4988483" cy="148014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2D323C00-B861-41C8-AF75-BB81FA189FE2}"/>
                  </a:ext>
                </a:extLst>
              </p:cNvPr>
              <p:cNvSpPr/>
              <p:nvPr/>
            </p:nvSpPr>
            <p:spPr>
              <a:xfrm>
                <a:off x="8671683" y="4657777"/>
                <a:ext cx="3129896" cy="1392241"/>
              </a:xfrm>
              <a:prstGeom prst="rect">
                <a:avLst/>
              </a:prstGeom>
              <a:ln w="19050">
                <a:noFill/>
              </a:ln>
            </p:spPr>
            <p:txBody>
              <a:bodyPr wrap="none">
                <a:spAutoFit/>
              </a:bodyPr>
              <a:lstStyle/>
              <a:p>
                <a:pPr algn="r"/>
                <a14:m>
                  <m:oMathPara xmlns:m="http://schemas.openxmlformats.org/officeDocument/2006/math">
                    <m:oMathParaPr>
                      <m:jc m:val="right"/>
                    </m:oMathParaPr>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a:rPr>
                                  </m:ctrlPr>
                                </m:accPr>
                                <m:e>
                                  <m:r>
                                    <a:rPr lang="en-US" sz="2000">
                                      <a:latin typeface="Cambria Math" panose="02040503050406030204" pitchFamily="18" charset="0"/>
                                      <a:ea typeface="Cambria Math" panose="02040503050406030204" pitchFamily="18" charset="0"/>
                                    </a:rPr>
                                    <m:t>𝛁</m:t>
                                  </m:r>
                                </m:e>
                              </m:acc>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e>
                          </m:d>
                        </m:e>
                        <m:sub>
                          <m:r>
                            <a:rPr lang="en-US" sz="2000" b="0" i="1">
                              <a:latin typeface="Cambria Math" panose="02040503050406030204" pitchFamily="18" charset="0"/>
                              <a:ea typeface="Cambria Math" panose="02040503050406030204" pitchFamily="18" charset="0"/>
                            </a:rPr>
                            <m:t>𝑧</m:t>
                          </m:r>
                        </m:sub>
                      </m:sSub>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m>
                            <m:mPr>
                              <m:mcs>
                                <m:mc>
                                  <m:mcPr>
                                    <m:count m:val="3"/>
                                    <m:mcJc m:val="center"/>
                                  </m:mcPr>
                                </m:mc>
                              </m:mcs>
                              <m:ctrlPr>
                                <a:rPr lang="en-US" sz="2000" i="1">
                                  <a:latin typeface="Cambria Math" panose="02040503050406030204" pitchFamily="18" charset="0"/>
                                  <a:ea typeface="Cambria Math" panose="02040503050406030204" pitchFamily="18" charset="0"/>
                                </a:rPr>
                              </m:ctrlPr>
                            </m:mPr>
                            <m:m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𝐱</m:t>
                                    </m:r>
                                  </m:e>
                                </m:acc>
                              </m:e>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𝐲</m:t>
                                    </m:r>
                                  </m:e>
                                </m:acc>
                              </m:e>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a:ea typeface="Cambria Math" panose="02040503050406030204" pitchFamily="18" charset="0"/>
                                      </a:rPr>
                                      <m:t>𝐳</m:t>
                                    </m:r>
                                  </m:e>
                                </m:acc>
                              </m:e>
                            </m:mr>
                            <m:mr>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𝑥</m:t>
                                    </m:r>
                                  </m:den>
                                </m:f>
                              </m:e>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𝑦</m:t>
                                    </m:r>
                                  </m:den>
                                </m:f>
                              </m:e>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𝑧</m:t>
                                    </m:r>
                                  </m:den>
                                </m:f>
                              </m:e>
                            </m:mr>
                            <m:mr>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a:ea typeface="Cambria Math" panose="02040503050406030204" pitchFamily="18" charset="0"/>
                                      </a:rPr>
                                      <m:t>𝑥</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𝑦</m:t>
                                    </m:r>
                                  </m:sub>
                                </m:sSub>
                              </m:e>
                              <m:e>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𝑧</m:t>
                                    </m:r>
                                  </m:sub>
                                </m:sSub>
                              </m:e>
                            </m:mr>
                          </m:m>
                        </m:e>
                      </m:d>
                    </m:oMath>
                  </m:oMathPara>
                </a14:m>
                <a:endParaRPr lang="en-US" sz="2000" i="1" dirty="0">
                  <a:latin typeface="Cambria Math" panose="02040503050406030204" pitchFamily="18" charset="0"/>
                  <a:ea typeface="Cambria Math" panose="02040503050406030204" pitchFamily="18" charset="0"/>
                </a:endParaRPr>
              </a:p>
            </p:txBody>
          </p:sp>
        </mc:Choice>
        <mc:Fallback xmlns="">
          <p:sp>
            <p:nvSpPr>
              <p:cNvPr id="24" name="Rectangle 23">
                <a:extLst>
                  <a:ext uri="{FF2B5EF4-FFF2-40B4-BE49-F238E27FC236}">
                    <a16:creationId xmlns:a16="http://schemas.microsoft.com/office/drawing/2014/main" id="{2D323C00-B861-41C8-AF75-BB81FA189FE2}"/>
                  </a:ext>
                </a:extLst>
              </p:cNvPr>
              <p:cNvSpPr>
                <a:spLocks noRot="1" noChangeAspect="1" noMove="1" noResize="1" noEditPoints="1" noAdjustHandles="1" noChangeArrowheads="1" noChangeShapeType="1" noTextEdit="1"/>
              </p:cNvSpPr>
              <p:nvPr/>
            </p:nvSpPr>
            <p:spPr>
              <a:xfrm>
                <a:off x="8671683" y="4657777"/>
                <a:ext cx="3129896" cy="1392241"/>
              </a:xfrm>
              <a:prstGeom prst="rect">
                <a:avLst/>
              </a:prstGeom>
              <a:blipFill>
                <a:blip r:embed="rId11"/>
                <a:stretch>
                  <a:fillRect/>
                </a:stretch>
              </a:blipFill>
              <a:ln w="19050">
                <a:noFill/>
              </a:ln>
            </p:spPr>
            <p:txBody>
              <a:bodyPr/>
              <a:lstStyle/>
              <a:p>
                <a:r>
                  <a:rPr lang="LID4096">
                    <a:noFill/>
                  </a:rPr>
                  <a:t> </a:t>
                </a:r>
              </a:p>
            </p:txBody>
          </p:sp>
        </mc:Fallback>
      </mc:AlternateContent>
      <p:cxnSp>
        <p:nvCxnSpPr>
          <p:cNvPr id="25" name="Straight Arrow Connector 24">
            <a:extLst>
              <a:ext uri="{FF2B5EF4-FFF2-40B4-BE49-F238E27FC236}">
                <a16:creationId xmlns:a16="http://schemas.microsoft.com/office/drawing/2014/main" id="{7E8DD299-E071-4993-80A0-F7409616ACD7}"/>
              </a:ext>
            </a:extLst>
          </p:cNvPr>
          <p:cNvCxnSpPr>
            <a:cxnSpLocks/>
          </p:cNvCxnSpPr>
          <p:nvPr/>
        </p:nvCxnSpPr>
        <p:spPr bwMode="auto">
          <a:xfrm>
            <a:off x="10500691" y="4874149"/>
            <a:ext cx="994784" cy="0"/>
          </a:xfrm>
          <a:prstGeom prst="straightConnector1">
            <a:avLst/>
          </a:prstGeom>
          <a:noFill/>
          <a:ln w="19050" cap="flat" cmpd="sng" algn="ctr">
            <a:solidFill>
              <a:srgbClr val="FF5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F554C629-CD86-46F2-9BEC-CE36B202A30C}"/>
              </a:ext>
            </a:extLst>
          </p:cNvPr>
          <p:cNvCxnSpPr>
            <a:cxnSpLocks/>
          </p:cNvCxnSpPr>
          <p:nvPr/>
        </p:nvCxnSpPr>
        <p:spPr bwMode="auto">
          <a:xfrm>
            <a:off x="11460350" y="4807985"/>
            <a:ext cx="0" cy="1017537"/>
          </a:xfrm>
          <a:prstGeom prst="straightConnector1">
            <a:avLst/>
          </a:prstGeom>
          <a:noFill/>
          <a:ln w="19050" cap="flat" cmpd="sng" algn="ctr">
            <a:solidFill>
              <a:srgbClr val="FF5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A0E189EC-847D-4E1D-AA3A-30D3BA524B87}"/>
              </a:ext>
            </a:extLst>
          </p:cNvPr>
          <p:cNvCxnSpPr>
            <a:cxnSpLocks/>
          </p:cNvCxnSpPr>
          <p:nvPr/>
        </p:nvCxnSpPr>
        <p:spPr bwMode="auto">
          <a:xfrm>
            <a:off x="10341574" y="5237796"/>
            <a:ext cx="639903" cy="655821"/>
          </a:xfrm>
          <a:prstGeom prst="straightConnector1">
            <a:avLst/>
          </a:pr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E22AF2E6-A86F-41AA-B296-E42B02C3661E}"/>
              </a:ext>
            </a:extLst>
          </p:cNvPr>
          <p:cNvCxnSpPr>
            <a:cxnSpLocks/>
          </p:cNvCxnSpPr>
          <p:nvPr/>
        </p:nvCxnSpPr>
        <p:spPr bwMode="auto">
          <a:xfrm flipH="1">
            <a:off x="10451128" y="5228560"/>
            <a:ext cx="558053" cy="574909"/>
          </a:xfrm>
          <a:prstGeom prst="straightConnector1">
            <a:avLst/>
          </a:pr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Content Placeholder 4">
            <a:extLst>
              <a:ext uri="{FF2B5EF4-FFF2-40B4-BE49-F238E27FC236}">
                <a16:creationId xmlns:a16="http://schemas.microsoft.com/office/drawing/2014/main" id="{8C2F3B47-4BE3-4AF0-9478-C9238F689B49}"/>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56</a:t>
            </a:fld>
            <a:endParaRPr lang="en-US" dirty="0"/>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B711E18E-FFA2-4815-A6F5-9A9EE3FA835A}"/>
                  </a:ext>
                </a:extLst>
              </p:cNvPr>
              <p:cNvSpPr/>
              <p:nvPr/>
            </p:nvSpPr>
            <p:spPr>
              <a:xfrm>
                <a:off x="9607694" y="723441"/>
                <a:ext cx="2047343" cy="749051"/>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a:rPr>
                        <m:t>−</m:t>
                      </m:r>
                      <m:acc>
                        <m:accPr>
                          <m:chr m:val="⃗"/>
                          <m:ctrlPr>
                            <a:rPr lang="en-US" sz="2000" b="0" i="1">
                              <a:latin typeface="Cambria Math" panose="02040503050406030204" pitchFamily="18" charset="0"/>
                              <a:ea typeface="Cambria Math"/>
                            </a:rPr>
                          </m:ctrlPr>
                        </m:accPr>
                        <m:e>
                          <m:r>
                            <a:rPr lang="en-US" sz="2000">
                              <a:latin typeface="Cambria Math" panose="02040503050406030204" pitchFamily="18" charset="0"/>
                              <a:ea typeface="Cambria Math" panose="02040503050406030204" pitchFamily="18" charset="0"/>
                            </a:rPr>
                            <m:t>𝛁</m:t>
                          </m:r>
                        </m:e>
                      </m:acc>
                      <m:r>
                        <a:rPr lang="en-US" sz="2000" b="0" i="1">
                          <a:latin typeface="Cambria Math" panose="02040503050406030204" pitchFamily="18" charset="0"/>
                          <a:ea typeface="Cambria Math" panose="02040503050406030204" pitchFamily="18" charset="0"/>
                        </a:rPr>
                        <m:t>𝑉</m:t>
                      </m:r>
                      <m:r>
                        <a:rPr lang="en-US" sz="200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oMath>
                  </m:oMathPara>
                </a14:m>
                <a:endParaRPr lang="en-US" sz="2000" dirty="0"/>
              </a:p>
            </p:txBody>
          </p:sp>
        </mc:Choice>
        <mc:Fallback xmlns="">
          <p:sp>
            <p:nvSpPr>
              <p:cNvPr id="21" name="Rectangle 20">
                <a:extLst>
                  <a:ext uri="{FF2B5EF4-FFF2-40B4-BE49-F238E27FC236}">
                    <a16:creationId xmlns:a16="http://schemas.microsoft.com/office/drawing/2014/main" id="{B711E18E-FFA2-4815-A6F5-9A9EE3FA835A}"/>
                  </a:ext>
                </a:extLst>
              </p:cNvPr>
              <p:cNvSpPr>
                <a:spLocks noRot="1" noChangeAspect="1" noMove="1" noResize="1" noEditPoints="1" noAdjustHandles="1" noChangeArrowheads="1" noChangeShapeType="1" noTextEdit="1"/>
              </p:cNvSpPr>
              <p:nvPr/>
            </p:nvSpPr>
            <p:spPr>
              <a:xfrm>
                <a:off x="9607694" y="723441"/>
                <a:ext cx="2047343" cy="749051"/>
              </a:xfrm>
              <a:prstGeom prst="rect">
                <a:avLst/>
              </a:prstGeom>
              <a:blipFill>
                <a:blip r:embed="rId12"/>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5369E976-94EA-49EF-A09B-530270DE31B2}"/>
                  </a:ext>
                </a:extLst>
              </p:cNvPr>
              <p:cNvSpPr/>
              <p:nvPr/>
            </p:nvSpPr>
            <p:spPr>
              <a:xfrm>
                <a:off x="9607694" y="1451894"/>
                <a:ext cx="1860087" cy="437492"/>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r>
                        <a:rPr lang="en-US" sz="2000" b="0" i="1">
                          <a:latin typeface="Cambria Math"/>
                          <a:ea typeface="Cambria Math"/>
                        </a:rPr>
                        <m:t>=</m:t>
                      </m:r>
                      <m:acc>
                        <m:accPr>
                          <m:chr m:val="⃗"/>
                          <m:ctrlPr>
                            <a:rPr lang="en-US" sz="2000" b="0" i="1">
                              <a:latin typeface="Cambria Math" panose="02040503050406030204" pitchFamily="18" charset="0"/>
                              <a:ea typeface="Cambria Math"/>
                            </a:rPr>
                          </m:ctrlPr>
                        </m:accPr>
                        <m:e>
                          <m:r>
                            <a:rPr lang="en-US" sz="2000">
                              <a:latin typeface="Cambria Math" panose="02040503050406030204" pitchFamily="18" charset="0"/>
                              <a:ea typeface="Cambria Math" panose="02040503050406030204" pitchFamily="18" charset="0"/>
                            </a:rPr>
                            <m:t>𝛁</m:t>
                          </m:r>
                        </m:e>
                      </m:acc>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oMath>
                  </m:oMathPara>
                </a14:m>
                <a:endParaRPr lang="en-US" sz="2000" dirty="0"/>
              </a:p>
            </p:txBody>
          </p:sp>
        </mc:Choice>
        <mc:Fallback xmlns="">
          <p:sp>
            <p:nvSpPr>
              <p:cNvPr id="22" name="Rectangle 21">
                <a:extLst>
                  <a:ext uri="{FF2B5EF4-FFF2-40B4-BE49-F238E27FC236}">
                    <a16:creationId xmlns:a16="http://schemas.microsoft.com/office/drawing/2014/main" id="{5369E976-94EA-49EF-A09B-530270DE31B2}"/>
                  </a:ext>
                </a:extLst>
              </p:cNvPr>
              <p:cNvSpPr>
                <a:spLocks noRot="1" noChangeAspect="1" noMove="1" noResize="1" noEditPoints="1" noAdjustHandles="1" noChangeArrowheads="1" noChangeShapeType="1" noTextEdit="1"/>
              </p:cNvSpPr>
              <p:nvPr/>
            </p:nvSpPr>
            <p:spPr>
              <a:xfrm>
                <a:off x="9607694" y="1451894"/>
                <a:ext cx="1860087" cy="437492"/>
              </a:xfrm>
              <a:prstGeom prst="rect">
                <a:avLst/>
              </a:prstGeom>
              <a:blipFill>
                <a:blip r:embed="rId13"/>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9BC18494-5305-4E3D-80AF-BCC806F25A2D}"/>
                  </a:ext>
                </a:extLst>
              </p:cNvPr>
              <p:cNvSpPr/>
              <p:nvPr/>
            </p:nvSpPr>
            <p:spPr>
              <a:xfrm>
                <a:off x="2906838" y="3340739"/>
                <a:ext cx="2102050" cy="721095"/>
              </a:xfrm>
              <a:prstGeom prst="rect">
                <a:avLst/>
              </a:prstGeom>
              <a:ln w="19050">
                <a:noFill/>
              </a:ln>
            </p:spPr>
            <p:txBody>
              <a:bodyPr wrap="none">
                <a:spAutoFit/>
              </a:bodyPr>
              <a:lstStyle/>
              <a:p>
                <a:pP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𝑥</m:t>
                              </m:r>
                            </m:sub>
                          </m:sSub>
                        </m:num>
                        <m:den>
                          <m:r>
                            <a:rPr lang="en-US" sz="2000" b="0" i="1">
                              <a:latin typeface="Cambria Math" panose="02040503050406030204" pitchFamily="18" charset="0"/>
                              <a:ea typeface="Cambria Math" panose="02040503050406030204" pitchFamily="18" charset="0"/>
                            </a:rPr>
                            <m:t>𝜕</m:t>
                          </m:r>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𝑐𝑡</m:t>
                              </m:r>
                            </m:e>
                          </m:d>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𝑐</m:t>
                          </m:r>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𝑉</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𝑥</m:t>
                          </m:r>
                        </m:den>
                      </m:f>
                    </m:oMath>
                  </m:oMathPara>
                </a14:m>
                <a:endParaRPr lang="en-US" sz="2000" dirty="0"/>
              </a:p>
            </p:txBody>
          </p:sp>
        </mc:Choice>
        <mc:Fallback xmlns="">
          <p:sp>
            <p:nvSpPr>
              <p:cNvPr id="29" name="Rectangle 28">
                <a:extLst>
                  <a:ext uri="{FF2B5EF4-FFF2-40B4-BE49-F238E27FC236}">
                    <a16:creationId xmlns:a16="http://schemas.microsoft.com/office/drawing/2014/main" id="{9BC18494-5305-4E3D-80AF-BCC806F25A2D}"/>
                  </a:ext>
                </a:extLst>
              </p:cNvPr>
              <p:cNvSpPr>
                <a:spLocks noRot="1" noChangeAspect="1" noMove="1" noResize="1" noEditPoints="1" noAdjustHandles="1" noChangeArrowheads="1" noChangeShapeType="1" noTextEdit="1"/>
              </p:cNvSpPr>
              <p:nvPr/>
            </p:nvSpPr>
            <p:spPr>
              <a:xfrm>
                <a:off x="2906838" y="3340739"/>
                <a:ext cx="2102050" cy="721095"/>
              </a:xfrm>
              <a:prstGeom prst="rect">
                <a:avLst/>
              </a:prstGeom>
              <a:blipFill>
                <a:blip r:embed="rId1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996C8A60-98F4-4592-A326-1B32B556AD19}"/>
                  </a:ext>
                </a:extLst>
              </p:cNvPr>
              <p:cNvSpPr/>
              <p:nvPr/>
            </p:nvSpPr>
            <p:spPr>
              <a:xfrm>
                <a:off x="4821294" y="3337282"/>
                <a:ext cx="2294090" cy="825547"/>
              </a:xfrm>
              <a:prstGeom prst="rect">
                <a:avLst/>
              </a:prstGeom>
              <a:ln w="19050">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𝑐</m:t>
                          </m:r>
                        </m:den>
                      </m:f>
                      <m:sSub>
                        <m:sSubPr>
                          <m:ctrlPr>
                            <a:rPr lang="en-US" sz="2000" b="0" i="1">
                              <a:latin typeface="Cambria Math" panose="02040503050406030204" pitchFamily="18" charset="0"/>
                              <a:ea typeface="Cambria Math" panose="02040503050406030204" pitchFamily="18" charset="0"/>
                            </a:rPr>
                          </m:ctrlPr>
                        </m:sSubPr>
                        <m:e>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𝐴</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a:rPr>
                                  </m:ctrlPr>
                                </m:accPr>
                                <m:e>
                                  <m:r>
                                    <a:rPr lang="en-US" sz="2000">
                                      <a:latin typeface="Cambria Math" panose="02040503050406030204" pitchFamily="18" charset="0"/>
                                      <a:ea typeface="Cambria Math" panose="02040503050406030204" pitchFamily="18" charset="0"/>
                                    </a:rPr>
                                    <m:t>𝛁</m:t>
                                  </m:r>
                                </m:e>
                              </m:acc>
                              <m:r>
                                <a:rPr lang="en-US" sz="2000" b="0" i="1">
                                  <a:latin typeface="Cambria Math" panose="02040503050406030204" pitchFamily="18" charset="0"/>
                                  <a:ea typeface="Cambria Math" panose="02040503050406030204" pitchFamily="18" charset="0"/>
                                </a:rPr>
                                <m:t>𝑉</m:t>
                              </m:r>
                            </m:e>
                          </m:d>
                        </m:e>
                        <m:sub>
                          <m:r>
                            <a:rPr lang="en-US" sz="2000" b="0" i="1">
                              <a:latin typeface="Cambria Math" panose="02040503050406030204" pitchFamily="18" charset="0"/>
                              <a:ea typeface="Cambria Math" panose="02040503050406030204" pitchFamily="18" charset="0"/>
                            </a:rPr>
                            <m:t>𝑥</m:t>
                          </m:r>
                        </m:sub>
                      </m:sSub>
                    </m:oMath>
                  </m:oMathPara>
                </a14:m>
                <a:endParaRPr lang="en-US" sz="2000" dirty="0"/>
              </a:p>
            </p:txBody>
          </p:sp>
        </mc:Choice>
        <mc:Fallback xmlns="">
          <p:sp>
            <p:nvSpPr>
              <p:cNvPr id="31" name="Rectangle 30">
                <a:extLst>
                  <a:ext uri="{FF2B5EF4-FFF2-40B4-BE49-F238E27FC236}">
                    <a16:creationId xmlns:a16="http://schemas.microsoft.com/office/drawing/2014/main" id="{996C8A60-98F4-4592-A326-1B32B556AD19}"/>
                  </a:ext>
                </a:extLst>
              </p:cNvPr>
              <p:cNvSpPr>
                <a:spLocks noRot="1" noChangeAspect="1" noMove="1" noResize="1" noEditPoints="1" noAdjustHandles="1" noChangeArrowheads="1" noChangeShapeType="1" noTextEdit="1"/>
              </p:cNvSpPr>
              <p:nvPr/>
            </p:nvSpPr>
            <p:spPr>
              <a:xfrm>
                <a:off x="4821294" y="3337282"/>
                <a:ext cx="2294090" cy="825547"/>
              </a:xfrm>
              <a:prstGeom prst="rect">
                <a:avLst/>
              </a:prstGeom>
              <a:blipFill>
                <a:blip r:embed="rId15"/>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00592A16-ACCC-47C3-833E-B09247CF775B}"/>
                  </a:ext>
                </a:extLst>
              </p:cNvPr>
              <p:cNvSpPr/>
              <p:nvPr/>
            </p:nvSpPr>
            <p:spPr>
              <a:xfrm>
                <a:off x="6846736" y="3374985"/>
                <a:ext cx="791562" cy="668709"/>
              </a:xfrm>
              <a:prstGeom prst="rect">
                <a:avLst/>
              </a:prstGeom>
              <a:ln w="19050">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a:latin typeface="Cambria Math" panose="02040503050406030204" pitchFamily="18" charset="0"/>
                          <a:ea typeface="Cambria Math" panose="02040503050406030204" pitchFamily="18" charset="0"/>
                        </a:rPr>
                        <m:t>=</m:t>
                      </m:r>
                      <m:f>
                        <m:fPr>
                          <m:ctrlPr>
                            <a:rPr lang="en-US" sz="2000" b="0" i="1">
                              <a:solidFill>
                                <a:srgbClr val="FF0000"/>
                              </a:solidFill>
                              <a:latin typeface="Cambria Math" panose="02040503050406030204" pitchFamily="18" charset="0"/>
                              <a:ea typeface="Cambria Math" panose="02040503050406030204" pitchFamily="18" charset="0"/>
                            </a:rPr>
                          </m:ctrlPr>
                        </m:fPr>
                        <m:num>
                          <m:sSub>
                            <m:sSubPr>
                              <m:ctrlPr>
                                <a:rPr lang="en-US" sz="2000" b="0" i="1">
                                  <a:solidFill>
                                    <a:srgbClr val="FF0000"/>
                                  </a:solidFill>
                                  <a:latin typeface="Cambria Math" panose="02040503050406030204" pitchFamily="18" charset="0"/>
                                  <a:ea typeface="Cambria Math" panose="02040503050406030204" pitchFamily="18" charset="0"/>
                                </a:rPr>
                              </m:ctrlPr>
                            </m:sSubPr>
                            <m:e>
                              <m:r>
                                <a:rPr lang="en-US" sz="2000" b="0" i="1">
                                  <a:solidFill>
                                    <a:srgbClr val="FF0000"/>
                                  </a:solidFill>
                                  <a:latin typeface="Cambria Math" panose="02040503050406030204" pitchFamily="18" charset="0"/>
                                  <a:ea typeface="Cambria Math" panose="02040503050406030204" pitchFamily="18" charset="0"/>
                                </a:rPr>
                                <m:t>𝐸</m:t>
                              </m:r>
                            </m:e>
                            <m:sub>
                              <m:r>
                                <a:rPr lang="en-US" sz="2000" b="0" i="1">
                                  <a:solidFill>
                                    <a:srgbClr val="FF0000"/>
                                  </a:solidFill>
                                  <a:latin typeface="Cambria Math" panose="02040503050406030204" pitchFamily="18" charset="0"/>
                                  <a:ea typeface="Cambria Math" panose="02040503050406030204" pitchFamily="18" charset="0"/>
                                </a:rPr>
                                <m:t>𝑥</m:t>
                              </m:r>
                            </m:sub>
                          </m:sSub>
                        </m:num>
                        <m:den>
                          <m:r>
                            <a:rPr lang="en-US" sz="2000" b="0" i="1">
                              <a:solidFill>
                                <a:srgbClr val="FF0000"/>
                              </a:solidFill>
                              <a:latin typeface="Cambria Math" panose="02040503050406030204" pitchFamily="18" charset="0"/>
                              <a:ea typeface="Cambria Math" panose="02040503050406030204" pitchFamily="18" charset="0"/>
                            </a:rPr>
                            <m:t>𝑐</m:t>
                          </m:r>
                        </m:den>
                      </m:f>
                    </m:oMath>
                  </m:oMathPara>
                </a14:m>
                <a:endParaRPr lang="en-US" sz="2000" dirty="0"/>
              </a:p>
            </p:txBody>
          </p:sp>
        </mc:Choice>
        <mc:Fallback xmlns="">
          <p:sp>
            <p:nvSpPr>
              <p:cNvPr id="32" name="Rectangle 31">
                <a:extLst>
                  <a:ext uri="{FF2B5EF4-FFF2-40B4-BE49-F238E27FC236}">
                    <a16:creationId xmlns:a16="http://schemas.microsoft.com/office/drawing/2014/main" id="{00592A16-ACCC-47C3-833E-B09247CF775B}"/>
                  </a:ext>
                </a:extLst>
              </p:cNvPr>
              <p:cNvSpPr>
                <a:spLocks noRot="1" noChangeAspect="1" noMove="1" noResize="1" noEditPoints="1" noAdjustHandles="1" noChangeArrowheads="1" noChangeShapeType="1" noTextEdit="1"/>
              </p:cNvSpPr>
              <p:nvPr/>
            </p:nvSpPr>
            <p:spPr>
              <a:xfrm>
                <a:off x="6846736" y="3374985"/>
                <a:ext cx="791562" cy="668709"/>
              </a:xfrm>
              <a:prstGeom prst="rect">
                <a:avLst/>
              </a:prstGeom>
              <a:blipFill>
                <a:blip r:embed="rId16"/>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96490716-C712-4C9A-BF89-D7FF37D28DBF}"/>
                  </a:ext>
                </a:extLst>
              </p:cNvPr>
              <p:cNvSpPr/>
              <p:nvPr/>
            </p:nvSpPr>
            <p:spPr>
              <a:xfrm>
                <a:off x="2854357" y="5297055"/>
                <a:ext cx="1707455" cy="738600"/>
              </a:xfrm>
              <a:prstGeom prst="rect">
                <a:avLst/>
              </a:prstGeom>
              <a:ln w="19050">
                <a:noFill/>
              </a:ln>
            </p:spPr>
            <p:txBody>
              <a:bodyPr wrap="none">
                <a:spAutoFit/>
              </a:bodyPr>
              <a:lstStyle/>
              <a:p>
                <a:pP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𝑦</m:t>
                              </m:r>
                            </m:sub>
                          </m:sSub>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𝑥</m:t>
                          </m:r>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𝑥</m:t>
                              </m:r>
                            </m:sub>
                          </m:sSub>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𝑦</m:t>
                          </m:r>
                        </m:den>
                      </m:f>
                    </m:oMath>
                  </m:oMathPara>
                </a14:m>
                <a:endParaRPr lang="en-US" sz="2000" dirty="0"/>
              </a:p>
            </p:txBody>
          </p:sp>
        </mc:Choice>
        <mc:Fallback xmlns="">
          <p:sp>
            <p:nvSpPr>
              <p:cNvPr id="33" name="Rectangle 32">
                <a:extLst>
                  <a:ext uri="{FF2B5EF4-FFF2-40B4-BE49-F238E27FC236}">
                    <a16:creationId xmlns:a16="http://schemas.microsoft.com/office/drawing/2014/main" id="{96490716-C712-4C9A-BF89-D7FF37D28DBF}"/>
                  </a:ext>
                </a:extLst>
              </p:cNvPr>
              <p:cNvSpPr>
                <a:spLocks noRot="1" noChangeAspect="1" noMove="1" noResize="1" noEditPoints="1" noAdjustHandles="1" noChangeArrowheads="1" noChangeShapeType="1" noTextEdit="1"/>
              </p:cNvSpPr>
              <p:nvPr/>
            </p:nvSpPr>
            <p:spPr>
              <a:xfrm>
                <a:off x="2854357" y="5297055"/>
                <a:ext cx="1707455" cy="738600"/>
              </a:xfrm>
              <a:prstGeom prst="rect">
                <a:avLst/>
              </a:prstGeom>
              <a:blipFill>
                <a:blip r:embed="rId17"/>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0874AA9B-7BC0-421A-8A32-8D16F28F8056}"/>
                  </a:ext>
                </a:extLst>
              </p:cNvPr>
              <p:cNvSpPr/>
              <p:nvPr/>
            </p:nvSpPr>
            <p:spPr>
              <a:xfrm>
                <a:off x="4401786" y="5371971"/>
                <a:ext cx="1501565" cy="503086"/>
              </a:xfrm>
              <a:prstGeom prst="rect">
                <a:avLst/>
              </a:prstGeom>
              <a:ln w="19050">
                <a:noFill/>
              </a:ln>
            </p:spPr>
            <p:txBody>
              <a:bodyPr wrap="none">
                <a:spAutoFit/>
              </a:bodyPr>
              <a:lstStyle/>
              <a:p>
                <a:pP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d>
                            <m:dPr>
                              <m:ctrlPr>
                                <a:rPr lang="en-US" sz="2000" b="0" i="1" smtClean="0">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a:rPr>
                                  </m:ctrlPr>
                                </m:accPr>
                                <m:e>
                                  <m:r>
                                    <a:rPr lang="en-US" sz="2000">
                                      <a:latin typeface="Cambria Math" panose="02040503050406030204" pitchFamily="18" charset="0"/>
                                      <a:ea typeface="Cambria Math" panose="02040503050406030204" pitchFamily="18" charset="0"/>
                                    </a:rPr>
                                    <m:t>𝛁</m:t>
                                  </m:r>
                                </m:e>
                              </m:acc>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e>
                          </m:d>
                        </m:e>
                        <m:sub>
                          <m:r>
                            <a:rPr lang="en-US" sz="2000" b="0" i="1">
                              <a:latin typeface="Cambria Math" panose="02040503050406030204" pitchFamily="18" charset="0"/>
                              <a:ea typeface="Cambria Math" panose="02040503050406030204" pitchFamily="18" charset="0"/>
                            </a:rPr>
                            <m:t>𝑧</m:t>
                          </m:r>
                        </m:sub>
                      </m:sSub>
                    </m:oMath>
                  </m:oMathPara>
                </a14:m>
                <a:endParaRPr lang="en-US" sz="2000" dirty="0"/>
              </a:p>
            </p:txBody>
          </p:sp>
        </mc:Choice>
        <mc:Fallback xmlns="">
          <p:sp>
            <p:nvSpPr>
              <p:cNvPr id="34" name="Rectangle 33">
                <a:extLst>
                  <a:ext uri="{FF2B5EF4-FFF2-40B4-BE49-F238E27FC236}">
                    <a16:creationId xmlns:a16="http://schemas.microsoft.com/office/drawing/2014/main" id="{0874AA9B-7BC0-421A-8A32-8D16F28F8056}"/>
                  </a:ext>
                </a:extLst>
              </p:cNvPr>
              <p:cNvSpPr>
                <a:spLocks noRot="1" noChangeAspect="1" noMove="1" noResize="1" noEditPoints="1" noAdjustHandles="1" noChangeArrowheads="1" noChangeShapeType="1" noTextEdit="1"/>
              </p:cNvSpPr>
              <p:nvPr/>
            </p:nvSpPr>
            <p:spPr>
              <a:xfrm>
                <a:off x="4401786" y="5371971"/>
                <a:ext cx="1501565" cy="503086"/>
              </a:xfrm>
              <a:prstGeom prst="rect">
                <a:avLst/>
              </a:prstGeom>
              <a:blipFill>
                <a:blip r:embed="rId18"/>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A54AA66C-FF56-423F-A19A-63CCCCE18310}"/>
                  </a:ext>
                </a:extLst>
              </p:cNvPr>
              <p:cNvSpPr/>
              <p:nvPr/>
            </p:nvSpPr>
            <p:spPr>
              <a:xfrm>
                <a:off x="5695144" y="5432247"/>
                <a:ext cx="778675" cy="400110"/>
              </a:xfrm>
              <a:prstGeom prst="rect">
                <a:avLst/>
              </a:prstGeom>
              <a:ln w="19050">
                <a:noFill/>
              </a:ln>
            </p:spPr>
            <p:txBody>
              <a:bodyPr wrap="none">
                <a:spAutoFit/>
              </a:bodyPr>
              <a:lstStyle/>
              <a:p>
                <a:pP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sSub>
                        <m:sSubPr>
                          <m:ctrlPr>
                            <a:rPr lang="en-US" sz="2000" b="0" i="1">
                              <a:solidFill>
                                <a:srgbClr val="7030A0"/>
                              </a:solidFill>
                              <a:latin typeface="Cambria Math" panose="02040503050406030204" pitchFamily="18" charset="0"/>
                              <a:ea typeface="Cambria Math" panose="02040503050406030204" pitchFamily="18" charset="0"/>
                            </a:rPr>
                          </m:ctrlPr>
                        </m:sSubPr>
                        <m:e>
                          <m:r>
                            <a:rPr lang="en-US" sz="2000" b="0" i="1">
                              <a:solidFill>
                                <a:srgbClr val="7030A0"/>
                              </a:solidFill>
                              <a:latin typeface="Cambria Math" panose="02040503050406030204" pitchFamily="18" charset="0"/>
                              <a:ea typeface="Cambria Math" panose="02040503050406030204" pitchFamily="18" charset="0"/>
                            </a:rPr>
                            <m:t>𝐵</m:t>
                          </m:r>
                        </m:e>
                        <m:sub>
                          <m:r>
                            <a:rPr lang="en-US" sz="2000" b="0" i="1">
                              <a:solidFill>
                                <a:srgbClr val="7030A0"/>
                              </a:solidFill>
                              <a:latin typeface="Cambria Math" panose="02040503050406030204" pitchFamily="18" charset="0"/>
                              <a:ea typeface="Cambria Math" panose="02040503050406030204" pitchFamily="18" charset="0"/>
                            </a:rPr>
                            <m:t>𝑧</m:t>
                          </m:r>
                        </m:sub>
                      </m:sSub>
                    </m:oMath>
                  </m:oMathPara>
                </a14:m>
                <a:endParaRPr lang="en-US" sz="2000" dirty="0"/>
              </a:p>
            </p:txBody>
          </p:sp>
        </mc:Choice>
        <mc:Fallback xmlns="">
          <p:sp>
            <p:nvSpPr>
              <p:cNvPr id="35" name="Rectangle 34">
                <a:extLst>
                  <a:ext uri="{FF2B5EF4-FFF2-40B4-BE49-F238E27FC236}">
                    <a16:creationId xmlns:a16="http://schemas.microsoft.com/office/drawing/2014/main" id="{A54AA66C-FF56-423F-A19A-63CCCCE18310}"/>
                  </a:ext>
                </a:extLst>
              </p:cNvPr>
              <p:cNvSpPr>
                <a:spLocks noRot="1" noChangeAspect="1" noMove="1" noResize="1" noEditPoints="1" noAdjustHandles="1" noChangeArrowheads="1" noChangeShapeType="1" noTextEdit="1"/>
              </p:cNvSpPr>
              <p:nvPr/>
            </p:nvSpPr>
            <p:spPr>
              <a:xfrm>
                <a:off x="5695144" y="5432247"/>
                <a:ext cx="778675" cy="400110"/>
              </a:xfrm>
              <a:prstGeom prst="rect">
                <a:avLst/>
              </a:prstGeom>
              <a:blipFill>
                <a:blip r:embed="rId19"/>
                <a:stretch>
                  <a:fillRect/>
                </a:stretch>
              </a:blipFill>
              <a:ln w="19050">
                <a:noFill/>
              </a:ln>
            </p:spPr>
            <p:txBody>
              <a:bodyPr/>
              <a:lstStyle/>
              <a:p>
                <a:r>
                  <a:rPr lang="en-US">
                    <a:noFill/>
                  </a:rPr>
                  <a:t> </a:t>
                </a:r>
              </a:p>
            </p:txBody>
          </p:sp>
        </mc:Fallback>
      </mc:AlternateContent>
      <p:sp>
        <p:nvSpPr>
          <p:cNvPr id="36" name="Oval 35">
            <a:extLst>
              <a:ext uri="{FF2B5EF4-FFF2-40B4-BE49-F238E27FC236}">
                <a16:creationId xmlns:a16="http://schemas.microsoft.com/office/drawing/2014/main" id="{ADB87764-CE4A-4EB8-827D-D6ACCF2F4F14}"/>
              </a:ext>
            </a:extLst>
          </p:cNvPr>
          <p:cNvSpPr/>
          <p:nvPr/>
        </p:nvSpPr>
        <p:spPr bwMode="auto">
          <a:xfrm>
            <a:off x="2821566" y="5249105"/>
            <a:ext cx="1821833" cy="838778"/>
          </a:xfrm>
          <a:prstGeom prst="ellipse">
            <a:avLst/>
          </a:pr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7" name="Freeform: Shape 36">
            <a:extLst>
              <a:ext uri="{FF2B5EF4-FFF2-40B4-BE49-F238E27FC236}">
                <a16:creationId xmlns:a16="http://schemas.microsoft.com/office/drawing/2014/main" id="{6FA112FC-B554-432A-94D1-838925600E29}"/>
              </a:ext>
            </a:extLst>
          </p:cNvPr>
          <p:cNvSpPr/>
          <p:nvPr/>
        </p:nvSpPr>
        <p:spPr bwMode="auto">
          <a:xfrm rot="450294">
            <a:off x="4445944" y="4999843"/>
            <a:ext cx="4354444" cy="661772"/>
          </a:xfrm>
          <a:custGeom>
            <a:avLst/>
            <a:gdLst>
              <a:gd name="connsiteX0" fmla="*/ 0 w 3881231"/>
              <a:gd name="connsiteY0" fmla="*/ 678939 h 678939"/>
              <a:gd name="connsiteX1" fmla="*/ 506896 w 3881231"/>
              <a:gd name="connsiteY1" fmla="*/ 445369 h 678939"/>
              <a:gd name="connsiteX2" fmla="*/ 2385391 w 3881231"/>
              <a:gd name="connsiteY2" fmla="*/ 27926 h 678939"/>
              <a:gd name="connsiteX3" fmla="*/ 3881231 w 3881231"/>
              <a:gd name="connsiteY3" fmla="*/ 72652 h 678939"/>
            </a:gdLst>
            <a:ahLst/>
            <a:cxnLst>
              <a:cxn ang="0">
                <a:pos x="connsiteX0" y="connsiteY0"/>
              </a:cxn>
              <a:cxn ang="0">
                <a:pos x="connsiteX1" y="connsiteY1"/>
              </a:cxn>
              <a:cxn ang="0">
                <a:pos x="connsiteX2" y="connsiteY2"/>
              </a:cxn>
              <a:cxn ang="0">
                <a:pos x="connsiteX3" y="connsiteY3"/>
              </a:cxn>
            </a:cxnLst>
            <a:rect l="l" t="t" r="r" b="b"/>
            <a:pathLst>
              <a:path w="3881231" h="678939">
                <a:moveTo>
                  <a:pt x="0" y="678939"/>
                </a:moveTo>
                <a:cubicBezTo>
                  <a:pt x="54665" y="616405"/>
                  <a:pt x="109331" y="553871"/>
                  <a:pt x="506896" y="445369"/>
                </a:cubicBezTo>
                <a:cubicBezTo>
                  <a:pt x="904461" y="336867"/>
                  <a:pt x="1823002" y="90045"/>
                  <a:pt x="2385391" y="27926"/>
                </a:cubicBezTo>
                <a:cubicBezTo>
                  <a:pt x="2947780" y="-34193"/>
                  <a:pt x="3414505" y="19229"/>
                  <a:pt x="3881231" y="72652"/>
                </a:cubicBezTo>
              </a:path>
            </a:pathLst>
          </a:cu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0C0A5D0-C48C-44C5-A712-5FA45E0B4DAF}"/>
                  </a:ext>
                </a:extLst>
              </p:cNvPr>
              <p:cNvSpPr/>
              <p:nvPr/>
            </p:nvSpPr>
            <p:spPr>
              <a:xfrm>
                <a:off x="10341574" y="6051984"/>
                <a:ext cx="1693028" cy="738600"/>
              </a:xfrm>
              <a:prstGeom prst="rect">
                <a:avLst/>
              </a:prstGeom>
            </p:spPr>
            <p:txBody>
              <a:bodyPr wrap="none">
                <a:spAutoFit/>
              </a:bodyPr>
              <a:lstStyle/>
              <a:p>
                <a:pPr algn="r"/>
                <a14:m>
                  <m:oMathPara xmlns:m="http://schemas.openxmlformats.org/officeDocument/2006/math">
                    <m:oMathParaPr>
                      <m:jc m:val="right"/>
                    </m:oMathParaPr>
                    <m:oMath xmlns:m="http://schemas.openxmlformats.org/officeDocument/2006/math">
                      <m:r>
                        <a:rPr lang="en-US" sz="2000" i="1">
                          <a:latin typeface="Cambria Math"/>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𝑦</m:t>
                              </m:r>
                            </m:sub>
                          </m:sSub>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𝑥</m:t>
                          </m:r>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a:ea typeface="Cambria Math" panose="02040503050406030204" pitchFamily="18" charset="0"/>
                                </a:rPr>
                                <m:t>𝑥</m:t>
                              </m:r>
                            </m:sub>
                          </m:sSub>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𝑦</m:t>
                          </m:r>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6" name="Rectangle 5">
                <a:extLst>
                  <a:ext uri="{FF2B5EF4-FFF2-40B4-BE49-F238E27FC236}">
                    <a16:creationId xmlns:a16="http://schemas.microsoft.com/office/drawing/2014/main" id="{50C0A5D0-C48C-44C5-A712-5FA45E0B4DAF}"/>
                  </a:ext>
                </a:extLst>
              </p:cNvPr>
              <p:cNvSpPr>
                <a:spLocks noRot="1" noChangeAspect="1" noMove="1" noResize="1" noEditPoints="1" noAdjustHandles="1" noChangeArrowheads="1" noChangeShapeType="1" noTextEdit="1"/>
              </p:cNvSpPr>
              <p:nvPr/>
            </p:nvSpPr>
            <p:spPr>
              <a:xfrm>
                <a:off x="10341574" y="6051984"/>
                <a:ext cx="1693028" cy="738600"/>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8BDE9F3-3C27-44E1-B09B-734CB8A7E467}"/>
                  </a:ext>
                </a:extLst>
              </p:cNvPr>
              <p:cNvSpPr/>
              <p:nvPr/>
            </p:nvSpPr>
            <p:spPr>
              <a:xfrm>
                <a:off x="9256725" y="1955138"/>
                <a:ext cx="2749279" cy="446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𝜇</m:t>
                          </m:r>
                        </m:sup>
                      </m:sSup>
                      <m:r>
                        <a:rPr lang="en-US" sz="2000" b="0" i="1">
                          <a:latin typeface="Cambria Math" panose="02040503050406030204" pitchFamily="18" charset="0"/>
                          <a:ea typeface="Cambria Math" panose="02040503050406030204" pitchFamily="18" charset="0"/>
                        </a:rPr>
                        <m:t>=</m:t>
                      </m:r>
                      <m:d>
                        <m:dPr>
                          <m:ctrlPr>
                            <a:rPr lang="en-US" sz="2000" b="0" i="1">
                              <a:latin typeface="Cambria Math" panose="02040503050406030204" pitchFamily="18" charset="0"/>
                              <a:ea typeface="Cambria Math" panose="02040503050406030204" pitchFamily="18" charset="0"/>
                            </a:rPr>
                          </m:ctrlPr>
                        </m:dPr>
                        <m:e>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𝑉</m:t>
                              </m:r>
                            </m:num>
                            <m:den>
                              <m:r>
                                <a:rPr lang="en-US" sz="2000" b="0" i="1">
                                  <a:latin typeface="Cambria Math" panose="02040503050406030204" pitchFamily="18" charset="0"/>
                                  <a:ea typeface="Cambria Math" panose="02040503050406030204" pitchFamily="18" charset="0"/>
                                </a:rPr>
                                <m:t>𝑐</m:t>
                              </m:r>
                            </m:den>
                          </m:f>
                          <m:r>
                            <a:rPr lang="en-US" sz="2000" b="0" i="1">
                              <a:latin typeface="Cambria Math" panose="02040503050406030204" pitchFamily="18" charset="0"/>
                              <a:ea typeface="Cambria Math" panose="02040503050406030204" pitchFamily="18" charset="0"/>
                            </a:rPr>
                            <m:t>, </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𝑥</m:t>
                              </m:r>
                            </m:sub>
                          </m:sSub>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𝑦</m:t>
                              </m:r>
                            </m:sub>
                          </m:sSub>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𝑧</m:t>
                              </m:r>
                            </m:sub>
                          </m:sSub>
                        </m:e>
                      </m:d>
                    </m:oMath>
                  </m:oMathPara>
                </a14:m>
                <a:endParaRPr lang="en-US" sz="2000" dirty="0"/>
              </a:p>
            </p:txBody>
          </p:sp>
        </mc:Choice>
        <mc:Fallback xmlns="">
          <p:sp>
            <p:nvSpPr>
              <p:cNvPr id="9" name="Rectangle 8">
                <a:extLst>
                  <a:ext uri="{FF2B5EF4-FFF2-40B4-BE49-F238E27FC236}">
                    <a16:creationId xmlns:a16="http://schemas.microsoft.com/office/drawing/2014/main" id="{68BDE9F3-3C27-44E1-B09B-734CB8A7E467}"/>
                  </a:ext>
                </a:extLst>
              </p:cNvPr>
              <p:cNvSpPr>
                <a:spLocks noRot="1" noChangeAspect="1" noMove="1" noResize="1" noEditPoints="1" noAdjustHandles="1" noChangeArrowheads="1" noChangeShapeType="1" noTextEdit="1"/>
              </p:cNvSpPr>
              <p:nvPr/>
            </p:nvSpPr>
            <p:spPr>
              <a:xfrm>
                <a:off x="9256725" y="1955138"/>
                <a:ext cx="2749279" cy="446404"/>
              </a:xfrm>
              <a:prstGeom prst="rect">
                <a:avLst/>
              </a:prstGeom>
              <a:blipFill>
                <a:blip r:embed="rId21"/>
                <a:stretch>
                  <a:fillRect t="-100000" b="-156164"/>
                </a:stretch>
              </a:blipFill>
            </p:spPr>
            <p:txBody>
              <a:bodyPr/>
              <a:lstStyle/>
              <a:p>
                <a:r>
                  <a:rPr lang="en-US">
                    <a:noFill/>
                  </a:rPr>
                  <a:t> </a:t>
                </a:r>
              </a:p>
            </p:txBody>
          </p:sp>
        </mc:Fallback>
      </mc:AlternateContent>
    </p:spTree>
    <p:extLst>
      <p:ext uri="{BB962C8B-B14F-4D97-AF65-F5344CB8AC3E}">
        <p14:creationId xmlns:p14="http://schemas.microsoft.com/office/powerpoint/2010/main" val="395983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4" grpId="0"/>
      <p:bldP spid="16" grpId="0"/>
      <p:bldP spid="17" grpId="0"/>
      <p:bldP spid="18" grpId="0"/>
      <p:bldP spid="19" grpId="0"/>
      <p:bldP spid="2" grpId="0"/>
      <p:bldP spid="24" grpId="0"/>
      <p:bldP spid="29" grpId="0"/>
      <p:bldP spid="31" grpId="0"/>
      <p:bldP spid="32" grpId="0"/>
      <p:bldP spid="33" grpId="0"/>
      <p:bldP spid="34" grpId="0"/>
      <p:bldP spid="35" grpId="0"/>
      <p:bldP spid="36" grpId="0" animBg="1"/>
      <p:bldP spid="37" grpId="0" animBg="1"/>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dirty="0">
                <a:solidFill>
                  <a:schemeClr val="accent2">
                    <a:lumMod val="50000"/>
                  </a:schemeClr>
                </a:solidFill>
              </a:rPr>
              <a:t>The whole Griffiths in one equation</a:t>
            </a:r>
            <a:endParaRPr lang="en-US" altLang="en-US" dirty="0">
              <a:solidFill>
                <a:schemeClr val="accent2">
                  <a:lumMod val="50000"/>
                </a:schemeClr>
              </a:solidFill>
            </a:endParaRPr>
          </a:p>
        </p:txBody>
      </p:sp>
      <p:sp>
        <p:nvSpPr>
          <p:cNvPr id="11" name="Rectangle 10"/>
          <p:cNvSpPr/>
          <p:nvPr/>
        </p:nvSpPr>
        <p:spPr>
          <a:xfrm>
            <a:off x="1550774" y="1013376"/>
            <a:ext cx="8836268" cy="400110"/>
          </a:xfrm>
          <a:prstGeom prst="rect">
            <a:avLst/>
          </a:prstGeom>
        </p:spPr>
        <p:txBody>
          <a:bodyPr wrap="square">
            <a:spAutoFit/>
          </a:bodyPr>
          <a:lstStyle/>
          <a:p>
            <a:pPr algn="l"/>
            <a:r>
              <a:rPr lang="en-US" sz="2000" b="0" dirty="0">
                <a:latin typeface="+mn-lt"/>
              </a:rPr>
              <a:t>The inhomogeneous equation                           </a:t>
            </a:r>
            <a:r>
              <a:rPr lang="en-US" sz="2000" b="0" i="1" dirty="0">
                <a:latin typeface="+mn-lt"/>
              </a:rPr>
              <a:t>                                       </a:t>
            </a:r>
            <a:r>
              <a:rPr lang="en-US" sz="2000" b="0" dirty="0">
                <a:latin typeface="+mn-lt"/>
              </a:rPr>
              <a:t>becomes</a:t>
            </a:r>
            <a:endParaRPr lang="en-US" sz="2000" dirty="0">
              <a:latin typeface="+mn-lt"/>
            </a:endParaRPr>
          </a:p>
        </p:txBody>
      </p:sp>
      <p:sp>
        <p:nvSpPr>
          <p:cNvPr id="17" name="Rectangle 16"/>
          <p:cNvSpPr/>
          <p:nvPr/>
        </p:nvSpPr>
        <p:spPr>
          <a:xfrm>
            <a:off x="6971071" y="2900595"/>
            <a:ext cx="4935793" cy="400110"/>
          </a:xfrm>
          <a:prstGeom prst="rect">
            <a:avLst/>
          </a:prstGeom>
        </p:spPr>
        <p:txBody>
          <a:bodyPr wrap="square">
            <a:spAutoFit/>
          </a:bodyPr>
          <a:lstStyle/>
          <a:p>
            <a:pPr algn="l"/>
            <a:r>
              <a:rPr lang="en-US" sz="2000" b="0" dirty="0">
                <a:latin typeface="Times New Roman" panose="02020603050405020304" pitchFamily="18" charset="0"/>
              </a:rPr>
              <a:t>-- the Lorenz gauge </a:t>
            </a:r>
            <a:r>
              <a:rPr lang="en-US" sz="2000" b="0" dirty="0">
                <a:solidFill>
                  <a:srgbClr val="252525"/>
                </a:solidFill>
                <a:latin typeface="Times New Roman" panose="02020603050405020304" pitchFamily="18" charset="0"/>
              </a:rPr>
              <a:t>in relativistic notations</a:t>
            </a:r>
            <a:endParaRPr lang="en-US" sz="2000" dirty="0"/>
          </a:p>
        </p:txBody>
      </p:sp>
      <mc:AlternateContent xmlns:mc="http://schemas.openxmlformats.org/markup-compatibility/2006" xmlns:a14="http://schemas.microsoft.com/office/drawing/2010/main">
        <mc:Choice Requires="a14">
          <p:sp>
            <p:nvSpPr>
              <p:cNvPr id="19" name="Rectangle 18"/>
              <p:cNvSpPr/>
              <p:nvPr/>
            </p:nvSpPr>
            <p:spPr>
              <a:xfrm>
                <a:off x="5938467" y="2739443"/>
                <a:ext cx="1190600" cy="684931"/>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𝜈</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a:rPr>
                        <m:t>0</m:t>
                      </m:r>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5938467" y="2739443"/>
                <a:ext cx="1190600" cy="68493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712887" y="4298758"/>
                <a:ext cx="2209122" cy="461665"/>
              </a:xfrm>
              <a:prstGeom prst="rect">
                <a:avLst/>
              </a:prstGeom>
              <a:ln w="19050">
                <a:solidFill>
                  <a:srgbClr val="FF0000"/>
                </a:solidFill>
              </a:ln>
            </p:spPr>
            <p:txBody>
              <a:bodyPr wrap="square">
                <a:spAutoFit/>
              </a:bodyPr>
              <a:lstStyle/>
              <a:p>
                <a:pPr algn="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ea typeface="Cambria Math" panose="02040503050406030204" pitchFamily="18" charset="0"/>
                            </a:rPr>
                          </m:ctrlPr>
                        </m:sSupPr>
                        <m:e>
                          <m:r>
                            <a:rPr lang="en-US" sz="2400" b="0" i="1">
                              <a:latin typeface="Cambria Math" panose="02040503050406030204" pitchFamily="18" charset="0"/>
                              <a:ea typeface="Cambria Math" panose="02040503050406030204" pitchFamily="18" charset="0"/>
                            </a:rPr>
                            <m:t>□</m:t>
                          </m:r>
                        </m:e>
                        <m:sup>
                          <m:r>
                            <a:rPr lang="en-US" sz="2400" b="0" i="1">
                              <a:latin typeface="Cambria Math" panose="02040503050406030204" pitchFamily="18" charset="0"/>
                              <a:ea typeface="Cambria Math" panose="02040503050406030204" pitchFamily="18" charset="0"/>
                            </a:rPr>
                            <m:t>2</m:t>
                          </m:r>
                        </m:sup>
                      </m:sSup>
                      <m:sSup>
                        <m:sSupPr>
                          <m:ctrlPr>
                            <a:rPr lang="en-US" sz="2400" b="0" i="1">
                              <a:latin typeface="Cambria Math" panose="02040503050406030204" pitchFamily="18" charset="0"/>
                              <a:ea typeface="Cambria Math" panose="02040503050406030204" pitchFamily="18" charset="0"/>
                            </a:rPr>
                          </m:ctrlPr>
                        </m:sSupPr>
                        <m:e>
                          <m:r>
                            <a:rPr lang="en-US" sz="2400" b="0" i="1">
                              <a:latin typeface="Cambria Math" panose="02040503050406030204" pitchFamily="18" charset="0"/>
                              <a:ea typeface="Cambria Math" panose="02040503050406030204" pitchFamily="18" charset="0"/>
                            </a:rPr>
                            <m:t>𝐴</m:t>
                          </m:r>
                        </m:e>
                        <m:sup>
                          <m:r>
                            <a:rPr lang="en-US" sz="2400" b="0" i="1">
                              <a:latin typeface="Cambria Math" panose="02040503050406030204" pitchFamily="18" charset="0"/>
                              <a:ea typeface="Cambria Math" panose="02040503050406030204" pitchFamily="18" charset="0"/>
                            </a:rPr>
                            <m:t>𝜇</m:t>
                          </m:r>
                        </m:sup>
                      </m:sSup>
                      <m:r>
                        <a:rPr lang="en-US" sz="2400" b="0" i="1">
                          <a:latin typeface="Cambria Math" panose="02040503050406030204" pitchFamily="18" charset="0"/>
                          <a:ea typeface="Cambria Math" panose="02040503050406030204" pitchFamily="18" charset="0"/>
                        </a:rPr>
                        <m:t>=−</m:t>
                      </m:r>
                      <m:sSub>
                        <m:sSubPr>
                          <m:ctrlPr>
                            <a:rPr lang="en-US" sz="2400" b="0" i="1">
                              <a:latin typeface="Cambria Math" panose="02040503050406030204" pitchFamily="18" charset="0"/>
                              <a:ea typeface="Cambria Math"/>
                            </a:rPr>
                          </m:ctrlPr>
                        </m:sSubPr>
                        <m:e>
                          <m:r>
                            <a:rPr lang="en-US" sz="2400" b="0" i="1">
                              <a:latin typeface="Cambria Math" panose="02040503050406030204" pitchFamily="18" charset="0"/>
                              <a:ea typeface="Cambria Math" panose="02040503050406030204" pitchFamily="18" charset="0"/>
                            </a:rPr>
                            <m:t>𝜇</m:t>
                          </m:r>
                        </m:e>
                        <m:sub>
                          <m:r>
                            <a:rPr lang="en-US" sz="2400" b="0" i="1">
                              <a:latin typeface="Cambria Math" panose="02040503050406030204" pitchFamily="18" charset="0"/>
                              <a:ea typeface="Cambria Math"/>
                            </a:rPr>
                            <m:t>0</m:t>
                          </m:r>
                        </m:sub>
                      </m:sSub>
                      <m:sSup>
                        <m:sSupPr>
                          <m:ctrlPr>
                            <a:rPr lang="en-US" sz="2400" b="0" i="1" smtClean="0">
                              <a:latin typeface="Cambria Math" panose="02040503050406030204" pitchFamily="18" charset="0"/>
                              <a:ea typeface="Cambria Math"/>
                            </a:rPr>
                          </m:ctrlPr>
                        </m:sSupPr>
                        <m:e>
                          <m:r>
                            <a:rPr lang="en-US" sz="2400" b="0" i="1" smtClean="0">
                              <a:latin typeface="Cambria Math" panose="02040503050406030204" pitchFamily="18" charset="0"/>
                              <a:ea typeface="Cambria Math"/>
                            </a:rPr>
                            <m:t>𝐽</m:t>
                          </m:r>
                        </m:e>
                        <m:sup>
                          <m:r>
                            <a:rPr lang="en-US" sz="2400" b="0" i="1">
                              <a:latin typeface="Cambria Math" panose="02040503050406030204" pitchFamily="18" charset="0"/>
                              <a:ea typeface="Cambria Math" panose="02040503050406030204" pitchFamily="18" charset="0"/>
                            </a:rPr>
                            <m:t>𝜇</m:t>
                          </m:r>
                        </m:sup>
                      </m:sSup>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712887" y="4298758"/>
                <a:ext cx="2209122" cy="461665"/>
              </a:xfrm>
              <a:prstGeom prst="rect">
                <a:avLst/>
              </a:prstGeom>
              <a:blipFill>
                <a:blip r:embed="rId4"/>
                <a:stretch>
                  <a:fillRect b="-12658"/>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647975" y="3457836"/>
                <a:ext cx="4100730" cy="761683"/>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m:t>
                          </m:r>
                        </m:e>
                        <m:sup>
                          <m:r>
                            <a:rPr lang="en-US" sz="2000" b="0" i="1">
                              <a:latin typeface="Cambria Math" panose="02040503050406030204" pitchFamily="18" charset="0"/>
                              <a:ea typeface="Cambria Math" panose="02040503050406030204" pitchFamily="18" charset="0"/>
                            </a:rPr>
                            <m:t>2</m:t>
                          </m:r>
                        </m:sup>
                      </m:sSup>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m:rPr>
                              <m:sty m:val="p"/>
                            </m:rPr>
                            <a:rPr lang="en-US" sz="2000" b="0" i="0">
                              <a:latin typeface="Cambria Math" panose="02040503050406030204" pitchFamily="18" charset="0"/>
                              <a:ea typeface="Cambria Math" panose="02040503050406030204" pitchFamily="18" charset="0"/>
                            </a:rPr>
                            <m:t>∇</m:t>
                          </m:r>
                        </m:e>
                        <m:sup>
                          <m:r>
                            <a:rPr lang="en-US" sz="2000" b="0" i="1">
                              <a:latin typeface="Cambria Math" panose="02040503050406030204" pitchFamily="18" charset="0"/>
                              <a:ea typeface="Cambria Math" panose="02040503050406030204" pitchFamily="18" charset="0"/>
                            </a:rPr>
                            <m:t>2</m:t>
                          </m:r>
                        </m:sup>
                      </m:sSup>
                      <m:r>
                        <a:rPr lang="en-US" sz="200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𝑐</m:t>
                              </m:r>
                            </m:e>
                            <m:sup>
                              <m:r>
                                <a:rPr lang="en-US" sz="2000" b="0" i="1">
                                  <a:latin typeface="Cambria Math" panose="02040503050406030204" pitchFamily="18" charset="0"/>
                                  <a:ea typeface="Cambria Math" panose="02040503050406030204" pitchFamily="18" charset="0"/>
                                </a:rPr>
                                <m:t>2</m:t>
                              </m:r>
                            </m:sup>
                          </m:sSup>
                        </m:den>
                      </m:f>
                      <m:f>
                        <m:fPr>
                          <m:ctrlPr>
                            <a:rPr lang="en-US" sz="2000" b="0" i="1">
                              <a:latin typeface="Cambria Math" panose="02040503050406030204" pitchFamily="18" charset="0"/>
                              <a:ea typeface="Cambria Math" panose="02040503050406030204" pitchFamily="18" charset="0"/>
                            </a:rPr>
                          </m:ctrlPr>
                        </m:fPr>
                        <m:num>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m:t>
                              </m:r>
                            </m:e>
                            <m:sup>
                              <m:r>
                                <a:rPr lang="en-US" sz="2000" b="0" i="1">
                                  <a:latin typeface="Cambria Math" panose="02040503050406030204" pitchFamily="18" charset="0"/>
                                  <a:ea typeface="Cambria Math" panose="02040503050406030204" pitchFamily="18" charset="0"/>
                                </a:rPr>
                                <m:t>2</m:t>
                              </m:r>
                            </m:sup>
                          </m:sSup>
                        </m:num>
                        <m:den>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𝑡</m:t>
                              </m:r>
                            </m:e>
                            <m:sup>
                              <m:r>
                                <a:rPr lang="en-US" sz="2000" b="0" i="1">
                                  <a:latin typeface="Cambria Math" panose="02040503050406030204" pitchFamily="18" charset="0"/>
                                  <a:ea typeface="Cambria Math" panose="02040503050406030204" pitchFamily="18" charset="0"/>
                                </a:rPr>
                                <m:t>2</m:t>
                              </m:r>
                            </m:sup>
                          </m:sSup>
                        </m:den>
                      </m:f>
                      <m:r>
                        <a:rPr lang="en-US" sz="2000" b="0" i="1" smtClean="0">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num>
                        <m:den>
                          <m:r>
                            <a:rPr lang="en-US" sz="2000" b="0" i="1">
                              <a:latin typeface="Cambria Math" panose="02040503050406030204" pitchFamily="18" charset="0"/>
                              <a:ea typeface="Cambria Math"/>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a:rPr>
                                <m:t>𝑥</m:t>
                              </m:r>
                            </m:e>
                            <m:sub>
                              <m:r>
                                <a:rPr lang="en-US" sz="2000" b="0" i="1">
                                  <a:latin typeface="Cambria Math" panose="02040503050406030204" pitchFamily="18" charset="0"/>
                                  <a:ea typeface="Cambria Math" panose="02040503050406030204" pitchFamily="18" charset="0"/>
                                </a:rPr>
                                <m:t>𝜈</m:t>
                              </m:r>
                            </m:sub>
                          </m:sSub>
                        </m:den>
                      </m:f>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oMath>
                  </m:oMathPara>
                </a14:m>
                <a:endParaRPr lang="en-US" sz="2000" dirty="0"/>
              </a:p>
            </p:txBody>
          </p:sp>
        </mc:Choice>
        <mc:Fallback xmlns="">
          <p:sp>
            <p:nvSpPr>
              <p:cNvPr id="23" name="Rectangle 22"/>
              <p:cNvSpPr>
                <a:spLocks noRot="1" noChangeAspect="1" noMove="1" noResize="1" noEditPoints="1" noAdjustHandles="1" noChangeArrowheads="1" noChangeShapeType="1" noTextEdit="1"/>
              </p:cNvSpPr>
              <p:nvPr/>
            </p:nvSpPr>
            <p:spPr>
              <a:xfrm>
                <a:off x="4647975" y="3457836"/>
                <a:ext cx="4100730" cy="761683"/>
              </a:xfrm>
              <a:prstGeom prst="rect">
                <a:avLst/>
              </a:prstGeom>
              <a:blipFill>
                <a:blip r:embed="rId5"/>
                <a:stretch>
                  <a:fillRect/>
                </a:stretch>
              </a:blipFill>
              <a:ln w="19050">
                <a:noFill/>
              </a:ln>
            </p:spPr>
            <p:txBody>
              <a:bodyPr/>
              <a:lstStyle/>
              <a:p>
                <a:r>
                  <a:rPr lang="LID4096">
                    <a:noFill/>
                  </a:rPr>
                  <a:t> </a:t>
                </a:r>
              </a:p>
            </p:txBody>
          </p:sp>
        </mc:Fallback>
      </mc:AlternateContent>
      <p:sp>
        <p:nvSpPr>
          <p:cNvPr id="24" name="Rectangle 23"/>
          <p:cNvSpPr/>
          <p:nvPr/>
        </p:nvSpPr>
        <p:spPr>
          <a:xfrm>
            <a:off x="1732543" y="3646387"/>
            <a:ext cx="3413114" cy="400110"/>
          </a:xfrm>
          <a:prstGeom prst="rect">
            <a:avLst/>
          </a:prstGeom>
        </p:spPr>
        <p:txBody>
          <a:bodyPr wrap="none">
            <a:spAutoFit/>
          </a:bodyPr>
          <a:lstStyle/>
          <a:p>
            <a:r>
              <a:rPr lang="en-US" sz="2000" b="0" dirty="0">
                <a:solidFill>
                  <a:srgbClr val="252525"/>
                </a:solidFill>
                <a:latin typeface="Times New Roman" panose="02020603050405020304" pitchFamily="18" charset="0"/>
              </a:rPr>
              <a:t>Introducing the </a:t>
            </a:r>
            <a:r>
              <a:rPr lang="en-US" sz="2000" dirty="0" err="1">
                <a:solidFill>
                  <a:srgbClr val="252525"/>
                </a:solidFill>
                <a:latin typeface="Times New Roman" panose="02020603050405020304" pitchFamily="18" charset="0"/>
              </a:rPr>
              <a:t>d'Alembertian</a:t>
            </a:r>
            <a:endParaRPr lang="en-US" sz="2000"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95DF1C3-FEC7-486C-ADA3-3A48294C1B2D}"/>
                  </a:ext>
                </a:extLst>
              </p:cNvPr>
              <p:cNvSpPr/>
              <p:nvPr/>
            </p:nvSpPr>
            <p:spPr>
              <a:xfrm>
                <a:off x="4647975" y="850421"/>
                <a:ext cx="4264335" cy="77168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en-US" sz="2000" b="0" i="1" smtClean="0">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r>
                        <a:rPr lang="en-US" sz="2000" b="0" i="1">
                          <a:latin typeface="Cambria Math" panose="02040503050406030204" pitchFamily="18" charset="0"/>
                          <a:ea typeface="Cambria Math"/>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𝐽</m:t>
                          </m:r>
                        </m:e>
                        <m:sup>
                          <m:r>
                            <a:rPr lang="en-US" sz="2000" b="0" i="1">
                              <a:latin typeface="Cambria Math" panose="02040503050406030204" pitchFamily="18" charset="0"/>
                              <a:ea typeface="Cambria Math" panose="02040503050406030204" pitchFamily="18" charset="0"/>
                            </a:rPr>
                            <m:t>𝜇</m:t>
                          </m:r>
                        </m:sup>
                      </m:sSup>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with</m:t>
                      </m:r>
                      <m:r>
                        <a:rPr lang="en-US" sz="2000" b="0" i="1" smtClean="0">
                          <a:latin typeface="Cambria Math" panose="02040503050406030204" pitchFamily="18" charset="0"/>
                          <a:ea typeface="Cambria Math" panose="02040503050406030204" pitchFamily="18" charset="0"/>
                        </a:rPr>
                        <m:t> </m:t>
                      </m:r>
                      <m:sSup>
                        <m:sSupPr>
                          <m:ctrlPr>
                            <a:rPr lang="en-US" sz="2000" b="0" i="1">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𝐹</m:t>
                          </m:r>
                        </m:e>
                        <m:sup>
                          <m:r>
                            <a:rPr lang="en-US" sz="2000" b="0" i="1">
                              <a:latin typeface="Cambria Math" panose="02040503050406030204" pitchFamily="18" charset="0"/>
                              <a:ea typeface="Cambria Math" panose="02040503050406030204" pitchFamily="18" charset="0"/>
                            </a:rPr>
                            <m:t>𝜇𝜈</m:t>
                          </m:r>
                        </m:sup>
                      </m:sSup>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𝜈</m:t>
                              </m:r>
                            </m:sup>
                          </m:sSup>
                        </m:num>
                        <m:den>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𝑥</m:t>
                              </m:r>
                            </m:e>
                            <m:sub>
                              <m:r>
                                <a:rPr lang="en-US" sz="2000" b="0" i="1">
                                  <a:latin typeface="Cambria Math" panose="02040503050406030204" pitchFamily="18" charset="0"/>
                                  <a:ea typeface="Cambria Math" panose="02040503050406030204" pitchFamily="18" charset="0"/>
                                </a:rPr>
                                <m:t>𝜇</m:t>
                              </m:r>
                            </m:sub>
                          </m:sSub>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𝜇</m:t>
                              </m:r>
                            </m:sup>
                          </m:sSup>
                        </m:num>
                        <m:den>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𝑥</m:t>
                              </m:r>
                            </m:e>
                            <m:sub>
                              <m:r>
                                <a:rPr lang="en-US" sz="2000" b="0" i="1">
                                  <a:latin typeface="Cambria Math" panose="02040503050406030204" pitchFamily="18" charset="0"/>
                                  <a:ea typeface="Cambria Math" panose="02040503050406030204" pitchFamily="18" charset="0"/>
                                </a:rPr>
                                <m:t>𝜈</m:t>
                              </m:r>
                            </m:sub>
                          </m:sSub>
                        </m:den>
                      </m:f>
                    </m:oMath>
                  </m:oMathPara>
                </a14:m>
                <a:endParaRPr lang="en-US" sz="2000" dirty="0"/>
              </a:p>
            </p:txBody>
          </p:sp>
        </mc:Choice>
        <mc:Fallback xmlns="">
          <p:sp>
            <p:nvSpPr>
              <p:cNvPr id="4" name="Rectangle 3">
                <a:extLst>
                  <a:ext uri="{FF2B5EF4-FFF2-40B4-BE49-F238E27FC236}">
                    <a16:creationId xmlns:a16="http://schemas.microsoft.com/office/drawing/2014/main" id="{295DF1C3-FEC7-486C-ADA3-3A48294C1B2D}"/>
                  </a:ext>
                </a:extLst>
              </p:cNvPr>
              <p:cNvSpPr>
                <a:spLocks noRot="1" noChangeAspect="1" noMove="1" noResize="1" noEditPoints="1" noAdjustHandles="1" noChangeArrowheads="1" noChangeShapeType="1" noTextEdit="1"/>
              </p:cNvSpPr>
              <p:nvPr/>
            </p:nvSpPr>
            <p:spPr>
              <a:xfrm>
                <a:off x="4647975" y="850421"/>
                <a:ext cx="4264335" cy="7716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82B9AF32-C6F3-4EAF-A9C3-0EC429E58BC1}"/>
                  </a:ext>
                </a:extLst>
              </p:cNvPr>
              <p:cNvSpPr/>
              <p:nvPr/>
            </p:nvSpPr>
            <p:spPr>
              <a:xfrm>
                <a:off x="2371853" y="1769803"/>
                <a:ext cx="2955521" cy="790537"/>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f>
                        <m:fPr>
                          <m:ctrlPr>
                            <a:rPr lang="en-US" sz="2000" b="0" i="1" smtClean="0">
                              <a:latin typeface="Cambria Math" panose="02040503050406030204" pitchFamily="18" charset="0"/>
                              <a:ea typeface="Cambria Math"/>
                            </a:rPr>
                          </m:ctrlPr>
                        </m:fPr>
                        <m:num>
                          <m:r>
                            <a:rPr lang="en-US" sz="2000" b="0" i="1">
                              <a:latin typeface="Cambria Math" panose="02040503050406030204" pitchFamily="18" charset="0"/>
                              <a:ea typeface="Cambria Math"/>
                            </a:rPr>
                            <m:t>𝜕</m:t>
                          </m:r>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d>
                        <m:dPr>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𝜈</m:t>
                                  </m:r>
                                </m:sup>
                              </m:sSup>
                            </m:num>
                            <m:den>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𝑥</m:t>
                                  </m:r>
                                </m:e>
                                <m:sub>
                                  <m:r>
                                    <a:rPr lang="en-US" sz="2000" b="0" i="1">
                                      <a:latin typeface="Cambria Math" panose="02040503050406030204" pitchFamily="18" charset="0"/>
                                      <a:ea typeface="Cambria Math" panose="02040503050406030204" pitchFamily="18" charset="0"/>
                                    </a:rPr>
                                    <m:t>𝜇</m:t>
                                  </m:r>
                                </m:sub>
                              </m:sSub>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𝜇</m:t>
                                  </m:r>
                                </m:sup>
                              </m:sSup>
                            </m:num>
                            <m:den>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𝑥</m:t>
                                  </m:r>
                                </m:e>
                                <m:sub>
                                  <m:r>
                                    <a:rPr lang="en-US" sz="2000" b="0" i="1">
                                      <a:latin typeface="Cambria Math" panose="02040503050406030204" pitchFamily="18" charset="0"/>
                                      <a:ea typeface="Cambria Math" panose="02040503050406030204" pitchFamily="18" charset="0"/>
                                    </a:rPr>
                                    <m:t>𝜈</m:t>
                                  </m:r>
                                </m:sub>
                              </m:sSub>
                            </m:den>
                          </m:f>
                        </m:e>
                      </m:d>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𝐽</m:t>
                          </m:r>
                        </m:e>
                        <m:sup>
                          <m:r>
                            <a:rPr lang="en-US" sz="2000" b="0" i="1">
                              <a:latin typeface="Cambria Math" panose="02040503050406030204" pitchFamily="18" charset="0"/>
                              <a:ea typeface="Cambria Math" panose="02040503050406030204" pitchFamily="18" charset="0"/>
                            </a:rPr>
                            <m:t>𝜇</m:t>
                          </m:r>
                        </m:sup>
                      </m:sSup>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6" name="Rectangle 15">
                <a:extLst>
                  <a:ext uri="{FF2B5EF4-FFF2-40B4-BE49-F238E27FC236}">
                    <a16:creationId xmlns:a16="http://schemas.microsoft.com/office/drawing/2014/main" id="{82B9AF32-C6F3-4EAF-A9C3-0EC429E58BC1}"/>
                  </a:ext>
                </a:extLst>
              </p:cNvPr>
              <p:cNvSpPr>
                <a:spLocks noRot="1" noChangeAspect="1" noMove="1" noResize="1" noEditPoints="1" noAdjustHandles="1" noChangeArrowheads="1" noChangeShapeType="1" noTextEdit="1"/>
              </p:cNvSpPr>
              <p:nvPr/>
            </p:nvSpPr>
            <p:spPr>
              <a:xfrm>
                <a:off x="2371853" y="1769803"/>
                <a:ext cx="2955521" cy="79053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8A9B4A5-7F0F-4B68-8550-4F70BAC91676}"/>
                  </a:ext>
                </a:extLst>
              </p:cNvPr>
              <p:cNvSpPr/>
              <p:nvPr/>
            </p:nvSpPr>
            <p:spPr>
              <a:xfrm>
                <a:off x="4975342" y="4828892"/>
                <a:ext cx="3285392" cy="722762"/>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m:t>
                          </m:r>
                        </m:e>
                        <m:sup>
                          <m:r>
                            <a:rPr lang="en-US" sz="2000" b="0" i="1">
                              <a:latin typeface="Cambria Math" panose="02040503050406030204" pitchFamily="18" charset="0"/>
                              <a:ea typeface="Cambria Math" panose="02040503050406030204" pitchFamily="18" charset="0"/>
                            </a:rPr>
                            <m:t>2</m:t>
                          </m:r>
                        </m:sup>
                      </m:sSup>
                      <m:r>
                        <a:rPr lang="en-US" sz="2000" b="0" i="1">
                          <a:latin typeface="Cambria Math" panose="02040503050406030204" pitchFamily="18" charset="0"/>
                          <a:ea typeface="Cambria Math" panose="02040503050406030204" pitchFamily="18" charset="0"/>
                        </a:rPr>
                        <m:t>𝑉</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ru-RU" sz="2000" b="0" i="1">
                              <a:latin typeface="Cambria Math" panose="02040503050406030204" pitchFamily="18" charset="0"/>
                              <a:ea typeface="Cambria Math" panose="02040503050406030204" pitchFamily="18" charset="0"/>
                            </a:rPr>
                            <m:t>1</m:t>
                          </m:r>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den>
                      </m:f>
                      <m:r>
                        <a:rPr lang="en-US" sz="2000" b="0" i="1">
                          <a:latin typeface="Cambria Math" panose="02040503050406030204" pitchFamily="18" charset="0"/>
                          <a:ea typeface="Cambria Math" panose="02040503050406030204" pitchFamily="18" charset="0"/>
                        </a:rPr>
                        <m:t>𝜌</m:t>
                      </m:r>
                      <m:r>
                        <a:rPr lang="en-US" sz="2000" b="0" i="1">
                          <a:latin typeface="Cambria Math" panose="02040503050406030204" pitchFamily="18" charset="0"/>
                          <a:ea typeface="Cambria Math" panose="02040503050406030204" pitchFamily="18" charset="0"/>
                        </a:rPr>
                        <m:t>;    </m:t>
                      </m:r>
                      <m:sSup>
                        <m:sSupPr>
                          <m:ctrlPr>
                            <a:rPr lang="en-US" sz="2000" b="0" i="1">
                              <a:latin typeface="Cambria Math" panose="02040503050406030204" pitchFamily="18" charset="0"/>
                              <a:ea typeface="Cambria Math" panose="02040503050406030204" pitchFamily="18" charset="0"/>
                            </a:rPr>
                          </m:ctrlPr>
                        </m:sSupPr>
                        <m:e>
                          <m:box>
                            <m:boxPr>
                              <m:ctrlPr>
                                <a:rPr lang="en-US" sz="2000" b="0" i="1">
                                  <a:latin typeface="Cambria Math" panose="02040503050406030204" pitchFamily="18" charset="0"/>
                                  <a:ea typeface="Cambria Math" panose="02040503050406030204" pitchFamily="18" charset="0"/>
                                </a:rPr>
                              </m:ctrlPr>
                            </m:boxPr>
                            <m:e>
                              <m:r>
                                <a:rPr lang="en-US" sz="2000" b="0" i="1">
                                  <a:latin typeface="Cambria Math" panose="02040503050406030204" pitchFamily="18" charset="0"/>
                                  <a:ea typeface="Cambria Math" panose="02040503050406030204" pitchFamily="18" charset="0"/>
                                </a:rPr>
                                <m:t>□</m:t>
                              </m:r>
                            </m:e>
                          </m:box>
                        </m:e>
                        <m:sup>
                          <m:r>
                            <a:rPr lang="en-US" sz="2000" b="0" i="1">
                              <a:latin typeface="Cambria Math" panose="02040503050406030204" pitchFamily="18" charset="0"/>
                              <a:ea typeface="Cambria Math" panose="02040503050406030204" pitchFamily="18" charset="0"/>
                            </a:rPr>
                            <m:t>2</m:t>
                          </m:r>
                        </m:sup>
                      </m:sSup>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a:rPr>
                            <m:t>𝐉</m:t>
                          </m:r>
                        </m:e>
                      </m:acc>
                    </m:oMath>
                  </m:oMathPara>
                </a14:m>
                <a:endParaRPr lang="en-US" sz="2000" dirty="0"/>
              </a:p>
            </p:txBody>
          </p:sp>
        </mc:Choice>
        <mc:Fallback xmlns="">
          <p:sp>
            <p:nvSpPr>
              <p:cNvPr id="21" name="Rectangle 20">
                <a:extLst>
                  <a:ext uri="{FF2B5EF4-FFF2-40B4-BE49-F238E27FC236}">
                    <a16:creationId xmlns:a16="http://schemas.microsoft.com/office/drawing/2014/main" id="{98A9B4A5-7F0F-4B68-8550-4F70BAC91676}"/>
                  </a:ext>
                </a:extLst>
              </p:cNvPr>
              <p:cNvSpPr>
                <a:spLocks noRot="1" noChangeAspect="1" noMove="1" noResize="1" noEditPoints="1" noAdjustHandles="1" noChangeArrowheads="1" noChangeShapeType="1" noTextEdit="1"/>
              </p:cNvSpPr>
              <p:nvPr/>
            </p:nvSpPr>
            <p:spPr>
              <a:xfrm>
                <a:off x="4975342" y="4828892"/>
                <a:ext cx="3285392" cy="722762"/>
              </a:xfrm>
              <a:prstGeom prst="rect">
                <a:avLst/>
              </a:prstGeom>
              <a:blipFill>
                <a:blip r:embed="rId8"/>
                <a:stretch>
                  <a:fillRect/>
                </a:stretch>
              </a:blipFill>
              <a:ln w="19050">
                <a:noFill/>
              </a:ln>
            </p:spPr>
            <p:txBody>
              <a:bodyPr/>
              <a:lstStyle/>
              <a:p>
                <a:r>
                  <a:rPr lang="en-US">
                    <a:noFill/>
                  </a:rPr>
                  <a:t> </a:t>
                </a:r>
              </a:p>
            </p:txBody>
          </p:sp>
        </mc:Fallback>
      </mc:AlternateContent>
      <p:sp>
        <p:nvSpPr>
          <p:cNvPr id="5" name="Rectangle 4">
            <a:extLst>
              <a:ext uri="{FF2B5EF4-FFF2-40B4-BE49-F238E27FC236}">
                <a16:creationId xmlns:a16="http://schemas.microsoft.com/office/drawing/2014/main" id="{91A2E753-D0AF-43DF-A024-705213602E8B}"/>
              </a:ext>
            </a:extLst>
          </p:cNvPr>
          <p:cNvSpPr/>
          <p:nvPr/>
        </p:nvSpPr>
        <p:spPr>
          <a:xfrm>
            <a:off x="366696" y="5000993"/>
            <a:ext cx="11590167" cy="1631216"/>
          </a:xfrm>
          <a:prstGeom prst="rect">
            <a:avLst/>
          </a:prstGeom>
        </p:spPr>
        <p:txBody>
          <a:bodyPr wrap="square">
            <a:spAutoFit/>
          </a:bodyPr>
          <a:lstStyle/>
          <a:p>
            <a:pPr algn="l">
              <a:spcAft>
                <a:spcPts val="0"/>
              </a:spcAft>
            </a:pPr>
            <a:r>
              <a:rPr lang="en-US" sz="2000" b="0" dirty="0">
                <a:solidFill>
                  <a:srgbClr val="252525"/>
                </a:solidFill>
                <a:latin typeface="Times New Roman" panose="02020603050405020304" pitchFamily="18" charset="0"/>
              </a:rPr>
              <a:t>This is generalization of our previous result                                                      in a single 4-vector equation</a:t>
            </a:r>
          </a:p>
          <a:p>
            <a:pPr algn="l">
              <a:spcAft>
                <a:spcPts val="0"/>
              </a:spcAft>
            </a:pPr>
            <a:endParaRPr lang="en-US" sz="2000" b="0" dirty="0">
              <a:solidFill>
                <a:srgbClr val="252525"/>
              </a:solidFill>
              <a:latin typeface="Times New Roman" panose="02020603050405020304" pitchFamily="18" charset="0"/>
            </a:endParaRPr>
          </a:p>
          <a:p>
            <a:pPr algn="l">
              <a:spcAft>
                <a:spcPts val="0"/>
              </a:spcAft>
            </a:pPr>
            <a:r>
              <a:rPr lang="en-US" sz="2000" b="0" dirty="0">
                <a:solidFill>
                  <a:srgbClr val="252525"/>
                </a:solidFill>
                <a:latin typeface="Times New Roman" panose="02020603050405020304" pitchFamily="18" charset="0"/>
              </a:rPr>
              <a:t>which </a:t>
            </a:r>
            <a:r>
              <a:rPr lang="en-US" sz="2000" b="0" dirty="0">
                <a:latin typeface="Times New Roman" panose="02020603050405020304" pitchFamily="18" charset="0"/>
              </a:rPr>
              <a:t>represents the </a:t>
            </a:r>
            <a:r>
              <a:rPr lang="en-US" sz="2000" dirty="0">
                <a:latin typeface="Times New Roman" panose="02020603050405020304" pitchFamily="18" charset="0"/>
              </a:rPr>
              <a:t>most elegant and compact formulation of Maxwell's equations</a:t>
            </a:r>
          </a:p>
          <a:p>
            <a:pPr algn="l">
              <a:spcAft>
                <a:spcPts val="0"/>
              </a:spcAft>
            </a:pPr>
            <a:endParaRPr lang="en-US" sz="2000" dirty="0">
              <a:latin typeface="Times New Roman" panose="02020603050405020304" pitchFamily="18" charset="0"/>
            </a:endParaRPr>
          </a:p>
          <a:p>
            <a:pPr algn="l">
              <a:spcAft>
                <a:spcPts val="0"/>
              </a:spcAft>
            </a:pPr>
            <a:r>
              <a:rPr lang="en-US" sz="2000" b="0" dirty="0">
                <a:latin typeface="Times New Roman" panose="02020603050405020304" pitchFamily="18" charset="0"/>
              </a:rPr>
              <a:t>and which appears not more difficult than the very first equation in this course </a:t>
            </a:r>
            <a:endParaRPr lang="en-US" sz="2000" b="0" dirty="0"/>
          </a:p>
        </p:txBody>
      </p:sp>
      <p:sp>
        <p:nvSpPr>
          <p:cNvPr id="18" name="Content Placeholder 4">
            <a:extLst>
              <a:ext uri="{FF2B5EF4-FFF2-40B4-BE49-F238E27FC236}">
                <a16:creationId xmlns:a16="http://schemas.microsoft.com/office/drawing/2014/main" id="{1DBAAF27-DB56-4E9C-A779-D5D965408B10}"/>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57</a:t>
            </a:fld>
            <a:endParaRPr lang="en-US" dirty="0"/>
          </a:p>
        </p:txBody>
      </p:sp>
      <p:sp>
        <p:nvSpPr>
          <p:cNvPr id="15" name="Rectangle 14">
            <a:extLst>
              <a:ext uri="{FF2B5EF4-FFF2-40B4-BE49-F238E27FC236}">
                <a16:creationId xmlns:a16="http://schemas.microsoft.com/office/drawing/2014/main" id="{0A1FD7E3-B2B8-4C6A-973A-3D123F928448}"/>
              </a:ext>
            </a:extLst>
          </p:cNvPr>
          <p:cNvSpPr/>
          <p:nvPr/>
        </p:nvSpPr>
        <p:spPr>
          <a:xfrm>
            <a:off x="3195246" y="2493144"/>
            <a:ext cx="1180131" cy="400110"/>
          </a:xfrm>
          <a:prstGeom prst="rect">
            <a:avLst/>
          </a:prstGeom>
        </p:spPr>
        <p:txBody>
          <a:bodyPr wrap="none">
            <a:spAutoFit/>
          </a:bodyPr>
          <a:lstStyle/>
          <a:p>
            <a:r>
              <a:rPr lang="en-US" sz="2000" i="1" dirty="0">
                <a:solidFill>
                  <a:srgbClr val="FF0000"/>
                </a:solidFill>
                <a:latin typeface="+mn-lt"/>
              </a:rPr>
              <a:t>covariant</a:t>
            </a:r>
            <a:endParaRPr lang="en-US" sz="2000" i="1" dirty="0">
              <a:latin typeface="+mn-lt"/>
            </a:endParaRPr>
          </a:p>
        </p:txBody>
      </p:sp>
      <p:cxnSp>
        <p:nvCxnSpPr>
          <p:cNvPr id="22" name="Straight Arrow Connector 21">
            <a:extLst>
              <a:ext uri="{FF2B5EF4-FFF2-40B4-BE49-F238E27FC236}">
                <a16:creationId xmlns:a16="http://schemas.microsoft.com/office/drawing/2014/main" id="{B367296D-60F0-4C3E-A121-224327557DAB}"/>
              </a:ext>
            </a:extLst>
          </p:cNvPr>
          <p:cNvCxnSpPr>
            <a:cxnSpLocks/>
          </p:cNvCxnSpPr>
          <p:nvPr/>
        </p:nvCxnSpPr>
        <p:spPr bwMode="auto">
          <a:xfrm flipV="1">
            <a:off x="3678768" y="2459990"/>
            <a:ext cx="405123" cy="157542"/>
          </a:xfrm>
          <a:prstGeom prst="straightConnector1">
            <a:avLst/>
          </a:pr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36E7FCFD-C02B-4FB3-A1AE-FC5B67726E12}"/>
              </a:ext>
            </a:extLst>
          </p:cNvPr>
          <p:cNvCxnSpPr>
            <a:cxnSpLocks/>
          </p:cNvCxnSpPr>
          <p:nvPr/>
        </p:nvCxnSpPr>
        <p:spPr bwMode="auto">
          <a:xfrm flipH="1" flipV="1">
            <a:off x="3474259" y="2479850"/>
            <a:ext cx="223964" cy="157137"/>
          </a:xfrm>
          <a:prstGeom prst="straightConnector1">
            <a:avLst/>
          </a:pr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ectangle 25">
            <a:extLst>
              <a:ext uri="{FF2B5EF4-FFF2-40B4-BE49-F238E27FC236}">
                <a16:creationId xmlns:a16="http://schemas.microsoft.com/office/drawing/2014/main" id="{C0D7D3F9-9E76-4772-B27E-97299F793210}"/>
              </a:ext>
            </a:extLst>
          </p:cNvPr>
          <p:cNvSpPr/>
          <p:nvPr/>
        </p:nvSpPr>
        <p:spPr>
          <a:xfrm>
            <a:off x="1259522" y="2470446"/>
            <a:ext cx="1620957" cy="400110"/>
          </a:xfrm>
          <a:prstGeom prst="rect">
            <a:avLst/>
          </a:prstGeom>
        </p:spPr>
        <p:txBody>
          <a:bodyPr wrap="none">
            <a:spAutoFit/>
          </a:bodyPr>
          <a:lstStyle/>
          <a:p>
            <a:r>
              <a:rPr lang="en-US" sz="2000" i="1" dirty="0">
                <a:solidFill>
                  <a:srgbClr val="FF0000"/>
                </a:solidFill>
                <a:latin typeface="+mn-lt"/>
              </a:rPr>
              <a:t>contravariant</a:t>
            </a:r>
            <a:endParaRPr lang="en-US" sz="2000" i="1" dirty="0">
              <a:latin typeface="+mn-lt"/>
            </a:endParaRPr>
          </a:p>
        </p:txBody>
      </p:sp>
      <p:cxnSp>
        <p:nvCxnSpPr>
          <p:cNvPr id="27" name="Straight Arrow Connector 26">
            <a:extLst>
              <a:ext uri="{FF2B5EF4-FFF2-40B4-BE49-F238E27FC236}">
                <a16:creationId xmlns:a16="http://schemas.microsoft.com/office/drawing/2014/main" id="{403A22E6-627E-424E-BC9F-771248EF6789}"/>
              </a:ext>
            </a:extLst>
          </p:cNvPr>
          <p:cNvCxnSpPr>
            <a:cxnSpLocks/>
          </p:cNvCxnSpPr>
          <p:nvPr/>
        </p:nvCxnSpPr>
        <p:spPr bwMode="auto">
          <a:xfrm flipV="1">
            <a:off x="2628181" y="2413252"/>
            <a:ext cx="194553" cy="204280"/>
          </a:xfrm>
          <a:prstGeom prst="straightConnector1">
            <a:avLst/>
          </a:pr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7D9D54F6-27EA-41E3-A058-905E64304759}"/>
              </a:ext>
            </a:extLst>
          </p:cNvPr>
          <p:cNvCxnSpPr>
            <a:cxnSpLocks/>
          </p:cNvCxnSpPr>
          <p:nvPr/>
        </p:nvCxnSpPr>
        <p:spPr bwMode="auto">
          <a:xfrm flipV="1">
            <a:off x="6272980" y="2533732"/>
            <a:ext cx="283724" cy="258630"/>
          </a:xfrm>
          <a:prstGeom prst="straightConnector1">
            <a:avLst/>
          </a:pr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5D0A81BB-A0AC-4A7B-9F24-82115254C4C3}"/>
                  </a:ext>
                </a:extLst>
              </p:cNvPr>
              <p:cNvSpPr/>
              <p:nvPr/>
            </p:nvSpPr>
            <p:spPr>
              <a:xfrm>
                <a:off x="5395079" y="1789043"/>
                <a:ext cx="4504295" cy="790537"/>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or</m:t>
                      </m:r>
                      <m:r>
                        <a:rPr lang="en-US" sz="2000" b="0" i="1" smtClean="0">
                          <a:latin typeface="Cambria Math" panose="02040503050406030204" pitchFamily="18" charset="0"/>
                          <a:ea typeface="Cambria Math" panose="02040503050406030204" pitchFamily="18" charset="0"/>
                        </a:rPr>
                        <m:t> </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num>
                        <m:den>
                          <m:r>
                            <a:rPr lang="en-US" sz="2000" b="0" i="1">
                              <a:latin typeface="Cambria Math" panose="02040503050406030204" pitchFamily="18" charset="0"/>
                              <a:ea typeface="Cambria Math"/>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a:rPr>
                                <m:t>𝑥</m:t>
                              </m:r>
                            </m:e>
                            <m:sub>
                              <m:r>
                                <a:rPr lang="en-US" sz="2000" b="0" i="1">
                                  <a:latin typeface="Cambria Math" panose="02040503050406030204" pitchFamily="18" charset="0"/>
                                  <a:ea typeface="Cambria Math" panose="02040503050406030204" pitchFamily="18" charset="0"/>
                                </a:rPr>
                                <m:t>𝜇</m:t>
                              </m:r>
                            </m:sub>
                          </m:sSub>
                        </m:den>
                      </m:f>
                      <m:d>
                        <m:dPr>
                          <m:ctrlPr>
                            <a:rPr lang="en-US" sz="2000" b="0" i="1">
                              <a:latin typeface="Cambria Math" panose="02040503050406030204" pitchFamily="18" charset="0"/>
                              <a:ea typeface="Cambria Math"/>
                            </a:rPr>
                          </m:ctrlPr>
                        </m:dPr>
                        <m:e>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𝜈</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e>
                      </m:d>
                      <m:r>
                        <a:rPr lang="en-US" sz="2000" b="0" i="1">
                          <a:latin typeface="Cambria Math" panose="02040503050406030204" pitchFamily="18" charset="0"/>
                          <a:ea typeface="Cambria Math"/>
                        </a:rPr>
                        <m:t>−</m:t>
                      </m:r>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num>
                        <m:den>
                          <m:r>
                            <a:rPr lang="en-US" sz="2000" b="0" i="1">
                              <a:latin typeface="Cambria Math" panose="02040503050406030204" pitchFamily="18" charset="0"/>
                              <a:ea typeface="Cambria Math"/>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a:rPr>
                                <m:t>𝑥</m:t>
                              </m:r>
                            </m:e>
                            <m:sub>
                              <m:r>
                                <a:rPr lang="en-US" sz="2000" b="0" i="1">
                                  <a:latin typeface="Cambria Math" panose="02040503050406030204" pitchFamily="18" charset="0"/>
                                  <a:ea typeface="Cambria Math" panose="02040503050406030204" pitchFamily="18" charset="0"/>
                                </a:rPr>
                                <m:t>𝜈</m:t>
                              </m:r>
                            </m:sub>
                          </m:sSub>
                        </m:den>
                      </m:f>
                      <m:d>
                        <m:dPr>
                          <m:ctrlPr>
                            <a:rPr lang="en-US" sz="2000" b="0" i="1">
                              <a:latin typeface="Cambria Math" panose="02040503050406030204" pitchFamily="18" charset="0"/>
                              <a:ea typeface="Cambria Math"/>
                            </a:rPr>
                          </m:ctrlPr>
                        </m:dPr>
                        <m:e>
                          <m:f>
                            <m:fPr>
                              <m:ctrlPr>
                                <a:rPr lang="en-US" sz="2000" b="0" i="1">
                                  <a:latin typeface="Cambria Math" panose="02040503050406030204" pitchFamily="18" charset="0"/>
                                  <a:ea typeface="Cambria Math"/>
                                </a:rPr>
                              </m:ctrlPr>
                            </m:fPr>
                            <m:num>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𝐴</m:t>
                                  </m:r>
                                </m:e>
                                <m:sup>
                                  <m:r>
                                    <a:rPr lang="en-US" sz="2000" b="0" i="1">
                                      <a:latin typeface="Cambria Math" panose="02040503050406030204" pitchFamily="18" charset="0"/>
                                      <a:ea typeface="Cambria Math" panose="02040503050406030204" pitchFamily="18" charset="0"/>
                                    </a:rPr>
                                    <m:t>𝜇</m:t>
                                  </m:r>
                                </m:sup>
                              </m:sSup>
                            </m:num>
                            <m:den>
                              <m:r>
                                <a:rPr lang="en-US" sz="2000" b="0" i="1">
                                  <a:latin typeface="Cambria Math" panose="02040503050406030204" pitchFamily="18" charset="0"/>
                                  <a:ea typeface="Cambria Math"/>
                                </a:rPr>
                                <m:t>𝜕</m:t>
                              </m:r>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𝑥</m:t>
                                  </m:r>
                                </m:e>
                                <m:sup>
                                  <m:r>
                                    <a:rPr lang="en-US" sz="2000" b="0" i="1">
                                      <a:latin typeface="Cambria Math" panose="02040503050406030204" pitchFamily="18" charset="0"/>
                                      <a:ea typeface="Cambria Math" panose="02040503050406030204" pitchFamily="18" charset="0"/>
                                    </a:rPr>
                                    <m:t>𝜈</m:t>
                                  </m:r>
                                </m:sup>
                              </m:sSup>
                            </m:den>
                          </m:f>
                        </m:e>
                      </m:d>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sSup>
                        <m:sSupPr>
                          <m:ctrlPr>
                            <a:rPr lang="en-US" sz="2000" b="0" i="1">
                              <a:latin typeface="Cambria Math" panose="02040503050406030204" pitchFamily="18" charset="0"/>
                              <a:ea typeface="Cambria Math"/>
                            </a:rPr>
                          </m:ctrlPr>
                        </m:sSupPr>
                        <m:e>
                          <m:r>
                            <a:rPr lang="en-US" sz="2000" b="0" i="1">
                              <a:latin typeface="Cambria Math" panose="02040503050406030204" pitchFamily="18" charset="0"/>
                              <a:ea typeface="Cambria Math"/>
                            </a:rPr>
                            <m:t>𝐽</m:t>
                          </m:r>
                        </m:e>
                        <m:sup>
                          <m:r>
                            <a:rPr lang="en-US" sz="2000" b="0" i="1">
                              <a:latin typeface="Cambria Math" panose="02040503050406030204" pitchFamily="18" charset="0"/>
                              <a:ea typeface="Cambria Math" panose="02040503050406030204" pitchFamily="18" charset="0"/>
                            </a:rPr>
                            <m:t>𝜇</m:t>
                          </m:r>
                        </m:sup>
                      </m:sSup>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29" name="Rectangle 28">
                <a:extLst>
                  <a:ext uri="{FF2B5EF4-FFF2-40B4-BE49-F238E27FC236}">
                    <a16:creationId xmlns:a16="http://schemas.microsoft.com/office/drawing/2014/main" id="{5D0A81BB-A0AC-4A7B-9F24-82115254C4C3}"/>
                  </a:ext>
                </a:extLst>
              </p:cNvPr>
              <p:cNvSpPr>
                <a:spLocks noRot="1" noChangeAspect="1" noMove="1" noResize="1" noEditPoints="1" noAdjustHandles="1" noChangeArrowheads="1" noChangeShapeType="1" noTextEdit="1"/>
              </p:cNvSpPr>
              <p:nvPr/>
            </p:nvSpPr>
            <p:spPr>
              <a:xfrm>
                <a:off x="5395079" y="1789043"/>
                <a:ext cx="4504295" cy="79053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4A1C89E8-07BE-4586-97AC-09D793EAA88F}"/>
                  </a:ext>
                </a:extLst>
              </p:cNvPr>
              <p:cNvSpPr/>
              <p:nvPr/>
            </p:nvSpPr>
            <p:spPr>
              <a:xfrm>
                <a:off x="8428157" y="6078657"/>
                <a:ext cx="1843934" cy="749308"/>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acc>
                        <m:accPr>
                          <m:chr m:val="⃗"/>
                          <m:ctrlPr>
                            <a:rPr lang="en-US" sz="2000" b="0" i="1" smtClean="0">
                              <a:latin typeface="Cambria Math" panose="02040503050406030204" pitchFamily="18" charset="0"/>
                              <a:ea typeface="Cambria Math" panose="02040503050406030204" pitchFamily="18" charset="0"/>
                            </a:rPr>
                          </m:ctrlPr>
                        </m:accPr>
                        <m:e>
                          <m:r>
                            <a:rPr lang="en-US" sz="2000" b="1" i="0">
                              <a:latin typeface="Cambria Math" panose="02040503050406030204" pitchFamily="18" charset="0"/>
                              <a:ea typeface="Cambria Math" panose="02040503050406030204" pitchFamily="18" charset="0"/>
                            </a:rPr>
                            <m:t>𝐅</m:t>
                          </m:r>
                        </m:e>
                      </m:acc>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4</m:t>
                          </m:r>
                          <m:r>
                            <a:rPr lang="en-US" sz="2000" b="0" i="1" smtClean="0">
                              <a:latin typeface="Cambria Math" panose="02040503050406030204" pitchFamily="18" charset="0"/>
                              <a:ea typeface="Cambria Math" panose="02040503050406030204" pitchFamily="18" charset="0"/>
                            </a:rPr>
                            <m:t>𝜋</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ea typeface="Cambria Math" panose="02040503050406030204" pitchFamily="18" charset="0"/>
                                </a:rPr>
                                <m:t>0</m:t>
                              </m:r>
                            </m:sub>
                          </m:sSub>
                        </m:den>
                      </m:f>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𝑞𝑄</m:t>
                          </m:r>
                        </m:num>
                        <m:den>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𝓇</m:t>
                              </m:r>
                            </m:e>
                            <m:sup>
                              <m:r>
                                <a:rPr lang="en-US" sz="2000" b="0" i="1" smtClean="0">
                                  <a:latin typeface="Cambria Math" panose="02040503050406030204" pitchFamily="18" charset="0"/>
                                  <a:ea typeface="Cambria Math" panose="02040503050406030204" pitchFamily="18" charset="0"/>
                                </a:rPr>
                                <m:t>2</m:t>
                              </m:r>
                            </m:sup>
                          </m:sSup>
                        </m:den>
                      </m:f>
                      <m:acc>
                        <m:accPr>
                          <m:chr m:val="̂"/>
                          <m:ctrlPr>
                            <a:rPr lang="en-US" sz="2000" b="0" i="1" smtClean="0">
                              <a:latin typeface="Cambria Math" panose="02040503050406030204" pitchFamily="18" charset="0"/>
                              <a:ea typeface="Cambria Math" panose="02040503050406030204" pitchFamily="18" charset="0"/>
                            </a:rPr>
                          </m:ctrlPr>
                        </m:accPr>
                        <m:e>
                          <m:r>
                            <a:rPr lang="en-US" sz="2000" b="1" i="1">
                              <a:latin typeface="Cambria Math" panose="02040503050406030204" pitchFamily="18" charset="0"/>
                              <a:ea typeface="Cambria Math" panose="02040503050406030204" pitchFamily="18" charset="0"/>
                            </a:rPr>
                            <m:t>𝓻</m:t>
                          </m:r>
                        </m:e>
                      </m:acc>
                    </m:oMath>
                  </m:oMathPara>
                </a14:m>
                <a:endParaRPr lang="en-US" sz="2000" dirty="0"/>
              </a:p>
            </p:txBody>
          </p:sp>
        </mc:Choice>
        <mc:Fallback xmlns="">
          <p:sp>
            <p:nvSpPr>
              <p:cNvPr id="30" name="Rectangle 29">
                <a:extLst>
                  <a:ext uri="{FF2B5EF4-FFF2-40B4-BE49-F238E27FC236}">
                    <a16:creationId xmlns:a16="http://schemas.microsoft.com/office/drawing/2014/main" id="{4A1C89E8-07BE-4586-97AC-09D793EAA88F}"/>
                  </a:ext>
                </a:extLst>
              </p:cNvPr>
              <p:cNvSpPr>
                <a:spLocks noRot="1" noChangeAspect="1" noMove="1" noResize="1" noEditPoints="1" noAdjustHandles="1" noChangeArrowheads="1" noChangeShapeType="1" noTextEdit="1"/>
              </p:cNvSpPr>
              <p:nvPr/>
            </p:nvSpPr>
            <p:spPr>
              <a:xfrm>
                <a:off x="8428157" y="6078657"/>
                <a:ext cx="1843934" cy="749308"/>
              </a:xfrm>
              <a:prstGeom prst="rect">
                <a:avLst/>
              </a:prstGeom>
              <a:blipFill>
                <a:blip r:embed="rId10"/>
                <a:stretch>
                  <a:fillRect/>
                </a:stretch>
              </a:blipFill>
              <a:ln w="19050">
                <a:noFill/>
              </a:ln>
            </p:spPr>
            <p:txBody>
              <a:bodyPr/>
              <a:lstStyle/>
              <a:p>
                <a:r>
                  <a:rPr lang="en-US">
                    <a:noFill/>
                  </a:rPr>
                  <a:t> </a:t>
                </a:r>
              </a:p>
            </p:txBody>
          </p:sp>
        </mc:Fallback>
      </mc:AlternateContent>
    </p:spTree>
    <p:extLst>
      <p:ext uri="{BB962C8B-B14F-4D97-AF65-F5344CB8AC3E}">
        <p14:creationId xmlns:p14="http://schemas.microsoft.com/office/powerpoint/2010/main" val="345632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3" grpId="0"/>
      <p:bldP spid="24" grpId="0"/>
      <p:bldP spid="16" grpId="0"/>
      <p:bldP spid="21" grpId="0"/>
      <p:bldP spid="5" grpId="0" uiExpand="1" build="p"/>
      <p:bldP spid="15" grpId="0"/>
      <p:bldP spid="26" grpId="0"/>
      <p:bldP spid="29" grpId="0"/>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Limitations of classical electrodynamics</a:t>
            </a:r>
          </a:p>
        </p:txBody>
      </p:sp>
      <p:sp>
        <p:nvSpPr>
          <p:cNvPr id="7" name="Rectangle 6"/>
          <p:cNvSpPr/>
          <p:nvPr/>
        </p:nvSpPr>
        <p:spPr>
          <a:xfrm>
            <a:off x="315942" y="701513"/>
            <a:ext cx="11212029" cy="4093428"/>
          </a:xfrm>
          <a:prstGeom prst="rect">
            <a:avLst/>
          </a:prstGeom>
        </p:spPr>
        <p:txBody>
          <a:bodyPr wrap="square">
            <a:spAutoFit/>
          </a:bodyPr>
          <a:lstStyle/>
          <a:p>
            <a:pPr lvl="0" algn="l">
              <a:defRPr/>
            </a:pPr>
            <a:r>
              <a:rPr lang="en-US" sz="2000" b="0" dirty="0">
                <a:solidFill>
                  <a:srgbClr val="000000"/>
                </a:solidFill>
                <a:latin typeface="+mj-lt"/>
              </a:rPr>
              <a:t>Classical electrodynamics represents a </a:t>
            </a:r>
            <a:r>
              <a:rPr lang="en-US" sz="2000" b="0" i="1" dirty="0">
                <a:solidFill>
                  <a:srgbClr val="000000"/>
                </a:solidFill>
                <a:latin typeface="+mj-lt"/>
              </a:rPr>
              <a:t>classical</a:t>
            </a:r>
            <a:r>
              <a:rPr lang="en-US" sz="2000" b="0" dirty="0">
                <a:solidFill>
                  <a:srgbClr val="000000"/>
                </a:solidFill>
                <a:latin typeface="+mj-lt"/>
              </a:rPr>
              <a:t> field theory approximation of the fundamental theory of quantum electrodynamics </a:t>
            </a:r>
          </a:p>
          <a:p>
            <a:pPr lvl="0" algn="l">
              <a:defRPr/>
            </a:pPr>
            <a:r>
              <a:rPr kumimoji="0" lang="en-US" sz="2000" b="0" i="0" u="none" strike="noStrike" kern="1200" cap="none" spc="0" normalizeH="0" baseline="0" noProof="0" dirty="0">
                <a:ln>
                  <a:noFill/>
                </a:ln>
                <a:solidFill>
                  <a:srgbClr val="000000"/>
                </a:solidFill>
                <a:effectLst/>
                <a:uLnTx/>
                <a:uFillTx/>
                <a:latin typeface="+mj-lt"/>
              </a:rPr>
              <a:t>Some predictions of classical electrodynamics (e.g. lifetime of an atom) are simply not correct. Quantum mechanics is needed to account for materials properties</a:t>
            </a:r>
          </a:p>
          <a:p>
            <a:pPr lvl="0" algn="l">
              <a:defRPr/>
            </a:pPr>
            <a:r>
              <a:rPr lang="en-US" sz="2000" b="0" dirty="0">
                <a:solidFill>
                  <a:srgbClr val="000000"/>
                </a:solidFill>
                <a:latin typeface="+mj-lt"/>
              </a:rPr>
              <a:t>Quantum features, such as photon–photon scattering, quantum optics, quantum entanglement, quantum computing and quantum cryptography, are completely missed</a:t>
            </a:r>
            <a:endParaRPr kumimoji="0" lang="en-US" sz="2000" b="0" i="0" u="none" strike="noStrike" kern="1200" cap="none" spc="0" normalizeH="0" baseline="0" noProof="0" dirty="0">
              <a:ln>
                <a:noFill/>
              </a:ln>
              <a:solidFill>
                <a:srgbClr val="000000"/>
              </a:solidFill>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j-lt"/>
              </a:rPr>
              <a:t>All charges considered by classical electrodynamics are </a:t>
            </a:r>
            <a:r>
              <a:rPr kumimoji="0" lang="en-US" sz="2000" b="0" i="1" u="none" strike="noStrike" kern="1200" cap="none" spc="0" normalizeH="0" baseline="0" noProof="0" dirty="0">
                <a:ln>
                  <a:noFill/>
                </a:ln>
                <a:solidFill>
                  <a:srgbClr val="000000"/>
                </a:solidFill>
                <a:effectLst/>
                <a:uLnTx/>
                <a:uFillTx/>
                <a:latin typeface="+mj-lt"/>
              </a:rPr>
              <a:t>point charges</a:t>
            </a:r>
            <a:r>
              <a:rPr kumimoji="0" lang="en-US" sz="2000" b="0" i="0" u="none" strike="noStrike" kern="1200" cap="none" spc="0" normalizeH="0" baseline="0" noProof="0" dirty="0">
                <a:ln>
                  <a:noFill/>
                </a:ln>
                <a:solidFill>
                  <a:srgbClr val="000000"/>
                </a:solidFill>
                <a:effectLst/>
                <a:uLnTx/>
                <a:uFillTx/>
                <a:latin typeface="+mj-lt"/>
              </a:rPr>
              <a:t> which leads to the infinite field energy of a point charge. Classical electrodynamics does not account for “internal” structure of charges; it fails at the spatial scale shorter than ~1 </a:t>
            </a:r>
            <a:r>
              <a:rPr kumimoji="0" lang="en-US" sz="2000" b="0" i="0" u="none" strike="noStrike" kern="1200" cap="none" spc="0" normalizeH="0" baseline="0" noProof="0" dirty="0" err="1">
                <a:ln>
                  <a:noFill/>
                </a:ln>
                <a:solidFill>
                  <a:srgbClr val="000000"/>
                </a:solidFill>
                <a:effectLst/>
                <a:uLnTx/>
                <a:uFillTx/>
                <a:latin typeface="+mj-lt"/>
              </a:rPr>
              <a:t>fm</a:t>
            </a:r>
            <a:r>
              <a:rPr kumimoji="0" lang="en-US" sz="2000" b="0" i="0" u="none" strike="noStrike" kern="1200" cap="none" spc="0" normalizeH="0" baseline="0" noProof="0" dirty="0">
                <a:ln>
                  <a:noFill/>
                </a:ln>
                <a:solidFill>
                  <a:srgbClr val="000000"/>
                </a:solidFill>
                <a:effectLst/>
                <a:uLnTx/>
                <a:uFillTx/>
                <a:latin typeface="+mj-lt"/>
              </a:rPr>
              <a:t> (size of proton)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mj-lt"/>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j-lt"/>
              </a:rPr>
              <a:t>Nevertheless, in many situations deviations from classical electrodynamics are immeasurably small so it remains – after 150</a:t>
            </a:r>
            <a:r>
              <a:rPr lang="en-US" sz="2000" b="0" dirty="0">
                <a:solidFill>
                  <a:srgbClr val="000000"/>
                </a:solidFill>
                <a:latin typeface="+mj-lt"/>
              </a:rPr>
              <a:t> years of its discovery – a </a:t>
            </a:r>
            <a:r>
              <a:rPr kumimoji="0" lang="en-US" sz="2000" b="0" i="0" u="none" strike="noStrike" kern="1200" cap="none" spc="0" normalizeH="0" baseline="0" noProof="0" dirty="0">
                <a:ln>
                  <a:noFill/>
                </a:ln>
                <a:solidFill>
                  <a:srgbClr val="000000"/>
                </a:solidFill>
                <a:effectLst/>
                <a:uLnTx/>
                <a:uFillTx/>
                <a:latin typeface="+mj-lt"/>
              </a:rPr>
              <a:t>very useful theory!</a:t>
            </a:r>
          </a:p>
        </p:txBody>
      </p:sp>
      <p:sp>
        <p:nvSpPr>
          <p:cNvPr id="6" name="Content Placeholder 4">
            <a:extLst>
              <a:ext uri="{FF2B5EF4-FFF2-40B4-BE49-F238E27FC236}">
                <a16:creationId xmlns:a16="http://schemas.microsoft.com/office/drawing/2014/main" id="{DFD46247-1BB5-4699-A04C-356AF201425F}"/>
              </a:ext>
            </a:extLst>
          </p:cNvPr>
          <p:cNvSpPr txBox="1">
            <a:spLocks/>
          </p:cNvSpPr>
          <p:nvPr/>
        </p:nvSpPr>
        <p:spPr>
          <a:xfrm>
            <a:off x="11646877" y="1905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58</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pic>
        <p:nvPicPr>
          <p:cNvPr id="1026" name="Picture 2" descr="That&amp;#39;s all Folks! | Looney Tunes Wiki | Fandom">
            <a:extLst>
              <a:ext uri="{FF2B5EF4-FFF2-40B4-BE49-F238E27FC236}">
                <a16:creationId xmlns:a16="http://schemas.microsoft.com/office/drawing/2014/main" id="{A9B35A2B-5EC7-4E38-9076-BAC71AB584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003" y="5102606"/>
            <a:ext cx="2808631" cy="1755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80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Final notes on Maxwell’s equations in vacuum</a:t>
            </a:r>
          </a:p>
        </p:txBody>
      </p:sp>
      <p:sp>
        <p:nvSpPr>
          <p:cNvPr id="7" name="Rectangle 6"/>
          <p:cNvSpPr/>
          <p:nvPr/>
        </p:nvSpPr>
        <p:spPr>
          <a:xfrm>
            <a:off x="329938" y="933652"/>
            <a:ext cx="11604396" cy="224676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Maxwell's equations are not exact: they represent a </a:t>
            </a:r>
            <a:r>
              <a:rPr kumimoji="0" lang="en-US" sz="2000" b="0" i="1" u="none" strike="noStrike" kern="1200" cap="none" spc="0" normalizeH="0" baseline="0" noProof="0" dirty="0">
                <a:ln>
                  <a:noFill/>
                </a:ln>
                <a:solidFill>
                  <a:srgbClr val="000000"/>
                </a:solidFill>
                <a:effectLst/>
                <a:uLnTx/>
                <a:uFillTx/>
                <a:latin typeface="Times New Roman"/>
                <a:ea typeface="+mn-ea"/>
                <a:cs typeface="+mn-cs"/>
              </a:rPr>
              <a:t>classical</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field theory approximation of the fundamental theory of </a:t>
            </a:r>
            <a:r>
              <a:rPr kumimoji="0" lang="en-US" sz="2000" b="1" i="0" u="none" strike="noStrike" kern="1200" cap="none" spc="0" normalizeH="0" baseline="0" noProof="0" dirty="0">
                <a:ln>
                  <a:noFill/>
                </a:ln>
                <a:solidFill>
                  <a:srgbClr val="000000"/>
                </a:solidFill>
                <a:effectLst/>
                <a:uLnTx/>
                <a:uFillTx/>
                <a:latin typeface="Times New Roman"/>
                <a:ea typeface="+mn-ea"/>
                <a:cs typeface="+mn-cs"/>
              </a:rPr>
              <a:t>quantum electrodynamics</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Some quantum features, such as photon–photon scattering, quantum optics and quantum entanglement, are completely missed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However, in many situations deviations from Maxwell's equations are immeasurably small </a:t>
            </a:r>
          </a:p>
        </p:txBody>
      </p:sp>
      <p:sp>
        <p:nvSpPr>
          <p:cNvPr id="6" name="Content Placeholder 4">
            <a:extLst>
              <a:ext uri="{FF2B5EF4-FFF2-40B4-BE49-F238E27FC236}">
                <a16:creationId xmlns:a16="http://schemas.microsoft.com/office/drawing/2014/main" id="{DFD46247-1BB5-4699-A04C-356AF201425F}"/>
              </a:ext>
            </a:extLst>
          </p:cNvPr>
          <p:cNvSpPr txBox="1">
            <a:spLocks/>
          </p:cNvSpPr>
          <p:nvPr/>
        </p:nvSpPr>
        <p:spPr>
          <a:xfrm>
            <a:off x="11646877" y="1905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59</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7766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963C24-97DF-C29B-2BFE-5FCA66B38B54}"/>
              </a:ext>
            </a:extLst>
          </p:cNvPr>
          <p:cNvPicPr>
            <a:picLocks noChangeAspect="1"/>
          </p:cNvPicPr>
          <p:nvPr/>
        </p:nvPicPr>
        <p:blipFill>
          <a:blip r:embed="rId3"/>
          <a:stretch>
            <a:fillRect/>
          </a:stretch>
        </p:blipFill>
        <p:spPr>
          <a:xfrm>
            <a:off x="3813692" y="1036852"/>
            <a:ext cx="4659863" cy="2209832"/>
          </a:xfrm>
          <a:prstGeom prst="rect">
            <a:avLst/>
          </a:prstGeom>
        </p:spPr>
      </p:pic>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However… what an extraordinary coincidence!</a:t>
            </a:r>
          </a:p>
        </p:txBody>
      </p:sp>
      <p:sp>
        <p:nvSpPr>
          <p:cNvPr id="3" name="Rectangle 2"/>
          <p:cNvSpPr/>
          <p:nvPr/>
        </p:nvSpPr>
        <p:spPr>
          <a:xfrm>
            <a:off x="289410" y="3227058"/>
            <a:ext cx="11388239" cy="707886"/>
          </a:xfrm>
          <a:prstGeom prst="rect">
            <a:avLst/>
          </a:prstGeom>
        </p:spPr>
        <p:txBody>
          <a:bodyPr wrap="square">
            <a:spAutoFit/>
          </a:bodyPr>
          <a:lstStyle/>
          <a:p>
            <a:pPr algn="l"/>
            <a:r>
              <a:rPr lang="en-US" sz="2000" b="0" dirty="0">
                <a:solidFill>
                  <a:srgbClr val="252525"/>
                </a:solidFill>
                <a:latin typeface="+mn-lt"/>
              </a:rPr>
              <a:t>For the ground observer, as the loop rides through the magnetic field, a motional emf is established because of </a:t>
            </a:r>
            <a:r>
              <a:rPr lang="en-US" sz="2000" b="0" i="1" dirty="0">
                <a:solidFill>
                  <a:srgbClr val="252525"/>
                </a:solidFill>
                <a:latin typeface="+mn-lt"/>
              </a:rPr>
              <a:t>magnetic force </a:t>
            </a:r>
            <a:r>
              <a:rPr lang="en-US" sz="2000" b="0" dirty="0">
                <a:solidFill>
                  <a:srgbClr val="252525"/>
                </a:solidFill>
                <a:latin typeface="+mn-lt"/>
              </a:rPr>
              <a:t>on the charges</a:t>
            </a:r>
          </a:p>
        </p:txBody>
      </p:sp>
      <p:sp>
        <p:nvSpPr>
          <p:cNvPr id="4" name="Rectangle 3"/>
          <p:cNvSpPr/>
          <p:nvPr/>
        </p:nvSpPr>
        <p:spPr>
          <a:xfrm>
            <a:off x="289410" y="4410389"/>
            <a:ext cx="11325225" cy="1015663"/>
          </a:xfrm>
          <a:prstGeom prst="rect">
            <a:avLst/>
          </a:prstGeom>
        </p:spPr>
        <p:txBody>
          <a:bodyPr wrap="square">
            <a:spAutoFit/>
          </a:bodyPr>
          <a:lstStyle/>
          <a:p>
            <a:pPr algn="l"/>
            <a:r>
              <a:rPr lang="en-US" sz="2000" b="0" dirty="0">
                <a:solidFill>
                  <a:srgbClr val="252525"/>
                </a:solidFill>
                <a:latin typeface="+mj-lt"/>
              </a:rPr>
              <a:t>If someone on the train naively applied the laws of electrodynamics in </a:t>
            </a:r>
            <a:r>
              <a:rPr lang="en-US" sz="2000" b="0" i="1" dirty="0">
                <a:solidFill>
                  <a:srgbClr val="252525"/>
                </a:solidFill>
                <a:latin typeface="+mj-lt"/>
              </a:rPr>
              <a:t>that </a:t>
            </a:r>
            <a:r>
              <a:rPr lang="en-US" sz="2000" b="0" dirty="0">
                <a:solidFill>
                  <a:srgbClr val="252525"/>
                </a:solidFill>
                <a:latin typeface="+mj-lt"/>
              </a:rPr>
              <a:t>system, what would the prediction be? No </a:t>
            </a:r>
            <a:r>
              <a:rPr lang="en-US" sz="2000" b="0" i="1" dirty="0">
                <a:solidFill>
                  <a:srgbClr val="252525"/>
                </a:solidFill>
                <a:latin typeface="+mj-lt"/>
              </a:rPr>
              <a:t>magnetic </a:t>
            </a:r>
            <a:r>
              <a:rPr lang="en-US" sz="2000" b="0" dirty="0">
                <a:solidFill>
                  <a:srgbClr val="252525"/>
                </a:solidFill>
                <a:latin typeface="+mj-lt"/>
              </a:rPr>
              <a:t>force, because the loop is at rest. But as the magnet flies by, the magnetic field in the freight car changes, and a changing magnetic field induces an </a:t>
            </a:r>
            <a:r>
              <a:rPr lang="en-US" sz="2000" b="0" i="1" dirty="0">
                <a:solidFill>
                  <a:srgbClr val="252525"/>
                </a:solidFill>
                <a:latin typeface="+mj-lt"/>
              </a:rPr>
              <a:t>electric field </a:t>
            </a:r>
            <a:r>
              <a:rPr lang="en-US" sz="2000" b="0" dirty="0">
                <a:solidFill>
                  <a:srgbClr val="252525"/>
                </a:solidFill>
                <a:latin typeface="+mj-lt"/>
              </a:rPr>
              <a:t>due to Faraday’s law:</a:t>
            </a:r>
            <a:endParaRPr lang="en-US" sz="2000" dirty="0">
              <a:latin typeface="+mj-lt"/>
            </a:endParaRPr>
          </a:p>
        </p:txBody>
      </p:sp>
      <p:sp>
        <p:nvSpPr>
          <p:cNvPr id="5" name="Rectangle 4"/>
          <p:cNvSpPr/>
          <p:nvPr/>
        </p:nvSpPr>
        <p:spPr>
          <a:xfrm>
            <a:off x="419100" y="6053430"/>
            <a:ext cx="11449049" cy="707886"/>
          </a:xfrm>
          <a:prstGeom prst="rect">
            <a:avLst/>
          </a:prstGeom>
        </p:spPr>
        <p:txBody>
          <a:bodyPr wrap="square">
            <a:spAutoFit/>
          </a:bodyPr>
          <a:lstStyle/>
          <a:p>
            <a:pPr algn="l"/>
            <a:r>
              <a:rPr lang="en-US" sz="2000" b="0" dirty="0">
                <a:solidFill>
                  <a:srgbClr val="252525"/>
                </a:solidFill>
                <a:latin typeface="+mn-lt"/>
              </a:rPr>
              <a:t>People on the train will get the right answer, </a:t>
            </a:r>
            <a:r>
              <a:rPr lang="en-US" sz="2000" b="0" i="1" dirty="0">
                <a:solidFill>
                  <a:srgbClr val="252525"/>
                </a:solidFill>
                <a:latin typeface="+mn-lt"/>
              </a:rPr>
              <a:t>even though their physical interpretation of the process appears completely wrong! …</a:t>
            </a:r>
            <a:r>
              <a:rPr lang="en-US" sz="2000" b="0" dirty="0">
                <a:solidFill>
                  <a:srgbClr val="252525"/>
                </a:solidFill>
                <a:latin typeface="+mn-lt"/>
              </a:rPr>
              <a:t>or does it?</a:t>
            </a:r>
            <a:endParaRPr lang="en-US" sz="2000" dirty="0">
              <a:latin typeface="+mn-lt"/>
            </a:endParaRPr>
          </a:p>
        </p:txBody>
      </p:sp>
      <mc:AlternateContent xmlns:mc="http://schemas.openxmlformats.org/markup-compatibility/2006" xmlns:a14="http://schemas.microsoft.com/office/drawing/2010/main">
        <mc:Choice Requires="a14">
          <p:sp>
            <p:nvSpPr>
              <p:cNvPr id="9" name="Rectangle 8"/>
              <p:cNvSpPr/>
              <p:nvPr/>
            </p:nvSpPr>
            <p:spPr>
              <a:xfrm>
                <a:off x="4112066" y="5405355"/>
                <a:ext cx="1317668" cy="676660"/>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ℰ</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𝑑</m:t>
                          </m:r>
                          <m:r>
                            <m:rPr>
                              <m:sty m:val="p"/>
                            </m:rPr>
                            <a:rPr lang="el-GR" sz="2000" b="0" i="1">
                              <a:latin typeface="Cambria Math" panose="02040503050406030204" pitchFamily="18" charset="0"/>
                              <a:ea typeface="Cambria Math" panose="02040503050406030204" pitchFamily="18" charset="0"/>
                            </a:rPr>
                            <m:t>Φ</m:t>
                          </m:r>
                        </m:num>
                        <m:den>
                          <m:r>
                            <a:rPr lang="en-US" sz="2000" b="0" i="1">
                              <a:latin typeface="Cambria Math" panose="02040503050406030204" pitchFamily="18" charset="0"/>
                              <a:ea typeface="Cambria Math" panose="02040503050406030204" pitchFamily="18" charset="0"/>
                            </a:rPr>
                            <m:t>𝑑𝑡</m:t>
                          </m:r>
                        </m:den>
                      </m:f>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112066" y="5405355"/>
                <a:ext cx="1317668" cy="676660"/>
              </a:xfrm>
              <a:prstGeom prst="rect">
                <a:avLst/>
              </a:prstGeom>
              <a:blipFill>
                <a:blip r:embed="rId4"/>
                <a:stretch>
                  <a:fillRect/>
                </a:stretch>
              </a:blipFill>
              <a:ln w="19050">
                <a:noFill/>
              </a:ln>
            </p:spPr>
            <p:txBody>
              <a:bodyPr/>
              <a:lstStyle/>
              <a:p>
                <a:r>
                  <a:rPr lang="LID4096">
                    <a:noFill/>
                  </a:rPr>
                  <a:t> </a:t>
                </a:r>
              </a:p>
            </p:txBody>
          </p:sp>
        </mc:Fallback>
      </mc:AlternateContent>
      <p:sp>
        <p:nvSpPr>
          <p:cNvPr id="10" name="Rectangle 9">
            <a:extLst>
              <a:ext uri="{FF2B5EF4-FFF2-40B4-BE49-F238E27FC236}">
                <a16:creationId xmlns:a16="http://schemas.microsoft.com/office/drawing/2014/main" id="{7B787C04-9E3E-417F-A171-6C49929D6E66}"/>
              </a:ext>
            </a:extLst>
          </p:cNvPr>
          <p:cNvSpPr/>
          <p:nvPr/>
        </p:nvSpPr>
        <p:spPr>
          <a:xfrm>
            <a:off x="6958779" y="1095872"/>
            <a:ext cx="1641329" cy="400110"/>
          </a:xfrm>
          <a:prstGeom prst="rect">
            <a:avLst/>
          </a:prstGeom>
        </p:spPr>
        <p:txBody>
          <a:bodyPr wrap="square">
            <a:spAutoFit/>
          </a:bodyPr>
          <a:lstStyle/>
          <a:p>
            <a:pPr algn="l"/>
            <a:r>
              <a:rPr lang="en-US" sz="2000" b="0" dirty="0">
                <a:solidFill>
                  <a:srgbClr val="252525"/>
                </a:solidFill>
                <a:latin typeface="+mn-lt"/>
              </a:rPr>
              <a:t>Giant magnet</a:t>
            </a:r>
          </a:p>
        </p:txBody>
      </p:sp>
      <p:cxnSp>
        <p:nvCxnSpPr>
          <p:cNvPr id="11" name="Straight Arrow Connector 10">
            <a:extLst>
              <a:ext uri="{FF2B5EF4-FFF2-40B4-BE49-F238E27FC236}">
                <a16:creationId xmlns:a16="http://schemas.microsoft.com/office/drawing/2014/main" id="{20D69852-3B38-4A83-AA31-CF6C883CFC10}"/>
              </a:ext>
            </a:extLst>
          </p:cNvPr>
          <p:cNvCxnSpPr>
            <a:cxnSpLocks/>
          </p:cNvCxnSpPr>
          <p:nvPr/>
        </p:nvCxnSpPr>
        <p:spPr bwMode="auto">
          <a:xfrm flipH="1">
            <a:off x="7214681" y="1465205"/>
            <a:ext cx="272374" cy="392779"/>
          </a:xfrm>
          <a:prstGeom prst="straightConnector1">
            <a:avLst/>
          </a:prstGeom>
          <a:noFill/>
          <a:ln w="28575"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Rectangle 14">
            <a:extLst>
              <a:ext uri="{FF2B5EF4-FFF2-40B4-BE49-F238E27FC236}">
                <a16:creationId xmlns:a16="http://schemas.microsoft.com/office/drawing/2014/main" id="{07E267F0-47BC-447A-8E35-D459310A69CC}"/>
              </a:ext>
            </a:extLst>
          </p:cNvPr>
          <p:cNvSpPr/>
          <p:nvPr/>
        </p:nvSpPr>
        <p:spPr>
          <a:xfrm>
            <a:off x="5363059" y="5543630"/>
            <a:ext cx="4681313" cy="400110"/>
          </a:xfrm>
          <a:prstGeom prst="rect">
            <a:avLst/>
          </a:prstGeom>
        </p:spPr>
        <p:txBody>
          <a:bodyPr wrap="square">
            <a:spAutoFit/>
          </a:bodyPr>
          <a:lstStyle/>
          <a:p>
            <a:pPr algn="l"/>
            <a:r>
              <a:rPr lang="en-US" sz="2000" b="0" dirty="0">
                <a:solidFill>
                  <a:srgbClr val="252525"/>
                </a:solidFill>
                <a:latin typeface="+mn-lt"/>
              </a:rPr>
              <a:t>because of </a:t>
            </a:r>
            <a:r>
              <a:rPr lang="en-US" sz="2000" dirty="0">
                <a:solidFill>
                  <a:srgbClr val="252525"/>
                </a:solidFill>
                <a:latin typeface="+mn-lt"/>
              </a:rPr>
              <a:t>electric</a:t>
            </a:r>
            <a:r>
              <a:rPr lang="en-US" sz="2000" b="0" dirty="0">
                <a:solidFill>
                  <a:srgbClr val="252525"/>
                </a:solidFill>
                <a:latin typeface="+mn-lt"/>
              </a:rPr>
              <a:t> field</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F68C461-F975-4669-ACCC-09ACEB8A6C97}"/>
                  </a:ext>
                </a:extLst>
              </p:cNvPr>
              <p:cNvSpPr/>
              <p:nvPr/>
            </p:nvSpPr>
            <p:spPr>
              <a:xfrm>
                <a:off x="4160982" y="3738332"/>
                <a:ext cx="1332096" cy="676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a:latin typeface="Cambria Math" panose="02040503050406030204" pitchFamily="18" charset="0"/>
                          <a:ea typeface="Cambria Math" panose="02040503050406030204" pitchFamily="18" charset="0"/>
                        </a:rPr>
                        <m:t>ℰ</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𝑑</m:t>
                          </m:r>
                          <m:r>
                            <m:rPr>
                              <m:sty m:val="p"/>
                            </m:rPr>
                            <a:rPr lang="el-GR" sz="2000" b="0" i="1">
                              <a:latin typeface="Cambria Math" panose="02040503050406030204" pitchFamily="18" charset="0"/>
                              <a:ea typeface="Cambria Math" panose="02040503050406030204" pitchFamily="18" charset="0"/>
                            </a:rPr>
                            <m:t>Φ</m:t>
                          </m:r>
                        </m:num>
                        <m:den>
                          <m:r>
                            <a:rPr lang="en-US" sz="2000" b="0" i="1">
                              <a:latin typeface="Cambria Math" panose="02040503050406030204" pitchFamily="18" charset="0"/>
                              <a:ea typeface="Cambria Math" panose="02040503050406030204" pitchFamily="18" charset="0"/>
                            </a:rPr>
                            <m:t>𝑑𝑡</m:t>
                          </m:r>
                        </m:den>
                      </m:f>
                    </m:oMath>
                  </m:oMathPara>
                </a14:m>
                <a:endParaRPr lang="en-US" sz="2000" dirty="0"/>
              </a:p>
            </p:txBody>
          </p:sp>
        </mc:Choice>
        <mc:Fallback xmlns="">
          <p:sp>
            <p:nvSpPr>
              <p:cNvPr id="6" name="Rectangle 5">
                <a:extLst>
                  <a:ext uri="{FF2B5EF4-FFF2-40B4-BE49-F238E27FC236}">
                    <a16:creationId xmlns:a16="http://schemas.microsoft.com/office/drawing/2014/main" id="{1F68C461-F975-4669-ACCC-09ACEB8A6C97}"/>
                  </a:ext>
                </a:extLst>
              </p:cNvPr>
              <p:cNvSpPr>
                <a:spLocks noRot="1" noChangeAspect="1" noMove="1" noResize="1" noEditPoints="1" noAdjustHandles="1" noChangeArrowheads="1" noChangeShapeType="1" noTextEdit="1"/>
              </p:cNvSpPr>
              <p:nvPr/>
            </p:nvSpPr>
            <p:spPr>
              <a:xfrm>
                <a:off x="4160982" y="3738332"/>
                <a:ext cx="1332096" cy="676660"/>
              </a:xfrm>
              <a:prstGeom prst="rect">
                <a:avLst/>
              </a:prstGeom>
              <a:blipFill>
                <a:blip r:embed="rId5"/>
                <a:stretch>
                  <a:fillRect/>
                </a:stretch>
              </a:blipFill>
            </p:spPr>
            <p:txBody>
              <a:bodyPr/>
              <a:lstStyle/>
              <a:p>
                <a:r>
                  <a:rPr lang="LID4096">
                    <a:noFill/>
                  </a:rPr>
                  <a:t> </a:t>
                </a:r>
              </a:p>
            </p:txBody>
          </p:sp>
        </mc:Fallback>
      </mc:AlternateContent>
      <p:sp>
        <p:nvSpPr>
          <p:cNvPr id="16" name="Rectangle 15">
            <a:extLst>
              <a:ext uri="{FF2B5EF4-FFF2-40B4-BE49-F238E27FC236}">
                <a16:creationId xmlns:a16="http://schemas.microsoft.com/office/drawing/2014/main" id="{13595D4E-DDB5-4BB2-8F75-CDCBD5964C61}"/>
              </a:ext>
            </a:extLst>
          </p:cNvPr>
          <p:cNvSpPr/>
          <p:nvPr/>
        </p:nvSpPr>
        <p:spPr>
          <a:xfrm>
            <a:off x="4949005" y="744866"/>
            <a:ext cx="1242246" cy="400110"/>
          </a:xfrm>
          <a:prstGeom prst="rect">
            <a:avLst/>
          </a:prstGeom>
          <a:solidFill>
            <a:schemeClr val="bg1"/>
          </a:solidFill>
        </p:spPr>
        <p:txBody>
          <a:bodyPr wrap="square">
            <a:spAutoFit/>
          </a:bodyPr>
          <a:lstStyle/>
          <a:p>
            <a:pPr algn="l"/>
            <a:r>
              <a:rPr lang="en-US" sz="2000" b="0" dirty="0">
                <a:solidFill>
                  <a:srgbClr val="252525"/>
                </a:solidFill>
                <a:latin typeface="+mn-lt"/>
              </a:rPr>
              <a:t>Wire loop</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12822D20-FFBE-4035-A86E-0710550E0993}"/>
                  </a:ext>
                </a:extLst>
              </p:cNvPr>
              <p:cNvSpPr/>
              <p:nvPr/>
            </p:nvSpPr>
            <p:spPr>
              <a:xfrm>
                <a:off x="7510547" y="1764940"/>
                <a:ext cx="232410" cy="506421"/>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1" i="1" smtClean="0">
                              <a:latin typeface="Cambria Math" panose="02040503050406030204" pitchFamily="18" charset="0"/>
                              <a:ea typeface="Cambria Math" panose="02040503050406030204" pitchFamily="18" charset="0"/>
                            </a:rPr>
                          </m:ctrlPr>
                        </m:accPr>
                        <m:e>
                          <m:r>
                            <a:rPr lang="en-US" sz="2400">
                              <a:latin typeface="Cambria Math" panose="02040503050406030204" pitchFamily="18" charset="0"/>
                              <a:ea typeface="Cambria Math" panose="02040503050406030204" pitchFamily="18" charset="0"/>
                            </a:rPr>
                            <m:t>𝐁</m:t>
                          </m:r>
                        </m:e>
                      </m:acc>
                    </m:oMath>
                  </m:oMathPara>
                </a14:m>
                <a:endParaRPr lang="en-US" sz="2400" dirty="0"/>
              </a:p>
            </p:txBody>
          </p:sp>
        </mc:Choice>
        <mc:Fallback xmlns="">
          <p:sp>
            <p:nvSpPr>
              <p:cNvPr id="17" name="Rectangle 16">
                <a:extLst>
                  <a:ext uri="{FF2B5EF4-FFF2-40B4-BE49-F238E27FC236}">
                    <a16:creationId xmlns:a16="http://schemas.microsoft.com/office/drawing/2014/main" id="{12822D20-FFBE-4035-A86E-0710550E0993}"/>
                  </a:ext>
                </a:extLst>
              </p:cNvPr>
              <p:cNvSpPr>
                <a:spLocks noRot="1" noChangeAspect="1" noMove="1" noResize="1" noEditPoints="1" noAdjustHandles="1" noChangeArrowheads="1" noChangeShapeType="1" noTextEdit="1"/>
              </p:cNvSpPr>
              <p:nvPr/>
            </p:nvSpPr>
            <p:spPr>
              <a:xfrm>
                <a:off x="7510547" y="1764940"/>
                <a:ext cx="232410" cy="506421"/>
              </a:xfrm>
              <a:prstGeom prst="rect">
                <a:avLst/>
              </a:prstGeom>
              <a:blipFill>
                <a:blip r:embed="rId6"/>
                <a:stretch>
                  <a:fillRect l="-10526"/>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9AD75E34-45C2-46CA-AD90-56E5391989B3}"/>
              </a:ext>
            </a:extLst>
          </p:cNvPr>
          <p:cNvCxnSpPr/>
          <p:nvPr/>
        </p:nvCxnSpPr>
        <p:spPr bwMode="auto">
          <a:xfrm>
            <a:off x="7266046" y="2130278"/>
            <a:ext cx="360706" cy="363099"/>
          </a:xfrm>
          <a:prstGeom prst="straightConnector1">
            <a:avLst/>
          </a:prstGeom>
          <a:noFill/>
          <a:ln w="66675" cap="flat" cmpd="sng" algn="ctr">
            <a:solidFill>
              <a:srgbClr val="FF0000"/>
            </a:solidFill>
            <a:prstDash val="solid"/>
            <a:round/>
            <a:headEnd type="none" w="med" len="med"/>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Content Placeholder 4">
            <a:extLst>
              <a:ext uri="{FF2B5EF4-FFF2-40B4-BE49-F238E27FC236}">
                <a16:creationId xmlns:a16="http://schemas.microsoft.com/office/drawing/2014/main" id="{52B76EB1-78F6-4B10-830F-B5CEB236721A}"/>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6</a:t>
            </a:fld>
            <a:endParaRPr lang="en-US" dirty="0"/>
          </a:p>
        </p:txBody>
      </p:sp>
      <p:sp>
        <p:nvSpPr>
          <p:cNvPr id="19" name="Rectangle 18">
            <a:extLst>
              <a:ext uri="{FF2B5EF4-FFF2-40B4-BE49-F238E27FC236}">
                <a16:creationId xmlns:a16="http://schemas.microsoft.com/office/drawing/2014/main" id="{67ADC062-34F8-4866-925B-E1FE75BF5F3B}"/>
              </a:ext>
            </a:extLst>
          </p:cNvPr>
          <p:cNvSpPr/>
          <p:nvPr/>
        </p:nvSpPr>
        <p:spPr>
          <a:xfrm>
            <a:off x="5402300" y="3882077"/>
            <a:ext cx="4681313" cy="400110"/>
          </a:xfrm>
          <a:prstGeom prst="rect">
            <a:avLst/>
          </a:prstGeom>
        </p:spPr>
        <p:txBody>
          <a:bodyPr wrap="square">
            <a:spAutoFit/>
          </a:bodyPr>
          <a:lstStyle/>
          <a:p>
            <a:pPr algn="l"/>
            <a:r>
              <a:rPr lang="en-US" sz="2000" b="0" dirty="0">
                <a:solidFill>
                  <a:srgbClr val="252525"/>
                </a:solidFill>
                <a:latin typeface="+mn-lt"/>
              </a:rPr>
              <a:t>because of </a:t>
            </a:r>
            <a:r>
              <a:rPr lang="en-US" sz="2000" dirty="0">
                <a:solidFill>
                  <a:srgbClr val="252525"/>
                </a:solidFill>
                <a:latin typeface="+mn-lt"/>
              </a:rPr>
              <a:t>magnetic</a:t>
            </a:r>
            <a:r>
              <a:rPr lang="en-US" sz="2000" b="0" dirty="0">
                <a:solidFill>
                  <a:srgbClr val="252525"/>
                </a:solidFill>
                <a:latin typeface="+mn-lt"/>
              </a:rPr>
              <a:t> field</a:t>
            </a:r>
          </a:p>
        </p:txBody>
      </p:sp>
    </p:spTree>
    <p:extLst>
      <p:ext uri="{BB962C8B-B14F-4D97-AF65-F5344CB8AC3E}">
        <p14:creationId xmlns:p14="http://schemas.microsoft.com/office/powerpoint/2010/main" val="164971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5" grpId="0"/>
      <p:bldP spid="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The concept of ether</a:t>
            </a:r>
          </a:p>
        </p:txBody>
      </p:sp>
      <p:sp>
        <p:nvSpPr>
          <p:cNvPr id="5" name="Rectangle 4"/>
          <p:cNvSpPr/>
          <p:nvPr/>
        </p:nvSpPr>
        <p:spPr>
          <a:xfrm>
            <a:off x="409575" y="915916"/>
            <a:ext cx="11591925" cy="2169825"/>
          </a:xfrm>
          <a:prstGeom prst="rect">
            <a:avLst/>
          </a:prstGeom>
        </p:spPr>
        <p:txBody>
          <a:bodyPr wrap="square">
            <a:spAutoFit/>
          </a:bodyPr>
          <a:lstStyle/>
          <a:p>
            <a:pPr algn="l">
              <a:spcAft>
                <a:spcPts val="600"/>
              </a:spcAft>
            </a:pPr>
            <a:r>
              <a:rPr lang="en-US" sz="2000" b="0" dirty="0">
                <a:latin typeface="+mn-lt"/>
              </a:rPr>
              <a:t>Einstein's predecessors had no doubts which observer was right, and which is not </a:t>
            </a:r>
          </a:p>
          <a:p>
            <a:pPr algn="l">
              <a:spcAft>
                <a:spcPts val="600"/>
              </a:spcAft>
            </a:pPr>
            <a:r>
              <a:rPr lang="en-US" sz="2000" b="0" dirty="0">
                <a:solidFill>
                  <a:srgbClr val="252525"/>
                </a:solidFill>
                <a:latin typeface="+mn-lt"/>
              </a:rPr>
              <a:t>They thought of electric and magnetic fields as strains in an invisible jellylike medium called </a:t>
            </a:r>
            <a:r>
              <a:rPr lang="en-US" sz="2000" dirty="0">
                <a:solidFill>
                  <a:srgbClr val="FF0000"/>
                </a:solidFill>
                <a:latin typeface="+mn-lt"/>
              </a:rPr>
              <a:t>ether</a:t>
            </a:r>
            <a:r>
              <a:rPr lang="en-US" sz="2000" b="0" dirty="0">
                <a:solidFill>
                  <a:srgbClr val="252525"/>
                </a:solidFill>
                <a:latin typeface="+mn-lt"/>
              </a:rPr>
              <a:t>,</a:t>
            </a:r>
            <a:r>
              <a:rPr lang="en-US" sz="2000" dirty="0">
                <a:solidFill>
                  <a:srgbClr val="252525"/>
                </a:solidFill>
                <a:latin typeface="+mn-lt"/>
              </a:rPr>
              <a:t> </a:t>
            </a:r>
            <a:r>
              <a:rPr lang="en-US" sz="2000" b="0" dirty="0">
                <a:solidFill>
                  <a:srgbClr val="252525"/>
                </a:solidFill>
                <a:latin typeface="+mn-lt"/>
              </a:rPr>
              <a:t>which permeated all of space</a:t>
            </a:r>
          </a:p>
          <a:p>
            <a:pPr algn="l">
              <a:spcAft>
                <a:spcPts val="600"/>
              </a:spcAft>
            </a:pPr>
            <a:r>
              <a:rPr lang="en-US" sz="2000" b="0" dirty="0">
                <a:solidFill>
                  <a:srgbClr val="252525"/>
                </a:solidFill>
                <a:latin typeface="+mn-lt"/>
              </a:rPr>
              <a:t>The speed of the charge was to be measured </a:t>
            </a:r>
            <a:r>
              <a:rPr lang="en-US" sz="2000" b="0" i="1" dirty="0">
                <a:solidFill>
                  <a:srgbClr val="252525"/>
                </a:solidFill>
                <a:latin typeface="+mn-lt"/>
              </a:rPr>
              <a:t>with respect to the ether - only </a:t>
            </a:r>
            <a:r>
              <a:rPr lang="en-US" sz="2000" b="0" dirty="0">
                <a:solidFill>
                  <a:srgbClr val="252525"/>
                </a:solidFill>
                <a:latin typeface="+mn-lt"/>
              </a:rPr>
              <a:t>then would the laws of electrodynamics be valid </a:t>
            </a:r>
          </a:p>
          <a:p>
            <a:pPr algn="l">
              <a:spcAft>
                <a:spcPts val="600"/>
              </a:spcAft>
            </a:pPr>
            <a:r>
              <a:rPr lang="en-US" sz="2000" b="0" dirty="0">
                <a:solidFill>
                  <a:srgbClr val="252525"/>
                </a:solidFill>
                <a:latin typeface="+mn-lt"/>
              </a:rPr>
              <a:t>The </a:t>
            </a:r>
            <a:r>
              <a:rPr lang="en-US" sz="2000" dirty="0">
                <a:solidFill>
                  <a:srgbClr val="252525"/>
                </a:solidFill>
                <a:latin typeface="+mn-lt"/>
              </a:rPr>
              <a:t>train observer is wrong</a:t>
            </a:r>
            <a:r>
              <a:rPr lang="en-US" sz="2000" b="0" dirty="0">
                <a:solidFill>
                  <a:srgbClr val="252525"/>
                </a:solidFill>
                <a:latin typeface="+mn-lt"/>
              </a:rPr>
              <a:t>, because that frame is </a:t>
            </a:r>
            <a:r>
              <a:rPr lang="en-US" sz="2000" b="0" i="1" dirty="0">
                <a:solidFill>
                  <a:srgbClr val="252525"/>
                </a:solidFill>
                <a:latin typeface="+mn-lt"/>
              </a:rPr>
              <a:t>moving </a:t>
            </a:r>
            <a:r>
              <a:rPr lang="en-US" sz="2000" b="0" dirty="0">
                <a:solidFill>
                  <a:srgbClr val="252525"/>
                </a:solidFill>
                <a:latin typeface="+mn-lt"/>
              </a:rPr>
              <a:t>relative to the ether</a:t>
            </a:r>
            <a:endParaRPr lang="en-US" sz="2000" dirty="0">
              <a:latin typeface="+mn-lt"/>
            </a:endParaRPr>
          </a:p>
        </p:txBody>
      </p:sp>
      <p:sp>
        <p:nvSpPr>
          <p:cNvPr id="6" name="Rectangle 5"/>
          <p:cNvSpPr/>
          <p:nvPr/>
        </p:nvSpPr>
        <p:spPr>
          <a:xfrm>
            <a:off x="454268" y="3498949"/>
            <a:ext cx="11223382" cy="2554545"/>
          </a:xfrm>
          <a:prstGeom prst="rect">
            <a:avLst/>
          </a:prstGeom>
        </p:spPr>
        <p:txBody>
          <a:bodyPr wrap="square">
            <a:spAutoFit/>
          </a:bodyPr>
          <a:lstStyle/>
          <a:p>
            <a:pPr algn="l">
              <a:spcAft>
                <a:spcPts val="600"/>
              </a:spcAft>
            </a:pPr>
            <a:r>
              <a:rPr lang="en-US" sz="2000" b="0" dirty="0">
                <a:solidFill>
                  <a:srgbClr val="252525"/>
                </a:solidFill>
                <a:latin typeface="Times New Roman" panose="02020603050405020304" pitchFamily="18" charset="0"/>
              </a:rPr>
              <a:t>But how do we know the </a:t>
            </a:r>
            <a:r>
              <a:rPr lang="en-US" sz="2000" b="0" i="1" dirty="0">
                <a:solidFill>
                  <a:srgbClr val="252525"/>
                </a:solidFill>
                <a:latin typeface="Times New Roman" panose="02020603050405020304" pitchFamily="18" charset="0"/>
              </a:rPr>
              <a:t>ground </a:t>
            </a:r>
            <a:r>
              <a:rPr lang="en-US" sz="2000" b="0" dirty="0">
                <a:solidFill>
                  <a:srgbClr val="252525"/>
                </a:solidFill>
                <a:latin typeface="Times New Roman" panose="02020603050405020304" pitchFamily="18" charset="0"/>
              </a:rPr>
              <a:t>observer isn't moving relative to the ether, too?</a:t>
            </a:r>
          </a:p>
          <a:p>
            <a:pPr algn="l">
              <a:spcAft>
                <a:spcPts val="600"/>
              </a:spcAft>
            </a:pPr>
            <a:r>
              <a:rPr lang="en-US" sz="2000" b="0" dirty="0">
                <a:solidFill>
                  <a:srgbClr val="252525"/>
                </a:solidFill>
                <a:latin typeface="Times New Roman" panose="02020603050405020304" pitchFamily="18" charset="0"/>
              </a:rPr>
              <a:t>Because of the earth movement, we should be traveling at over 50 km/s with respect to the ether so we must face an "ether wind" of high velocity </a:t>
            </a:r>
          </a:p>
          <a:p>
            <a:pPr algn="l">
              <a:spcAft>
                <a:spcPts val="600"/>
              </a:spcAft>
            </a:pPr>
            <a:r>
              <a:rPr lang="en-US" sz="2000" b="0" dirty="0">
                <a:solidFill>
                  <a:srgbClr val="252525"/>
                </a:solidFill>
                <a:latin typeface="Times New Roman" panose="02020603050405020304" pitchFamily="18" charset="0"/>
              </a:rPr>
              <a:t>So who sits in the “right” system of coordinates?</a:t>
            </a:r>
          </a:p>
          <a:p>
            <a:pPr algn="l">
              <a:spcAft>
                <a:spcPts val="600"/>
              </a:spcAft>
            </a:pPr>
            <a:endParaRPr lang="en-US" sz="2000" b="0" dirty="0">
              <a:solidFill>
                <a:srgbClr val="252525"/>
              </a:solidFill>
              <a:latin typeface="Times New Roman" panose="02020603050405020304" pitchFamily="18" charset="0"/>
            </a:endParaRPr>
          </a:p>
          <a:p>
            <a:pPr algn="l">
              <a:spcAft>
                <a:spcPts val="600"/>
              </a:spcAft>
            </a:pPr>
            <a:r>
              <a:rPr lang="en-US" sz="2000" b="0" dirty="0">
                <a:solidFill>
                  <a:srgbClr val="FF0000"/>
                </a:solidFill>
                <a:latin typeface="Times New Roman" panose="02020603050405020304" pitchFamily="18" charset="0"/>
              </a:rPr>
              <a:t>Suddenly it becomes a matter of crucial importance to </a:t>
            </a:r>
            <a:r>
              <a:rPr lang="en-US" sz="2000" b="0" i="1" dirty="0">
                <a:solidFill>
                  <a:srgbClr val="FF0000"/>
                </a:solidFill>
                <a:latin typeface="Times New Roman" panose="02020603050405020304" pitchFamily="18" charset="0"/>
              </a:rPr>
              <a:t>find </a:t>
            </a:r>
            <a:r>
              <a:rPr lang="en-US" sz="2000" dirty="0">
                <a:solidFill>
                  <a:srgbClr val="FF0000"/>
                </a:solidFill>
                <a:latin typeface="Times New Roman" panose="02020603050405020304" pitchFamily="18" charset="0"/>
              </a:rPr>
              <a:t>the ether frame</a:t>
            </a:r>
            <a:r>
              <a:rPr lang="en-US" sz="2000" b="0" dirty="0">
                <a:solidFill>
                  <a:srgbClr val="FF0000"/>
                </a:solidFill>
                <a:latin typeface="Times New Roman" panose="02020603050405020304" pitchFamily="18" charset="0"/>
              </a:rPr>
              <a:t>, experimentally, or else </a:t>
            </a:r>
            <a:r>
              <a:rPr lang="en-US" sz="2000" i="1" dirty="0">
                <a:solidFill>
                  <a:srgbClr val="FF0000"/>
                </a:solidFill>
                <a:latin typeface="Times New Roman" panose="02020603050405020304" pitchFamily="18" charset="0"/>
              </a:rPr>
              <a:t>all </a:t>
            </a:r>
            <a:r>
              <a:rPr lang="en-US" sz="2000" dirty="0">
                <a:solidFill>
                  <a:srgbClr val="FF0000"/>
                </a:solidFill>
                <a:latin typeface="Times New Roman" panose="02020603050405020304" pitchFamily="18" charset="0"/>
              </a:rPr>
              <a:t>our calculations will be invalid</a:t>
            </a:r>
            <a:endParaRPr lang="en-US" sz="2000" dirty="0">
              <a:solidFill>
                <a:srgbClr val="FF0000"/>
              </a:solidFill>
            </a:endParaRPr>
          </a:p>
        </p:txBody>
      </p:sp>
      <p:sp>
        <p:nvSpPr>
          <p:cNvPr id="8" name="Content Placeholder 4">
            <a:extLst>
              <a:ext uri="{FF2B5EF4-FFF2-40B4-BE49-F238E27FC236}">
                <a16:creationId xmlns:a16="http://schemas.microsoft.com/office/drawing/2014/main" id="{8450ABCF-F752-414B-871A-F87757540182}"/>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7</a:t>
            </a:fld>
            <a:endParaRPr lang="en-US" dirty="0"/>
          </a:p>
        </p:txBody>
      </p:sp>
    </p:spTree>
    <p:extLst>
      <p:ext uri="{BB962C8B-B14F-4D97-AF65-F5344CB8AC3E}">
        <p14:creationId xmlns:p14="http://schemas.microsoft.com/office/powerpoint/2010/main" val="273185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bwMode="auto">
          <a:xfrm flipV="1">
            <a:off x="7440179" y="2847905"/>
            <a:ext cx="1122630" cy="1077362"/>
          </a:xfrm>
          <a:prstGeom prst="straightConnector1">
            <a:avLst/>
          </a:prstGeom>
          <a:noFill/>
          <a:ln w="57150" cap="flat" cmpd="sng" algn="ctr">
            <a:solidFill>
              <a:srgbClr val="000099"/>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flipV="1">
            <a:off x="7431128" y="3934321"/>
            <a:ext cx="3023857" cy="1"/>
          </a:xfrm>
          <a:prstGeom prst="straightConnector1">
            <a:avLst/>
          </a:prstGeom>
          <a:noFill/>
          <a:ln w="57150" cap="flat" cmpd="sng" algn="ctr">
            <a:solidFill>
              <a:srgbClr val="000099"/>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H="1">
            <a:off x="7440181" y="3952428"/>
            <a:ext cx="9058" cy="1240324"/>
          </a:xfrm>
          <a:prstGeom prst="straightConnector1">
            <a:avLst/>
          </a:prstGeom>
          <a:noFill/>
          <a:ln w="57150" cap="flat" cmpd="sng" algn="ctr">
            <a:solidFill>
              <a:srgbClr val="000099"/>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6480515" y="3934321"/>
            <a:ext cx="977773" cy="1"/>
          </a:xfrm>
          <a:prstGeom prst="straightConnector1">
            <a:avLst/>
          </a:prstGeom>
          <a:noFill/>
          <a:ln w="57150" cap="flat" cmpd="sng" algn="ctr">
            <a:solidFill>
              <a:srgbClr val="000099"/>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flipH="1">
            <a:off x="6724958" y="3925267"/>
            <a:ext cx="742385" cy="679011"/>
          </a:xfrm>
          <a:prstGeom prst="straightConnector1">
            <a:avLst/>
          </a:prstGeom>
          <a:noFill/>
          <a:ln w="57150" cap="flat" cmpd="sng" algn="ctr">
            <a:solidFill>
              <a:srgbClr val="000099"/>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flipH="1" flipV="1">
            <a:off x="6652530" y="3137616"/>
            <a:ext cx="796704" cy="796704"/>
          </a:xfrm>
          <a:prstGeom prst="straightConnector1">
            <a:avLst/>
          </a:prstGeom>
          <a:noFill/>
          <a:ln w="57150" cap="flat" cmpd="sng" algn="ctr">
            <a:solidFill>
              <a:srgbClr val="000099"/>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p:nvPr/>
        </p:nvCxnSpPr>
        <p:spPr bwMode="auto">
          <a:xfrm>
            <a:off x="7467341" y="3952427"/>
            <a:ext cx="1041148" cy="1059256"/>
          </a:xfrm>
          <a:prstGeom prst="straightConnector1">
            <a:avLst/>
          </a:prstGeom>
          <a:noFill/>
          <a:ln w="57150" cap="flat" cmpd="sng" algn="ctr">
            <a:solidFill>
              <a:srgbClr val="000099"/>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p:cNvSpPr/>
          <p:nvPr/>
        </p:nvSpPr>
        <p:spPr>
          <a:xfrm>
            <a:off x="8662520" y="3039549"/>
            <a:ext cx="1720036" cy="400110"/>
          </a:xfrm>
          <a:prstGeom prst="rect">
            <a:avLst/>
          </a:prstGeom>
        </p:spPr>
        <p:txBody>
          <a:bodyPr wrap="square">
            <a:spAutoFit/>
          </a:bodyPr>
          <a:lstStyle/>
          <a:p>
            <a:pPr algn="l"/>
            <a:r>
              <a:rPr lang="en-US" sz="2000" b="0" dirty="0">
                <a:solidFill>
                  <a:srgbClr val="242424"/>
                </a:solidFill>
                <a:latin typeface="+mn-lt"/>
              </a:rPr>
              <a:t>Speed of light</a:t>
            </a:r>
            <a:endParaRPr lang="en-US" sz="2000" b="0" dirty="0">
              <a:latin typeface="+mn-lt"/>
            </a:endParaRPr>
          </a:p>
        </p:txBody>
      </p:sp>
      <p:sp>
        <p:nvSpPr>
          <p:cNvPr id="31" name="Freeform 30"/>
          <p:cNvSpPr/>
          <p:nvPr/>
        </p:nvSpPr>
        <p:spPr bwMode="auto">
          <a:xfrm>
            <a:off x="8146351" y="3316897"/>
            <a:ext cx="633742" cy="338554"/>
          </a:xfrm>
          <a:custGeom>
            <a:avLst/>
            <a:gdLst>
              <a:gd name="connsiteX0" fmla="*/ 633742 w 633742"/>
              <a:gd name="connsiteY0" fmla="*/ 0 h 244444"/>
              <a:gd name="connsiteX1" fmla="*/ 271604 w 633742"/>
              <a:gd name="connsiteY1" fmla="*/ 244444 h 244444"/>
              <a:gd name="connsiteX2" fmla="*/ 0 w 633742"/>
              <a:gd name="connsiteY2" fmla="*/ 0 h 244444"/>
            </a:gdLst>
            <a:ahLst/>
            <a:cxnLst>
              <a:cxn ang="0">
                <a:pos x="connsiteX0" y="connsiteY0"/>
              </a:cxn>
              <a:cxn ang="0">
                <a:pos x="connsiteX1" y="connsiteY1"/>
              </a:cxn>
              <a:cxn ang="0">
                <a:pos x="connsiteX2" y="connsiteY2"/>
              </a:cxn>
            </a:cxnLst>
            <a:rect l="l" t="t" r="r" b="b"/>
            <a:pathLst>
              <a:path w="633742" h="244444">
                <a:moveTo>
                  <a:pt x="633742" y="0"/>
                </a:moveTo>
                <a:cubicBezTo>
                  <a:pt x="505485" y="122222"/>
                  <a:pt x="377228" y="244444"/>
                  <a:pt x="271604" y="244444"/>
                </a:cubicBezTo>
                <a:cubicBezTo>
                  <a:pt x="165980" y="244444"/>
                  <a:pt x="82990" y="122222"/>
                  <a:pt x="0" y="0"/>
                </a:cubicBezTo>
              </a:path>
            </a:pathLst>
          </a:custGeom>
          <a:noFill/>
          <a:ln w="28575" cap="flat" cmpd="sng" algn="ctr">
            <a:solidFill>
              <a:srgbClr val="0070C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endParaRPr lang="en-US"/>
          </a:p>
        </p:txBody>
      </p:sp>
      <p:sp>
        <p:nvSpPr>
          <p:cNvPr id="33" name="Freeform 32"/>
          <p:cNvSpPr/>
          <p:nvPr/>
        </p:nvSpPr>
        <p:spPr bwMode="auto">
          <a:xfrm>
            <a:off x="8843468" y="3461752"/>
            <a:ext cx="27160" cy="338554"/>
          </a:xfrm>
          <a:custGeom>
            <a:avLst/>
            <a:gdLst>
              <a:gd name="connsiteX0" fmla="*/ 0 w 27160"/>
              <a:gd name="connsiteY0" fmla="*/ 0 h 461727"/>
              <a:gd name="connsiteX1" fmla="*/ 27160 w 27160"/>
              <a:gd name="connsiteY1" fmla="*/ 461727 h 461727"/>
            </a:gdLst>
            <a:ahLst/>
            <a:cxnLst>
              <a:cxn ang="0">
                <a:pos x="connsiteX0" y="connsiteY0"/>
              </a:cxn>
              <a:cxn ang="0">
                <a:pos x="connsiteX1" y="connsiteY1"/>
              </a:cxn>
            </a:cxnLst>
            <a:rect l="l" t="t" r="r" b="b"/>
            <a:pathLst>
              <a:path w="27160" h="461727">
                <a:moveTo>
                  <a:pt x="0" y="0"/>
                </a:moveTo>
                <a:lnTo>
                  <a:pt x="27160" y="461727"/>
                </a:lnTo>
              </a:path>
            </a:pathLst>
          </a:custGeom>
          <a:noFill/>
          <a:ln w="28575" cap="flat" cmpd="sng" algn="ctr">
            <a:solidFill>
              <a:srgbClr val="0070C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endParaRPr lang="en-US"/>
          </a:p>
        </p:txBody>
      </p:sp>
      <p:sp>
        <p:nvSpPr>
          <p:cNvPr id="36" name="Rectangle 35"/>
          <p:cNvSpPr/>
          <p:nvPr/>
        </p:nvSpPr>
        <p:spPr>
          <a:xfrm>
            <a:off x="9289096" y="4459435"/>
            <a:ext cx="1720036" cy="400110"/>
          </a:xfrm>
          <a:prstGeom prst="rect">
            <a:avLst/>
          </a:prstGeom>
        </p:spPr>
        <p:txBody>
          <a:bodyPr wrap="square">
            <a:spAutoFit/>
          </a:bodyPr>
          <a:lstStyle/>
          <a:p>
            <a:pPr algn="l"/>
            <a:r>
              <a:rPr lang="en-US" sz="2000" b="0" dirty="0">
                <a:solidFill>
                  <a:srgbClr val="242424"/>
                </a:solidFill>
                <a:latin typeface="+mn-lt"/>
              </a:rPr>
              <a:t>Ether wind</a:t>
            </a:r>
            <a:endParaRPr lang="en-US" sz="2000" b="0" dirty="0">
              <a:latin typeface="+mn-lt"/>
            </a:endParaRPr>
          </a:p>
        </p:txBody>
      </p:sp>
      <p:sp>
        <p:nvSpPr>
          <p:cNvPr id="34" name="Right Arrow 33"/>
          <p:cNvSpPr/>
          <p:nvPr/>
        </p:nvSpPr>
        <p:spPr bwMode="auto">
          <a:xfrm>
            <a:off x="9578213" y="4128970"/>
            <a:ext cx="753418" cy="332774"/>
          </a:xfrm>
          <a:prstGeom prst="rightArrow">
            <a:avLst>
              <a:gd name="adj1" fmla="val 35956"/>
              <a:gd name="adj2" fmla="val 70605"/>
            </a:avLst>
          </a:prstGeom>
          <a:noFill/>
          <a:ln w="38100" cap="flat" cmpd="sng" algn="ctr">
            <a:solidFill>
              <a:srgbClr val="FF0000"/>
            </a:solidFill>
            <a:prstDash val="solid"/>
            <a:round/>
            <a:headEnd type="none" w="med" len="med"/>
            <a:tailEnd type="arrow"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46F465C4-50C7-4CF1-88B4-DE15C5B1FDD5}"/>
              </a:ext>
            </a:extLst>
          </p:cNvPr>
          <p:cNvSpPr/>
          <p:nvPr/>
        </p:nvSpPr>
        <p:spPr>
          <a:xfrm>
            <a:off x="310049" y="782329"/>
            <a:ext cx="11363325" cy="3170099"/>
          </a:xfrm>
          <a:prstGeom prst="rect">
            <a:avLst/>
          </a:prstGeom>
        </p:spPr>
        <p:txBody>
          <a:bodyPr wrap="square">
            <a:spAutoFit/>
          </a:bodyPr>
          <a:lstStyle/>
          <a:p>
            <a:pPr algn="l"/>
            <a:r>
              <a:rPr lang="en-US" sz="2000" b="0" dirty="0">
                <a:solidFill>
                  <a:srgbClr val="242424"/>
                </a:solidFill>
                <a:latin typeface="+mn-lt"/>
              </a:rPr>
              <a:t>In principle, any electromagnetic experiment would suffice: any discrepancy between experiment and theory could be subscribed to the ether movement. However, (</a:t>
            </a:r>
            <a:r>
              <a:rPr lang="en-US" sz="2000" b="0" dirty="0" err="1">
                <a:solidFill>
                  <a:srgbClr val="242424"/>
                </a:solidFill>
                <a:latin typeface="+mn-lt"/>
              </a:rPr>
              <a:t>i</a:t>
            </a:r>
            <a:r>
              <a:rPr lang="en-US" sz="2000" b="0" dirty="0">
                <a:solidFill>
                  <a:srgbClr val="242424"/>
                </a:solidFill>
                <a:latin typeface="+mn-lt"/>
              </a:rPr>
              <a:t>) the experimental accuracy was not sufficient and (ii) there might be “lucky” coincidences</a:t>
            </a:r>
          </a:p>
          <a:p>
            <a:pPr algn="l"/>
            <a:endParaRPr lang="en-US" sz="2000" b="0" dirty="0">
              <a:solidFill>
                <a:srgbClr val="242424"/>
              </a:solidFill>
              <a:latin typeface="+mn-lt"/>
            </a:endParaRPr>
          </a:p>
          <a:p>
            <a:pPr algn="l"/>
            <a:r>
              <a:rPr lang="en-US" sz="2000" b="0" dirty="0">
                <a:solidFill>
                  <a:srgbClr val="242424"/>
                </a:solidFill>
                <a:latin typeface="+mn-lt"/>
              </a:rPr>
              <a:t>Among the results of classical electrodynamics is the prediction that electromagnetic</a:t>
            </a:r>
            <a:r>
              <a:rPr lang="ru-RU" sz="2000" b="0" dirty="0">
                <a:solidFill>
                  <a:srgbClr val="242424"/>
                </a:solidFill>
                <a:latin typeface="+mn-lt"/>
              </a:rPr>
              <a:t> </a:t>
            </a:r>
            <a:r>
              <a:rPr lang="en-US" sz="2000" b="0" dirty="0">
                <a:solidFill>
                  <a:srgbClr val="242424"/>
                </a:solidFill>
                <a:latin typeface="+mn-lt"/>
              </a:rPr>
              <a:t>waves travel through the vacuum at a speed</a:t>
            </a:r>
          </a:p>
          <a:p>
            <a:pPr algn="l"/>
            <a:endParaRPr lang="en-US" sz="2000" b="0" dirty="0">
              <a:solidFill>
                <a:srgbClr val="242424"/>
              </a:solidFill>
              <a:latin typeface="+mn-lt"/>
            </a:endParaRPr>
          </a:p>
          <a:p>
            <a:pPr algn="l"/>
            <a:endParaRPr lang="en-US" sz="2000" b="0" dirty="0">
              <a:solidFill>
                <a:srgbClr val="242424"/>
              </a:solidFill>
              <a:latin typeface="+mn-lt"/>
            </a:endParaRPr>
          </a:p>
          <a:p>
            <a:pPr algn="l"/>
            <a:endParaRPr lang="en-US" sz="2000" b="0" dirty="0">
              <a:solidFill>
                <a:srgbClr val="242424"/>
              </a:solidFill>
              <a:latin typeface="+mn-lt"/>
            </a:endParaRPr>
          </a:p>
          <a:p>
            <a:pPr algn="l"/>
            <a:r>
              <a:rPr lang="en-US" sz="2000" b="0" i="1" dirty="0">
                <a:solidFill>
                  <a:srgbClr val="242424"/>
                </a:solidFill>
                <a:latin typeface="+mn-lt"/>
              </a:rPr>
              <a:t>relative </a:t>
            </a:r>
            <a:r>
              <a:rPr lang="en-US" sz="2000" b="0" dirty="0">
                <a:solidFill>
                  <a:srgbClr val="242424"/>
                </a:solidFill>
                <a:latin typeface="+mn-lt"/>
              </a:rPr>
              <a:t>(presumably) </a:t>
            </a:r>
            <a:r>
              <a:rPr lang="en-US" sz="2000" b="0" i="1" dirty="0">
                <a:solidFill>
                  <a:srgbClr val="242424"/>
                </a:solidFill>
                <a:latin typeface="+mn-lt"/>
              </a:rPr>
              <a:t>to the ether</a:t>
            </a:r>
          </a:p>
        </p:txBody>
      </p:sp>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Ether wind</a:t>
            </a:r>
          </a:p>
        </p:txBody>
      </p:sp>
      <p:sp>
        <p:nvSpPr>
          <p:cNvPr id="3" name="Rectangle 2"/>
          <p:cNvSpPr/>
          <p:nvPr/>
        </p:nvSpPr>
        <p:spPr>
          <a:xfrm>
            <a:off x="276653" y="5312507"/>
            <a:ext cx="11638693" cy="1323439"/>
          </a:xfrm>
          <a:prstGeom prst="rect">
            <a:avLst/>
          </a:prstGeom>
        </p:spPr>
        <p:txBody>
          <a:bodyPr wrap="square">
            <a:spAutoFit/>
          </a:bodyPr>
          <a:lstStyle/>
          <a:p>
            <a:pPr algn="l"/>
            <a:r>
              <a:rPr lang="en-US" sz="2000" b="0" dirty="0">
                <a:solidFill>
                  <a:srgbClr val="242424"/>
                </a:solidFill>
                <a:latin typeface="+mn-lt"/>
              </a:rPr>
              <a:t>In principle one should be able to detect the ether wind by simply measuring the speed of light in various directions</a:t>
            </a:r>
          </a:p>
          <a:p>
            <a:pPr algn="l"/>
            <a:r>
              <a:rPr lang="en-US" sz="2000" b="0" dirty="0">
                <a:latin typeface="+mn-lt"/>
              </a:rPr>
              <a:t>While the idea of this experiment could not be simpler, its execution is another matter, because light travels so inconveniently fast</a:t>
            </a:r>
          </a:p>
        </p:txBody>
      </p:sp>
      <mc:AlternateContent xmlns:mc="http://schemas.openxmlformats.org/markup-compatibility/2006" xmlns:a14="http://schemas.microsoft.com/office/drawing/2010/main">
        <mc:Choice Requires="a14">
          <p:sp>
            <p:nvSpPr>
              <p:cNvPr id="7" name="Rectangle 6"/>
              <p:cNvSpPr/>
              <p:nvPr/>
            </p:nvSpPr>
            <p:spPr>
              <a:xfrm>
                <a:off x="310049" y="2679632"/>
                <a:ext cx="3481758" cy="818429"/>
              </a:xfrm>
              <a:prstGeom prst="rect">
                <a:avLst/>
              </a:prstGeom>
              <a:ln w="19050">
                <a:noFill/>
              </a:ln>
            </p:spPr>
            <p:txBody>
              <a:bodyPr wrap="square">
                <a:spAutoFit/>
              </a:bodyPr>
              <a:lstStyle/>
              <a:p>
                <a:pPr algn="l">
                  <a:spcAft>
                    <a:spcPts val="600"/>
                  </a:spcAft>
                </a:pP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𝑐</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ad>
                            <m:radPr>
                              <m:degHide m:val="on"/>
                              <m:ctrlPr>
                                <a:rPr lang="en-US" sz="2000" b="0" i="1">
                                  <a:latin typeface="Cambria Math" panose="02040503050406030204" pitchFamily="18" charset="0"/>
                                  <a:ea typeface="Cambria Math" panose="02040503050406030204" pitchFamily="18" charset="0"/>
                                </a:rPr>
                              </m:ctrlPr>
                            </m:radPr>
                            <m:deg/>
                            <m:e>
                              <m:sSub>
                                <m:sSubPr>
                                  <m:ctrlPr>
                                    <a:rPr lang="en-US" sz="2000" b="0" i="1">
                                      <a:latin typeface="Cambria Math" panose="02040503050406030204" pitchFamily="18" charset="0"/>
                                      <a:ea typeface="Cambria Math" panose="02040503050406030204" pitchFamily="18" charset="0"/>
                                    </a:rPr>
                                  </m:ctrlPr>
                                </m:sSubPr>
                                <m:e>
                                  <m:sSub>
                                    <m:sSubPr>
                                      <m:ctrlPr>
                                        <a:rPr lang="en-US" sz="2000" b="0" i="1">
                                          <a:latin typeface="Cambria Math" panose="02040503050406030204" pitchFamily="18" charset="0"/>
                                          <a:ea typeface="Cambria Math"/>
                                        </a:rPr>
                                      </m:ctrlPr>
                                    </m:sSubPr>
                                    <m:e>
                                      <m:r>
                                        <a:rPr lang="en-US" sz="2000" b="0" i="1">
                                          <a:latin typeface="Cambria Math" panose="02040503050406030204" pitchFamily="18" charset="0"/>
                                          <a:ea typeface="Cambria Math"/>
                                        </a:rPr>
                                        <m:t> </m:t>
                                      </m:r>
                                      <m:r>
                                        <a:rPr lang="en-US" sz="2000" b="0" i="1">
                                          <a:latin typeface="Cambria Math" panose="02040503050406030204" pitchFamily="18" charset="0"/>
                                          <a:ea typeface="Cambria Math" panose="02040503050406030204" pitchFamily="18" charset="0"/>
                                        </a:rPr>
                                        <m:t>𝜇</m:t>
                                      </m:r>
                                    </m:e>
                                    <m:sub>
                                      <m:r>
                                        <a:rPr lang="en-US" sz="2000" b="0" i="1">
                                          <a:latin typeface="Cambria Math" panose="02040503050406030204" pitchFamily="18" charset="0"/>
                                          <a:ea typeface="Cambria Math"/>
                                        </a:rPr>
                                        <m:t>0</m:t>
                                      </m:r>
                                    </m:sub>
                                  </m:sSub>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e>
                          </m:rad>
                        </m:den>
                      </m:f>
                      <m:r>
                        <a:rPr lang="en-US" sz="2000" b="0" i="1">
                          <a:latin typeface="Cambria Math" panose="02040503050406030204" pitchFamily="18" charset="0"/>
                          <a:ea typeface="Cambria Math" panose="02040503050406030204" pitchFamily="18" charset="0"/>
                        </a:rPr>
                        <m:t>≅3∙</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10</m:t>
                          </m:r>
                        </m:e>
                        <m:sup>
                          <m:r>
                            <a:rPr lang="en-US" sz="2000" b="0" i="1">
                              <a:latin typeface="Cambria Math" panose="02040503050406030204" pitchFamily="18" charset="0"/>
                              <a:ea typeface="Cambria Math" panose="02040503050406030204" pitchFamily="18" charset="0"/>
                            </a:rPr>
                            <m:t>8</m:t>
                          </m:r>
                        </m:sup>
                      </m:sSup>
                      <m:r>
                        <a:rPr lang="en-US" sz="2000" b="0" i="1">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𝑚</m:t>
                      </m:r>
                      <m:r>
                        <a:rPr lang="en-US" sz="2000" b="0" i="1">
                          <a:latin typeface="Cambria Math"/>
                          <a:ea typeface="Cambria Math" panose="02040503050406030204" pitchFamily="18" charset="0"/>
                        </a:rPr>
                        <m:t> </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𝑠</m:t>
                          </m:r>
                        </m:e>
                        <m:sup>
                          <m:r>
                            <a:rPr lang="en-US" sz="2000" b="0" i="1">
                              <a:latin typeface="Cambria Math" panose="02040503050406030204" pitchFamily="18" charset="0"/>
                              <a:ea typeface="Cambria Math" panose="02040503050406030204" pitchFamily="18" charset="0"/>
                            </a:rPr>
                            <m:t>−1</m:t>
                          </m:r>
                        </m:sup>
                      </m:sSup>
                    </m:oMath>
                  </m:oMathPara>
                </a14:m>
                <a:endParaRPr lang="en-US" sz="2000" dirty="0"/>
              </a:p>
            </p:txBody>
          </p:sp>
        </mc:Choice>
        <mc:Fallback xmlns="">
          <p:sp>
            <p:nvSpPr>
              <p:cNvPr id="7" name="Rectangle 6"/>
              <p:cNvSpPr>
                <a:spLocks noRot="1" noChangeAspect="1" noMove="1" noResize="1" noEditPoints="1" noAdjustHandles="1" noChangeArrowheads="1" noChangeShapeType="1" noTextEdit="1"/>
              </p:cNvSpPr>
              <p:nvPr/>
            </p:nvSpPr>
            <p:spPr>
              <a:xfrm>
                <a:off x="310049" y="2679632"/>
                <a:ext cx="3481758" cy="818429"/>
              </a:xfrm>
              <a:prstGeom prst="rect">
                <a:avLst/>
              </a:prstGeom>
              <a:blipFill>
                <a:blip r:embed="rId3"/>
                <a:stretch>
                  <a:fillRect/>
                </a:stretch>
              </a:blipFill>
              <a:ln w="19050">
                <a:noFill/>
              </a:ln>
            </p:spPr>
            <p:txBody>
              <a:bodyPr/>
              <a:lstStyle/>
              <a:p>
                <a:r>
                  <a:rPr lang="LID4096">
                    <a:noFill/>
                  </a:rPr>
                  <a:t> </a:t>
                </a:r>
              </a:p>
            </p:txBody>
          </p:sp>
        </mc:Fallback>
      </mc:AlternateContent>
      <p:cxnSp>
        <p:nvCxnSpPr>
          <p:cNvPr id="12" name="Straight Arrow Connector 11"/>
          <p:cNvCxnSpPr/>
          <p:nvPr/>
        </p:nvCxnSpPr>
        <p:spPr bwMode="auto">
          <a:xfrm flipV="1">
            <a:off x="7440181" y="2684943"/>
            <a:ext cx="27160" cy="1267485"/>
          </a:xfrm>
          <a:prstGeom prst="straightConnector1">
            <a:avLst/>
          </a:prstGeom>
          <a:noFill/>
          <a:ln w="57150" cap="flat" cmpd="sng" algn="ctr">
            <a:solidFill>
              <a:srgbClr val="000099"/>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Content Placeholder 4">
            <a:extLst>
              <a:ext uri="{FF2B5EF4-FFF2-40B4-BE49-F238E27FC236}">
                <a16:creationId xmlns:a16="http://schemas.microsoft.com/office/drawing/2014/main" id="{827D86F5-3860-489F-A034-0C266FEE616A}"/>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8</a:t>
            </a:fld>
            <a:endParaRPr lang="en-US" dirty="0"/>
          </a:p>
        </p:txBody>
      </p:sp>
    </p:spTree>
    <p:extLst>
      <p:ext uri="{BB962C8B-B14F-4D97-AF65-F5344CB8AC3E}">
        <p14:creationId xmlns:p14="http://schemas.microsoft.com/office/powerpoint/2010/main" val="347190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1" grpId="0" animBg="1"/>
      <p:bldP spid="33" grpId="0" animBg="1"/>
      <p:bldP spid="36" grpId="0"/>
      <p:bldP spid="34" grpId="0" animBg="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f/f9/Fizeau-Mascar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5358" y="1057462"/>
            <a:ext cx="6047371" cy="2730765"/>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The Fizeau experiment (1851)</a:t>
            </a:r>
          </a:p>
        </p:txBody>
      </p:sp>
      <p:sp>
        <p:nvSpPr>
          <p:cNvPr id="2" name="Rectangle 1"/>
          <p:cNvSpPr/>
          <p:nvPr/>
        </p:nvSpPr>
        <p:spPr>
          <a:xfrm>
            <a:off x="1488833" y="723380"/>
            <a:ext cx="9223131" cy="400110"/>
          </a:xfrm>
          <a:prstGeom prst="rect">
            <a:avLst/>
          </a:prstGeom>
        </p:spPr>
        <p:txBody>
          <a:bodyPr wrap="square">
            <a:spAutoFit/>
          </a:bodyPr>
          <a:lstStyle/>
          <a:p>
            <a:r>
              <a:rPr lang="en-US" sz="2000" b="0" dirty="0">
                <a:solidFill>
                  <a:srgbClr val="222222"/>
                </a:solidFill>
                <a:latin typeface="+mn-lt"/>
              </a:rPr>
              <a:t> Idea: light traveling through a moving medium would be dragged along by the medium </a:t>
            </a:r>
            <a:endParaRPr lang="en-US" sz="2000" dirty="0">
              <a:latin typeface="+mn-lt"/>
            </a:endParaRPr>
          </a:p>
        </p:txBody>
      </p:sp>
      <p:pic>
        <p:nvPicPr>
          <p:cNvPr id="1028" name="Picture 4" descr="https://upload.wikimedia.org/wikipedia/commons/a/a7/Fizeau-Mascart1_retouch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992" y="3725631"/>
            <a:ext cx="8560096" cy="10610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4996229" y="3361532"/>
            <a:ext cx="1152525" cy="561975"/>
          </a:xfrm>
          <a:prstGeom prst="rect">
            <a:avLst/>
          </a:prstGeom>
        </p:spPr>
      </p:pic>
      <p:pic>
        <p:nvPicPr>
          <p:cNvPr id="4" name="Picture 3"/>
          <p:cNvPicPr>
            <a:picLocks noChangeAspect="1"/>
          </p:cNvPicPr>
          <p:nvPr/>
        </p:nvPicPr>
        <p:blipFill>
          <a:blip r:embed="rId6"/>
          <a:stretch>
            <a:fillRect/>
          </a:stretch>
        </p:blipFill>
        <p:spPr>
          <a:xfrm>
            <a:off x="5153026" y="4812270"/>
            <a:ext cx="1171575" cy="571500"/>
          </a:xfrm>
          <a:prstGeom prst="rect">
            <a:avLst/>
          </a:prstGeom>
        </p:spPr>
      </p:pic>
      <p:sp>
        <p:nvSpPr>
          <p:cNvPr id="10" name="Rectangle 9"/>
          <p:cNvSpPr/>
          <p:nvPr/>
        </p:nvSpPr>
        <p:spPr>
          <a:xfrm>
            <a:off x="425068" y="5440795"/>
            <a:ext cx="1976824" cy="400110"/>
          </a:xfrm>
          <a:prstGeom prst="rect">
            <a:avLst/>
          </a:prstGeom>
        </p:spPr>
        <p:txBody>
          <a:bodyPr wrap="none">
            <a:spAutoFit/>
          </a:bodyPr>
          <a:lstStyle/>
          <a:p>
            <a:r>
              <a:rPr lang="en-US" sz="2000" b="0" dirty="0">
                <a:solidFill>
                  <a:srgbClr val="222222"/>
                </a:solidFill>
                <a:latin typeface="+mn-lt"/>
              </a:rPr>
              <a:t>Fizeau found that</a:t>
            </a:r>
            <a:endParaRPr lang="en-US" sz="2000" dirty="0">
              <a:latin typeface="+mn-lt"/>
            </a:endParaRPr>
          </a:p>
        </p:txBody>
      </p:sp>
      <p:sp>
        <p:nvSpPr>
          <p:cNvPr id="16" name="Rectangle 15"/>
          <p:cNvSpPr/>
          <p:nvPr/>
        </p:nvSpPr>
        <p:spPr>
          <a:xfrm>
            <a:off x="4540524" y="5433137"/>
            <a:ext cx="7247414" cy="400110"/>
          </a:xfrm>
          <a:prstGeom prst="rect">
            <a:avLst/>
          </a:prstGeom>
        </p:spPr>
        <p:txBody>
          <a:bodyPr wrap="square">
            <a:spAutoFit/>
          </a:bodyPr>
          <a:lstStyle/>
          <a:p>
            <a:r>
              <a:rPr lang="en-US" sz="2000" b="0" dirty="0">
                <a:solidFill>
                  <a:srgbClr val="222222"/>
                </a:solidFill>
                <a:latin typeface="+mn-lt"/>
              </a:rPr>
              <a:t> i.e. the magnitude of the dragging was much lower than expected</a:t>
            </a:r>
            <a:endParaRPr lang="en-US" sz="2000" dirty="0">
              <a:latin typeface="+mn-lt"/>
            </a:endParaRPr>
          </a:p>
        </p:txBody>
      </p:sp>
      <mc:AlternateContent xmlns:mc="http://schemas.openxmlformats.org/markup-compatibility/2006" xmlns:a14="http://schemas.microsoft.com/office/drawing/2010/main">
        <mc:Choice Requires="a14">
          <p:sp>
            <p:nvSpPr>
              <p:cNvPr id="13" name="Rectangle 12"/>
              <p:cNvSpPr/>
              <p:nvPr/>
            </p:nvSpPr>
            <p:spPr>
              <a:xfrm>
                <a:off x="2384024" y="5236232"/>
                <a:ext cx="2515112" cy="783869"/>
              </a:xfrm>
              <a:prstGeom prst="rect">
                <a:avLst/>
              </a:prstGeom>
              <a:ln w="19050">
                <a:noFill/>
              </a:ln>
            </p:spPr>
            <p:txBody>
              <a:bodyPr wrap="none">
                <a:spAutoFit/>
              </a:bodyPr>
              <a:lstStyle/>
              <a:p>
                <a:pPr algn="l"/>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v</m:t>
                          </m:r>
                        </m:e>
                        <m:sub>
                          <m:r>
                            <a:rPr lang="en-US" sz="2000" b="0" i="1">
                              <a:latin typeface="Cambria Math" panose="02040503050406030204" pitchFamily="18" charset="0"/>
                            </a:rPr>
                            <m:t>+</m:t>
                          </m:r>
                        </m:sub>
                      </m:sSub>
                      <m:r>
                        <a:rPr lang="en-US" sz="2000" b="0" i="1">
                          <a:latin typeface="Cambria Math" panose="02040503050406030204" pitchFamily="18" charset="0"/>
                        </a:rPr>
                        <m:t>=</m:t>
                      </m:r>
                      <m:f>
                        <m:fPr>
                          <m:ctrlPr>
                            <a:rPr lang="en-US" sz="2000" b="0" i="1">
                              <a:latin typeface="Cambria Math" panose="02040503050406030204" pitchFamily="18" charset="0"/>
                            </a:rPr>
                          </m:ctrlPr>
                        </m:fPr>
                        <m:num>
                          <m:r>
                            <a:rPr lang="en-US" sz="2000" b="0" i="1">
                              <a:latin typeface="Cambria Math" panose="02040503050406030204" pitchFamily="18" charset="0"/>
                            </a:rPr>
                            <m:t>𝑐</m:t>
                          </m:r>
                        </m:num>
                        <m:den>
                          <m:r>
                            <a:rPr lang="en-US" sz="2000" b="0" i="1">
                              <a:latin typeface="Cambria Math" panose="02040503050406030204" pitchFamily="18" charset="0"/>
                            </a:rPr>
                            <m:t>𝑛</m:t>
                          </m:r>
                        </m:den>
                      </m:f>
                      <m:r>
                        <a:rPr lang="en-US" sz="2000" b="0" i="1">
                          <a:latin typeface="Cambria Math" panose="02040503050406030204" pitchFamily="18" charset="0"/>
                        </a:rPr>
                        <m:t>+</m:t>
                      </m:r>
                      <m:r>
                        <m:rPr>
                          <m:sty m:val="p"/>
                        </m:rPr>
                        <a:rPr lang="en-US" sz="2000" b="0" i="0">
                          <a:latin typeface="Cambria Math" panose="02040503050406030204" pitchFamily="18" charset="0"/>
                        </a:rPr>
                        <m:t>v</m:t>
                      </m:r>
                      <m:d>
                        <m:dPr>
                          <m:ctrlPr>
                            <a:rPr lang="en-US" sz="2000" b="0" i="1">
                              <a:latin typeface="Cambria Math" panose="02040503050406030204" pitchFamily="18" charset="0"/>
                            </a:rPr>
                          </m:ctrlPr>
                        </m:dPr>
                        <m:e>
                          <m:r>
                            <a:rPr lang="en-US" sz="2000" b="0" i="1">
                              <a:latin typeface="Cambria Math" panose="02040503050406030204" pitchFamily="18" charset="0"/>
                            </a:rPr>
                            <m:t>1</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𝑛</m:t>
                                  </m:r>
                                </m:e>
                                <m:sup>
                                  <m:r>
                                    <a:rPr lang="en-US" sz="2000" b="0" i="1">
                                      <a:latin typeface="Cambria Math" panose="02040503050406030204" pitchFamily="18" charset="0"/>
                                      <a:ea typeface="Cambria Math" panose="02040503050406030204" pitchFamily="18" charset="0"/>
                                    </a:rPr>
                                    <m:t>2</m:t>
                                  </m:r>
                                </m:sup>
                              </m:sSup>
                            </m:den>
                          </m:f>
                        </m:e>
                      </m:d>
                    </m:oMath>
                  </m:oMathPara>
                </a14:m>
                <a:endParaRPr lang="en-US" sz="2000" b="0" i="1" dirty="0">
                  <a:latin typeface="Cambria Math" panose="02040503050406030204" pitchFamily="18" charset="0"/>
                  <a:ea typeface="Cambria Math" panose="020405030504060302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384024" y="5236232"/>
                <a:ext cx="2515112" cy="783869"/>
              </a:xfrm>
              <a:prstGeom prst="rect">
                <a:avLst/>
              </a:prstGeom>
              <a:blipFill>
                <a:blip r:embed="rId7"/>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006497" y="4774032"/>
                <a:ext cx="1464632" cy="619337"/>
              </a:xfrm>
              <a:prstGeom prst="rect">
                <a:avLst/>
              </a:prstGeom>
              <a:solidFill>
                <a:schemeClr val="bg1"/>
              </a:solidFill>
              <a:ln w="19050">
                <a:noFill/>
              </a:ln>
            </p:spPr>
            <p:txBody>
              <a:bodyPr wrap="none">
                <a:spAutoFit/>
              </a:bodyPr>
              <a:lstStyle/>
              <a:p>
                <a:pPr algn="l"/>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v</m:t>
                          </m:r>
                        </m:e>
                        <m:sub>
                          <m:r>
                            <a:rPr lang="en-US" sz="2000" b="0" i="1">
                              <a:latin typeface="Cambria Math" panose="02040503050406030204" pitchFamily="18" charset="0"/>
                            </a:rPr>
                            <m:t>+</m:t>
                          </m:r>
                        </m:sub>
                      </m:sSub>
                      <m:r>
                        <a:rPr lang="en-US" sz="2000" b="0" i="1">
                          <a:latin typeface="Cambria Math" panose="02040503050406030204" pitchFamily="18" charset="0"/>
                        </a:rPr>
                        <m:t>=</m:t>
                      </m:r>
                      <m:f>
                        <m:fPr>
                          <m:ctrlPr>
                            <a:rPr lang="en-US" sz="2000" b="0" i="1">
                              <a:latin typeface="Cambria Math" panose="02040503050406030204" pitchFamily="18" charset="0"/>
                            </a:rPr>
                          </m:ctrlPr>
                        </m:fPr>
                        <m:num>
                          <m:r>
                            <a:rPr lang="en-US" sz="2000" b="0" i="1">
                              <a:latin typeface="Cambria Math" panose="02040503050406030204" pitchFamily="18" charset="0"/>
                            </a:rPr>
                            <m:t>𝑐</m:t>
                          </m:r>
                        </m:num>
                        <m:den>
                          <m:r>
                            <a:rPr lang="en-US" sz="2000" b="0" i="1">
                              <a:latin typeface="Cambria Math" panose="02040503050406030204" pitchFamily="18" charset="0"/>
                            </a:rPr>
                            <m:t>𝑛</m:t>
                          </m:r>
                        </m:den>
                      </m:f>
                      <m:r>
                        <a:rPr lang="en-US" sz="2000" b="0" i="1">
                          <a:latin typeface="Cambria Math" panose="02040503050406030204" pitchFamily="18" charset="0"/>
                        </a:rPr>
                        <m:t>+</m:t>
                      </m:r>
                      <m:r>
                        <m:rPr>
                          <m:sty m:val="p"/>
                        </m:rPr>
                        <a:rPr lang="en-US" sz="2000" b="0" i="0">
                          <a:latin typeface="Cambria Math" panose="02040503050406030204" pitchFamily="18" charset="0"/>
                        </a:rPr>
                        <m:t>v</m:t>
                      </m:r>
                    </m:oMath>
                  </m:oMathPara>
                </a14:m>
                <a:endParaRPr lang="en-US" sz="2000" b="0" dirty="0">
                  <a:latin typeface="Cambria Math" panose="02040503050406030204" pitchFamily="18" charset="0"/>
                  <a:ea typeface="Cambria Math" panose="020405030504060302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006497" y="4774032"/>
                <a:ext cx="1464632" cy="619337"/>
              </a:xfrm>
              <a:prstGeom prst="rect">
                <a:avLst/>
              </a:prstGeom>
              <a:blipFill>
                <a:blip r:embed="rId8"/>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933478" y="3233913"/>
                <a:ext cx="1452129" cy="619337"/>
              </a:xfrm>
              <a:prstGeom prst="rect">
                <a:avLst/>
              </a:prstGeom>
              <a:solidFill>
                <a:schemeClr val="bg1"/>
              </a:solidFill>
              <a:ln w="19050">
                <a:noFill/>
              </a:ln>
            </p:spPr>
            <p:txBody>
              <a:bodyPr wrap="none">
                <a:spAutoFit/>
              </a:bodyPr>
              <a:lstStyle/>
              <a:p>
                <a:pPr algn="l"/>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v</m:t>
                          </m:r>
                        </m:e>
                        <m:sub>
                          <m:r>
                            <a:rPr lang="en-US" sz="2000" b="0" i="1">
                              <a:latin typeface="Cambria Math" panose="02040503050406030204" pitchFamily="18" charset="0"/>
                            </a:rPr>
                            <m:t>−</m:t>
                          </m:r>
                        </m:sub>
                      </m:sSub>
                      <m:r>
                        <a:rPr lang="en-US" sz="2000" b="0" i="1">
                          <a:latin typeface="Cambria Math" panose="02040503050406030204" pitchFamily="18" charset="0"/>
                        </a:rPr>
                        <m:t>=</m:t>
                      </m:r>
                      <m:f>
                        <m:fPr>
                          <m:ctrlPr>
                            <a:rPr lang="en-US" sz="2000" b="0" i="1">
                              <a:latin typeface="Cambria Math" panose="02040503050406030204" pitchFamily="18" charset="0"/>
                            </a:rPr>
                          </m:ctrlPr>
                        </m:fPr>
                        <m:num>
                          <m:r>
                            <a:rPr lang="en-US" sz="2000" b="0" i="1">
                              <a:latin typeface="Cambria Math" panose="02040503050406030204" pitchFamily="18" charset="0"/>
                            </a:rPr>
                            <m:t>𝑐</m:t>
                          </m:r>
                        </m:num>
                        <m:den>
                          <m:r>
                            <a:rPr lang="en-US" sz="2000" b="0" i="1">
                              <a:latin typeface="Cambria Math" panose="02040503050406030204" pitchFamily="18" charset="0"/>
                            </a:rPr>
                            <m:t>𝑛</m:t>
                          </m:r>
                        </m:den>
                      </m:f>
                      <m:r>
                        <a:rPr lang="en-US" sz="2000" b="0" i="1">
                          <a:latin typeface="Cambria Math" panose="02040503050406030204" pitchFamily="18" charset="0"/>
                        </a:rPr>
                        <m:t>−</m:t>
                      </m:r>
                      <m:r>
                        <m:rPr>
                          <m:sty m:val="p"/>
                        </m:rPr>
                        <a:rPr lang="en-US" sz="2000" b="0" i="0">
                          <a:latin typeface="Cambria Math" panose="02040503050406030204" pitchFamily="18" charset="0"/>
                        </a:rPr>
                        <m:t>v</m:t>
                      </m:r>
                    </m:oMath>
                  </m:oMathPara>
                </a14:m>
                <a:endParaRPr lang="en-US" sz="2000" b="0" dirty="0">
                  <a:latin typeface="Cambria Math" panose="02040503050406030204" pitchFamily="18" charset="0"/>
                  <a:ea typeface="Cambria Math" panose="020405030504060302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933478" y="3233913"/>
                <a:ext cx="1452129" cy="619337"/>
              </a:xfrm>
              <a:prstGeom prst="rect">
                <a:avLst/>
              </a:prstGeom>
              <a:blipFill>
                <a:blip r:embed="rId9"/>
                <a:stretch>
                  <a:fillRect/>
                </a:stretch>
              </a:blipFill>
              <a:ln w="19050">
                <a:noFill/>
              </a:ln>
            </p:spPr>
            <p:txBody>
              <a:bodyPr/>
              <a:lstStyle/>
              <a:p>
                <a:r>
                  <a:rPr lang="LID4096">
                    <a:noFill/>
                  </a:rPr>
                  <a:t> </a:t>
                </a:r>
              </a:p>
            </p:txBody>
          </p:sp>
        </mc:Fallback>
      </mc:AlternateContent>
      <p:sp>
        <p:nvSpPr>
          <p:cNvPr id="18" name="Content Placeholder 4">
            <a:extLst>
              <a:ext uri="{FF2B5EF4-FFF2-40B4-BE49-F238E27FC236}">
                <a16:creationId xmlns:a16="http://schemas.microsoft.com/office/drawing/2014/main" id="{124E6D92-7065-4ECD-BD0D-99282B273CE4}"/>
              </a:ext>
            </a:extLst>
          </p:cNvPr>
          <p:cNvSpPr>
            <a:spLocks noGrp="1"/>
          </p:cNvSpPr>
          <p:nvPr>
            <p:ph sz="quarter" idx="10"/>
          </p:nvPr>
        </p:nvSpPr>
        <p:spPr>
          <a:xfrm>
            <a:off x="11646877" y="0"/>
            <a:ext cx="545123" cy="289902"/>
          </a:xfrm>
          <a:prstGeom prst="rect">
            <a:avLst/>
          </a:prstGeom>
        </p:spPr>
        <p:txBody>
          <a:bodyPr/>
          <a:lstStyle>
            <a:lvl1pPr marL="0" indent="0" algn="r">
              <a:buNone/>
              <a:defRPr sz="1600"/>
            </a:lvl1pPr>
          </a:lstStyle>
          <a:p>
            <a:pPr lvl="0"/>
            <a:fld id="{6277FA82-443F-480E-8FC1-3C37497B7B6E}" type="slidenum">
              <a:rPr lang="en-US" smtClean="0"/>
              <a:t>9</a:t>
            </a:fld>
            <a:endParaRPr lang="en-US" dirty="0"/>
          </a:p>
        </p:txBody>
      </p:sp>
      <p:sp>
        <p:nvSpPr>
          <p:cNvPr id="5" name="Rectangle 4">
            <a:extLst>
              <a:ext uri="{FF2B5EF4-FFF2-40B4-BE49-F238E27FC236}">
                <a16:creationId xmlns:a16="http://schemas.microsoft.com/office/drawing/2014/main" id="{7504A014-A6C5-4195-B48F-D3E725A78A6D}"/>
              </a:ext>
            </a:extLst>
          </p:cNvPr>
          <p:cNvSpPr/>
          <p:nvPr/>
        </p:nvSpPr>
        <p:spPr>
          <a:xfrm>
            <a:off x="427627" y="5912782"/>
            <a:ext cx="11442254" cy="707886"/>
          </a:xfrm>
          <a:prstGeom prst="rect">
            <a:avLst/>
          </a:prstGeom>
        </p:spPr>
        <p:txBody>
          <a:bodyPr wrap="square">
            <a:spAutoFit/>
          </a:bodyPr>
          <a:lstStyle/>
          <a:p>
            <a:pPr algn="l"/>
            <a:r>
              <a:rPr lang="en-US" sz="2000" b="0" dirty="0">
                <a:solidFill>
                  <a:srgbClr val="222222"/>
                </a:solidFill>
                <a:latin typeface="+mj-lt"/>
              </a:rPr>
              <a:t>Fresnel’s old idea: a medium moving through the stationary ether drags light with only a fraction of the medium speed</a:t>
            </a:r>
            <a:endParaRPr lang="en-US" sz="2000" dirty="0">
              <a:latin typeface="+mj-lt"/>
            </a:endParaRPr>
          </a:p>
        </p:txBody>
      </p:sp>
      <p:cxnSp>
        <p:nvCxnSpPr>
          <p:cNvPr id="7" name="Straight Arrow Connector 6">
            <a:extLst>
              <a:ext uri="{FF2B5EF4-FFF2-40B4-BE49-F238E27FC236}">
                <a16:creationId xmlns:a16="http://schemas.microsoft.com/office/drawing/2014/main" id="{89C3F755-BA96-46F2-8324-2CEB6B33CCF8}"/>
              </a:ext>
            </a:extLst>
          </p:cNvPr>
          <p:cNvCxnSpPr/>
          <p:nvPr/>
        </p:nvCxnSpPr>
        <p:spPr bwMode="auto">
          <a:xfrm>
            <a:off x="6507558" y="4335756"/>
            <a:ext cx="413104" cy="0"/>
          </a:xfrm>
          <a:prstGeom prst="straightConnector1">
            <a:avLst/>
          </a:prstGeom>
          <a:noFill/>
          <a:ln w="38100" cap="flat" cmpd="sng" algn="ctr">
            <a:solidFill>
              <a:srgbClr val="33CC33"/>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D8B419B-DE1A-4A39-82D7-4446EE90D6C0}"/>
                  </a:ext>
                </a:extLst>
              </p:cNvPr>
              <p:cNvSpPr/>
              <p:nvPr/>
            </p:nvSpPr>
            <p:spPr>
              <a:xfrm>
                <a:off x="6550048" y="3748364"/>
                <a:ext cx="370614" cy="400110"/>
              </a:xfrm>
              <a:prstGeom prst="rect">
                <a:avLst/>
              </a:prstGeom>
              <a:noFill/>
              <a:ln w="19050">
                <a:noFill/>
              </a:ln>
            </p:spPr>
            <p:txBody>
              <a:bodyPr wrap="none">
                <a:spAutoFit/>
              </a:bodyPr>
              <a:lstStyle/>
              <a:p>
                <a:pPr algn="l"/>
                <a14:m>
                  <m:oMathPara xmlns:m="http://schemas.openxmlformats.org/officeDocument/2006/math">
                    <m:oMathParaPr>
                      <m:jc m:val="left"/>
                    </m:oMathParaPr>
                    <m:oMath xmlns:m="http://schemas.openxmlformats.org/officeDocument/2006/math">
                      <m:r>
                        <m:rPr>
                          <m:sty m:val="p"/>
                        </m:rPr>
                        <a:rPr lang="en-US" sz="2000" b="0" i="0" smtClean="0">
                          <a:solidFill>
                            <a:srgbClr val="00B050"/>
                          </a:solidFill>
                          <a:latin typeface="Cambria Math" panose="02040503050406030204" pitchFamily="18" charset="0"/>
                        </a:rPr>
                        <m:t>v</m:t>
                      </m:r>
                    </m:oMath>
                  </m:oMathPara>
                </a14:m>
                <a:endParaRPr lang="en-US" sz="2000" b="0" dirty="0">
                  <a:solidFill>
                    <a:srgbClr val="00B050"/>
                  </a:solidFill>
                  <a:latin typeface="Cambria Math" panose="02040503050406030204" pitchFamily="18" charset="0"/>
                  <a:ea typeface="Cambria Math" panose="02040503050406030204" pitchFamily="18" charset="0"/>
                </a:endParaRPr>
              </a:p>
            </p:txBody>
          </p:sp>
        </mc:Choice>
        <mc:Fallback xmlns="">
          <p:sp>
            <p:nvSpPr>
              <p:cNvPr id="19" name="Rectangle 18">
                <a:extLst>
                  <a:ext uri="{FF2B5EF4-FFF2-40B4-BE49-F238E27FC236}">
                    <a16:creationId xmlns:a16="http://schemas.microsoft.com/office/drawing/2014/main" id="{6D8B419B-DE1A-4A39-82D7-4446EE90D6C0}"/>
                  </a:ext>
                </a:extLst>
              </p:cNvPr>
              <p:cNvSpPr>
                <a:spLocks noRot="1" noChangeAspect="1" noMove="1" noResize="1" noEditPoints="1" noAdjustHandles="1" noChangeArrowheads="1" noChangeShapeType="1" noTextEdit="1"/>
              </p:cNvSpPr>
              <p:nvPr/>
            </p:nvSpPr>
            <p:spPr>
              <a:xfrm>
                <a:off x="6550048" y="3748364"/>
                <a:ext cx="370614" cy="400110"/>
              </a:xfrm>
              <a:prstGeom prst="rect">
                <a:avLst/>
              </a:prstGeom>
              <a:blipFill>
                <a:blip r:embed="rId10"/>
                <a:stretch>
                  <a:fillRect/>
                </a:stretch>
              </a:blipFill>
              <a:ln w="19050">
                <a:noFill/>
              </a:ln>
            </p:spPr>
            <p:txBody>
              <a:bodyPr/>
              <a:lstStyle/>
              <a:p>
                <a:r>
                  <a:rPr lang="LID4096">
                    <a:noFill/>
                  </a:rPr>
                  <a:t> </a:t>
                </a:r>
              </a:p>
            </p:txBody>
          </p:sp>
        </mc:Fallback>
      </mc:AlternateContent>
    </p:spTree>
    <p:extLst>
      <p:ext uri="{BB962C8B-B14F-4D97-AF65-F5344CB8AC3E}">
        <p14:creationId xmlns:p14="http://schemas.microsoft.com/office/powerpoint/2010/main" val="1103384238"/>
      </p:ext>
    </p:extLst>
  </p:cSld>
  <p:clrMapOvr>
    <a:masterClrMapping/>
  </p:clrMapOvr>
</p:sld>
</file>

<file path=ppt/theme/theme1.xml><?xml version="1.0" encoding="utf-8"?>
<a:theme xmlns:a="http://schemas.openxmlformats.org/drawingml/2006/main" name="MSCSheets">
  <a:themeElements>
    <a:clrScheme name="MSCSheet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SCShee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cap="flat" cmpd="sng" algn="ctr">
          <a:solidFill>
            <a:schemeClr val="accent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600" b="1" i="0" u="none" strike="noStrike" cap="none" normalizeH="0" baseline="0">
            <a:ln w="19050">
              <a:solidFill>
                <a:schemeClr val="tx1"/>
              </a:solid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MSCSheet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SCSheet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SCSheet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SCSheet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SCSheet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SCSheet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SCSheet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40101</TotalTime>
  <Words>7374</Words>
  <Application>Microsoft Office PowerPoint</Application>
  <PresentationFormat>Widescreen</PresentationFormat>
  <Paragraphs>1086</Paragraphs>
  <Slides>59</Slides>
  <Notes>59</Notes>
  <HiddenSlides>3</HiddenSlides>
  <MMClips>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59</vt:i4>
      </vt:variant>
    </vt:vector>
  </HeadingPairs>
  <TitlesOfParts>
    <vt:vector size="68" baseType="lpstr">
      <vt:lpstr>Arial</vt:lpstr>
      <vt:lpstr>Bahnschrift Light</vt:lpstr>
      <vt:lpstr>Cambria Math</vt:lpstr>
      <vt:lpstr>NimbusSanL-ReguItal</vt:lpstr>
      <vt:lpstr>Segoe UI Historic</vt:lpstr>
      <vt:lpstr>Times New Roman</vt:lpstr>
      <vt:lpstr>MSCSheets</vt:lpstr>
      <vt:lpstr>Custom Design</vt:lpstr>
      <vt:lpstr>Graph</vt:lpstr>
      <vt:lpstr>PowerPoint Presentation</vt:lpstr>
      <vt:lpstr>Question 1: PollEv.com/2023mp</vt:lpstr>
      <vt:lpstr>Question 2: PollEv.com/2023mp </vt:lpstr>
      <vt:lpstr>Question 3: PollEv.com/2023mp</vt:lpstr>
      <vt:lpstr>Principle of relativity</vt:lpstr>
      <vt:lpstr>However… what an extraordinary coincidence!</vt:lpstr>
      <vt:lpstr>The concept of ether</vt:lpstr>
      <vt:lpstr>Ether wind</vt:lpstr>
      <vt:lpstr>The Fizeau experiment (1851)</vt:lpstr>
      <vt:lpstr>Michelson and Morley experiment (1887)</vt:lpstr>
      <vt:lpstr>Einstein, Annalen der Physik 17, p.891 (1905)</vt:lpstr>
      <vt:lpstr>Einstein, Annalen der Physik 17, p.891 (1905)</vt:lpstr>
      <vt:lpstr>Einstein postulates</vt:lpstr>
      <vt:lpstr>Einstein mechanics: summary</vt:lpstr>
      <vt:lpstr>How the electromagnetic fields transform</vt:lpstr>
      <vt:lpstr>How the Fields transform: E ⃗^⊥</vt:lpstr>
      <vt:lpstr>How the Fields transform:〖 E ⃗〗^∥</vt:lpstr>
      <vt:lpstr>Electric field of a point charge in uniform motion</vt:lpstr>
      <vt:lpstr>Electric field of a point charge in uniform motion</vt:lpstr>
      <vt:lpstr>How the Fields transform: E ̅_y and B ̅_z</vt:lpstr>
      <vt:lpstr>Intermezzo: Magnetic filed of infinite plane</vt:lpstr>
      <vt:lpstr>How the Fields transform: E ̅_y and B ̅_z</vt:lpstr>
      <vt:lpstr>How the Fields transform: E ̅_y and B ̅_z</vt:lpstr>
      <vt:lpstr>Lecture 33. How the EM fields transform</vt:lpstr>
      <vt:lpstr>Question 1: PollEv.com/2023mp </vt:lpstr>
      <vt:lpstr>How the Fields transform: E ̅_y and B ̅_z</vt:lpstr>
      <vt:lpstr>How the Fields transform: E ̅_y and B ̅_z</vt:lpstr>
      <vt:lpstr>How the Fields transform: E ̅_z and B ̅_y</vt:lpstr>
      <vt:lpstr>How the Fields transform: B ̅_x</vt:lpstr>
      <vt:lpstr>The set of transformation rules</vt:lpstr>
      <vt:lpstr>The set of transformation rules: special cases</vt:lpstr>
      <vt:lpstr>EM field of a point charge in uniform motion</vt:lpstr>
      <vt:lpstr>Force between two identical and parallelly-moving charges</vt:lpstr>
      <vt:lpstr>Question 2: PollEv.com/2023mp </vt:lpstr>
      <vt:lpstr>Summary of situations on “how the EM fields transform”</vt:lpstr>
      <vt:lpstr>Electrodynamics in tensor notations</vt:lpstr>
      <vt:lpstr>Lorentz transformations</vt:lpstr>
      <vt:lpstr>The Lorentz transformation matrix</vt:lpstr>
      <vt:lpstr>Einstein summation convention</vt:lpstr>
      <vt:lpstr>4-Vectors</vt:lpstr>
      <vt:lpstr>A (second-rank) tensor t^λσ</vt:lpstr>
      <vt:lpstr>Lorentz transformations of the tensor t^λσ</vt:lpstr>
      <vt:lpstr>The field tensor</vt:lpstr>
      <vt:lpstr>Lecture 34. Electrodynamics in tensor notations</vt:lpstr>
      <vt:lpstr>The dual field tensor G^μν</vt:lpstr>
      <vt:lpstr>The field tensors</vt:lpstr>
      <vt:lpstr>How do ρ and J ⃗ transform?</vt:lpstr>
      <vt:lpstr>Current density four-vector</vt:lpstr>
      <vt:lpstr>Maxwell’s equations in tensor notations</vt:lpstr>
      <vt:lpstr>Maxwell’s equations in tensor notations</vt:lpstr>
      <vt:lpstr>Maxwell’s equations in tensor notations</vt:lpstr>
      <vt:lpstr>Maxwell’s equations in tensor notations</vt:lpstr>
      <vt:lpstr>Maxwell’s equations in tensor notations: Summary</vt:lpstr>
      <vt:lpstr>Relativistic potentials and Lorenz gauge </vt:lpstr>
      <vt:lpstr>Contravariant and covariant vectors</vt:lpstr>
      <vt:lpstr>Field tensor expressed in relativistic potentials</vt:lpstr>
      <vt:lpstr>The whole Griffiths in one equation</vt:lpstr>
      <vt:lpstr>Limitations of classical electrodynamics</vt:lpstr>
      <vt:lpstr>Final notes on Maxwell’s equations in vacuum</vt:lpstr>
    </vt:vector>
  </TitlesOfParts>
  <Company>Rijksuniversiteit Groningen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Pchenitchnikov</dc:creator>
  <cp:lastModifiedBy>Maxim Pchenitchnikov</cp:lastModifiedBy>
  <cp:revision>1125</cp:revision>
  <cp:lastPrinted>2023-06-06T15:43:52Z</cp:lastPrinted>
  <dcterms:created xsi:type="dcterms:W3CDTF">2006-01-19T10:47:57Z</dcterms:created>
  <dcterms:modified xsi:type="dcterms:W3CDTF">2023-06-13T15:41:53Z</dcterms:modified>
</cp:coreProperties>
</file>