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672" r:id="rId2"/>
    <p:sldId id="674" r:id="rId3"/>
    <p:sldId id="712" r:id="rId4"/>
    <p:sldId id="715" r:id="rId5"/>
    <p:sldId id="675" r:id="rId6"/>
    <p:sldId id="529" r:id="rId7"/>
    <p:sldId id="716" r:id="rId8"/>
    <p:sldId id="530" r:id="rId9"/>
    <p:sldId id="531" r:id="rId10"/>
    <p:sldId id="532" r:id="rId11"/>
    <p:sldId id="504" r:id="rId12"/>
    <p:sldId id="533" r:id="rId13"/>
    <p:sldId id="671" r:id="rId14"/>
    <p:sldId id="534" r:id="rId15"/>
    <p:sldId id="506" r:id="rId16"/>
    <p:sldId id="527" r:id="rId17"/>
    <p:sldId id="526" r:id="rId18"/>
    <p:sldId id="508" r:id="rId19"/>
    <p:sldId id="723" r:id="rId20"/>
    <p:sldId id="731" r:id="rId21"/>
    <p:sldId id="732" r:id="rId22"/>
    <p:sldId id="704" r:id="rId23"/>
    <p:sldId id="525" r:id="rId24"/>
    <p:sldId id="673" r:id="rId25"/>
    <p:sldId id="513" r:id="rId26"/>
    <p:sldId id="685" r:id="rId27"/>
    <p:sldId id="514" r:id="rId28"/>
    <p:sldId id="629" r:id="rId29"/>
    <p:sldId id="519" r:id="rId30"/>
    <p:sldId id="524" r:id="rId31"/>
    <p:sldId id="687" r:id="rId32"/>
    <p:sldId id="730" r:id="rId33"/>
    <p:sldId id="686" r:id="rId34"/>
    <p:sldId id="520" r:id="rId35"/>
    <p:sldId id="517" r:id="rId36"/>
    <p:sldId id="767" r:id="rId37"/>
    <p:sldId id="764" r:id="rId38"/>
    <p:sldId id="521" r:id="rId39"/>
    <p:sldId id="564" r:id="rId40"/>
    <p:sldId id="568" r:id="rId41"/>
    <p:sldId id="684" r:id="rId42"/>
    <p:sldId id="510" r:id="rId43"/>
    <p:sldId id="528" r:id="rId44"/>
    <p:sldId id="518" r:id="rId45"/>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0288" autoAdjust="0"/>
  </p:normalViewPr>
  <p:slideViewPr>
    <p:cSldViewPr snapToGrid="0">
      <p:cViewPr varScale="1">
        <p:scale>
          <a:sx n="119" d="100"/>
          <a:sy n="119" d="100"/>
        </p:scale>
        <p:origin x="179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568D7-2B86-4808-A540-21374F9532AC}" type="datetimeFigureOut">
              <a:rPr lang="LID4096" smtClean="0"/>
              <a:t>06/08/2023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968D5-0BCD-41F5-8EC4-68FA442B23E4}" type="slidenum">
              <a:rPr lang="LID4096" smtClean="0"/>
              <a:t>‹#›</a:t>
            </a:fld>
            <a:endParaRPr lang="LID4096"/>
          </a:p>
        </p:txBody>
      </p:sp>
    </p:spTree>
    <p:extLst>
      <p:ext uri="{BB962C8B-B14F-4D97-AF65-F5344CB8AC3E}">
        <p14:creationId xmlns:p14="http://schemas.microsoft.com/office/powerpoint/2010/main" val="1976828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LIGO"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Solar_mass" TargetMode="External"/><Relationship Id="rId5" Type="http://schemas.openxmlformats.org/officeDocument/2006/relationships/hyperlink" Target="https://en.wikipedia.org/wiki/Gravitational_wave#cite_note-BBC_11Feb16-27" TargetMode="External"/><Relationship Id="rId4" Type="http://schemas.openxmlformats.org/officeDocument/2006/relationships/hyperlink" Target="https://en.wikipedia.org/wiki/First_observation_of_gravitational_wave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38215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10</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10</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r>
              <a:rPr lang="nl-NL" altLang="en-US" dirty="0" err="1"/>
              <a:t>Let’s</a:t>
            </a:r>
            <a:r>
              <a:rPr lang="nl-NL" altLang="en-US" dirty="0"/>
              <a:t> begin </a:t>
            </a:r>
            <a:r>
              <a:rPr lang="nl-NL" altLang="en-US" dirty="0" err="1"/>
              <a:t>to</a:t>
            </a:r>
            <a:r>
              <a:rPr lang="nl-NL" altLang="en-US" dirty="0"/>
              <a:t> collect </a:t>
            </a:r>
            <a:r>
              <a:rPr lang="nl-NL" altLang="en-US" dirty="0" err="1"/>
              <a:t>everything</a:t>
            </a:r>
            <a:r>
              <a:rPr lang="nl-NL" altLang="en-US" dirty="0"/>
              <a:t>!</a:t>
            </a:r>
          </a:p>
        </p:txBody>
      </p:sp>
    </p:spTree>
    <p:extLst>
      <p:ext uri="{BB962C8B-B14F-4D97-AF65-F5344CB8AC3E}">
        <p14:creationId xmlns:p14="http://schemas.microsoft.com/office/powerpoint/2010/main" val="1422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11</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11</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265396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12</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12</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altLang="en-US" dirty="0"/>
              <a:t>Next: </a:t>
            </a:r>
            <a:r>
              <a:rPr lang="nl-NL" altLang="en-US" dirty="0" err="1"/>
              <a:t>changing</a:t>
            </a:r>
            <a:r>
              <a:rPr lang="nl-NL" altLang="en-US" dirty="0"/>
              <a:t> </a:t>
            </a:r>
            <a:r>
              <a:rPr lang="nl-NL" altLang="en-US" dirty="0" err="1"/>
              <a:t>the</a:t>
            </a:r>
            <a:r>
              <a:rPr lang="nl-NL" altLang="en-US" dirty="0"/>
              <a:t> </a:t>
            </a:r>
            <a:r>
              <a:rPr lang="en-US" b="0" i="0" dirty="0">
                <a:solidFill>
                  <a:srgbClr val="202124"/>
                </a:solidFill>
                <a:effectLst/>
                <a:latin typeface="arial" panose="020B0604020202020204" pitchFamily="34" charset="0"/>
              </a:rPr>
              <a:t>Cartesian </a:t>
            </a:r>
            <a:r>
              <a:rPr lang="nl-NL" altLang="en-US" dirty="0"/>
              <a:t> </a:t>
            </a:r>
            <a:r>
              <a:rPr lang="nl-NL" altLang="en-US" dirty="0" err="1"/>
              <a:t>coordinates</a:t>
            </a:r>
            <a:r>
              <a:rPr lang="nl-NL" altLang="en-US" dirty="0"/>
              <a:t> </a:t>
            </a:r>
            <a:r>
              <a:rPr lang="nl-NL" altLang="en-US" dirty="0" err="1"/>
              <a:t>into</a:t>
            </a:r>
            <a:r>
              <a:rPr lang="nl-NL" altLang="en-US" dirty="0"/>
              <a:t> </a:t>
            </a:r>
            <a:r>
              <a:rPr lang="nl-NL" altLang="en-US" dirty="0" err="1"/>
              <a:t>the</a:t>
            </a:r>
            <a:r>
              <a:rPr lang="nl-NL" altLang="en-US" dirty="0"/>
              <a:t> </a:t>
            </a:r>
            <a:r>
              <a:rPr lang="nl-NL" altLang="en-US" dirty="0" err="1"/>
              <a:t>spherical</a:t>
            </a:r>
            <a:r>
              <a:rPr lang="nl-NL" altLang="en-US" dirty="0"/>
              <a:t> </a:t>
            </a:r>
            <a:r>
              <a:rPr lang="nl-NL" altLang="en-US" dirty="0" err="1"/>
              <a:t>ones</a:t>
            </a:r>
            <a:endParaRPr lang="nl-NL" altLang="en-US" dirty="0"/>
          </a:p>
          <a:p>
            <a:pPr eaLnBrk="1" hangingPunct="1"/>
            <a:endParaRPr lang="nl-NL" altLang="en-US" dirty="0"/>
          </a:p>
        </p:txBody>
      </p:sp>
    </p:spTree>
    <p:extLst>
      <p:ext uri="{BB962C8B-B14F-4D97-AF65-F5344CB8AC3E}">
        <p14:creationId xmlns:p14="http://schemas.microsoft.com/office/powerpoint/2010/main" val="264311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13</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13</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582063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14</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14</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80521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15</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15</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r>
              <a:rPr lang="nl-NL" altLang="en-US" dirty="0" err="1"/>
              <a:t>Derivation</a:t>
            </a:r>
            <a:r>
              <a:rPr lang="nl-NL" altLang="en-US" dirty="0"/>
              <a:t> of </a:t>
            </a:r>
            <a:r>
              <a:rPr lang="nl-NL" altLang="en-US" dirty="0" err="1"/>
              <a:t>cos</a:t>
            </a:r>
            <a:r>
              <a:rPr lang="nl-NL" altLang="en-US" dirty="0"/>
              <a:t> – minus sine</a:t>
            </a:r>
          </a:p>
          <a:p>
            <a:pPr eaLnBrk="1" hangingPunct="1"/>
            <a:r>
              <a:rPr lang="nl-NL" altLang="en-US" dirty="0"/>
              <a:t>1/(e_0 c^2)=mu_0</a:t>
            </a:r>
          </a:p>
        </p:txBody>
      </p:sp>
    </p:spTree>
    <p:extLst>
      <p:ext uri="{BB962C8B-B14F-4D97-AF65-F5344CB8AC3E}">
        <p14:creationId xmlns:p14="http://schemas.microsoft.com/office/powerpoint/2010/main" val="226611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16</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16</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altLang="en-US" dirty="0" err="1"/>
              <a:t>Derivative</a:t>
            </a:r>
            <a:r>
              <a:rPr lang="nl-NL" altLang="en-US" dirty="0"/>
              <a:t> of </a:t>
            </a:r>
            <a:r>
              <a:rPr lang="nl-NL" altLang="en-US" dirty="0" err="1"/>
              <a:t>cos</a:t>
            </a:r>
            <a:r>
              <a:rPr lang="nl-NL" altLang="en-US" dirty="0"/>
              <a:t> – minus sine</a:t>
            </a:r>
          </a:p>
          <a:p>
            <a:pPr eaLnBrk="1" hangingPunct="1"/>
            <a:endParaRPr lang="nl-NL" altLang="en-US" dirty="0"/>
          </a:p>
        </p:txBody>
      </p:sp>
    </p:spTree>
    <p:extLst>
      <p:ext uri="{BB962C8B-B14F-4D97-AF65-F5344CB8AC3E}">
        <p14:creationId xmlns:p14="http://schemas.microsoft.com/office/powerpoint/2010/main" val="1805219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17</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17</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r>
              <a:rPr lang="nl-NL" altLang="en-US" dirty="0" err="1"/>
              <a:t>Sin</a:t>
            </a:r>
            <a:r>
              <a:rPr lang="nl-NL" altLang="en-US" dirty="0"/>
              <a:t>’ = </a:t>
            </a:r>
            <a:r>
              <a:rPr lang="nl-NL" altLang="en-US" dirty="0" err="1"/>
              <a:t>cos</a:t>
            </a:r>
            <a:endParaRPr lang="nl-NL" altLang="en-US" dirty="0"/>
          </a:p>
        </p:txBody>
      </p:sp>
    </p:spTree>
    <p:extLst>
      <p:ext uri="{BB962C8B-B14F-4D97-AF65-F5344CB8AC3E}">
        <p14:creationId xmlns:p14="http://schemas.microsoft.com/office/powerpoint/2010/main" val="1805219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18</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18</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420920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42945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2</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2</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solidFill>
                  <a:srgbClr val="202122"/>
                </a:solidFill>
                <a:latin typeface="Arial" panose="020B0604020202020204" pitchFamily="34" charset="0"/>
              </a:rPr>
              <a:t>Sunlight takes about 8.3 minutes to reach Earth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solidFill>
                  <a:srgbClr val="202122"/>
                </a:solidFill>
                <a:latin typeface="Arial" panose="020B0604020202020204" pitchFamily="34" charset="0"/>
              </a:rPr>
              <a:t>Background</a:t>
            </a:r>
            <a:r>
              <a:rPr lang="en-US" b="0" baseline="0" dirty="0">
                <a:solidFill>
                  <a:srgbClr val="202122"/>
                </a:solidFill>
                <a:latin typeface="Arial" panose="020B0604020202020204" pitchFamily="34" charset="0"/>
              </a:rPr>
              <a:t> ~1 mm (160 GHz); 2.7 K temperature</a:t>
            </a:r>
            <a:endParaRPr lang="en-US" dirty="0"/>
          </a:p>
        </p:txBody>
      </p:sp>
    </p:spTree>
    <p:extLst>
      <p:ext uri="{BB962C8B-B14F-4D97-AF65-F5344CB8AC3E}">
        <p14:creationId xmlns:p14="http://schemas.microsoft.com/office/powerpoint/2010/main" val="2802516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07349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349001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014618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r>
              <a:rPr lang="nl-NL" altLang="en-US" dirty="0" err="1"/>
              <a:t>All</a:t>
            </a:r>
            <a:r>
              <a:rPr lang="nl-NL" altLang="en-US" dirty="0"/>
              <a:t> </a:t>
            </a:r>
            <a:r>
              <a:rPr lang="nl-NL" altLang="en-US" dirty="0" err="1"/>
              <a:t>done</a:t>
            </a:r>
            <a:r>
              <a:rPr lang="nl-NL" altLang="en-US" dirty="0"/>
              <a:t> up </a:t>
            </a:r>
            <a:r>
              <a:rPr lang="nl-NL" altLang="en-US" dirty="0" err="1"/>
              <a:t>to</a:t>
            </a:r>
            <a:r>
              <a:rPr lang="nl-NL" altLang="en-US" dirty="0"/>
              <a:t> here</a:t>
            </a:r>
          </a:p>
        </p:txBody>
      </p:sp>
    </p:spTree>
    <p:extLst>
      <p:ext uri="{BB962C8B-B14F-4D97-AF65-F5344CB8AC3E}">
        <p14:creationId xmlns:p14="http://schemas.microsoft.com/office/powerpoint/2010/main" val="1318885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262750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4172633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976331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108884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942361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164346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3</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3</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4255532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643469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586169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1733307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487640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312786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0" y="10178016"/>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203200" y="804863"/>
            <a:ext cx="7143750" cy="4019550"/>
          </a:xfrm>
          <a:ln/>
        </p:spPr>
      </p:sp>
      <p:sp>
        <p:nvSpPr>
          <p:cNvPr id="29701" name="Rectangle 3"/>
          <p:cNvSpPr>
            <a:spLocks noGrp="1" noChangeArrowheads="1"/>
          </p:cNvSpPr>
          <p:nvPr>
            <p:ph type="body" idx="1"/>
          </p:nvPr>
        </p:nvSpPr>
        <p:spPr>
          <a:noFill/>
        </p:spPr>
        <p:txBody>
          <a:bodyPr/>
          <a:lstStyle/>
          <a:p>
            <a:pPr eaLnBrk="1" hangingPunct="1"/>
            <a:endParaRPr lang="nl-NL" altLang="en-US" b="1" dirty="0"/>
          </a:p>
        </p:txBody>
      </p:sp>
    </p:spTree>
    <p:extLst>
      <p:ext uri="{BB962C8B-B14F-4D97-AF65-F5344CB8AC3E}">
        <p14:creationId xmlns:p14="http://schemas.microsoft.com/office/powerpoint/2010/main" val="2064869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txBox="1">
            <a:spLocks noGrp="1" noChangeArrowheads="1"/>
          </p:cNvSpPr>
          <p:nvPr/>
        </p:nvSpPr>
        <p:spPr bwMode="auto">
          <a:xfrm>
            <a:off x="3814460" y="10178017"/>
            <a:ext cx="2921847" cy="5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defTabSz="914303" fontAlgn="base">
              <a:spcBef>
                <a:spcPct val="0"/>
              </a:spcBef>
              <a:spcAft>
                <a:spcPct val="0"/>
              </a:spcAft>
              <a:defRPr/>
            </a:pPr>
            <a:fld id="{69643E23-DA7A-403D-9A11-FB421333048D}" type="slidenum">
              <a:rPr lang="en-US" altLang="en-US" sz="1200" b="0">
                <a:solidFill>
                  <a:srgbClr val="000000"/>
                </a:solidFill>
              </a:rPr>
              <a:pPr algn="r" defTabSz="914303" fontAlgn="base">
                <a:spcBef>
                  <a:spcPct val="0"/>
                </a:spcBef>
                <a:spcAft>
                  <a:spcPct val="0"/>
                </a:spcAft>
                <a:defRPr/>
              </a:pPr>
              <a:t>36</a:t>
            </a:fld>
            <a:endParaRPr lang="en-US" altLang="en-US" sz="1200" b="0">
              <a:solidFill>
                <a:srgbClr val="000000"/>
              </a:solidFill>
            </a:endParaRPr>
          </a:p>
        </p:txBody>
      </p:sp>
      <p:sp>
        <p:nvSpPr>
          <p:cNvPr id="29700" name="Rectangle 2"/>
          <p:cNvSpPr>
            <a:spLocks noGrp="1" noRot="1" noChangeAspect="1" noChangeArrowheads="1" noTextEdit="1"/>
          </p:cNvSpPr>
          <p:nvPr>
            <p:ph type="sldImg"/>
          </p:nvPr>
        </p:nvSpPr>
        <p:spPr>
          <a:xfrm>
            <a:off x="-204788" y="804863"/>
            <a:ext cx="7146926" cy="4019550"/>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1529481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37</a:t>
            </a:fld>
            <a:endParaRPr lang="en-US" altLang="en-US" sz="1200" b="0"/>
          </a:p>
        </p:txBody>
      </p:sp>
      <p:sp>
        <p:nvSpPr>
          <p:cNvPr id="29699" name="Rectangle 7"/>
          <p:cNvSpPr txBox="1">
            <a:spLocks noGrp="1" noChangeArrowheads="1"/>
          </p:cNvSpPr>
          <p:nvPr/>
        </p:nvSpPr>
        <p:spPr bwMode="auto">
          <a:xfrm>
            <a:off x="3848312" y="9375560"/>
            <a:ext cx="2947777" cy="49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37</a:t>
            </a:fld>
            <a:endParaRPr lang="en-US" altLang="en-US" sz="1200" b="0"/>
          </a:p>
        </p:txBody>
      </p:sp>
      <p:sp>
        <p:nvSpPr>
          <p:cNvPr id="29700" name="Rectangle 2"/>
          <p:cNvSpPr>
            <a:spLocks noGrp="1" noRot="1" noChangeAspect="1" noChangeArrowheads="1" noTextEdit="1"/>
          </p:cNvSpPr>
          <p:nvPr>
            <p:ph type="sldImg"/>
          </p:nvPr>
        </p:nvSpPr>
        <p:spPr>
          <a:xfrm>
            <a:off x="106363" y="741363"/>
            <a:ext cx="6584950" cy="3703637"/>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2358977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1"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4150" y="800100"/>
            <a:ext cx="7107238" cy="399732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4141566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699" name="Rectangle 7"/>
          <p:cNvSpPr txBox="1">
            <a:spLocks noGrp="1" noChangeArrowheads="1"/>
          </p:cNvSpPr>
          <p:nvPr/>
        </p:nvSpPr>
        <p:spPr bwMode="auto">
          <a:xfrm>
            <a:off x="3848313" y="9324582"/>
            <a:ext cx="2947777" cy="49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r>
              <a:rPr lang="en-US" sz="1200" b="1" i="0" kern="1200" dirty="0">
                <a:solidFill>
                  <a:schemeClr val="tx1"/>
                </a:solidFill>
                <a:effectLst/>
                <a:latin typeface="Arial" charset="0"/>
                <a:ea typeface="+mn-ea"/>
                <a:cs typeface="+mn-cs"/>
              </a:rPr>
              <a:t>SLAC = Stanford Linear Accelerator Center</a:t>
            </a:r>
          </a:p>
          <a:p>
            <a:pPr eaLnBrk="1" hangingPunct="1"/>
            <a:r>
              <a:rPr lang="nl-NL" altLang="en-US" b="1" dirty="0"/>
              <a:t>LCLS = </a:t>
            </a:r>
            <a:r>
              <a:rPr lang="nl-NL" altLang="en-US" b="1" dirty="0" err="1"/>
              <a:t>Linac</a:t>
            </a:r>
            <a:r>
              <a:rPr lang="nl-NL" altLang="en-US" b="1" dirty="0"/>
              <a:t> Coherent Light Source</a:t>
            </a:r>
          </a:p>
        </p:txBody>
      </p:sp>
    </p:spTree>
    <p:extLst>
      <p:ext uri="{BB962C8B-B14F-4D97-AF65-F5344CB8AC3E}">
        <p14:creationId xmlns:p14="http://schemas.microsoft.com/office/powerpoint/2010/main" val="308206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4</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4</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476873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699" name="Rectangle 7"/>
          <p:cNvSpPr txBox="1">
            <a:spLocks noGrp="1" noChangeArrowheads="1"/>
          </p:cNvSpPr>
          <p:nvPr/>
        </p:nvSpPr>
        <p:spPr bwMode="auto">
          <a:xfrm>
            <a:off x="3848313" y="9324582"/>
            <a:ext cx="2947777" cy="49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r>
              <a:rPr lang="en-US" sz="1200" b="1" i="0" kern="1200" dirty="0">
                <a:solidFill>
                  <a:schemeClr val="tx1"/>
                </a:solidFill>
                <a:effectLst/>
                <a:latin typeface="Arial" charset="0"/>
                <a:ea typeface="+mn-ea"/>
                <a:cs typeface="+mn-cs"/>
              </a:rPr>
              <a:t>SLAC = Stanford Linear Accelerator Center</a:t>
            </a:r>
          </a:p>
          <a:p>
            <a:pPr eaLnBrk="1" hangingPunct="1"/>
            <a:r>
              <a:rPr lang="nl-NL" altLang="en-US" b="1" dirty="0"/>
              <a:t>LCLS = </a:t>
            </a:r>
            <a:r>
              <a:rPr lang="nl-NL" altLang="en-US" b="1" dirty="0" err="1"/>
              <a:t>Linac</a:t>
            </a:r>
            <a:r>
              <a:rPr lang="nl-NL" altLang="en-US" b="1" dirty="0"/>
              <a:t> Coherent Light Source</a:t>
            </a:r>
          </a:p>
        </p:txBody>
      </p:sp>
    </p:spTree>
    <p:extLst>
      <p:ext uri="{BB962C8B-B14F-4D97-AF65-F5344CB8AC3E}">
        <p14:creationId xmlns:p14="http://schemas.microsoft.com/office/powerpoint/2010/main" val="3082064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1"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4150" y="800100"/>
            <a:ext cx="7107238" cy="3997325"/>
          </a:xfrm>
          <a:ln/>
        </p:spPr>
      </p:sp>
      <p:sp>
        <p:nvSpPr>
          <p:cNvPr id="29701" name="Rectangle 3"/>
          <p:cNvSpPr>
            <a:spLocks noGrp="1" noChangeArrowheads="1"/>
          </p:cNvSpPr>
          <p:nvPr>
            <p:ph type="body" idx="1"/>
          </p:nvPr>
        </p:nvSpPr>
        <p:spPr>
          <a:noFill/>
        </p:spPr>
        <p:txBody>
          <a:bodyPr/>
          <a:lstStyle/>
          <a:p>
            <a:pPr eaLnBrk="1" hangingPunct="1"/>
            <a:r>
              <a:rPr lang="en-US" altLang="en-US" dirty="0"/>
              <a:t>Supermassive black holes have been suggested for producing synchrotron radiation, by ejection of jets produced by gravitationally accelerating ions through the super contorted 'tubular' polar areas of magnetic fields. Such jets, the nearest being in Messier 87, have been confirmed by the Hubble telescope as apparently superluminal, travelling at 6 × c (six times the speed of light) from our planetary frame. This phenomenon is caused because the jets are travelling very near the speed of light and at a very small angle towards the observer. Because at every point of their path the high-velocity jets are emitting light, the light they emit does not approach the observer much more quickly than the jet itself. Light emitted over hundreds of years of travel thus arrives at the observer over a much smaller time period (ten or twenty years) giving the illusion of faster than light travel. There is no violation of special relativity.</a:t>
            </a:r>
          </a:p>
          <a:p>
            <a:pPr eaLnBrk="1" hangingPunct="1"/>
            <a:endParaRPr lang="nl-NL" altLang="en-US" dirty="0"/>
          </a:p>
        </p:txBody>
      </p:sp>
    </p:spTree>
    <p:extLst>
      <p:ext uri="{BB962C8B-B14F-4D97-AF65-F5344CB8AC3E}">
        <p14:creationId xmlns:p14="http://schemas.microsoft.com/office/powerpoint/2010/main" val="3198454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1"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4150" y="800100"/>
            <a:ext cx="7107238" cy="3997325"/>
          </a:xfrm>
          <a:ln/>
        </p:spPr>
      </p:sp>
      <p:sp>
        <p:nvSpPr>
          <p:cNvPr id="29701"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3" tooltip="LIGO"/>
              </a:rPr>
              <a:t>LIGO</a:t>
            </a:r>
            <a:r>
              <a:rPr lang="en-US" b="0" i="0" dirty="0">
                <a:solidFill>
                  <a:srgbClr val="202122"/>
                </a:solidFill>
                <a:effectLst/>
                <a:latin typeface="Arial" panose="020B0604020202020204" pitchFamily="34" charset="0"/>
              </a:rPr>
              <a:t> – the Laser Interferometer Gravitational Wave Observatory.</a:t>
            </a:r>
            <a:endParaRPr lang="nl-NL" altLang="en-US" dirty="0"/>
          </a:p>
          <a:p>
            <a:pPr eaLnBrk="1" hangingPunct="1"/>
            <a:r>
              <a:rPr lang="en-US" b="0" i="0" dirty="0">
                <a:solidFill>
                  <a:srgbClr val="202122"/>
                </a:solidFill>
                <a:effectLst/>
                <a:latin typeface="Arial" panose="020B0604020202020204" pitchFamily="34" charset="0"/>
              </a:rPr>
              <a:t>On 11 February 2016, the </a:t>
            </a:r>
            <a:r>
              <a:rPr lang="en-US" b="0" i="0" u="none" strike="noStrike" dirty="0">
                <a:solidFill>
                  <a:srgbClr val="0645AD"/>
                </a:solidFill>
                <a:effectLst/>
                <a:latin typeface="Arial" panose="020B0604020202020204" pitchFamily="34" charset="0"/>
                <a:hlinkClick r:id="rId3" tooltip="LIGO"/>
              </a:rPr>
              <a:t>LIGO</a:t>
            </a:r>
            <a:r>
              <a:rPr lang="en-US" b="0" i="0" dirty="0">
                <a:solidFill>
                  <a:srgbClr val="202122"/>
                </a:solidFill>
                <a:effectLst/>
                <a:latin typeface="Arial" panose="020B0604020202020204" pitchFamily="34" charset="0"/>
              </a:rPr>
              <a:t> collaboration announced the </a:t>
            </a:r>
            <a:r>
              <a:rPr lang="en-US" b="0" i="0" u="none" strike="noStrike" dirty="0">
                <a:solidFill>
                  <a:srgbClr val="0645AD"/>
                </a:solidFill>
                <a:effectLst/>
                <a:latin typeface="Arial" panose="020B0604020202020204" pitchFamily="34" charset="0"/>
                <a:hlinkClick r:id="rId4" tooltip="First observation of gravitational waves"/>
              </a:rPr>
              <a:t>first observation of gravitational waves</a:t>
            </a:r>
            <a:r>
              <a:rPr lang="en-US" b="0" i="0" dirty="0">
                <a:solidFill>
                  <a:srgbClr val="202122"/>
                </a:solidFill>
                <a:effectLst/>
                <a:latin typeface="Arial" panose="020B0604020202020204" pitchFamily="34" charset="0"/>
              </a:rPr>
              <a:t>, from a signal detected at 09:50:45 GMT on 14 September 2015</a:t>
            </a:r>
            <a:r>
              <a:rPr lang="en-US" b="0" i="0" u="none" strike="noStrike" baseline="30000" dirty="0">
                <a:solidFill>
                  <a:srgbClr val="0645AD"/>
                </a:solidFill>
                <a:effectLst/>
                <a:latin typeface="Arial" panose="020B0604020202020204" pitchFamily="34" charset="0"/>
                <a:hlinkClick r:id="rId5"/>
              </a:rPr>
              <a:t>[27]</a:t>
            </a:r>
            <a:r>
              <a:rPr lang="en-US" b="0" i="0" dirty="0">
                <a:solidFill>
                  <a:srgbClr val="202122"/>
                </a:solidFill>
                <a:effectLst/>
                <a:latin typeface="Arial" panose="020B0604020202020204" pitchFamily="34" charset="0"/>
              </a:rPr>
              <a:t> of two black holes with masses of 29 and 36 </a:t>
            </a:r>
            <a:r>
              <a:rPr lang="en-US" b="0" i="0" u="none" strike="noStrike" dirty="0">
                <a:solidFill>
                  <a:srgbClr val="0645AD"/>
                </a:solidFill>
                <a:effectLst/>
                <a:latin typeface="Arial" panose="020B0604020202020204" pitchFamily="34" charset="0"/>
                <a:hlinkClick r:id="rId6" tooltip="Solar mass"/>
              </a:rPr>
              <a:t>solar masses</a:t>
            </a:r>
            <a:r>
              <a:rPr lang="en-US" b="0" i="0" dirty="0">
                <a:solidFill>
                  <a:srgbClr val="202122"/>
                </a:solidFill>
                <a:effectLst/>
                <a:latin typeface="Arial" panose="020B0604020202020204" pitchFamily="34" charset="0"/>
              </a:rPr>
              <a:t> merging about 1.3 billion light-years away.</a:t>
            </a:r>
          </a:p>
          <a:p>
            <a:pPr eaLnBrk="1" hangingPunct="1"/>
            <a:r>
              <a:rPr lang="en-US" b="0" i="0" dirty="0">
                <a:solidFill>
                  <a:srgbClr val="202122"/>
                </a:solidFill>
                <a:effectLst/>
                <a:latin typeface="Arial" panose="020B0604020202020204" pitchFamily="34" charset="0"/>
              </a:rPr>
              <a:t>16 October 2017, the LIGO and Virgo (Europe) collaborations announced the first-ever detection of gravitational waves originating from the coalescence of a binary neutron star system.</a:t>
            </a:r>
            <a:endParaRPr lang="nl-NL" altLang="en-US" dirty="0"/>
          </a:p>
          <a:p>
            <a:pPr eaLnBrk="1" hangingPunct="1"/>
            <a:r>
              <a:rPr lang="nl-NL" altLang="en-US" b="1" dirty="0"/>
              <a:t>~90 events </a:t>
            </a:r>
            <a:r>
              <a:rPr lang="nl-NL" altLang="en-US" dirty="0"/>
              <a:t>have been </a:t>
            </a:r>
            <a:r>
              <a:rPr lang="nl-NL" altLang="en-US" dirty="0" err="1"/>
              <a:t>observed</a:t>
            </a:r>
            <a:r>
              <a:rPr lang="nl-NL" altLang="en-US" dirty="0"/>
              <a:t> </a:t>
            </a:r>
            <a:r>
              <a:rPr lang="nl-NL" altLang="en-US" dirty="0" err="1"/>
              <a:t>by</a:t>
            </a:r>
            <a:r>
              <a:rPr lang="nl-NL" altLang="en-US" dirty="0"/>
              <a:t> </a:t>
            </a:r>
            <a:r>
              <a:rPr lang="nl-NL" altLang="en-US" dirty="0" err="1"/>
              <a:t>now</a:t>
            </a:r>
            <a:r>
              <a:rPr lang="nl-NL" altLang="en-US" dirty="0"/>
              <a:t> (</a:t>
            </a:r>
            <a:r>
              <a:rPr lang="nl-NL" altLang="en-US" dirty="0" err="1"/>
              <a:t>june</a:t>
            </a:r>
            <a:r>
              <a:rPr lang="nl-NL" altLang="en-US" dirty="0"/>
              <a:t> 2022)</a:t>
            </a:r>
          </a:p>
        </p:txBody>
      </p:sp>
    </p:spTree>
    <p:extLst>
      <p:ext uri="{BB962C8B-B14F-4D97-AF65-F5344CB8AC3E}">
        <p14:creationId xmlns:p14="http://schemas.microsoft.com/office/powerpoint/2010/main" val="2503620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1"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4150" y="800100"/>
            <a:ext cx="7107238" cy="3997325"/>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503620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1ED472-3E3D-48EB-B31E-A5794B50E6A6}"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699" name="Rectangle 7"/>
          <p:cNvSpPr txBox="1">
            <a:spLocks noGrp="1" noChangeArrowheads="1"/>
          </p:cNvSpPr>
          <p:nvPr/>
        </p:nvSpPr>
        <p:spPr bwMode="auto">
          <a:xfrm>
            <a:off x="3814461" y="10122676"/>
            <a:ext cx="2921847" cy="5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43E23-DA7A-403D-9A11-FB421333048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9700" name="Rectangle 2"/>
          <p:cNvSpPr>
            <a:spLocks noGrp="1" noRot="1" noChangeAspect="1" noChangeArrowheads="1" noTextEdit="1"/>
          </p:cNvSpPr>
          <p:nvPr>
            <p:ph type="sldImg"/>
          </p:nvPr>
        </p:nvSpPr>
        <p:spPr>
          <a:xfrm>
            <a:off x="-184150" y="800100"/>
            <a:ext cx="7107238" cy="3997325"/>
          </a:xfrm>
          <a:ln/>
        </p:spPr>
      </p:sp>
      <p:sp>
        <p:nvSpPr>
          <p:cNvPr id="29701" name="Rectangle 3"/>
          <p:cNvSpPr>
            <a:spLocks noGrp="1" noChangeArrowheads="1"/>
          </p:cNvSpPr>
          <p:nvPr>
            <p:ph type="body" idx="1"/>
          </p:nvPr>
        </p:nvSpPr>
        <p:spPr>
          <a:noFill/>
        </p:spPr>
        <p:txBody>
          <a:bodyPr/>
          <a:lstStyle/>
          <a:p>
            <a:pPr eaLnBrk="1" hangingPunct="1"/>
            <a:r>
              <a:rPr lang="nl-NL" altLang="en-US" dirty="0" err="1"/>
              <a:t>Moved</a:t>
            </a:r>
            <a:r>
              <a:rPr lang="nl-NL" altLang="en-US" dirty="0"/>
              <a:t> </a:t>
            </a:r>
            <a:r>
              <a:rPr lang="nl-NL" altLang="en-US" dirty="0" err="1"/>
              <a:t>to</a:t>
            </a:r>
            <a:r>
              <a:rPr lang="nl-NL" altLang="en-US" dirty="0"/>
              <a:t> </a:t>
            </a:r>
            <a:r>
              <a:rPr lang="nl-NL" altLang="en-US" dirty="0" err="1"/>
              <a:t>tutorials</a:t>
            </a:r>
            <a:r>
              <a:rPr lang="nl-NL" altLang="en-US" dirty="0"/>
              <a:t>!</a:t>
            </a:r>
          </a:p>
        </p:txBody>
      </p:sp>
    </p:spTree>
    <p:extLst>
      <p:ext uri="{BB962C8B-B14F-4D97-AF65-F5344CB8AC3E}">
        <p14:creationId xmlns:p14="http://schemas.microsoft.com/office/powerpoint/2010/main" val="206486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5</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5</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53994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6</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6</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altLang="en-US" dirty="0"/>
              <a:t>We </a:t>
            </a:r>
            <a:r>
              <a:rPr lang="nl-NL" altLang="en-US" dirty="0" err="1"/>
              <a:t>will</a:t>
            </a:r>
            <a:r>
              <a:rPr lang="nl-NL" altLang="en-US" dirty="0"/>
              <a:t> </a:t>
            </a:r>
            <a:r>
              <a:rPr lang="nl-NL" altLang="en-US" dirty="0" err="1"/>
              <a:t>consider</a:t>
            </a:r>
            <a:r>
              <a:rPr lang="nl-NL" altLang="en-US" dirty="0"/>
              <a:t> </a:t>
            </a:r>
            <a:r>
              <a:rPr lang="nl-NL" altLang="en-US" dirty="0" err="1"/>
              <a:t>only</a:t>
            </a:r>
            <a:r>
              <a:rPr lang="nl-NL" altLang="en-US" dirty="0"/>
              <a:t> </a:t>
            </a:r>
            <a:r>
              <a:rPr lang="nl-NL" altLang="en-US" dirty="0" err="1"/>
              <a:t>this</a:t>
            </a:r>
            <a:r>
              <a:rPr lang="nl-NL" altLang="en-US" dirty="0"/>
              <a:t> case</a:t>
            </a:r>
            <a:r>
              <a:rPr lang="en-US" altLang="en-US" dirty="0"/>
              <a:t> while there could be many more configurations which emit radiation – and not necessarily “electric” “dipole” ones</a:t>
            </a:r>
            <a:endParaRPr lang="nl-NL" altLang="en-US" dirty="0"/>
          </a:p>
          <a:p>
            <a:pPr eaLnBrk="1" hangingPunct="1"/>
            <a:endParaRPr lang="nl-NL" altLang="en-US" dirty="0"/>
          </a:p>
        </p:txBody>
      </p:sp>
    </p:spTree>
    <p:extLst>
      <p:ext uri="{BB962C8B-B14F-4D97-AF65-F5344CB8AC3E}">
        <p14:creationId xmlns:p14="http://schemas.microsoft.com/office/powerpoint/2010/main" val="143337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7</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7</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altLang="en-US" dirty="0"/>
              <a:t>We </a:t>
            </a:r>
            <a:r>
              <a:rPr lang="nl-NL" altLang="en-US" dirty="0" err="1"/>
              <a:t>will</a:t>
            </a:r>
            <a:r>
              <a:rPr lang="nl-NL" altLang="en-US" dirty="0"/>
              <a:t> </a:t>
            </a:r>
            <a:r>
              <a:rPr lang="nl-NL" altLang="en-US" dirty="0" err="1"/>
              <a:t>consider</a:t>
            </a:r>
            <a:r>
              <a:rPr lang="nl-NL" altLang="en-US" dirty="0"/>
              <a:t> </a:t>
            </a:r>
            <a:r>
              <a:rPr lang="nl-NL" altLang="en-US" dirty="0" err="1"/>
              <a:t>only</a:t>
            </a:r>
            <a:r>
              <a:rPr lang="nl-NL" altLang="en-US" dirty="0"/>
              <a:t> </a:t>
            </a:r>
            <a:r>
              <a:rPr lang="nl-NL" altLang="en-US" dirty="0" err="1"/>
              <a:t>this</a:t>
            </a:r>
            <a:r>
              <a:rPr lang="nl-NL" altLang="en-US" dirty="0"/>
              <a:t> case</a:t>
            </a:r>
            <a:r>
              <a:rPr lang="en-US" altLang="en-US" dirty="0"/>
              <a:t> while there could be many more configurations which emit radiation – and not necessarily “electric” “dipole” ones</a:t>
            </a:r>
            <a:endParaRPr lang="nl-NL" altLang="en-US"/>
          </a:p>
          <a:p>
            <a:pPr eaLnBrk="1" hangingPunct="1"/>
            <a:endParaRPr lang="nl-NL" altLang="en-US" dirty="0"/>
          </a:p>
        </p:txBody>
      </p:sp>
    </p:spTree>
    <p:extLst>
      <p:ext uri="{BB962C8B-B14F-4D97-AF65-F5344CB8AC3E}">
        <p14:creationId xmlns:p14="http://schemas.microsoft.com/office/powerpoint/2010/main" val="127585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8</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8</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dirty="0"/>
          </a:p>
        </p:txBody>
      </p:sp>
    </p:spTree>
    <p:extLst>
      <p:ext uri="{BB962C8B-B14F-4D97-AF65-F5344CB8AC3E}">
        <p14:creationId xmlns:p14="http://schemas.microsoft.com/office/powerpoint/2010/main" val="353344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fld id="{BB1ED472-3E3D-48EB-B31E-A5794B50E6A6}" type="slidenum">
              <a:rPr lang="en-US" altLang="en-US" sz="1200" b="0" smtClean="0"/>
              <a:pPr/>
              <a:t>9</a:t>
            </a:fld>
            <a:endParaRPr lang="en-US" altLang="en-US" sz="1200" b="0"/>
          </a:p>
        </p:txBody>
      </p:sp>
      <p:sp>
        <p:nvSpPr>
          <p:cNvPr id="29699" name="Rectangle 7"/>
          <p:cNvSpPr txBox="1">
            <a:spLocks noGrp="1" noChangeArrowheads="1"/>
          </p:cNvSpPr>
          <p:nvPr/>
        </p:nvSpPr>
        <p:spPr bwMode="auto">
          <a:xfrm>
            <a:off x="3848310" y="9426816"/>
            <a:ext cx="2947777" cy="49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r" eaLnBrk="1" hangingPunct="1"/>
            <a:fld id="{69643E23-DA7A-403D-9A11-FB421333048D}" type="slidenum">
              <a:rPr lang="en-US" altLang="en-US" sz="1200" b="0"/>
              <a:pPr algn="r" eaLnBrk="1" hangingPunct="1"/>
              <a:t>9</a:t>
            </a:fld>
            <a:endParaRPr lang="en-US" altLang="en-US" sz="1200" b="0"/>
          </a:p>
        </p:txBody>
      </p:sp>
      <p:sp>
        <p:nvSpPr>
          <p:cNvPr id="29700" name="Rectangle 2"/>
          <p:cNvSpPr>
            <a:spLocks noGrp="1" noRot="1" noChangeAspect="1" noChangeArrowheads="1" noTextEdit="1"/>
          </p:cNvSpPr>
          <p:nvPr>
            <p:ph type="sldImg"/>
          </p:nvPr>
        </p:nvSpPr>
        <p:spPr>
          <a:xfrm>
            <a:off x="90488" y="746125"/>
            <a:ext cx="6616700" cy="3722688"/>
          </a:xfrm>
          <a:ln/>
        </p:spPr>
      </p:sp>
      <p:sp>
        <p:nvSpPr>
          <p:cNvPr id="29701" name="Rectangle 3"/>
          <p:cNvSpPr>
            <a:spLocks noGrp="1" noChangeArrowheads="1"/>
          </p:cNvSpPr>
          <p:nvPr>
            <p:ph type="body" idx="1"/>
          </p:nvPr>
        </p:nvSpPr>
        <p:spPr>
          <a:noFill/>
        </p:spPr>
        <p:txBody>
          <a:bodyPr/>
          <a:lstStyle/>
          <a:p>
            <a:pPr eaLnBrk="1" hangingPunct="1"/>
            <a:endParaRPr lang="nl-NL" altLang="en-US"/>
          </a:p>
        </p:txBody>
      </p:sp>
    </p:spTree>
    <p:extLst>
      <p:ext uri="{BB962C8B-B14F-4D97-AF65-F5344CB8AC3E}">
        <p14:creationId xmlns:p14="http://schemas.microsoft.com/office/powerpoint/2010/main" val="294599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SCPLU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767" y="5626100"/>
            <a:ext cx="453813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r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7800"/>
            <a:ext cx="1432984"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Grp="1" noChangeArrowheads="1"/>
          </p:cNvSpPr>
          <p:nvPr>
            <p:ph type="ctrTitle"/>
          </p:nvPr>
        </p:nvSpPr>
        <p:spPr>
          <a:xfrm>
            <a:off x="914400" y="2286000"/>
            <a:ext cx="10363200" cy="1143000"/>
          </a:xfrm>
        </p:spPr>
        <p:txBody>
          <a:bodyPr/>
          <a:lstStyle>
            <a:lvl1pPr>
              <a:defRPr/>
            </a:lvl1pPr>
          </a:lstStyle>
          <a:p>
            <a:pPr lvl="0"/>
            <a:r>
              <a:rPr lang="en-US" noProof="0"/>
              <a:t>Click to edit Master title style</a:t>
            </a:r>
          </a:p>
        </p:txBody>
      </p:sp>
      <p:sp>
        <p:nvSpPr>
          <p:cNvPr id="164867" name="Rectangle 3"/>
          <p:cNvSpPr>
            <a:spLocks noGrp="1" noChangeArrowheads="1"/>
          </p:cNvSpPr>
          <p:nvPr>
            <p:ph type="subTitle" idx="1"/>
          </p:nvPr>
        </p:nvSpPr>
        <p:spPr>
          <a:xfrm>
            <a:off x="1828800" y="3886200"/>
            <a:ext cx="8534400" cy="1752600"/>
          </a:xfrm>
          <a:prstGeom prst="rect">
            <a:avLst/>
          </a:prstGeom>
        </p:spPr>
        <p:txBody>
          <a:bodyPr/>
          <a:lstStyle>
            <a:lvl1pPr marL="0" indent="0" algn="ctr">
              <a:buFontTx/>
              <a:buNone/>
              <a:defRPr/>
            </a:lvl1pPr>
          </a:lstStyle>
          <a:p>
            <a:pPr lvl="0"/>
            <a:r>
              <a:rPr lang="en-US" noProof="0"/>
              <a:t>Click to edit Master subtitle style</a:t>
            </a:r>
          </a:p>
        </p:txBody>
      </p:sp>
      <p:sp>
        <p:nvSpPr>
          <p:cNvPr id="6" name="Rectangle 4"/>
          <p:cNvSpPr>
            <a:spLocks noGrp="1" noChangeArrowheads="1"/>
          </p:cNvSpPr>
          <p:nvPr>
            <p:ph type="dt" sz="half" idx="10"/>
          </p:nvPr>
        </p:nvSpPr>
        <p:spPr bwMode="auto">
          <a:xfrm>
            <a:off x="9144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endParaRPr lang="en-US"/>
          </a:p>
        </p:txBody>
      </p:sp>
      <p:sp>
        <p:nvSpPr>
          <p:cNvPr id="7" name="Rectangle 5"/>
          <p:cNvSpPr>
            <a:spLocks noGrp="1" noChangeArrowheads="1"/>
          </p:cNvSpPr>
          <p:nvPr>
            <p:ph type="ftr" sz="quarter" idx="11"/>
          </p:nvPr>
        </p:nvSpPr>
        <p:spPr bwMode="auto">
          <a:xfrm>
            <a:off x="4165600" y="62484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8" name="Rectangle 6"/>
          <p:cNvSpPr>
            <a:spLocks noGrp="1" noChangeArrowheads="1"/>
          </p:cNvSpPr>
          <p:nvPr>
            <p:ph type="sldNum" sz="quarter" idx="12"/>
          </p:nvPr>
        </p:nvSpPr>
        <p:spPr bwMode="auto">
          <a:xfrm>
            <a:off x="87376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mn-lt"/>
              </a:defRPr>
            </a:lvl1pPr>
          </a:lstStyle>
          <a:p>
            <a:pPr>
              <a:defRPr/>
            </a:pPr>
            <a:fld id="{6E036172-76F8-46EF-B13C-EAA7CAD48A74}" type="slidenum">
              <a:rPr lang="en-US"/>
              <a:pPr>
                <a:defRPr/>
              </a:pPr>
              <a:t>‹#›</a:t>
            </a:fld>
            <a:endParaRPr lang="en-US"/>
          </a:p>
        </p:txBody>
      </p:sp>
    </p:spTree>
    <p:extLst>
      <p:ext uri="{BB962C8B-B14F-4D97-AF65-F5344CB8AC3E}">
        <p14:creationId xmlns:p14="http://schemas.microsoft.com/office/powerpoint/2010/main" val="3536459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765176"/>
            <a:ext cx="11684000" cy="5400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77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15888"/>
            <a:ext cx="30480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15888"/>
            <a:ext cx="8940800" cy="6049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55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68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765176"/>
            <a:ext cx="11684000" cy="5400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3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024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765176"/>
            <a:ext cx="5740400" cy="54006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765176"/>
            <a:ext cx="5740400" cy="54006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70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8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1435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11465170" y="0"/>
            <a:ext cx="726831" cy="289902"/>
          </a:xfrm>
          <a:prstGeom prst="rect">
            <a:avLst/>
          </a:prstGeom>
        </p:spPr>
        <p:txBody>
          <a:bodyPr/>
          <a:lstStyle>
            <a:lvl1pPr marL="0" indent="0" algn="r">
              <a:buNone/>
              <a:defRPr sz="1600"/>
            </a:lvl1pPr>
          </a:lstStyle>
          <a:p>
            <a:pPr lvl="0"/>
            <a:fld id="{6277FA82-443F-480E-8FC1-3C37497B7B6E}" type="slidenum">
              <a:rPr lang="en-US" smtClean="0"/>
              <a:t>‹#›</a:t>
            </a:fld>
            <a:endParaRPr lang="en-US" dirty="0"/>
          </a:p>
        </p:txBody>
      </p:sp>
    </p:spTree>
    <p:extLst>
      <p:ext uri="{BB962C8B-B14F-4D97-AF65-F5344CB8AC3E}">
        <p14:creationId xmlns:p14="http://schemas.microsoft.com/office/powerpoint/2010/main" val="101485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865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62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15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cxnSp>
        <p:nvCxnSpPr>
          <p:cNvPr id="3" name="Straight Connector 2"/>
          <p:cNvCxnSpPr>
            <a:cxnSpLocks/>
          </p:cNvCxnSpPr>
          <p:nvPr userDrawn="1"/>
        </p:nvCxnSpPr>
        <p:spPr bwMode="auto">
          <a:xfrm>
            <a:off x="0" y="641844"/>
            <a:ext cx="12192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72094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60.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1271.png"/><Relationship Id="rId3" Type="http://schemas.openxmlformats.org/officeDocument/2006/relationships/image" Target="../media/image1212.png"/><Relationship Id="rId7" Type="http://schemas.openxmlformats.org/officeDocument/2006/relationships/image" Target="../media/image1251.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91.png"/><Relationship Id="rId11" Type="http://schemas.openxmlformats.org/officeDocument/2006/relationships/image" Target="../media/image1600.png"/><Relationship Id="rId5" Type="http://schemas.openxmlformats.org/officeDocument/2006/relationships/image" Target="../media/image4400.png"/><Relationship Id="rId10" Type="http://schemas.openxmlformats.org/officeDocument/2006/relationships/image" Target="../media/image39.png"/><Relationship Id="rId4" Type="http://schemas.openxmlformats.org/officeDocument/2006/relationships/image" Target="../media/image682.png"/><Relationship Id="rId9" Type="http://schemas.openxmlformats.org/officeDocument/2006/relationships/image" Target="../media/image1281.png"/></Relationships>
</file>

<file path=ppt/slides/_rels/slide11.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682.png"/><Relationship Id="rId7" Type="http://schemas.openxmlformats.org/officeDocument/2006/relationships/image" Target="../media/image16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200.png"/><Relationship Id="rId5" Type="http://schemas.openxmlformats.org/officeDocument/2006/relationships/image" Target="../media/image5100.png"/><Relationship Id="rId4" Type="http://schemas.openxmlformats.org/officeDocument/2006/relationships/image" Target="../media/image500.png"/></Relationships>
</file>

<file path=ppt/slides/_rels/slide12.xml.rels><?xml version="1.0" encoding="UTF-8" standalone="yes"?>
<Relationships xmlns="http://schemas.openxmlformats.org/package/2006/relationships"><Relationship Id="rId8" Type="http://schemas.openxmlformats.org/officeDocument/2006/relationships/image" Target="../media/image1072.png"/><Relationship Id="rId13" Type="http://schemas.openxmlformats.org/officeDocument/2006/relationships/image" Target="../media/image20000.png"/><Relationship Id="rId18" Type="http://schemas.openxmlformats.org/officeDocument/2006/relationships/image" Target="../media/image2500.png"/><Relationship Id="rId26" Type="http://schemas.openxmlformats.org/officeDocument/2006/relationships/image" Target="../media/image871.png"/><Relationship Id="rId3" Type="http://schemas.openxmlformats.org/officeDocument/2006/relationships/image" Target="../media/image162.png"/><Relationship Id="rId21" Type="http://schemas.openxmlformats.org/officeDocument/2006/relationships/image" Target="../media/image28000.png"/><Relationship Id="rId7" Type="http://schemas.openxmlformats.org/officeDocument/2006/relationships/image" Target="../media/image270.png"/><Relationship Id="rId17" Type="http://schemas.openxmlformats.org/officeDocument/2006/relationships/image" Target="../media/image24000.png"/><Relationship Id="rId25" Type="http://schemas.openxmlformats.org/officeDocument/2006/relationships/image" Target="../media/image1300.png"/><Relationship Id="rId2" Type="http://schemas.openxmlformats.org/officeDocument/2006/relationships/notesSlide" Target="../notesSlides/notesSlide12.xml"/><Relationship Id="rId20" Type="http://schemas.openxmlformats.org/officeDocument/2006/relationships/image" Target="../media/image662.png"/><Relationship Id="rId1" Type="http://schemas.openxmlformats.org/officeDocument/2006/relationships/slideLayout" Target="../slideLayouts/slideLayout12.xml"/><Relationship Id="rId6" Type="http://schemas.openxmlformats.org/officeDocument/2006/relationships/image" Target="../media/image164.png"/><Relationship Id="rId24" Type="http://schemas.openxmlformats.org/officeDocument/2006/relationships/image" Target="../media/image1220.png"/><Relationship Id="rId5" Type="http://schemas.openxmlformats.org/officeDocument/2006/relationships/image" Target="../media/image6210.png"/><Relationship Id="rId15" Type="http://schemas.openxmlformats.org/officeDocument/2006/relationships/image" Target="../media/image6410.png"/><Relationship Id="rId23" Type="http://schemas.openxmlformats.org/officeDocument/2006/relationships/image" Target="../media/image6800.png"/><Relationship Id="rId10" Type="http://schemas.openxmlformats.org/officeDocument/2006/relationships/image" Target="../media/image620.png"/><Relationship Id="rId19" Type="http://schemas.openxmlformats.org/officeDocument/2006/relationships/image" Target="../media/image6500.png"/><Relationship Id="rId4" Type="http://schemas.openxmlformats.org/officeDocument/2006/relationships/image" Target="../media/image163.png"/><Relationship Id="rId9" Type="http://schemas.openxmlformats.org/officeDocument/2006/relationships/image" Target="../media/image41.png"/><Relationship Id="rId14" Type="http://schemas.openxmlformats.org/officeDocument/2006/relationships/image" Target="../media/image630.png"/><Relationship Id="rId22" Type="http://schemas.openxmlformats.org/officeDocument/2006/relationships/image" Target="../media/image168.png"/></Relationships>
</file>

<file path=ppt/slides/_rels/slide13.xml.rels><?xml version="1.0" encoding="UTF-8" standalone="yes"?>
<Relationships xmlns="http://schemas.openxmlformats.org/package/2006/relationships"><Relationship Id="rId8" Type="http://schemas.openxmlformats.org/officeDocument/2006/relationships/image" Target="../media/image1550.png"/><Relationship Id="rId3" Type="http://schemas.openxmlformats.org/officeDocument/2006/relationships/image" Target="../media/image206.png"/><Relationship Id="rId7" Type="http://schemas.openxmlformats.org/officeDocument/2006/relationships/image" Target="../media/image154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530.png"/><Relationship Id="rId5" Type="http://schemas.openxmlformats.org/officeDocument/2006/relationships/image" Target="../media/image1520.png"/><Relationship Id="rId4" Type="http://schemas.openxmlformats.org/officeDocument/2006/relationships/image" Target="../media/image1780.png"/><Relationship Id="rId9" Type="http://schemas.openxmlformats.org/officeDocument/2006/relationships/image" Target="../media/image1790.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3.png"/><Relationship Id="rId26" Type="http://schemas.openxmlformats.org/officeDocument/2006/relationships/image" Target="../media/image59.png"/><Relationship Id="rId3" Type="http://schemas.openxmlformats.org/officeDocument/2006/relationships/image" Target="../media/image394.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58.png"/><Relationship Id="rId2" Type="http://schemas.openxmlformats.org/officeDocument/2006/relationships/notesSlide" Target="../notesSlides/notesSlide14.xml"/><Relationship Id="rId16"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57.png"/><Relationship Id="rId5" Type="http://schemas.openxmlformats.org/officeDocument/2006/relationships/image" Target="../media/image412.pn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image" Target="../media/image62.png"/><Relationship Id="rId10" Type="http://schemas.openxmlformats.org/officeDocument/2006/relationships/image" Target="../media/image46.png"/><Relationship Id="rId4" Type="http://schemas.openxmlformats.org/officeDocument/2006/relationships/image" Target="../media/image402.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162.png"/><Relationship Id="rId27"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700.png"/><Relationship Id="rId3" Type="http://schemas.openxmlformats.org/officeDocument/2006/relationships/image" Target="../media/image3120.png"/><Relationship Id="rId7" Type="http://schemas.openxmlformats.org/officeDocument/2006/relationships/image" Target="../media/image24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7.png"/><Relationship Id="rId11" Type="http://schemas.openxmlformats.org/officeDocument/2006/relationships/image" Target="../media/image342.png"/><Relationship Id="rId5" Type="http://schemas.openxmlformats.org/officeDocument/2006/relationships/image" Target="../media/image8000.png"/><Relationship Id="rId10" Type="http://schemas.openxmlformats.org/officeDocument/2006/relationships/image" Target="../media/image331.png"/><Relationship Id="rId4" Type="http://schemas.openxmlformats.org/officeDocument/2006/relationships/image" Target="../media/image7300.png"/><Relationship Id="rId9" Type="http://schemas.openxmlformats.org/officeDocument/2006/relationships/image" Target="../media/image3210.png"/></Relationships>
</file>

<file path=ppt/slides/_rels/slide16.xml.rels><?xml version="1.0" encoding="UTF-8" standalone="yes"?>
<Relationships xmlns="http://schemas.openxmlformats.org/package/2006/relationships"><Relationship Id="rId8" Type="http://schemas.openxmlformats.org/officeDocument/2006/relationships/image" Target="../media/image322.png"/><Relationship Id="rId13" Type="http://schemas.openxmlformats.org/officeDocument/2006/relationships/image" Target="../media/image362.png"/><Relationship Id="rId3" Type="http://schemas.openxmlformats.org/officeDocument/2006/relationships/image" Target="../media/image3120.png"/><Relationship Id="rId7" Type="http://schemas.openxmlformats.org/officeDocument/2006/relationships/image" Target="../media/image311.png"/><Relationship Id="rId12" Type="http://schemas.openxmlformats.org/officeDocument/2006/relationships/image" Target="../media/image35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341.png"/><Relationship Id="rId5" Type="http://schemas.openxmlformats.org/officeDocument/2006/relationships/image" Target="../media/image902.png"/><Relationship Id="rId10" Type="http://schemas.openxmlformats.org/officeDocument/2006/relationships/image" Target="../media/image333.png"/><Relationship Id="rId4" Type="http://schemas.openxmlformats.org/officeDocument/2006/relationships/image" Target="../media/image281.png"/><Relationship Id="rId9" Type="http://schemas.openxmlformats.org/officeDocument/2006/relationships/image" Target="../media/image184.png"/><Relationship Id="rId14" Type="http://schemas.openxmlformats.org/officeDocument/2006/relationships/image" Target="../media/image120.png"/></Relationships>
</file>

<file path=ppt/slides/_rels/slide17.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352.png"/><Relationship Id="rId7" Type="http://schemas.openxmlformats.org/officeDocument/2006/relationships/image" Target="../media/image19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20.png"/><Relationship Id="rId5" Type="http://schemas.openxmlformats.org/officeDocument/2006/relationships/image" Target="../media/image1301.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s>
</file>

<file path=ppt/slides/_rels/slide1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364.png"/><Relationship Id="rId7" Type="http://schemas.openxmlformats.org/officeDocument/2006/relationships/image" Target="../media/image17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2.png"/><Relationship Id="rId5" Type="http://schemas.openxmlformats.org/officeDocument/2006/relationships/image" Target="../media/image1500.png"/><Relationship Id="rId10" Type="http://schemas.openxmlformats.org/officeDocument/2006/relationships/image" Target="../media/image980.png"/><Relationship Id="rId4" Type="http://schemas.openxmlformats.org/officeDocument/2006/relationships/image" Target="../media/image1400.png"/><Relationship Id="rId9" Type="http://schemas.openxmlformats.org/officeDocument/2006/relationships/image" Target="../media/image97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1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1.png"/><Relationship Id="rId7" Type="http://schemas.openxmlformats.org/officeDocument/2006/relationships/image" Target="../media/image15.png"/><Relationship Id="rId12" Type="http://schemas.openxmlformats.org/officeDocument/2006/relationships/image" Target="../media/image210.png"/><Relationship Id="rId17" Type="http://schemas.openxmlformats.org/officeDocument/2006/relationships/image" Target="../media/image16.png"/><Relationship Id="rId2" Type="http://schemas.openxmlformats.org/officeDocument/2006/relationships/notesSlide" Target="../notesSlides/notesSlide21.xml"/><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140.png"/><Relationship Id="rId11" Type="http://schemas.openxmlformats.org/officeDocument/2006/relationships/image" Target="../media/image20.png"/><Relationship Id="rId5" Type="http://schemas.openxmlformats.org/officeDocument/2006/relationships/image" Target="../media/image13.png"/><Relationship Id="rId15" Type="http://schemas.openxmlformats.org/officeDocument/2006/relationships/image" Target="../media/image260.png"/><Relationship Id="rId10" Type="http://schemas.openxmlformats.org/officeDocument/2006/relationships/image" Target="../media/image19.png"/><Relationship Id="rId4" Type="http://schemas.openxmlformats.org/officeDocument/2006/relationships/image" Target="../media/image121.png"/><Relationship Id="rId9" Type="http://schemas.openxmlformats.org/officeDocument/2006/relationships/image" Target="../media/image18.png"/><Relationship Id="rId14" Type="http://schemas.openxmlformats.org/officeDocument/2006/relationships/image" Target="../media/image231.png"/></Relationships>
</file>

<file path=ppt/slides/_rels/slide22.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7.emf"/><Relationship Id="rId17" Type="http://schemas.openxmlformats.org/officeDocument/2006/relationships/image" Target="../media/image332.png"/><Relationship Id="rId2" Type="http://schemas.openxmlformats.org/officeDocument/2006/relationships/notesSlide" Target="../notesSlides/notesSlide22.xml"/><Relationship Id="rId16" Type="http://schemas.openxmlformats.org/officeDocument/2006/relationships/image" Target="../media/image420.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393.png"/><Relationship Id="rId5" Type="http://schemas.openxmlformats.org/officeDocument/2006/relationships/image" Target="../media/image600.png"/><Relationship Id="rId15" Type="http://schemas.openxmlformats.org/officeDocument/2006/relationships/image" Target="../media/image292.png"/><Relationship Id="rId10" Type="http://schemas.openxmlformats.org/officeDocument/2006/relationships/image" Target="../media/image4100.png"/><Relationship Id="rId4" Type="http://schemas.openxmlformats.org/officeDocument/2006/relationships/image" Target="../media/image301.png"/><Relationship Id="rId9" Type="http://schemas.openxmlformats.org/officeDocument/2006/relationships/image" Target="../media/image401.png"/></Relationships>
</file>

<file path=ppt/slides/_rels/slide23.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image" Target="../media/image411.png"/><Relationship Id="rId3" Type="http://schemas.openxmlformats.org/officeDocument/2006/relationships/image" Target="../media/image430.png"/><Relationship Id="rId7" Type="http://schemas.openxmlformats.org/officeDocument/2006/relationships/image" Target="../media/image3500.png"/><Relationship Id="rId12" Type="http://schemas.openxmlformats.org/officeDocument/2006/relationships/image" Target="../media/image40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51.png"/><Relationship Id="rId11" Type="http://schemas.openxmlformats.org/officeDocument/2006/relationships/image" Target="../media/image391.png"/><Relationship Id="rId5" Type="http://schemas.openxmlformats.org/officeDocument/2006/relationships/image" Target="../media/image441.png"/><Relationship Id="rId15" Type="http://schemas.openxmlformats.org/officeDocument/2006/relationships/image" Target="../media/image431.png"/><Relationship Id="rId10" Type="http://schemas.openxmlformats.org/officeDocument/2006/relationships/image" Target="../media/image380.png"/><Relationship Id="rId4" Type="http://schemas.openxmlformats.org/officeDocument/2006/relationships/image" Target="../media/image392.png"/><Relationship Id="rId9" Type="http://schemas.openxmlformats.org/officeDocument/2006/relationships/image" Target="../media/image370.png"/><Relationship Id="rId14" Type="http://schemas.openxmlformats.org/officeDocument/2006/relationships/image" Target="../media/image421.png"/></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45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210.png"/></Relationships>
</file>

<file path=ppt/slides/_rels/slide2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9.jpeg"/><Relationship Id="rId7" Type="http://schemas.openxmlformats.org/officeDocument/2006/relationships/image" Target="../media/image421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71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3510.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1902.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521.png"/><Relationship Id="rId13" Type="http://schemas.openxmlformats.org/officeDocument/2006/relationships/image" Target="../media/image320.png"/><Relationship Id="rId18" Type="http://schemas.openxmlformats.org/officeDocument/2006/relationships/image" Target="../media/image371.png"/><Relationship Id="rId3" Type="http://schemas.openxmlformats.org/officeDocument/2006/relationships/image" Target="../media/image67.jpeg"/><Relationship Id="rId7" Type="http://schemas.openxmlformats.org/officeDocument/2006/relationships/image" Target="../media/image512.png"/><Relationship Id="rId12" Type="http://schemas.openxmlformats.org/officeDocument/2006/relationships/image" Target="../media/image310.png"/><Relationship Id="rId17" Type="http://schemas.openxmlformats.org/officeDocument/2006/relationships/image" Target="../media/image363.png"/><Relationship Id="rId2" Type="http://schemas.openxmlformats.org/officeDocument/2006/relationships/notesSlide" Target="../notesSlides/notesSlide33.xml"/><Relationship Id="rId16" Type="http://schemas.openxmlformats.org/officeDocument/2006/relationships/image" Target="../media/image350.png"/><Relationship Id="rId20" Type="http://schemas.openxmlformats.org/officeDocument/2006/relationships/image" Target="../media/image531.png"/><Relationship Id="rId1" Type="http://schemas.openxmlformats.org/officeDocument/2006/relationships/slideLayout" Target="../slideLayouts/slideLayout12.xml"/><Relationship Id="rId6" Type="http://schemas.openxmlformats.org/officeDocument/2006/relationships/image" Target="../media/image252.png"/><Relationship Id="rId11" Type="http://schemas.openxmlformats.org/officeDocument/2006/relationships/image" Target="../media/image300.png"/><Relationship Id="rId5" Type="http://schemas.openxmlformats.org/officeDocument/2006/relationships/image" Target="../media/image5010.png"/><Relationship Id="rId15" Type="http://schemas.openxmlformats.org/officeDocument/2006/relationships/image" Target="../media/image340.png"/><Relationship Id="rId10" Type="http://schemas.openxmlformats.org/officeDocument/2006/relationships/image" Target="../media/image2910.png"/><Relationship Id="rId19" Type="http://schemas.openxmlformats.org/officeDocument/2006/relationships/image" Target="../media/image381.png"/><Relationship Id="rId4" Type="http://schemas.openxmlformats.org/officeDocument/2006/relationships/image" Target="../media/image230.png"/><Relationship Id="rId9" Type="http://schemas.openxmlformats.org/officeDocument/2006/relationships/image" Target="../media/image2801.png"/><Relationship Id="rId14" Type="http://schemas.openxmlformats.org/officeDocument/2006/relationships/image" Target="../media/image330.png"/></Relationships>
</file>

<file path=ppt/slides/_rels/slide34.xml.rels><?xml version="1.0" encoding="UTF-8" standalone="yes"?>
<Relationships xmlns="http://schemas.openxmlformats.org/package/2006/relationships"><Relationship Id="rId8" Type="http://schemas.openxmlformats.org/officeDocument/2006/relationships/image" Target="../media/image4000.png"/><Relationship Id="rId13" Type="http://schemas.openxmlformats.org/officeDocument/2006/relationships/image" Target="../media/image272.png"/><Relationship Id="rId3" Type="http://schemas.openxmlformats.org/officeDocument/2006/relationships/image" Target="../media/image1800.png"/><Relationship Id="rId7" Type="http://schemas.openxmlformats.org/officeDocument/2006/relationships/image" Target="../media/image220.png"/><Relationship Id="rId12" Type="http://schemas.openxmlformats.org/officeDocument/2006/relationships/image" Target="../media/image26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101.png"/><Relationship Id="rId11" Type="http://schemas.openxmlformats.org/officeDocument/2006/relationships/image" Target="../media/image253.png"/><Relationship Id="rId5" Type="http://schemas.openxmlformats.org/officeDocument/2006/relationships/image" Target="../media/image2001.png"/><Relationship Id="rId10" Type="http://schemas.openxmlformats.org/officeDocument/2006/relationships/image" Target="../media/image2430.png"/><Relationship Id="rId4" Type="http://schemas.openxmlformats.org/officeDocument/2006/relationships/image" Target="../media/image1901.png"/><Relationship Id="rId9" Type="http://schemas.openxmlformats.org/officeDocument/2006/relationships/image" Target="../media/image233.png"/><Relationship Id="rId14" Type="http://schemas.openxmlformats.org/officeDocument/2006/relationships/image" Target="../media/image282.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71.png"/><Relationship Id="rId3" Type="http://schemas.openxmlformats.org/officeDocument/2006/relationships/image" Target="../media/image700.png"/><Relationship Id="rId7" Type="http://schemas.openxmlformats.org/officeDocument/2006/relationships/image" Target="../media/image112.png"/><Relationship Id="rId12"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01.png"/><Relationship Id="rId11" Type="http://schemas.openxmlformats.org/officeDocument/2006/relationships/image" Target="../media/image150.png"/><Relationship Id="rId5" Type="http://schemas.openxmlformats.org/officeDocument/2006/relationships/image" Target="../media/image17.emf"/><Relationship Id="rId10" Type="http://schemas.openxmlformats.org/officeDocument/2006/relationships/image" Target="../media/image141.png"/><Relationship Id="rId4" Type="http://schemas.openxmlformats.org/officeDocument/2006/relationships/image" Target="../media/image812.png"/><Relationship Id="rId9" Type="http://schemas.openxmlformats.org/officeDocument/2006/relationships/image" Target="../media/image130.png"/><Relationship Id="rId1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531.png"/><Relationship Id="rId7" Type="http://schemas.openxmlformats.org/officeDocument/2006/relationships/image" Target="../media/image19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0.png"/><Relationship Id="rId10" Type="http://schemas.openxmlformats.org/officeDocument/2006/relationships/image" Target="NULL"/><Relationship Id="rId4" Type="http://schemas.openxmlformats.org/officeDocument/2006/relationships/image" Target="../media/image170.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gif"/><Relationship Id="rId7" Type="http://schemas.openxmlformats.org/officeDocument/2006/relationships/image" Target="../media/image86.gif"/><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90.png"/><Relationship Id="rId5" Type="http://schemas.openxmlformats.org/officeDocument/2006/relationships/image" Target="../media/image880.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MGCHznSfCnQ"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10.png"/><Relationship Id="rId5" Type="http://schemas.openxmlformats.org/officeDocument/2006/relationships/hyperlink" Target="https://www.youtube.com/watch?v=vrLfHv6sze0&amp;feature=youtu.be" TargetMode="External"/><Relationship Id="rId4" Type="http://schemas.openxmlformats.org/officeDocument/2006/relationships/hyperlink" Target="https://youtu.be/sJG-rXBbmCc?t=2341"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2810.png"/><Relationship Id="rId3" Type="http://schemas.openxmlformats.org/officeDocument/2006/relationships/image" Target="../media/image88.jpeg"/><Relationship Id="rId7" Type="http://schemas.openxmlformats.org/officeDocument/2006/relationships/image" Target="../media/image2710.png"/><Relationship Id="rId12" Type="http://schemas.openxmlformats.org/officeDocument/2006/relationships/image" Target="../media/image410.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610.png"/><Relationship Id="rId11" Type="http://schemas.openxmlformats.org/officeDocument/2006/relationships/image" Target="../media/image3000.png"/><Relationship Id="rId5" Type="http://schemas.openxmlformats.org/officeDocument/2006/relationships/image" Target="../media/image403.png"/><Relationship Id="rId10" Type="http://schemas.openxmlformats.org/officeDocument/2006/relationships/image" Target="../media/image146.png"/><Relationship Id="rId4" Type="http://schemas.openxmlformats.org/officeDocument/2006/relationships/image" Target="../media/image14000.png"/><Relationship Id="rId9" Type="http://schemas.openxmlformats.org/officeDocument/2006/relationships/image" Target="../media/image290.pn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12.xml"/><Relationship Id="rId11" Type="http://schemas.openxmlformats.org/officeDocument/2006/relationships/image" Target="../media/image200.png"/><Relationship Id="rId15" Type="http://schemas.openxmlformats.org/officeDocument/2006/relationships/image" Target="../media/image5420.png"/><Relationship Id="rId10" Type="http://schemas.openxmlformats.org/officeDocument/2006/relationships/image" Target="NULL"/><Relationship Id="rId4" Type="http://schemas.openxmlformats.org/officeDocument/2006/relationships/image" Target="NULL"/><Relationship Id="rId14" Type="http://schemas.openxmlformats.org/officeDocument/2006/relationships/image" Target="../media/image5300.png"/></Relationships>
</file>

<file path=ppt/slides/_rels/slide6.xml.rels><?xml version="1.0" encoding="UTF-8" standalone="yes"?>
<Relationships xmlns="http://schemas.openxmlformats.org/package/2006/relationships"><Relationship Id="rId8" Type="http://schemas.openxmlformats.org/officeDocument/2006/relationships/image" Target="../media/image2000.png"/><Relationship Id="rId13" Type="http://schemas.openxmlformats.org/officeDocument/2006/relationships/image" Target="../media/image2501.png"/><Relationship Id="rId3" Type="http://schemas.openxmlformats.org/officeDocument/2006/relationships/image" Target="../media/image222.png"/><Relationship Id="rId21" Type="http://schemas.openxmlformats.org/officeDocument/2006/relationships/image" Target="../media/image26.png"/><Relationship Id="rId7" Type="http://schemas.openxmlformats.org/officeDocument/2006/relationships/image" Target="../media/image1900.png"/><Relationship Id="rId12" Type="http://schemas.openxmlformats.org/officeDocument/2006/relationships/image" Target="../media/image2400.png"/><Relationship Id="rId17" Type="http://schemas.openxmlformats.org/officeDocument/2006/relationships/image" Target="../media/image671.png"/><Relationship Id="rId2" Type="http://schemas.openxmlformats.org/officeDocument/2006/relationships/notesSlide" Target="../notesSlides/notesSlide6.xml"/><Relationship Id="rId16" Type="http://schemas.openxmlformats.org/officeDocument/2006/relationships/image" Target="../media/image2800.png"/><Relationship Id="rId20"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3.png"/><Relationship Id="rId15" Type="http://schemas.openxmlformats.org/officeDocument/2006/relationships/image" Target="../media/image2700.png"/><Relationship Id="rId19" Type="http://schemas.openxmlformats.org/officeDocument/2006/relationships/image" Target="../media/image113.png"/><Relationship Id="rId4" Type="http://schemas.openxmlformats.org/officeDocument/2006/relationships/image" Target="../media/image23.png"/><Relationship Id="rId14" Type="http://schemas.openxmlformats.org/officeDocument/2006/relationships/image" Target="../media/image260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401.png"/><Relationship Id="rId7" Type="http://schemas.openxmlformats.org/officeDocument/2006/relationships/image" Target="../media/image291.png"/><Relationship Id="rId12"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80.png"/><Relationship Id="rId11" Type="http://schemas.openxmlformats.org/officeDocument/2006/relationships/image" Target="../media/image33.png"/><Relationship Id="rId5" Type="http://schemas.openxmlformats.org/officeDocument/2006/relationships/image" Target="../media/image2601.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51.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661.png"/><Relationship Id="rId13" Type="http://schemas.openxmlformats.org/officeDocument/2006/relationships/image" Target="../media/image2000.png"/><Relationship Id="rId18" Type="http://schemas.openxmlformats.org/officeDocument/2006/relationships/image" Target="../media/image2501.png"/><Relationship Id="rId26" Type="http://schemas.openxmlformats.org/officeDocument/2006/relationships/image" Target="../media/image832.png"/><Relationship Id="rId3" Type="http://schemas.openxmlformats.org/officeDocument/2006/relationships/image" Target="../media/image1111.png"/><Relationship Id="rId21" Type="http://schemas.openxmlformats.org/officeDocument/2006/relationships/image" Target="../media/image2800.png"/><Relationship Id="rId7" Type="http://schemas.openxmlformats.org/officeDocument/2006/relationships/image" Target="../media/image3300.png"/><Relationship Id="rId12" Type="http://schemas.openxmlformats.org/officeDocument/2006/relationships/image" Target="../media/image1900.png"/><Relationship Id="rId17" Type="http://schemas.openxmlformats.org/officeDocument/2006/relationships/image" Target="../media/image2400.png"/><Relationship Id="rId25" Type="http://schemas.openxmlformats.org/officeDocument/2006/relationships/image" Target="../media/image8220.png"/><Relationship Id="rId2" Type="http://schemas.openxmlformats.org/officeDocument/2006/relationships/notesSlide" Target="../notesSlides/notesSlide8.xml"/><Relationship Id="rId16" Type="http://schemas.openxmlformats.org/officeDocument/2006/relationships/image" Target="../media/image2300.png"/><Relationship Id="rId20" Type="http://schemas.openxmlformats.org/officeDocument/2006/relationships/image" Target="../media/image2700.png"/><Relationship Id="rId1" Type="http://schemas.openxmlformats.org/officeDocument/2006/relationships/slideLayout" Target="../slideLayouts/slideLayout12.xml"/><Relationship Id="rId6" Type="http://schemas.openxmlformats.org/officeDocument/2006/relationships/image" Target="../media/image5510.png"/><Relationship Id="rId11" Type="http://schemas.openxmlformats.org/officeDocument/2006/relationships/image" Target="../media/image149.png"/><Relationship Id="rId24" Type="http://schemas.openxmlformats.org/officeDocument/2006/relationships/image" Target="../media/image801.png"/><Relationship Id="rId5" Type="http://schemas.openxmlformats.org/officeDocument/2006/relationships/image" Target="../media/image1210.png"/><Relationship Id="rId15" Type="http://schemas.openxmlformats.org/officeDocument/2006/relationships/image" Target="../media/image2200.png"/><Relationship Id="rId23" Type="http://schemas.openxmlformats.org/officeDocument/2006/relationships/image" Target="../media/image7900.png"/><Relationship Id="rId10" Type="http://schemas.openxmlformats.org/officeDocument/2006/relationships/image" Target="../media/image360.png"/><Relationship Id="rId19" Type="http://schemas.openxmlformats.org/officeDocument/2006/relationships/image" Target="../media/image2600.png"/><Relationship Id="rId4" Type="http://schemas.openxmlformats.org/officeDocument/2006/relationships/image" Target="../media/image5410.png"/><Relationship Id="rId9" Type="http://schemas.openxmlformats.org/officeDocument/2006/relationships/image" Target="../media/image780.png"/><Relationship Id="rId14" Type="http://schemas.openxmlformats.org/officeDocument/2006/relationships/image" Target="../media/image2100.png"/><Relationship Id="rId22" Type="http://schemas.openxmlformats.org/officeDocument/2006/relationships/image" Target="../media/image671.png"/><Relationship Id="rId27" Type="http://schemas.openxmlformats.org/officeDocument/2006/relationships/image" Target="../media/image841.png"/></Relationships>
</file>

<file path=ppt/slides/_rels/slide9.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23000.png"/><Relationship Id="rId18" Type="http://schemas.openxmlformats.org/officeDocument/2006/relationships/image" Target="../media/image28000.png"/><Relationship Id="rId3" Type="http://schemas.openxmlformats.org/officeDocument/2006/relationships/image" Target="../media/image232.png"/><Relationship Id="rId21" Type="http://schemas.openxmlformats.org/officeDocument/2006/relationships/image" Target="../media/image273.png"/><Relationship Id="rId7" Type="http://schemas.openxmlformats.org/officeDocument/2006/relationships/image" Target="../media/image254.png"/><Relationship Id="rId12" Type="http://schemas.openxmlformats.org/officeDocument/2006/relationships/image" Target="../media/image22000.png"/><Relationship Id="rId17" Type="http://schemas.openxmlformats.org/officeDocument/2006/relationships/image" Target="../media/image27000.png"/><Relationship Id="rId2" Type="http://schemas.openxmlformats.org/officeDocument/2006/relationships/notesSlide" Target="../notesSlides/notesSlide9.xml"/><Relationship Id="rId16" Type="http://schemas.openxmlformats.org/officeDocument/2006/relationships/image" Target="../media/image26000.png"/><Relationship Id="rId20" Type="http://schemas.openxmlformats.org/officeDocument/2006/relationships/image" Target="../media/image6700.png"/><Relationship Id="rId1" Type="http://schemas.openxmlformats.org/officeDocument/2006/relationships/slideLayout" Target="../slideLayouts/slideLayout12.xml"/><Relationship Id="rId6" Type="http://schemas.openxmlformats.org/officeDocument/2006/relationships/image" Target="../media/image244.png"/><Relationship Id="rId11" Type="http://schemas.openxmlformats.org/officeDocument/2006/relationships/image" Target="../media/image21000.png"/><Relationship Id="rId24" Type="http://schemas.openxmlformats.org/officeDocument/2006/relationships/image" Target="../media/image293.png"/><Relationship Id="rId5" Type="http://schemas.openxmlformats.org/officeDocument/2006/relationships/image" Target="../media/image3900.png"/><Relationship Id="rId15" Type="http://schemas.openxmlformats.org/officeDocument/2006/relationships/image" Target="../media/image2500.png"/><Relationship Id="rId23" Type="http://schemas.openxmlformats.org/officeDocument/2006/relationships/image" Target="../media/image152.png"/><Relationship Id="rId10" Type="http://schemas.openxmlformats.org/officeDocument/2006/relationships/image" Target="../media/image20000.png"/><Relationship Id="rId19" Type="http://schemas.openxmlformats.org/officeDocument/2006/relationships/image" Target="../media/image570.png"/><Relationship Id="rId9" Type="http://schemas.openxmlformats.org/officeDocument/2006/relationships/image" Target="../media/image19000.png"/><Relationship Id="rId14" Type="http://schemas.openxmlformats.org/officeDocument/2006/relationships/image" Target="../media/image24000.png"/><Relationship Id="rId22" Type="http://schemas.openxmlformats.org/officeDocument/2006/relationships/image" Target="../media/image2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 t="-183" b="183"/>
          <a:stretch/>
        </p:blipFill>
        <p:spPr bwMode="auto">
          <a:xfrm>
            <a:off x="-121298" y="-12700"/>
            <a:ext cx="12313298" cy="694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33400" y="553045"/>
            <a:ext cx="8714729" cy="7940635"/>
          </a:xfrm>
          <a:prstGeom prst="rect">
            <a:avLst/>
          </a:prstGeom>
          <a:effectLst>
            <a:outerShdw blurRad="12700" dist="25400" dir="2700000" algn="tl" rotWithShape="0">
              <a:prstClr val="black">
                <a:alpha val="83000"/>
              </a:prstClr>
            </a:outerShdw>
          </a:effectLst>
        </p:spPr>
        <p:txBody>
          <a:bodyPr wrap="square">
            <a:spAutoFit/>
          </a:bodyPr>
          <a:lstStyle/>
          <a:p>
            <a:pPr algn="l">
              <a:lnSpc>
                <a:spcPct val="150000"/>
              </a:lnSpc>
            </a:pPr>
            <a:r>
              <a:rPr lang="en-US" sz="2000" b="0" u="sng" dirty="0">
                <a:solidFill>
                  <a:schemeClr val="bg1"/>
                </a:solidFill>
                <a:latin typeface="+mj-lt"/>
              </a:rPr>
              <a:t>What you should learn (Griffiths Chapter 11.1.1-2):</a:t>
            </a:r>
          </a:p>
          <a:p>
            <a:pPr algn="l">
              <a:lnSpc>
                <a:spcPct val="150000"/>
              </a:lnSpc>
            </a:pPr>
            <a:endParaRPr lang="en-US" sz="2000" b="0" dirty="0">
              <a:solidFill>
                <a:schemeClr val="bg1"/>
              </a:solidFill>
              <a:latin typeface="+mj-lt"/>
            </a:endParaRPr>
          </a:p>
          <a:p>
            <a:pPr algn="l">
              <a:lnSpc>
                <a:spcPct val="150000"/>
              </a:lnSpc>
            </a:pPr>
            <a:r>
              <a:rPr lang="en-US" sz="2000" b="0" dirty="0">
                <a:solidFill>
                  <a:schemeClr val="bg1"/>
                </a:solidFill>
                <a:latin typeface="+mj-lt"/>
              </a:rPr>
              <a:t>1. What is Radiation?</a:t>
            </a:r>
          </a:p>
          <a:p>
            <a:pPr algn="l">
              <a:lnSpc>
                <a:spcPct val="150000"/>
              </a:lnSpc>
            </a:pPr>
            <a:endParaRPr lang="en-US" sz="2000" b="0" dirty="0">
              <a:solidFill>
                <a:schemeClr val="bg1"/>
              </a:solidFill>
              <a:latin typeface="+mj-lt"/>
            </a:endParaRPr>
          </a:p>
          <a:p>
            <a:pPr algn="l">
              <a:lnSpc>
                <a:spcPct val="150000"/>
              </a:lnSpc>
            </a:pPr>
            <a:endParaRPr lang="en-US" sz="2000" b="0" dirty="0">
              <a:solidFill>
                <a:schemeClr val="bg1"/>
              </a:solidFill>
              <a:latin typeface="+mj-lt"/>
            </a:endParaRPr>
          </a:p>
          <a:p>
            <a:pPr algn="l">
              <a:lnSpc>
                <a:spcPct val="150000"/>
              </a:lnSpc>
            </a:pPr>
            <a:r>
              <a:rPr lang="en-US" sz="2000" b="0" dirty="0">
                <a:solidFill>
                  <a:schemeClr val="bg1"/>
                </a:solidFill>
                <a:latin typeface="+mj-lt"/>
              </a:rPr>
              <a:t>2. Electric dipole radiation</a:t>
            </a:r>
          </a:p>
          <a:p>
            <a:pPr algn="l">
              <a:lnSpc>
                <a:spcPct val="150000"/>
              </a:lnSpc>
            </a:pPr>
            <a:endParaRPr lang="en-US" sz="2000" b="0" dirty="0">
              <a:solidFill>
                <a:schemeClr val="bg1"/>
              </a:solidFill>
              <a:latin typeface="+mj-lt"/>
            </a:endParaRPr>
          </a:p>
          <a:p>
            <a:pPr algn="l">
              <a:lnSpc>
                <a:spcPct val="150000"/>
              </a:lnSpc>
            </a:pPr>
            <a:endParaRPr lang="en-US" sz="2000" b="0" dirty="0">
              <a:solidFill>
                <a:schemeClr val="bg1"/>
              </a:solidFill>
              <a:latin typeface="+mj-lt"/>
            </a:endParaRPr>
          </a:p>
          <a:p>
            <a:pPr algn="l">
              <a:lnSpc>
                <a:spcPct val="150000"/>
              </a:lnSpc>
            </a:pPr>
            <a:r>
              <a:rPr lang="en-US" sz="2000" b="0" dirty="0">
                <a:solidFill>
                  <a:schemeClr val="bg1"/>
                </a:solidFill>
                <a:latin typeface="+mj-lt"/>
              </a:rPr>
              <a:t>3. EM field of the oscillating dipole</a:t>
            </a:r>
          </a:p>
          <a:p>
            <a:pPr algn="l">
              <a:lnSpc>
                <a:spcPct val="150000"/>
              </a:lnSpc>
            </a:pPr>
            <a:endParaRPr lang="en-US" sz="2000" b="0" dirty="0">
              <a:solidFill>
                <a:schemeClr val="bg1"/>
              </a:solidFill>
              <a:latin typeface="+mj-lt"/>
            </a:endParaRPr>
          </a:p>
          <a:p>
            <a:pPr algn="l">
              <a:lnSpc>
                <a:spcPct val="150000"/>
              </a:lnSpc>
            </a:pPr>
            <a:r>
              <a:rPr lang="en-US" sz="2000" b="0" dirty="0">
                <a:solidFill>
                  <a:schemeClr val="bg1"/>
                </a:solidFill>
                <a:latin typeface="+mj-lt"/>
              </a:rPr>
              <a:t>4. Properties of spherical waves</a:t>
            </a:r>
          </a:p>
          <a:p>
            <a:pPr algn="l">
              <a:lnSpc>
                <a:spcPct val="150000"/>
              </a:lnSpc>
            </a:pPr>
            <a:endParaRPr lang="en-US" sz="2000" b="0" dirty="0">
              <a:solidFill>
                <a:schemeClr val="bg1"/>
              </a:solidFill>
              <a:latin typeface="+mj-lt"/>
            </a:endParaRPr>
          </a:p>
          <a:p>
            <a:pPr algn="l">
              <a:lnSpc>
                <a:spcPct val="150000"/>
              </a:lnSpc>
            </a:pPr>
            <a:r>
              <a:rPr lang="en-US" sz="2000" b="0" dirty="0">
                <a:solidFill>
                  <a:schemeClr val="bg1"/>
                </a:solidFill>
                <a:latin typeface="+mj-lt"/>
              </a:rPr>
              <a:t>5. The radiated intensity</a:t>
            </a:r>
          </a:p>
          <a:p>
            <a:pPr algn="l">
              <a:lnSpc>
                <a:spcPct val="150000"/>
              </a:lnSpc>
            </a:pPr>
            <a:endParaRPr lang="en-US" sz="2000" b="0" dirty="0">
              <a:solidFill>
                <a:schemeClr val="bg1"/>
              </a:solidFill>
              <a:latin typeface="+mj-lt"/>
            </a:endParaRPr>
          </a:p>
          <a:p>
            <a:pPr algn="l">
              <a:lnSpc>
                <a:spcPct val="150000"/>
              </a:lnSpc>
            </a:pPr>
            <a:endParaRPr lang="en-US" sz="2000" b="0" dirty="0">
              <a:solidFill>
                <a:schemeClr val="bg1"/>
              </a:solidFill>
              <a:latin typeface="+mj-lt"/>
            </a:endParaRPr>
          </a:p>
          <a:p>
            <a:pPr algn="l">
              <a:lnSpc>
                <a:spcPct val="150000"/>
              </a:lnSpc>
            </a:pPr>
            <a:endParaRPr lang="en-US" sz="2000" b="0" dirty="0">
              <a:solidFill>
                <a:schemeClr val="bg1"/>
              </a:solidFill>
              <a:latin typeface="+mj-lt"/>
            </a:endParaRPr>
          </a:p>
          <a:p>
            <a:pPr algn="l">
              <a:lnSpc>
                <a:spcPct val="150000"/>
              </a:lnSpc>
            </a:pPr>
            <a:endParaRPr lang="en-US" sz="2000" b="0" dirty="0">
              <a:solidFill>
                <a:schemeClr val="bg1"/>
              </a:solidFill>
              <a:latin typeface="+mj-lt"/>
            </a:endParaRPr>
          </a:p>
        </p:txBody>
      </p:sp>
      <p:sp>
        <p:nvSpPr>
          <p:cNvPr id="6146" name="Rectangle 2"/>
          <p:cNvSpPr>
            <a:spLocks noGrp="1" noChangeArrowheads="1"/>
          </p:cNvSpPr>
          <p:nvPr>
            <p:ph type="title" idx="4294967295"/>
          </p:nvPr>
        </p:nvSpPr>
        <p:spPr>
          <a:xfrm>
            <a:off x="1524000" y="0"/>
            <a:ext cx="9144000" cy="609600"/>
          </a:xfrm>
          <a:effectLst>
            <a:outerShdw blurRad="12700" dist="25400" dir="2700000" algn="tl" rotWithShape="0">
              <a:prstClr val="black">
                <a:alpha val="83000"/>
              </a:prstClr>
            </a:outerShdw>
          </a:effectLst>
        </p:spPr>
        <p:txBody>
          <a:bodyPr/>
          <a:lstStyle/>
          <a:p>
            <a:pPr eaLnBrk="1" hangingPunct="1"/>
            <a:r>
              <a:rPr lang="en-US" altLang="en-US" dirty="0">
                <a:solidFill>
                  <a:schemeClr val="bg1"/>
                </a:solidFill>
              </a:rPr>
              <a:t>Chapter 11. Radiation. Lecture 30</a:t>
            </a:r>
          </a:p>
        </p:txBody>
      </p:sp>
      <p:sp>
        <p:nvSpPr>
          <p:cNvPr id="2" name="Rectangle 1"/>
          <p:cNvSpPr/>
          <p:nvPr/>
        </p:nvSpPr>
        <p:spPr>
          <a:xfrm>
            <a:off x="8948804" y="6439001"/>
            <a:ext cx="3243196" cy="416011"/>
          </a:xfrm>
          <a:prstGeom prst="rect">
            <a:avLst/>
          </a:prstGeom>
        </p:spPr>
        <p:txBody>
          <a:bodyPr wrap="none">
            <a:spAutoFit/>
          </a:bodyPr>
          <a:lstStyle/>
          <a:p>
            <a:pPr algn="l">
              <a:lnSpc>
                <a:spcPct val="150000"/>
              </a:lnSpc>
            </a:pPr>
            <a:r>
              <a:rPr lang="en-US" dirty="0">
                <a:solidFill>
                  <a:schemeClr val="bg1"/>
                </a:solidFill>
              </a:rPr>
              <a:t>Photo © Maxim Pchenitchnikov</a:t>
            </a:r>
          </a:p>
        </p:txBody>
      </p:sp>
      <p:pic>
        <p:nvPicPr>
          <p:cNvPr id="5" name="Picture 4">
            <a:extLst>
              <a:ext uri="{FF2B5EF4-FFF2-40B4-BE49-F238E27FC236}">
                <a16:creationId xmlns:a16="http://schemas.microsoft.com/office/drawing/2014/main" id="{9B9E0097-427B-FC50-1C7B-9062150CA2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951" y="805168"/>
            <a:ext cx="2436355" cy="119853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CEBA491-4182-6A0B-CFC6-2B1C4EAF7F31}"/>
                  </a:ext>
                </a:extLst>
              </p:cNvPr>
              <p:cNvSpPr/>
              <p:nvPr/>
            </p:nvSpPr>
            <p:spPr>
              <a:xfrm>
                <a:off x="7382934" y="3626339"/>
                <a:ext cx="4648464" cy="790024"/>
              </a:xfrm>
              <a:prstGeom prst="rect">
                <a:avLst/>
              </a:prstGeom>
              <a:ln w="19050">
                <a:solidFill>
                  <a:schemeClr val="bg1"/>
                </a:solidFill>
              </a:ln>
              <a:effectLst>
                <a:outerShdw blurRad="12700" dist="25400" dir="2700000" algn="tl" rotWithShape="0">
                  <a:prstClr val="black">
                    <a:alpha val="83000"/>
                  </a:prstClr>
                </a:outerShdw>
              </a:effectLst>
            </p:spPr>
            <p:txBody>
              <a:bodyPr wrap="square">
                <a:spAutoFit/>
              </a:bodyPr>
              <a:lstStyle/>
              <a:p>
                <a:pPr algn="r"/>
                <a14:m>
                  <m:oMathPara xmlns:m="http://schemas.openxmlformats.org/officeDocument/2006/math">
                    <m:oMathParaPr>
                      <m:jc m:val="left"/>
                    </m:oMathParaPr>
                    <m:oMath xmlns:m="http://schemas.openxmlformats.org/officeDocument/2006/math">
                      <m:r>
                        <a:rPr lang="en-US" sz="2000">
                          <a:solidFill>
                            <a:schemeClr val="bg1"/>
                          </a:solidFill>
                          <a:latin typeface="Cambria Math" panose="02040503050406030204" pitchFamily="18" charset="0"/>
                          <a:ea typeface="Cambria Math" panose="02040503050406030204" pitchFamily="18" charset="0"/>
                        </a:rPr>
                        <m:t>𝐄</m:t>
                      </m:r>
                      <m:r>
                        <a:rPr lang="en-US" sz="2000" i="1">
                          <a:solidFill>
                            <a:schemeClr val="bg1"/>
                          </a:solidFill>
                          <a:latin typeface="Cambria Math" panose="02040503050406030204" pitchFamily="18" charset="0"/>
                          <a:ea typeface="Cambria Math" panose="02040503050406030204" pitchFamily="18" charset="0"/>
                        </a:rPr>
                        <m:t>=</m:t>
                      </m:r>
                      <m:r>
                        <a:rPr lang="en-US" sz="2000" b="0" i="1">
                          <a:solidFill>
                            <a:schemeClr val="bg1"/>
                          </a:solidFill>
                          <a:latin typeface="Cambria Math" panose="02040503050406030204" pitchFamily="18" charset="0"/>
                          <a:ea typeface="Cambria Math" panose="02040503050406030204" pitchFamily="18" charset="0"/>
                        </a:rPr>
                        <m:t>−</m:t>
                      </m:r>
                      <m:f>
                        <m:fPr>
                          <m:ctrlPr>
                            <a:rPr lang="en-US" sz="2000" b="0" i="1">
                              <a:solidFill>
                                <a:schemeClr val="bg1"/>
                              </a:solidFill>
                              <a:latin typeface="Cambria Math" panose="02040503050406030204" pitchFamily="18" charset="0"/>
                              <a:ea typeface="Cambria Math" panose="02040503050406030204" pitchFamily="18" charset="0"/>
                            </a:rPr>
                          </m:ctrlPr>
                        </m:fPr>
                        <m:num>
                          <m:sSub>
                            <m:sSubPr>
                              <m:ctrlPr>
                                <a:rPr lang="en-US" sz="2000" b="0" i="1">
                                  <a:solidFill>
                                    <a:schemeClr val="bg1"/>
                                  </a:solidFill>
                                  <a:latin typeface="Cambria Math" panose="02040503050406030204" pitchFamily="18" charset="0"/>
                                  <a:ea typeface="Cambria Math" panose="02040503050406030204" pitchFamily="18" charset="0"/>
                                </a:rPr>
                              </m:ctrlPr>
                            </m:sSubPr>
                            <m:e>
                              <m:r>
                                <a:rPr lang="en-US" sz="2000" b="0" i="1">
                                  <a:solidFill>
                                    <a:schemeClr val="bg1"/>
                                  </a:solidFill>
                                  <a:latin typeface="Cambria Math" panose="02040503050406030204" pitchFamily="18" charset="0"/>
                                  <a:ea typeface="Cambria Math" panose="02040503050406030204" pitchFamily="18" charset="0"/>
                                </a:rPr>
                                <m:t>𝜇</m:t>
                              </m:r>
                            </m:e>
                            <m:sub>
                              <m:r>
                                <a:rPr lang="ru-RU" sz="2000" b="0" i="1">
                                  <a:solidFill>
                                    <a:schemeClr val="bg1"/>
                                  </a:solidFill>
                                  <a:latin typeface="Cambria Math" panose="02040503050406030204" pitchFamily="18" charset="0"/>
                                  <a:ea typeface="Cambria Math" panose="02040503050406030204" pitchFamily="18" charset="0"/>
                                </a:rPr>
                                <m:t>0</m:t>
                              </m:r>
                            </m:sub>
                          </m:sSub>
                          <m:sSub>
                            <m:sSubPr>
                              <m:ctrlPr>
                                <a:rPr lang="en-US" sz="2000" b="0" i="1" dirty="0">
                                  <a:solidFill>
                                    <a:schemeClr val="bg1"/>
                                  </a:solidFill>
                                  <a:latin typeface="Cambria Math" panose="02040503050406030204" pitchFamily="18" charset="0"/>
                                  <a:ea typeface="Cambria Math" panose="02040503050406030204" pitchFamily="18" charset="0"/>
                                </a:rPr>
                              </m:ctrlPr>
                            </m:sSubPr>
                            <m:e>
                              <m:r>
                                <a:rPr lang="en-US" sz="2000" b="0" i="1" dirty="0">
                                  <a:solidFill>
                                    <a:schemeClr val="bg1"/>
                                  </a:solidFill>
                                  <a:latin typeface="Cambria Math" panose="02040503050406030204" pitchFamily="18" charset="0"/>
                                  <a:ea typeface="Cambria Math" panose="02040503050406030204" pitchFamily="18" charset="0"/>
                                </a:rPr>
                                <m:t>𝑝</m:t>
                              </m:r>
                            </m:e>
                            <m:sub>
                              <m:r>
                                <a:rPr lang="en-US" sz="2000" b="0" i="1" dirty="0">
                                  <a:solidFill>
                                    <a:schemeClr val="bg1"/>
                                  </a:solidFill>
                                  <a:latin typeface="Cambria Math" panose="02040503050406030204" pitchFamily="18" charset="0"/>
                                  <a:ea typeface="Cambria Math" panose="02040503050406030204" pitchFamily="18" charset="0"/>
                                </a:rPr>
                                <m:t>0</m:t>
                              </m:r>
                            </m:sub>
                          </m:sSub>
                          <m:sSup>
                            <m:sSupPr>
                              <m:ctrlPr>
                                <a:rPr lang="en-US" sz="2000" b="0" i="1" dirty="0">
                                  <a:solidFill>
                                    <a:schemeClr val="bg1"/>
                                  </a:solidFill>
                                  <a:latin typeface="Cambria Math" panose="02040503050406030204" pitchFamily="18" charset="0"/>
                                  <a:ea typeface="Cambria Math" panose="02040503050406030204" pitchFamily="18" charset="0"/>
                                </a:rPr>
                              </m:ctrlPr>
                            </m:sSupPr>
                            <m:e>
                              <m:r>
                                <a:rPr lang="en-US" sz="2000" b="0" i="1" dirty="0">
                                  <a:solidFill>
                                    <a:schemeClr val="bg1"/>
                                  </a:solidFill>
                                  <a:latin typeface="Cambria Math" panose="02040503050406030204" pitchFamily="18" charset="0"/>
                                  <a:ea typeface="Cambria Math" panose="02040503050406030204" pitchFamily="18" charset="0"/>
                                </a:rPr>
                                <m:t>𝜔</m:t>
                              </m:r>
                            </m:e>
                            <m:sup>
                              <m:r>
                                <a:rPr lang="en-US" sz="2000" b="0" i="1" dirty="0">
                                  <a:solidFill>
                                    <a:schemeClr val="bg1"/>
                                  </a:solidFill>
                                  <a:latin typeface="Cambria Math" panose="02040503050406030204" pitchFamily="18" charset="0"/>
                                  <a:ea typeface="Cambria Math" panose="02040503050406030204" pitchFamily="18" charset="0"/>
                                </a:rPr>
                                <m:t>2</m:t>
                              </m:r>
                            </m:sup>
                          </m:sSup>
                        </m:num>
                        <m:den>
                          <m:r>
                            <a:rPr lang="en-US" sz="2000" b="0" i="1">
                              <a:solidFill>
                                <a:schemeClr val="bg1"/>
                              </a:solidFill>
                              <a:latin typeface="Cambria Math" panose="02040503050406030204" pitchFamily="18" charset="0"/>
                              <a:ea typeface="Cambria Math" panose="02040503050406030204" pitchFamily="18" charset="0"/>
                            </a:rPr>
                            <m:t>4</m:t>
                          </m:r>
                          <m:r>
                            <a:rPr lang="en-US" sz="2000" b="0" i="1">
                              <a:solidFill>
                                <a:schemeClr val="bg1"/>
                              </a:solidFill>
                              <a:latin typeface="Cambria Math" panose="02040503050406030204" pitchFamily="18" charset="0"/>
                              <a:ea typeface="Cambria Math" panose="02040503050406030204" pitchFamily="18" charset="0"/>
                            </a:rPr>
                            <m:t>𝜋</m:t>
                          </m:r>
                        </m:den>
                      </m:f>
                      <m:d>
                        <m:dPr>
                          <m:ctrlPr>
                            <a:rPr lang="en-US" sz="2000" b="0" i="1">
                              <a:solidFill>
                                <a:schemeClr val="bg1"/>
                              </a:solidFill>
                              <a:latin typeface="Cambria Math" panose="02040503050406030204" pitchFamily="18" charset="0"/>
                              <a:ea typeface="Cambria Math" panose="02040503050406030204" pitchFamily="18" charset="0"/>
                            </a:rPr>
                          </m:ctrlPr>
                        </m:dPr>
                        <m:e>
                          <m:f>
                            <m:fPr>
                              <m:ctrlPr>
                                <a:rPr lang="en-US" sz="2000" b="0" i="1">
                                  <a:solidFill>
                                    <a:schemeClr val="bg1"/>
                                  </a:solidFill>
                                  <a:latin typeface="Cambria Math" panose="02040503050406030204" pitchFamily="18" charset="0"/>
                                  <a:ea typeface="Cambria Math" panose="02040503050406030204" pitchFamily="18" charset="0"/>
                                </a:rPr>
                              </m:ctrlPr>
                            </m:fPr>
                            <m:num>
                              <m:r>
                                <a:rPr lang="en-US" sz="2000" b="0" i="1">
                                  <a:solidFill>
                                    <a:schemeClr val="bg1"/>
                                  </a:solidFill>
                                  <a:latin typeface="Cambria Math" panose="02040503050406030204" pitchFamily="18" charset="0"/>
                                  <a:ea typeface="Cambria Math" panose="02040503050406030204" pitchFamily="18" charset="0"/>
                                </a:rPr>
                                <m:t>𝑠𝑖𝑛</m:t>
                              </m:r>
                              <m:r>
                                <a:rPr lang="en-US" sz="2000" b="0" i="1">
                                  <a:solidFill>
                                    <a:schemeClr val="bg1"/>
                                  </a:solidFill>
                                  <a:latin typeface="Cambria Math" panose="02040503050406030204" pitchFamily="18" charset="0"/>
                                  <a:ea typeface="Cambria Math" panose="02040503050406030204" pitchFamily="18" charset="0"/>
                                </a:rPr>
                                <m:t>𝜃</m:t>
                              </m:r>
                            </m:num>
                            <m:den>
                              <m:r>
                                <a:rPr lang="en-US" sz="2000" b="0" i="1">
                                  <a:solidFill>
                                    <a:schemeClr val="bg1"/>
                                  </a:solidFill>
                                  <a:latin typeface="Cambria Math" panose="02040503050406030204" pitchFamily="18" charset="0"/>
                                  <a:ea typeface="Cambria Math" panose="02040503050406030204" pitchFamily="18" charset="0"/>
                                </a:rPr>
                                <m:t>𝑟</m:t>
                              </m:r>
                            </m:den>
                          </m:f>
                        </m:e>
                      </m:d>
                      <m:r>
                        <a:rPr lang="en-US" sz="2000" b="0" i="1">
                          <a:solidFill>
                            <a:schemeClr val="bg1"/>
                          </a:solidFill>
                          <a:latin typeface="Cambria Math" panose="02040503050406030204" pitchFamily="18" charset="0"/>
                          <a:ea typeface="Cambria Math" panose="02040503050406030204" pitchFamily="18" charset="0"/>
                        </a:rPr>
                        <m:t>𝑐𝑜𝑠</m:t>
                      </m:r>
                      <m:d>
                        <m:dPr>
                          <m:begChr m:val="["/>
                          <m:endChr m:val="]"/>
                          <m:ctrlPr>
                            <a:rPr lang="en-US" sz="2000" b="0" i="1" dirty="0">
                              <a:solidFill>
                                <a:schemeClr val="bg1"/>
                              </a:solidFill>
                              <a:latin typeface="Cambria Math" panose="02040503050406030204" pitchFamily="18" charset="0"/>
                              <a:ea typeface="Cambria Math" panose="02040503050406030204" pitchFamily="18" charset="0"/>
                            </a:rPr>
                          </m:ctrlPr>
                        </m:dPr>
                        <m:e>
                          <m:r>
                            <a:rPr lang="en-US" sz="2000" b="0" i="1" dirty="0">
                              <a:solidFill>
                                <a:schemeClr val="bg1"/>
                              </a:solidFill>
                              <a:latin typeface="Cambria Math" panose="02040503050406030204" pitchFamily="18" charset="0"/>
                              <a:ea typeface="Cambria Math" panose="02040503050406030204" pitchFamily="18" charset="0"/>
                            </a:rPr>
                            <m:t>𝜔</m:t>
                          </m:r>
                          <m:d>
                            <m:dPr>
                              <m:ctrlPr>
                                <a:rPr lang="en-US" sz="2000" b="0" i="1" dirty="0">
                                  <a:solidFill>
                                    <a:schemeClr val="bg1"/>
                                  </a:solidFill>
                                  <a:latin typeface="Cambria Math" panose="02040503050406030204" pitchFamily="18" charset="0"/>
                                  <a:ea typeface="Cambria Math" panose="02040503050406030204" pitchFamily="18" charset="0"/>
                                </a:rPr>
                              </m:ctrlPr>
                            </m:dPr>
                            <m:e>
                              <m:r>
                                <a:rPr lang="en-US" sz="2000" b="0" i="1">
                                  <a:solidFill>
                                    <a:schemeClr val="bg1"/>
                                  </a:solidFill>
                                  <a:latin typeface="Cambria Math" panose="02040503050406030204" pitchFamily="18" charset="0"/>
                                  <a:ea typeface="Cambria Math" panose="02040503050406030204" pitchFamily="18" charset="0"/>
                                </a:rPr>
                                <m:t>𝑡</m:t>
                              </m:r>
                              <m:r>
                                <a:rPr lang="en-US" sz="2000" b="0" i="1">
                                  <a:solidFill>
                                    <a:schemeClr val="bg1"/>
                                  </a:solidFill>
                                  <a:latin typeface="Cambria Math" panose="02040503050406030204" pitchFamily="18" charset="0"/>
                                  <a:ea typeface="Cambria Math" panose="02040503050406030204" pitchFamily="18" charset="0"/>
                                </a:rPr>
                                <m:t>−</m:t>
                              </m:r>
                              <m:f>
                                <m:fPr>
                                  <m:type m:val="lin"/>
                                  <m:ctrlPr>
                                    <a:rPr lang="en-US" sz="2000" b="0" i="1">
                                      <a:solidFill>
                                        <a:schemeClr val="bg1"/>
                                      </a:solidFill>
                                      <a:latin typeface="Cambria Math" panose="02040503050406030204" pitchFamily="18" charset="0"/>
                                      <a:ea typeface="Cambria Math" panose="02040503050406030204" pitchFamily="18" charset="0"/>
                                    </a:rPr>
                                  </m:ctrlPr>
                                </m:fPr>
                                <m:num>
                                  <m:r>
                                    <a:rPr lang="en-US" sz="2000" b="0" i="1">
                                      <a:solidFill>
                                        <a:schemeClr val="bg1"/>
                                      </a:solidFill>
                                      <a:latin typeface="Cambria Math" panose="02040503050406030204" pitchFamily="18" charset="0"/>
                                      <a:ea typeface="Cambria Math" panose="02040503050406030204" pitchFamily="18" charset="0"/>
                                    </a:rPr>
                                    <m:t>𝑟</m:t>
                                  </m:r>
                                </m:num>
                                <m:den>
                                  <m:r>
                                    <a:rPr lang="en-US" sz="2000" b="0" i="1">
                                      <a:solidFill>
                                        <a:schemeClr val="bg1"/>
                                      </a:solidFill>
                                      <a:latin typeface="Cambria Math" panose="02040503050406030204" pitchFamily="18" charset="0"/>
                                      <a:ea typeface="Cambria Math" panose="02040503050406030204" pitchFamily="18" charset="0"/>
                                    </a:rPr>
                                    <m:t>𝑐</m:t>
                                  </m:r>
                                </m:den>
                              </m:f>
                            </m:e>
                          </m:d>
                        </m:e>
                      </m:d>
                      <m:r>
                        <a:rPr lang="en-US" sz="2000" b="0" i="1">
                          <a:solidFill>
                            <a:schemeClr val="bg1"/>
                          </a:solidFill>
                          <a:latin typeface="Cambria Math" panose="02040503050406030204" pitchFamily="18" charset="0"/>
                          <a:ea typeface="Cambria Math" panose="02040503050406030204" pitchFamily="18" charset="0"/>
                        </a:rPr>
                        <m:t> </m:t>
                      </m:r>
                      <m:acc>
                        <m:accPr>
                          <m:chr m:val="̂"/>
                          <m:ctrlPr>
                            <a:rPr lang="en-US" sz="2000" b="0" i="1">
                              <a:solidFill>
                                <a:schemeClr val="bg1"/>
                              </a:solidFill>
                              <a:latin typeface="Cambria Math" panose="02040503050406030204" pitchFamily="18" charset="0"/>
                              <a:ea typeface="Cambria Math" panose="02040503050406030204" pitchFamily="18" charset="0"/>
                            </a:rPr>
                          </m:ctrlPr>
                        </m:accPr>
                        <m:e>
                          <m:r>
                            <a:rPr lang="en-US" sz="2000">
                              <a:solidFill>
                                <a:schemeClr val="bg1"/>
                              </a:solidFill>
                              <a:latin typeface="Cambria Math" panose="02040503050406030204" pitchFamily="18" charset="0"/>
                              <a:ea typeface="Cambria Math" panose="02040503050406030204" pitchFamily="18" charset="0"/>
                            </a:rPr>
                            <m:t>𝛉</m:t>
                          </m:r>
                        </m:e>
                      </m:acc>
                    </m:oMath>
                  </m:oMathPara>
                </a14:m>
                <a:endParaRPr lang="en-US" sz="2000" b="0" i="1" dirty="0">
                  <a:solidFill>
                    <a:schemeClr val="bg1"/>
                  </a:solidFill>
                </a:endParaRPr>
              </a:p>
            </p:txBody>
          </p:sp>
        </mc:Choice>
        <mc:Fallback xmlns="">
          <p:sp>
            <p:nvSpPr>
              <p:cNvPr id="11" name="Rectangle 10">
                <a:extLst>
                  <a:ext uri="{FF2B5EF4-FFF2-40B4-BE49-F238E27FC236}">
                    <a16:creationId xmlns:a16="http://schemas.microsoft.com/office/drawing/2014/main" id="{FCEBA491-4182-6A0B-CFC6-2B1C4EAF7F31}"/>
                  </a:ext>
                </a:extLst>
              </p:cNvPr>
              <p:cNvSpPr>
                <a:spLocks noRot="1" noChangeAspect="1" noMove="1" noResize="1" noEditPoints="1" noAdjustHandles="1" noChangeArrowheads="1" noChangeShapeType="1" noTextEdit="1"/>
              </p:cNvSpPr>
              <p:nvPr/>
            </p:nvSpPr>
            <p:spPr>
              <a:xfrm>
                <a:off x="7382934" y="3626339"/>
                <a:ext cx="4648464" cy="790024"/>
              </a:xfrm>
              <a:prstGeom prst="rect">
                <a:avLst/>
              </a:prstGeom>
              <a:blipFill>
                <a:blip r:embed="rId5"/>
                <a:stretch>
                  <a:fillRect/>
                </a:stretch>
              </a:blipFill>
              <a:ln w="19050">
                <a:solidFill>
                  <a:schemeClr val="bg1"/>
                </a:solidFill>
              </a:ln>
              <a:effectLst>
                <a:outerShdw blurRad="12700" dist="25400" dir="2700000" algn="tl" rotWithShape="0">
                  <a:prstClr val="black">
                    <a:alpha val="83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01DA455-44EB-5752-90FE-7D632E28499B}"/>
                  </a:ext>
                </a:extLst>
              </p:cNvPr>
              <p:cNvSpPr/>
              <p:nvPr/>
            </p:nvSpPr>
            <p:spPr>
              <a:xfrm>
                <a:off x="7384332" y="4527075"/>
                <a:ext cx="4647067" cy="790024"/>
              </a:xfrm>
              <a:prstGeom prst="rect">
                <a:avLst/>
              </a:prstGeom>
              <a:ln w="19050">
                <a:solidFill>
                  <a:schemeClr val="bg1"/>
                </a:solidFill>
              </a:ln>
              <a:effectLst>
                <a:outerShdw blurRad="12700" dist="25400" dir="2700000" algn="tl" rotWithShape="0">
                  <a:prstClr val="black">
                    <a:alpha val="83000"/>
                  </a:prstClr>
                </a:outerShdw>
              </a:effectLst>
            </p:spPr>
            <p:txBody>
              <a:bodyPr wrap="square">
                <a:spAutoFit/>
              </a:bodyPr>
              <a:lstStyle/>
              <a:p>
                <a:pPr algn="r"/>
                <a14:m>
                  <m:oMathPara xmlns:m="http://schemas.openxmlformats.org/officeDocument/2006/math">
                    <m:oMathParaPr>
                      <m:jc m:val="center"/>
                    </m:oMathParaPr>
                    <m:oMath xmlns:m="http://schemas.openxmlformats.org/officeDocument/2006/math">
                      <m:r>
                        <a:rPr lang="en-US" sz="2000">
                          <a:solidFill>
                            <a:schemeClr val="bg1"/>
                          </a:solidFill>
                          <a:latin typeface="Cambria Math" panose="02040503050406030204" pitchFamily="18" charset="0"/>
                          <a:ea typeface="Cambria Math" panose="02040503050406030204" pitchFamily="18" charset="0"/>
                        </a:rPr>
                        <m:t>𝐁</m:t>
                      </m:r>
                      <m:r>
                        <a:rPr lang="en-US" sz="2000" b="0" i="1">
                          <a:solidFill>
                            <a:schemeClr val="bg1"/>
                          </a:solidFill>
                          <a:latin typeface="Cambria Math"/>
                          <a:ea typeface="Cambria Math"/>
                        </a:rPr>
                        <m:t>=</m:t>
                      </m:r>
                      <m:r>
                        <a:rPr lang="en-US" sz="2000" b="0" i="1">
                          <a:solidFill>
                            <a:schemeClr val="bg1"/>
                          </a:solidFill>
                          <a:latin typeface="Cambria Math" panose="02040503050406030204" pitchFamily="18" charset="0"/>
                          <a:ea typeface="Cambria Math" panose="02040503050406030204" pitchFamily="18" charset="0"/>
                        </a:rPr>
                        <m:t>−</m:t>
                      </m:r>
                      <m:f>
                        <m:fPr>
                          <m:ctrlPr>
                            <a:rPr lang="en-US" sz="2000" b="0" i="1">
                              <a:solidFill>
                                <a:schemeClr val="bg1"/>
                              </a:solidFill>
                              <a:latin typeface="Cambria Math" panose="02040503050406030204" pitchFamily="18" charset="0"/>
                              <a:ea typeface="Cambria Math" panose="02040503050406030204" pitchFamily="18" charset="0"/>
                            </a:rPr>
                          </m:ctrlPr>
                        </m:fPr>
                        <m:num>
                          <m:sSub>
                            <m:sSubPr>
                              <m:ctrlPr>
                                <a:rPr lang="en-US" sz="2000" b="0" i="1">
                                  <a:solidFill>
                                    <a:schemeClr val="bg1"/>
                                  </a:solidFill>
                                  <a:latin typeface="Cambria Math" panose="02040503050406030204" pitchFamily="18" charset="0"/>
                                  <a:ea typeface="Cambria Math" panose="02040503050406030204" pitchFamily="18" charset="0"/>
                                </a:rPr>
                              </m:ctrlPr>
                            </m:sSubPr>
                            <m:e>
                              <m:r>
                                <a:rPr lang="en-US" sz="2000" b="0" i="1">
                                  <a:solidFill>
                                    <a:schemeClr val="bg1"/>
                                  </a:solidFill>
                                  <a:latin typeface="Cambria Math" panose="02040503050406030204" pitchFamily="18" charset="0"/>
                                  <a:ea typeface="Cambria Math" panose="02040503050406030204" pitchFamily="18" charset="0"/>
                                </a:rPr>
                                <m:t>𝜇</m:t>
                              </m:r>
                            </m:e>
                            <m:sub>
                              <m:r>
                                <a:rPr lang="ru-RU" sz="2000" b="0" i="1">
                                  <a:solidFill>
                                    <a:schemeClr val="bg1"/>
                                  </a:solidFill>
                                  <a:latin typeface="Cambria Math" panose="02040503050406030204" pitchFamily="18" charset="0"/>
                                  <a:ea typeface="Cambria Math" panose="02040503050406030204" pitchFamily="18" charset="0"/>
                                </a:rPr>
                                <m:t>0</m:t>
                              </m:r>
                            </m:sub>
                          </m:sSub>
                          <m:sSub>
                            <m:sSubPr>
                              <m:ctrlPr>
                                <a:rPr lang="en-US" sz="2000" b="0" i="1" dirty="0">
                                  <a:solidFill>
                                    <a:schemeClr val="bg1"/>
                                  </a:solidFill>
                                  <a:latin typeface="Cambria Math" panose="02040503050406030204" pitchFamily="18" charset="0"/>
                                  <a:ea typeface="Cambria Math" panose="02040503050406030204" pitchFamily="18" charset="0"/>
                                </a:rPr>
                              </m:ctrlPr>
                            </m:sSubPr>
                            <m:e>
                              <m:r>
                                <a:rPr lang="en-US" sz="2000" b="0" i="1" dirty="0">
                                  <a:solidFill>
                                    <a:schemeClr val="bg1"/>
                                  </a:solidFill>
                                  <a:latin typeface="Cambria Math" panose="02040503050406030204" pitchFamily="18" charset="0"/>
                                  <a:ea typeface="Cambria Math" panose="02040503050406030204" pitchFamily="18" charset="0"/>
                                </a:rPr>
                                <m:t>𝑝</m:t>
                              </m:r>
                            </m:e>
                            <m:sub>
                              <m:r>
                                <a:rPr lang="en-US" sz="2000" b="0" i="1" dirty="0">
                                  <a:solidFill>
                                    <a:schemeClr val="bg1"/>
                                  </a:solidFill>
                                  <a:latin typeface="Cambria Math" panose="02040503050406030204" pitchFamily="18" charset="0"/>
                                  <a:ea typeface="Cambria Math" panose="02040503050406030204" pitchFamily="18" charset="0"/>
                                </a:rPr>
                                <m:t>0</m:t>
                              </m:r>
                            </m:sub>
                          </m:sSub>
                          <m:sSup>
                            <m:sSupPr>
                              <m:ctrlPr>
                                <a:rPr lang="en-US" sz="2000" b="0" i="1" dirty="0">
                                  <a:solidFill>
                                    <a:schemeClr val="bg1"/>
                                  </a:solidFill>
                                  <a:latin typeface="Cambria Math" panose="02040503050406030204" pitchFamily="18" charset="0"/>
                                  <a:ea typeface="Cambria Math" panose="02040503050406030204" pitchFamily="18" charset="0"/>
                                </a:rPr>
                              </m:ctrlPr>
                            </m:sSupPr>
                            <m:e>
                              <m:r>
                                <a:rPr lang="en-US" sz="2000" b="0" i="1" dirty="0">
                                  <a:solidFill>
                                    <a:schemeClr val="bg1"/>
                                  </a:solidFill>
                                  <a:latin typeface="Cambria Math" panose="02040503050406030204" pitchFamily="18" charset="0"/>
                                  <a:ea typeface="Cambria Math" panose="02040503050406030204" pitchFamily="18" charset="0"/>
                                </a:rPr>
                                <m:t>𝜔</m:t>
                              </m:r>
                            </m:e>
                            <m:sup>
                              <m:r>
                                <a:rPr lang="en-US" sz="2000" b="0" i="1" dirty="0">
                                  <a:solidFill>
                                    <a:schemeClr val="bg1"/>
                                  </a:solidFill>
                                  <a:latin typeface="Cambria Math" panose="02040503050406030204" pitchFamily="18" charset="0"/>
                                  <a:ea typeface="Cambria Math" panose="02040503050406030204" pitchFamily="18" charset="0"/>
                                </a:rPr>
                                <m:t>2</m:t>
                              </m:r>
                            </m:sup>
                          </m:sSup>
                        </m:num>
                        <m:den>
                          <m:r>
                            <a:rPr lang="en-US" sz="2000" b="0" i="1">
                              <a:solidFill>
                                <a:schemeClr val="bg1"/>
                              </a:solidFill>
                              <a:latin typeface="Cambria Math" panose="02040503050406030204" pitchFamily="18" charset="0"/>
                              <a:ea typeface="Cambria Math" panose="02040503050406030204" pitchFamily="18" charset="0"/>
                            </a:rPr>
                            <m:t>4</m:t>
                          </m:r>
                          <m:r>
                            <a:rPr lang="en-US" sz="2000" b="0" i="1">
                              <a:solidFill>
                                <a:schemeClr val="bg1"/>
                              </a:solidFill>
                              <a:latin typeface="Cambria Math" panose="02040503050406030204" pitchFamily="18" charset="0"/>
                              <a:ea typeface="Cambria Math" panose="02040503050406030204" pitchFamily="18" charset="0"/>
                            </a:rPr>
                            <m:t>𝜋</m:t>
                          </m:r>
                          <m:r>
                            <a:rPr lang="en-US" sz="2000" b="0" i="1">
                              <a:solidFill>
                                <a:schemeClr val="bg1"/>
                              </a:solidFill>
                              <a:latin typeface="Cambria Math"/>
                              <a:ea typeface="Cambria Math" panose="02040503050406030204" pitchFamily="18" charset="0"/>
                            </a:rPr>
                            <m:t>𝑐</m:t>
                          </m:r>
                        </m:den>
                      </m:f>
                      <m:d>
                        <m:dPr>
                          <m:ctrlPr>
                            <a:rPr lang="en-US" sz="2000" b="0" i="1">
                              <a:solidFill>
                                <a:schemeClr val="bg1"/>
                              </a:solidFill>
                              <a:latin typeface="Cambria Math" panose="02040503050406030204" pitchFamily="18" charset="0"/>
                              <a:ea typeface="Cambria Math" panose="02040503050406030204" pitchFamily="18" charset="0"/>
                            </a:rPr>
                          </m:ctrlPr>
                        </m:dPr>
                        <m:e>
                          <m:f>
                            <m:fPr>
                              <m:ctrlPr>
                                <a:rPr lang="en-US" sz="2000" b="0" i="1">
                                  <a:solidFill>
                                    <a:schemeClr val="bg1"/>
                                  </a:solidFill>
                                  <a:latin typeface="Cambria Math" panose="02040503050406030204" pitchFamily="18" charset="0"/>
                                  <a:ea typeface="Cambria Math" panose="02040503050406030204" pitchFamily="18" charset="0"/>
                                </a:rPr>
                              </m:ctrlPr>
                            </m:fPr>
                            <m:num>
                              <m:r>
                                <a:rPr lang="en-US" sz="2000" b="0" i="1">
                                  <a:solidFill>
                                    <a:schemeClr val="bg1"/>
                                  </a:solidFill>
                                  <a:latin typeface="Cambria Math" panose="02040503050406030204" pitchFamily="18" charset="0"/>
                                  <a:ea typeface="Cambria Math" panose="02040503050406030204" pitchFamily="18" charset="0"/>
                                </a:rPr>
                                <m:t>𝑠𝑖𝑛</m:t>
                              </m:r>
                              <m:r>
                                <a:rPr lang="en-US" sz="2000" b="0" i="1">
                                  <a:solidFill>
                                    <a:schemeClr val="bg1"/>
                                  </a:solidFill>
                                  <a:latin typeface="Cambria Math" panose="02040503050406030204" pitchFamily="18" charset="0"/>
                                  <a:ea typeface="Cambria Math" panose="02040503050406030204" pitchFamily="18" charset="0"/>
                                </a:rPr>
                                <m:t>𝜃</m:t>
                              </m:r>
                            </m:num>
                            <m:den>
                              <m:r>
                                <a:rPr lang="en-US" sz="2000" b="0" i="1">
                                  <a:solidFill>
                                    <a:schemeClr val="bg1"/>
                                  </a:solidFill>
                                  <a:latin typeface="Cambria Math" panose="02040503050406030204" pitchFamily="18" charset="0"/>
                                  <a:ea typeface="Cambria Math" panose="02040503050406030204" pitchFamily="18" charset="0"/>
                                </a:rPr>
                                <m:t>𝑟</m:t>
                              </m:r>
                            </m:den>
                          </m:f>
                        </m:e>
                      </m:d>
                      <m:r>
                        <a:rPr lang="en-US" sz="2000" b="0" i="1">
                          <a:solidFill>
                            <a:schemeClr val="bg1"/>
                          </a:solidFill>
                          <a:latin typeface="Cambria Math" panose="02040503050406030204" pitchFamily="18" charset="0"/>
                          <a:ea typeface="Cambria Math" panose="02040503050406030204" pitchFamily="18" charset="0"/>
                        </a:rPr>
                        <m:t>𝑐𝑜𝑠</m:t>
                      </m:r>
                      <m:d>
                        <m:dPr>
                          <m:begChr m:val="["/>
                          <m:endChr m:val="]"/>
                          <m:ctrlPr>
                            <a:rPr lang="en-US" sz="2000" b="0" i="1" dirty="0">
                              <a:solidFill>
                                <a:schemeClr val="bg1"/>
                              </a:solidFill>
                              <a:latin typeface="Cambria Math" panose="02040503050406030204" pitchFamily="18" charset="0"/>
                              <a:ea typeface="Cambria Math" panose="02040503050406030204" pitchFamily="18" charset="0"/>
                            </a:rPr>
                          </m:ctrlPr>
                        </m:dPr>
                        <m:e>
                          <m:r>
                            <a:rPr lang="en-US" sz="2000" b="0" i="1" dirty="0">
                              <a:solidFill>
                                <a:schemeClr val="bg1"/>
                              </a:solidFill>
                              <a:latin typeface="Cambria Math" panose="02040503050406030204" pitchFamily="18" charset="0"/>
                              <a:ea typeface="Cambria Math" panose="02040503050406030204" pitchFamily="18" charset="0"/>
                            </a:rPr>
                            <m:t>𝜔</m:t>
                          </m:r>
                          <m:d>
                            <m:dPr>
                              <m:ctrlPr>
                                <a:rPr lang="en-US" sz="2000" b="0" i="1" dirty="0">
                                  <a:solidFill>
                                    <a:schemeClr val="bg1"/>
                                  </a:solidFill>
                                  <a:latin typeface="Cambria Math" panose="02040503050406030204" pitchFamily="18" charset="0"/>
                                  <a:ea typeface="Cambria Math" panose="02040503050406030204" pitchFamily="18" charset="0"/>
                                </a:rPr>
                              </m:ctrlPr>
                            </m:dPr>
                            <m:e>
                              <m:r>
                                <a:rPr lang="en-US" sz="2000" b="0" i="1">
                                  <a:solidFill>
                                    <a:schemeClr val="bg1"/>
                                  </a:solidFill>
                                  <a:latin typeface="Cambria Math" panose="02040503050406030204" pitchFamily="18" charset="0"/>
                                  <a:ea typeface="Cambria Math" panose="02040503050406030204" pitchFamily="18" charset="0"/>
                                </a:rPr>
                                <m:t>𝑡</m:t>
                              </m:r>
                              <m:r>
                                <a:rPr lang="en-US" sz="2000" b="0" i="1">
                                  <a:solidFill>
                                    <a:schemeClr val="bg1"/>
                                  </a:solidFill>
                                  <a:latin typeface="Cambria Math" panose="02040503050406030204" pitchFamily="18" charset="0"/>
                                  <a:ea typeface="Cambria Math" panose="02040503050406030204" pitchFamily="18" charset="0"/>
                                </a:rPr>
                                <m:t>−</m:t>
                              </m:r>
                              <m:r>
                                <a:rPr lang="en-US" sz="2000" b="0" i="1">
                                  <a:solidFill>
                                    <a:schemeClr val="bg1"/>
                                  </a:solidFill>
                                  <a:latin typeface="Cambria Math" panose="02040503050406030204" pitchFamily="18" charset="0"/>
                                  <a:ea typeface="Cambria Math" panose="02040503050406030204" pitchFamily="18" charset="0"/>
                                </a:rPr>
                                <m:t>𝑟</m:t>
                              </m:r>
                              <m:r>
                                <a:rPr lang="en-US" sz="2000" b="0" i="1">
                                  <a:solidFill>
                                    <a:schemeClr val="bg1"/>
                                  </a:solidFill>
                                  <a:latin typeface="Cambria Math" panose="02040503050406030204" pitchFamily="18" charset="0"/>
                                  <a:ea typeface="Cambria Math" panose="02040503050406030204" pitchFamily="18" charset="0"/>
                                </a:rPr>
                                <m:t>/</m:t>
                              </m:r>
                              <m:r>
                                <a:rPr lang="en-US" sz="2000" b="0" i="1">
                                  <a:solidFill>
                                    <a:schemeClr val="bg1"/>
                                  </a:solidFill>
                                  <a:latin typeface="Cambria Math" panose="02040503050406030204" pitchFamily="18" charset="0"/>
                                  <a:ea typeface="Cambria Math" panose="02040503050406030204" pitchFamily="18" charset="0"/>
                                </a:rPr>
                                <m:t>𝑐</m:t>
                              </m:r>
                            </m:e>
                          </m:d>
                        </m:e>
                      </m:d>
                      <m:acc>
                        <m:accPr>
                          <m:chr m:val="̂"/>
                          <m:ctrlPr>
                            <a:rPr lang="en-US" sz="2000" b="0" i="1">
                              <a:solidFill>
                                <a:schemeClr val="bg1"/>
                              </a:solidFill>
                              <a:latin typeface="Cambria Math" panose="02040503050406030204" pitchFamily="18" charset="0"/>
                              <a:ea typeface="Cambria Math" panose="02040503050406030204" pitchFamily="18" charset="0"/>
                            </a:rPr>
                          </m:ctrlPr>
                        </m:accPr>
                        <m:e>
                          <m:r>
                            <a:rPr lang="en-US" sz="2000">
                              <a:solidFill>
                                <a:schemeClr val="bg1"/>
                              </a:solidFill>
                              <a:latin typeface="Cambria Math" panose="02040503050406030204" pitchFamily="18" charset="0"/>
                              <a:ea typeface="Cambria Math" panose="02040503050406030204" pitchFamily="18" charset="0"/>
                            </a:rPr>
                            <m:t>𝛟</m:t>
                          </m:r>
                        </m:e>
                      </m:acc>
                    </m:oMath>
                  </m:oMathPara>
                </a14:m>
                <a:endParaRPr lang="en-US" sz="2000" b="0" dirty="0">
                  <a:solidFill>
                    <a:schemeClr val="bg1"/>
                  </a:solidFill>
                </a:endParaRPr>
              </a:p>
            </p:txBody>
          </p:sp>
        </mc:Choice>
        <mc:Fallback xmlns="">
          <p:sp>
            <p:nvSpPr>
              <p:cNvPr id="12" name="Rectangle 11">
                <a:extLst>
                  <a:ext uri="{FF2B5EF4-FFF2-40B4-BE49-F238E27FC236}">
                    <a16:creationId xmlns:a16="http://schemas.microsoft.com/office/drawing/2014/main" id="{A01DA455-44EB-5752-90FE-7D632E28499B}"/>
                  </a:ext>
                </a:extLst>
              </p:cNvPr>
              <p:cNvSpPr>
                <a:spLocks noRot="1" noChangeAspect="1" noMove="1" noResize="1" noEditPoints="1" noAdjustHandles="1" noChangeArrowheads="1" noChangeShapeType="1" noTextEdit="1"/>
              </p:cNvSpPr>
              <p:nvPr/>
            </p:nvSpPr>
            <p:spPr>
              <a:xfrm>
                <a:off x="7384332" y="4527075"/>
                <a:ext cx="4647067" cy="790024"/>
              </a:xfrm>
              <a:prstGeom prst="rect">
                <a:avLst/>
              </a:prstGeom>
              <a:blipFill>
                <a:blip r:embed="rId6"/>
                <a:stretch>
                  <a:fillRect/>
                </a:stretch>
              </a:blipFill>
              <a:ln w="19050">
                <a:solidFill>
                  <a:schemeClr val="bg1"/>
                </a:solidFill>
              </a:ln>
              <a:effectLst>
                <a:outerShdw blurRad="12700" dist="25400" dir="2700000" algn="tl" rotWithShape="0">
                  <a:prstClr val="black">
                    <a:alpha val="83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382934" y="5659509"/>
                <a:ext cx="2975302" cy="794833"/>
              </a:xfrm>
              <a:prstGeom prst="rect">
                <a:avLst/>
              </a:prstGeom>
              <a:ln w="19050">
                <a:solidFill>
                  <a:schemeClr val="bg1"/>
                </a:solidFill>
              </a:ln>
              <a:effectLst>
                <a:outerShdw blurRad="12700" dist="25400" dir="2700000" algn="tl" rotWithShape="0">
                  <a:prstClr val="black">
                    <a:alpha val="83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solidFill>
                                <a:schemeClr val="bg1"/>
                              </a:solidFill>
                              <a:latin typeface="Cambria Math" panose="02040503050406030204" pitchFamily="18" charset="0"/>
                              <a:ea typeface="Cambria Math" panose="02040503050406030204" pitchFamily="18" charset="0"/>
                            </a:rPr>
                          </m:ctrlPr>
                        </m:dPr>
                        <m:e>
                          <m:acc>
                            <m:accPr>
                              <m:chr m:val="⃗"/>
                              <m:ctrlPr>
                                <a:rPr lang="en-US" sz="2000" i="1" smtClean="0">
                                  <a:solidFill>
                                    <a:schemeClr val="bg1"/>
                                  </a:solidFill>
                                  <a:latin typeface="Cambria Math" panose="02040503050406030204" pitchFamily="18" charset="0"/>
                                  <a:ea typeface="Cambria Math" panose="02040503050406030204" pitchFamily="18" charset="0"/>
                                </a:rPr>
                              </m:ctrlPr>
                            </m:accPr>
                            <m:e>
                              <m:r>
                                <a:rPr lang="en-US" sz="2000">
                                  <a:solidFill>
                                    <a:schemeClr val="bg1"/>
                                  </a:solidFill>
                                  <a:latin typeface="Cambria Math" panose="02040503050406030204" pitchFamily="18" charset="0"/>
                                  <a:ea typeface="Cambria Math" panose="02040503050406030204" pitchFamily="18" charset="0"/>
                                </a:rPr>
                                <m:t>𝐒</m:t>
                              </m:r>
                            </m:e>
                          </m:acc>
                        </m:e>
                      </m:d>
                      <m:r>
                        <a:rPr lang="en-US" sz="2000" b="0" i="1">
                          <a:solidFill>
                            <a:schemeClr val="bg1"/>
                          </a:solidFill>
                          <a:latin typeface="Cambria Math" panose="02040503050406030204" pitchFamily="18" charset="0"/>
                          <a:ea typeface="Cambria Math" panose="02040503050406030204" pitchFamily="18" charset="0"/>
                        </a:rPr>
                        <m:t>=</m:t>
                      </m:r>
                      <m:f>
                        <m:fPr>
                          <m:ctrlPr>
                            <a:rPr lang="en-US" sz="2000" b="0" i="1">
                              <a:solidFill>
                                <a:schemeClr val="bg1"/>
                              </a:solidFill>
                              <a:latin typeface="Cambria Math" panose="02040503050406030204" pitchFamily="18" charset="0"/>
                              <a:ea typeface="Cambria Math" panose="02040503050406030204" pitchFamily="18" charset="0"/>
                            </a:rPr>
                          </m:ctrlPr>
                        </m:fPr>
                        <m:num>
                          <m:sSub>
                            <m:sSubPr>
                              <m:ctrlPr>
                                <a:rPr lang="en-US" sz="2000" b="0" i="1">
                                  <a:solidFill>
                                    <a:schemeClr val="bg1"/>
                                  </a:solidFill>
                                  <a:latin typeface="Cambria Math" panose="02040503050406030204" pitchFamily="18" charset="0"/>
                                  <a:ea typeface="Cambria Math" panose="02040503050406030204" pitchFamily="18" charset="0"/>
                                </a:rPr>
                              </m:ctrlPr>
                            </m:sSubPr>
                            <m:e>
                              <m:r>
                                <a:rPr lang="en-US" sz="2000" b="0" i="1">
                                  <a:solidFill>
                                    <a:schemeClr val="bg1"/>
                                  </a:solidFill>
                                  <a:latin typeface="Cambria Math" panose="02040503050406030204" pitchFamily="18" charset="0"/>
                                  <a:ea typeface="Cambria Math" panose="02040503050406030204" pitchFamily="18" charset="0"/>
                                </a:rPr>
                                <m:t>𝜇</m:t>
                              </m:r>
                            </m:e>
                            <m:sub>
                              <m:r>
                                <a:rPr lang="ru-RU" sz="2000" b="0" i="1">
                                  <a:solidFill>
                                    <a:schemeClr val="bg1"/>
                                  </a:solidFill>
                                  <a:latin typeface="Cambria Math" panose="02040503050406030204" pitchFamily="18" charset="0"/>
                                  <a:ea typeface="Cambria Math" panose="02040503050406030204" pitchFamily="18" charset="0"/>
                                </a:rPr>
                                <m:t>0</m:t>
                              </m:r>
                            </m:sub>
                          </m:sSub>
                          <m:sSubSup>
                            <m:sSubSupPr>
                              <m:ctrlPr>
                                <a:rPr lang="ru-RU" sz="2000" b="0" i="1">
                                  <a:solidFill>
                                    <a:schemeClr val="bg1"/>
                                  </a:solidFill>
                                  <a:latin typeface="Cambria Math" panose="02040503050406030204" pitchFamily="18" charset="0"/>
                                  <a:ea typeface="Cambria Math" panose="02040503050406030204" pitchFamily="18" charset="0"/>
                                </a:rPr>
                              </m:ctrlPr>
                            </m:sSubSupPr>
                            <m:e>
                              <m:r>
                                <a:rPr lang="en-US" sz="2000" b="0" i="1">
                                  <a:solidFill>
                                    <a:schemeClr val="bg1"/>
                                  </a:solidFill>
                                  <a:latin typeface="Cambria Math" panose="02040503050406030204" pitchFamily="18" charset="0"/>
                                  <a:ea typeface="Cambria Math" panose="02040503050406030204" pitchFamily="18" charset="0"/>
                                </a:rPr>
                                <m:t>𝑝</m:t>
                              </m:r>
                            </m:e>
                            <m:sub>
                              <m:r>
                                <a:rPr lang="en-US" sz="2000" b="0" i="1">
                                  <a:solidFill>
                                    <a:schemeClr val="bg1"/>
                                  </a:solidFill>
                                  <a:latin typeface="Cambria Math" panose="02040503050406030204" pitchFamily="18" charset="0"/>
                                  <a:ea typeface="Cambria Math" panose="02040503050406030204" pitchFamily="18" charset="0"/>
                                </a:rPr>
                                <m:t>0</m:t>
                              </m:r>
                            </m:sub>
                            <m:sup>
                              <m:r>
                                <a:rPr lang="en-US" sz="2000" b="0" i="1">
                                  <a:solidFill>
                                    <a:schemeClr val="bg1"/>
                                  </a:solidFill>
                                  <a:latin typeface="Cambria Math" panose="02040503050406030204" pitchFamily="18" charset="0"/>
                                  <a:ea typeface="Cambria Math" panose="02040503050406030204" pitchFamily="18" charset="0"/>
                                </a:rPr>
                                <m:t>2</m:t>
                              </m:r>
                            </m:sup>
                          </m:sSubSup>
                          <m:sSup>
                            <m:sSupPr>
                              <m:ctrlPr>
                                <a:rPr lang="en-US" sz="2000" b="0" i="1" dirty="0">
                                  <a:solidFill>
                                    <a:schemeClr val="bg1"/>
                                  </a:solidFill>
                                  <a:latin typeface="Cambria Math" panose="02040503050406030204" pitchFamily="18" charset="0"/>
                                  <a:ea typeface="Cambria Math" panose="02040503050406030204" pitchFamily="18" charset="0"/>
                                </a:rPr>
                              </m:ctrlPr>
                            </m:sSupPr>
                            <m:e>
                              <m:r>
                                <a:rPr lang="en-US" sz="2000" b="0" i="1" dirty="0">
                                  <a:solidFill>
                                    <a:schemeClr val="bg1"/>
                                  </a:solidFill>
                                  <a:latin typeface="Cambria Math" panose="02040503050406030204" pitchFamily="18" charset="0"/>
                                  <a:ea typeface="Cambria Math" panose="02040503050406030204" pitchFamily="18" charset="0"/>
                                </a:rPr>
                                <m:t>𝜔</m:t>
                              </m:r>
                            </m:e>
                            <m:sup>
                              <m:r>
                                <a:rPr lang="en-US" sz="2000" b="0" i="1" dirty="0">
                                  <a:solidFill>
                                    <a:schemeClr val="bg1"/>
                                  </a:solidFill>
                                  <a:latin typeface="Cambria Math" panose="02040503050406030204" pitchFamily="18" charset="0"/>
                                  <a:ea typeface="Cambria Math" panose="02040503050406030204" pitchFamily="18" charset="0"/>
                                </a:rPr>
                                <m:t>4</m:t>
                              </m:r>
                            </m:sup>
                          </m:sSup>
                        </m:num>
                        <m:den>
                          <m:r>
                            <a:rPr lang="en-US" sz="2000" b="0" i="1">
                              <a:solidFill>
                                <a:schemeClr val="bg1"/>
                              </a:solidFill>
                              <a:latin typeface="Cambria Math" panose="02040503050406030204" pitchFamily="18" charset="0"/>
                              <a:ea typeface="Cambria Math" panose="02040503050406030204" pitchFamily="18" charset="0"/>
                            </a:rPr>
                            <m:t>32</m:t>
                          </m:r>
                          <m:sSup>
                            <m:sSupPr>
                              <m:ctrlPr>
                                <a:rPr lang="en-US" sz="2000" b="0" i="1">
                                  <a:solidFill>
                                    <a:schemeClr val="bg1"/>
                                  </a:solidFill>
                                  <a:latin typeface="Cambria Math" panose="02040503050406030204" pitchFamily="18" charset="0"/>
                                  <a:ea typeface="Cambria Math" panose="02040503050406030204" pitchFamily="18" charset="0"/>
                                </a:rPr>
                              </m:ctrlPr>
                            </m:sSupPr>
                            <m:e>
                              <m:r>
                                <a:rPr lang="en-US" sz="2000" b="0" i="1">
                                  <a:solidFill>
                                    <a:schemeClr val="bg1"/>
                                  </a:solidFill>
                                  <a:latin typeface="Cambria Math" panose="02040503050406030204" pitchFamily="18" charset="0"/>
                                  <a:ea typeface="Cambria Math" panose="02040503050406030204" pitchFamily="18" charset="0"/>
                                </a:rPr>
                                <m:t>𝜋</m:t>
                              </m:r>
                            </m:e>
                            <m:sup>
                              <m:r>
                                <a:rPr lang="en-US" sz="2000" b="0" i="1">
                                  <a:solidFill>
                                    <a:schemeClr val="bg1"/>
                                  </a:solidFill>
                                  <a:latin typeface="Cambria Math" panose="02040503050406030204" pitchFamily="18" charset="0"/>
                                  <a:ea typeface="Cambria Math" panose="02040503050406030204" pitchFamily="18" charset="0"/>
                                </a:rPr>
                                <m:t>2</m:t>
                              </m:r>
                            </m:sup>
                          </m:sSup>
                          <m:r>
                            <a:rPr lang="en-US" sz="2000" b="0" i="1">
                              <a:solidFill>
                                <a:schemeClr val="bg1"/>
                              </a:solidFill>
                              <a:latin typeface="Cambria Math" panose="02040503050406030204" pitchFamily="18" charset="0"/>
                              <a:ea typeface="Cambria Math" panose="02040503050406030204" pitchFamily="18" charset="0"/>
                            </a:rPr>
                            <m:t>𝑐</m:t>
                          </m:r>
                        </m:den>
                      </m:f>
                      <m:d>
                        <m:dPr>
                          <m:ctrlPr>
                            <a:rPr lang="en-US" sz="2000" b="0" i="1">
                              <a:solidFill>
                                <a:schemeClr val="bg1"/>
                              </a:solidFill>
                              <a:latin typeface="Cambria Math" panose="02040503050406030204" pitchFamily="18" charset="0"/>
                              <a:ea typeface="Cambria Math" panose="02040503050406030204" pitchFamily="18" charset="0"/>
                            </a:rPr>
                          </m:ctrlPr>
                        </m:dPr>
                        <m:e>
                          <m:f>
                            <m:fPr>
                              <m:ctrlPr>
                                <a:rPr lang="en-US" sz="2000" b="0" i="1">
                                  <a:solidFill>
                                    <a:schemeClr val="bg1"/>
                                  </a:solidFill>
                                  <a:latin typeface="Cambria Math" panose="02040503050406030204" pitchFamily="18" charset="0"/>
                                  <a:ea typeface="Cambria Math" panose="02040503050406030204" pitchFamily="18" charset="0"/>
                                </a:rPr>
                              </m:ctrlPr>
                            </m:fPr>
                            <m:num>
                              <m:sSup>
                                <m:sSupPr>
                                  <m:ctrlPr>
                                    <a:rPr lang="en-US" sz="2000" b="0" i="1">
                                      <a:solidFill>
                                        <a:schemeClr val="bg1"/>
                                      </a:solidFill>
                                      <a:latin typeface="Cambria Math" panose="02040503050406030204" pitchFamily="18" charset="0"/>
                                      <a:ea typeface="Cambria Math" panose="02040503050406030204" pitchFamily="18" charset="0"/>
                                    </a:rPr>
                                  </m:ctrlPr>
                                </m:sSupPr>
                                <m:e>
                                  <m:r>
                                    <a:rPr lang="en-US" sz="2000" b="0" i="1">
                                      <a:solidFill>
                                        <a:schemeClr val="bg1"/>
                                      </a:solidFill>
                                      <a:latin typeface="Cambria Math" panose="02040503050406030204" pitchFamily="18" charset="0"/>
                                      <a:ea typeface="Cambria Math" panose="02040503050406030204" pitchFamily="18" charset="0"/>
                                    </a:rPr>
                                    <m:t>𝑠𝑖𝑛</m:t>
                                  </m:r>
                                </m:e>
                                <m:sup>
                                  <m:r>
                                    <a:rPr lang="en-US" sz="2000" b="0" i="1">
                                      <a:solidFill>
                                        <a:schemeClr val="bg1"/>
                                      </a:solidFill>
                                      <a:latin typeface="Cambria Math" panose="02040503050406030204" pitchFamily="18" charset="0"/>
                                      <a:ea typeface="Cambria Math" panose="02040503050406030204" pitchFamily="18" charset="0"/>
                                    </a:rPr>
                                    <m:t>2</m:t>
                                  </m:r>
                                </m:sup>
                              </m:sSup>
                              <m:r>
                                <a:rPr lang="en-US" sz="2000" b="0" i="1">
                                  <a:solidFill>
                                    <a:schemeClr val="bg1"/>
                                  </a:solidFill>
                                  <a:latin typeface="Cambria Math" panose="02040503050406030204" pitchFamily="18" charset="0"/>
                                  <a:ea typeface="Cambria Math" panose="02040503050406030204" pitchFamily="18" charset="0"/>
                                </a:rPr>
                                <m:t>𝜃</m:t>
                              </m:r>
                            </m:num>
                            <m:den>
                              <m:sSup>
                                <m:sSupPr>
                                  <m:ctrlPr>
                                    <a:rPr lang="en-US" sz="2000" b="0" i="1">
                                      <a:solidFill>
                                        <a:schemeClr val="bg1"/>
                                      </a:solidFill>
                                      <a:latin typeface="Cambria Math" panose="02040503050406030204" pitchFamily="18" charset="0"/>
                                      <a:ea typeface="Cambria Math" panose="02040503050406030204" pitchFamily="18" charset="0"/>
                                    </a:rPr>
                                  </m:ctrlPr>
                                </m:sSupPr>
                                <m:e>
                                  <m:r>
                                    <a:rPr lang="en-US" sz="2000" b="0" i="1">
                                      <a:solidFill>
                                        <a:schemeClr val="bg1"/>
                                      </a:solidFill>
                                      <a:latin typeface="Cambria Math" panose="02040503050406030204" pitchFamily="18" charset="0"/>
                                      <a:ea typeface="Cambria Math" panose="02040503050406030204" pitchFamily="18" charset="0"/>
                                    </a:rPr>
                                    <m:t>𝑟</m:t>
                                  </m:r>
                                </m:e>
                                <m:sup>
                                  <m:r>
                                    <a:rPr lang="en-US" sz="2000" b="0" i="1">
                                      <a:solidFill>
                                        <a:schemeClr val="bg1"/>
                                      </a:solidFill>
                                      <a:latin typeface="Cambria Math" panose="02040503050406030204" pitchFamily="18" charset="0"/>
                                      <a:ea typeface="Cambria Math" panose="02040503050406030204" pitchFamily="18" charset="0"/>
                                    </a:rPr>
                                    <m:t>2</m:t>
                                  </m:r>
                                </m:sup>
                              </m:sSup>
                            </m:den>
                          </m:f>
                        </m:e>
                      </m:d>
                      <m:acc>
                        <m:accPr>
                          <m:chr m:val="̂"/>
                          <m:ctrlPr>
                            <a:rPr lang="en-US" sz="2000" b="0" i="1">
                              <a:solidFill>
                                <a:schemeClr val="bg1"/>
                              </a:solidFill>
                              <a:latin typeface="Cambria Math" panose="02040503050406030204" pitchFamily="18" charset="0"/>
                              <a:ea typeface="Cambria Math" panose="02040503050406030204" pitchFamily="18" charset="0"/>
                            </a:rPr>
                          </m:ctrlPr>
                        </m:accPr>
                        <m:e>
                          <m:r>
                            <a:rPr lang="en-US" sz="2000">
                              <a:solidFill>
                                <a:schemeClr val="bg1"/>
                              </a:solidFill>
                              <a:latin typeface="Cambria Math" panose="02040503050406030204" pitchFamily="18" charset="0"/>
                              <a:ea typeface="Cambria Math" panose="02040503050406030204" pitchFamily="18" charset="0"/>
                            </a:rPr>
                            <m:t>𝐫</m:t>
                          </m:r>
                        </m:e>
                      </m:acc>
                    </m:oMath>
                  </m:oMathPara>
                </a14:m>
                <a:endParaRPr lang="en-US" sz="20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382934" y="5659509"/>
                <a:ext cx="2975302" cy="794833"/>
              </a:xfrm>
              <a:prstGeom prst="rect">
                <a:avLst/>
              </a:prstGeom>
              <a:blipFill>
                <a:blip r:embed="rId7"/>
                <a:stretch>
                  <a:fillRect/>
                </a:stretch>
              </a:blipFill>
              <a:ln w="19050">
                <a:solidFill>
                  <a:schemeClr val="bg1"/>
                </a:solidFill>
              </a:ln>
              <a:effectLst>
                <a:outerShdw blurRad="12700" dist="25400" dir="2700000" algn="tl" rotWithShape="0">
                  <a:prstClr val="black">
                    <a:alpha val="83000"/>
                  </a:prstClr>
                </a:outerShdw>
              </a:effectLst>
            </p:spPr>
            <p:txBody>
              <a:bodyPr/>
              <a:lstStyle/>
              <a:p>
                <a:r>
                  <a:rPr lang="en-US">
                    <a:noFill/>
                  </a:rPr>
                  <a:t> </a:t>
                </a:r>
              </a:p>
            </p:txBody>
          </p:sp>
        </mc:Fallback>
      </mc:AlternateContent>
      <p:pic>
        <p:nvPicPr>
          <p:cNvPr id="3" name="Picture 2">
            <a:extLst>
              <a:ext uri="{FF2B5EF4-FFF2-40B4-BE49-F238E27FC236}">
                <a16:creationId xmlns:a16="http://schemas.microsoft.com/office/drawing/2014/main" id="{85B20CEB-6060-D604-89B2-33E13C81B540}"/>
              </a:ext>
            </a:extLst>
          </p:cNvPr>
          <p:cNvPicPr>
            <a:picLocks noChangeAspect="1"/>
          </p:cNvPicPr>
          <p:nvPr/>
        </p:nvPicPr>
        <p:blipFill>
          <a:blip r:embed="rId8"/>
          <a:stretch>
            <a:fillRect/>
          </a:stretch>
        </p:blipFill>
        <p:spPr>
          <a:xfrm>
            <a:off x="8748908" y="1965572"/>
            <a:ext cx="1559148" cy="1572294"/>
          </a:xfrm>
          <a:prstGeom prst="rect">
            <a:avLst/>
          </a:prstGeom>
        </p:spPr>
      </p:pic>
    </p:spTree>
    <p:extLst>
      <p:ext uri="{BB962C8B-B14F-4D97-AF65-F5344CB8AC3E}">
        <p14:creationId xmlns:p14="http://schemas.microsoft.com/office/powerpoint/2010/main" val="307255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8A587D4-707C-4B94-BF0E-81ED70DC9397}"/>
                  </a:ext>
                </a:extLst>
              </p:cNvPr>
              <p:cNvSpPr/>
              <p:nvPr/>
            </p:nvSpPr>
            <p:spPr>
              <a:xfrm>
                <a:off x="256095" y="3547888"/>
                <a:ext cx="11887200" cy="1337033"/>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𝑞</m:t>
                              </m:r>
                            </m:e>
                            <m:sub>
                              <m:r>
                                <a:rPr lang="en-US" sz="1800" b="0" i="1" dirty="0">
                                  <a:latin typeface="Cambria Math" panose="02040503050406030204" pitchFamily="18" charset="0"/>
                                  <a:ea typeface="Cambria Math" panose="02040503050406030204" pitchFamily="18" charset="0"/>
                                </a:rPr>
                                <m:t>0</m:t>
                              </m:r>
                            </m:sub>
                          </m:sSub>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𝜖</m:t>
                              </m:r>
                            </m:e>
                            <m:sub>
                              <m:r>
                                <a:rPr lang="ru-RU" sz="1800" b="0" i="1">
                                  <a:latin typeface="Cambria Math" panose="02040503050406030204" pitchFamily="18" charset="0"/>
                                  <a:ea typeface="Cambria Math" panose="02040503050406030204" pitchFamily="18" charset="0"/>
                                </a:rPr>
                                <m:t>0</m:t>
                              </m:r>
                            </m:sub>
                          </m:sSub>
                          <m:r>
                            <a:rPr lang="en-US" sz="1800" b="0" i="1">
                              <a:latin typeface="Cambria Math" panose="02040503050406030204" pitchFamily="18" charset="0"/>
                              <a:ea typeface="Cambria Math" panose="02040503050406030204" pitchFamily="18" charset="0"/>
                            </a:rPr>
                            <m:t>𝑟</m:t>
                          </m:r>
                        </m:den>
                      </m:f>
                      <m:d>
                        <m:dPr>
                          <m:begChr m:val="{"/>
                          <m:endChr m:val="}"/>
                          <m:ctrlPr>
                            <a:rPr lang="en-US" sz="1800" b="0" i="1">
                              <a:latin typeface="Cambria Math" panose="02040503050406030204" pitchFamily="18" charset="0"/>
                              <a:ea typeface="Cambria Math" panose="02040503050406030204" pitchFamily="18" charset="0"/>
                            </a:rPr>
                          </m:ctrlPr>
                        </m:dPr>
                        <m:e>
                          <m:d>
                            <m:dPr>
                              <m:ctrlPr>
                                <a:rPr lang="en-US" sz="1800" b="0" i="1">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2</m:t>
                                  </m:r>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r>
                                <a:rPr lang="en-US" sz="1800" b="0" i="1" smtClean="0">
                                  <a:solidFill>
                                    <a:schemeClr val="accent1">
                                      <a:lumMod val="50000"/>
                                    </a:schemeClr>
                                  </a:solidFill>
                                  <a:latin typeface="Cambria Math" panose="02040503050406030204" pitchFamily="18" charset="0"/>
                                  <a:ea typeface="Cambria Math" panose="02040503050406030204" pitchFamily="18" charset="0"/>
                                </a:rPr>
                                <m:t> </m:t>
                              </m:r>
                              <m:r>
                                <a:rPr lang="en-US" sz="1800" b="0" i="1" dirty="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2</m:t>
                                  </m:r>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2</m:t>
                                  </m:r>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f>
                                <m:fPr>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2</m:t>
                                  </m:r>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e>
                          </m:d>
                          <m:r>
                            <a:rPr lang="en-US" sz="1800" b="0" i="1">
                              <a:latin typeface="Cambria Math" panose="02040503050406030204" pitchFamily="18" charset="0"/>
                              <a:ea typeface="Cambria Math" panose="02040503050406030204" pitchFamily="18" charset="0"/>
                            </a:rPr>
                            <m:t>−</m:t>
                          </m:r>
                          <m:d>
                            <m:dPr>
                              <m:ctrlPr>
                                <a:rPr lang="en-US" sz="1800" b="0" i="1">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2</m:t>
                                  </m:r>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r>
                                <a:rPr lang="en-US" sz="1800" b="0" i="1" smtClean="0">
                                  <a:solidFill>
                                    <a:schemeClr val="accent1">
                                      <a:lumMod val="50000"/>
                                    </a:schemeClr>
                                  </a:solidFill>
                                  <a:latin typeface="Cambria Math" panose="02040503050406030204" pitchFamily="18" charset="0"/>
                                  <a:ea typeface="Cambria Math" panose="02040503050406030204" pitchFamily="18" charset="0"/>
                                </a:rPr>
                                <m:t> </m:t>
                              </m:r>
                              <m:r>
                                <a:rPr lang="en-US" sz="1800" b="0" i="1" dirty="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smtClean="0">
                                  <a:solidFill>
                                    <a:schemeClr val="accent1">
                                      <a:lumMod val="50000"/>
                                    </a:schemeClr>
                                  </a:solidFill>
                                  <a:latin typeface="Cambria Math" panose="02040503050406030204" pitchFamily="18" charset="0"/>
                                  <a:ea typeface="Cambria Math" panose="02040503050406030204" pitchFamily="18" charset="0"/>
                                </a:rPr>
                                <m:t>+</m:t>
                              </m:r>
                              <m:f>
                                <m:fPr>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2</m:t>
                                  </m:r>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r>
                                <a:rPr lang="en-US" sz="1800" b="0" i="1" smtClean="0">
                                  <a:solidFill>
                                    <a:srgbClr val="FF0000"/>
                                  </a:solidFill>
                                  <a:latin typeface="Cambria Math" panose="02040503050406030204" pitchFamily="18" charset="0"/>
                                  <a:ea typeface="Cambria Math" panose="02040503050406030204" pitchFamily="18" charset="0"/>
                                </a:rPr>
                                <m:t>−</m:t>
                              </m:r>
                              <m:f>
                                <m:fPr>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2</m:t>
                                  </m:r>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f>
                                <m:fPr>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2</m:t>
                                  </m:r>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e>
                          </m:d>
                        </m:e>
                      </m:d>
                    </m:oMath>
                  </m:oMathPara>
                </a14:m>
                <a:endParaRPr lang="ru-RU" sz="1800" b="0" i="1" dirty="0">
                  <a:latin typeface="Cambria Math" panose="02040503050406030204" pitchFamily="18" charset="0"/>
                  <a:ea typeface="Cambria Math" panose="02040503050406030204" pitchFamily="18" charset="0"/>
                </a:endParaRPr>
              </a:p>
            </p:txBody>
          </p:sp>
        </mc:Choice>
        <mc:Fallback xmlns="">
          <p:sp>
            <p:nvSpPr>
              <p:cNvPr id="14" name="Rectangle 13">
                <a:extLst>
                  <a:ext uri="{FF2B5EF4-FFF2-40B4-BE49-F238E27FC236}">
                    <a16:creationId xmlns:a16="http://schemas.microsoft.com/office/drawing/2014/main" id="{28A587D4-707C-4B94-BF0E-81ED70DC9397}"/>
                  </a:ext>
                </a:extLst>
              </p:cNvPr>
              <p:cNvSpPr>
                <a:spLocks noRot="1" noChangeAspect="1" noMove="1" noResize="1" noEditPoints="1" noAdjustHandles="1" noChangeArrowheads="1" noChangeShapeType="1" noTextEdit="1"/>
              </p:cNvSpPr>
              <p:nvPr/>
            </p:nvSpPr>
            <p:spPr>
              <a:xfrm>
                <a:off x="256095" y="3547888"/>
                <a:ext cx="11887200" cy="1337033"/>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1a. Retarded potentials: </a:t>
                </a:r>
                <a14:m>
                  <m:oMath xmlns:m="http://schemas.openxmlformats.org/officeDocument/2006/math">
                    <m:r>
                      <a:rPr lang="en-US" b="0" i="1">
                        <a:solidFill>
                          <a:schemeClr val="accent2">
                            <a:lumMod val="50000"/>
                          </a:schemeClr>
                        </a:solidFill>
                        <a:latin typeface="Cambria Math" panose="02040503050406030204" pitchFamily="18" charset="0"/>
                        <a:ea typeface="Cambria Math" panose="02040503050406030204" pitchFamily="18" charset="0"/>
                      </a:rPr>
                      <m:t>𝑉</m:t>
                    </m:r>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4"/>
                <a:stretch>
                  <a:fillRect t="-11000" b="-29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17962" y="1366710"/>
                <a:ext cx="11149163" cy="7838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000" b="0" i="1" dirty="0" smtClean="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m:t>
                      </m:r>
                      <m:r>
                        <a:rPr lang="ru-RU"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 </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1±</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oMath>
                  </m:oMathPara>
                </a14:m>
                <a:endParaRPr lang="en-US" sz="2000" dirty="0"/>
              </a:p>
            </p:txBody>
          </p:sp>
        </mc:Choice>
        <mc:Fallback xmlns="">
          <p:sp>
            <p:nvSpPr>
              <p:cNvPr id="19" name="Rectangle 18"/>
              <p:cNvSpPr>
                <a:spLocks noRot="1" noChangeAspect="1" noMove="1" noResize="1" noEditPoints="1" noAdjustHandles="1" noChangeArrowheads="1" noChangeShapeType="1" noTextEdit="1"/>
              </p:cNvSpPr>
              <p:nvPr/>
            </p:nvSpPr>
            <p:spPr>
              <a:xfrm>
                <a:off x="317962" y="1366710"/>
                <a:ext cx="11149163" cy="7838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64559" y="750769"/>
                <a:ext cx="8793939" cy="77886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e>
                      </m:d>
                    </m:oMath>
                  </m:oMathPara>
                </a14:m>
                <a:endParaRPr lang="en-US" sz="2000" b="0" dirty="0">
                  <a:ea typeface="Cambria Math" panose="020405030504060302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364559" y="750769"/>
                <a:ext cx="8793939" cy="778868"/>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04800" y="2058867"/>
                <a:ext cx="11887200" cy="160768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𝑉</m:t>
                      </m:r>
                      <m:d>
                        <m:dPr>
                          <m:ctrlPr>
                            <a:rPr lang="en-US" sz="1800" b="0" i="1" smtClean="0">
                              <a:latin typeface="Cambria Math" panose="02040503050406030204" pitchFamily="18" charset="0"/>
                              <a:ea typeface="Cambria Math" panose="02040503050406030204" pitchFamily="18" charset="0"/>
                            </a:rPr>
                          </m:ctrlPr>
                        </m:dPr>
                        <m:e>
                          <m:acc>
                            <m:accPr>
                              <m:chr m:val="⃗"/>
                              <m:ctrlPr>
                                <a:rPr lang="en-US" sz="1800" b="0" i="1">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𝐫</m:t>
                              </m:r>
                            </m:e>
                          </m:acc>
                          <m:r>
                            <a:rPr lang="en-US" sz="1800" b="0" i="1">
                              <a:latin typeface="Cambria Math" panose="02040503050406030204" pitchFamily="18" charset="0"/>
                              <a:ea typeface="Cambria Math" panose="02040503050406030204" pitchFamily="18" charset="0"/>
                            </a:rPr>
                            <m:t>,</m:t>
                          </m:r>
                          <m:r>
                            <a:rPr lang="en-US" sz="1800" b="0" i="1">
                              <a:latin typeface="Cambria Math" panose="02040503050406030204" pitchFamily="18" charset="0"/>
                              <a:ea typeface="Cambria Math" panose="02040503050406030204" pitchFamily="18" charset="0"/>
                            </a:rPr>
                            <m:t>𝑡</m:t>
                          </m:r>
                        </m:e>
                      </m:d>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𝑞</m:t>
                              </m:r>
                            </m:e>
                            <m:sub>
                              <m:r>
                                <a:rPr lang="en-US" sz="1800" b="0" i="1" dirty="0">
                                  <a:latin typeface="Cambria Math" panose="02040503050406030204" pitchFamily="18" charset="0"/>
                                  <a:ea typeface="Cambria Math" panose="02040503050406030204" pitchFamily="18" charset="0"/>
                                </a:rPr>
                                <m:t>0</m:t>
                              </m:r>
                            </m:sub>
                          </m:sSub>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𝜖</m:t>
                              </m:r>
                            </m:e>
                            <m:sub>
                              <m:r>
                                <a:rPr lang="ru-RU" sz="1800" b="0" i="1">
                                  <a:latin typeface="Cambria Math" panose="02040503050406030204" pitchFamily="18" charset="0"/>
                                  <a:ea typeface="Cambria Math" panose="02040503050406030204" pitchFamily="18" charset="0"/>
                                </a:rPr>
                                <m:t>0</m:t>
                              </m:r>
                            </m:sub>
                          </m:sSub>
                          <m:r>
                            <a:rPr lang="en-US" sz="1800" b="0" i="1">
                              <a:latin typeface="Cambria Math" panose="02040503050406030204" pitchFamily="18" charset="0"/>
                              <a:ea typeface="Cambria Math" panose="02040503050406030204" pitchFamily="18" charset="0"/>
                            </a:rPr>
                            <m:t>𝑟</m:t>
                          </m:r>
                        </m:den>
                      </m:f>
                      <m:d>
                        <m:dPr>
                          <m:begChr m:val="{"/>
                          <m:endChr m:val="}"/>
                          <m:ctrlPr>
                            <a:rPr lang="en-US" sz="1800" b="0" i="1">
                              <a:latin typeface="Cambria Math" panose="02040503050406030204" pitchFamily="18" charset="0"/>
                              <a:ea typeface="Cambria Math" panose="02040503050406030204" pitchFamily="18" charset="0"/>
                            </a:rPr>
                          </m:ctrlPr>
                        </m:dPr>
                        <m:e>
                          <m:d>
                            <m:dPr>
                              <m:ctrlPr>
                                <a:rPr lang="en-US" sz="1800" b="0" i="1">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1+</m:t>
                              </m:r>
                              <m:f>
                                <m:fPr>
                                  <m:ctrlPr>
                                    <a:rPr lang="en-US" sz="1800" b="0" i="1" smtClean="0">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2</m:t>
                                  </m:r>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e>
                          </m:d>
                          <m:d>
                            <m:dPr>
                              <m:ctrlPr>
                                <a:rPr lang="en-US" sz="1800" b="0" i="1">
                                  <a:latin typeface="Cambria Math" panose="02040503050406030204" pitchFamily="18" charset="0"/>
                                  <a:ea typeface="Cambria Math" panose="02040503050406030204" pitchFamily="18" charset="0"/>
                                </a:rPr>
                              </m:ctrlPr>
                            </m:dPr>
                            <m:e>
                              <m:r>
                                <a:rPr lang="en-US" sz="1800" b="0" i="1" dirty="0" smtClean="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2</m:t>
                                  </m:r>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e>
                          </m:d>
                          <m:r>
                            <a:rPr lang="en-US" sz="1800" b="0" i="1">
                              <a:latin typeface="Cambria Math" panose="02040503050406030204" pitchFamily="18" charset="0"/>
                              <a:ea typeface="Cambria Math" panose="02040503050406030204" pitchFamily="18" charset="0"/>
                            </a:rPr>
                            <m:t>−</m:t>
                          </m:r>
                          <m:d>
                            <m:dPr>
                              <m:ctrlPr>
                                <a:rPr lang="en-US" sz="1800" b="0" i="1">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1−</m:t>
                              </m:r>
                              <m:f>
                                <m:fPr>
                                  <m:ctrlPr>
                                    <a:rPr lang="en-US" sz="1800" b="0" i="1" smtClean="0">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2</m:t>
                                  </m:r>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e>
                          </m:d>
                          <m:d>
                            <m:dPr>
                              <m:ctrlPr>
                                <a:rPr lang="en-US" sz="1800" b="0" i="1">
                                  <a:latin typeface="Cambria Math" panose="02040503050406030204" pitchFamily="18" charset="0"/>
                                  <a:ea typeface="Cambria Math" panose="02040503050406030204" pitchFamily="18" charset="0"/>
                                </a:rPr>
                              </m:ctrlPr>
                            </m:dPr>
                            <m:e>
                              <m:r>
                                <a:rPr lang="en-US" sz="1800" b="0" i="1" dirty="0" smtClean="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2</m:t>
                                  </m:r>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e>
                          </m:d>
                        </m:e>
                      </m:d>
                    </m:oMath>
                  </m:oMathPara>
                </a14:m>
                <a:endParaRPr lang="ru-RU" sz="1800" b="0" i="1" dirty="0">
                  <a:solidFill>
                    <a:srgbClr val="FF0000"/>
                  </a:solidFill>
                  <a:latin typeface="Cambria Math" panose="02040503050406030204" pitchFamily="18" charset="0"/>
                  <a:ea typeface="Cambria Math" panose="020405030504060302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04800" y="2058867"/>
                <a:ext cx="11887200" cy="1607684"/>
              </a:xfrm>
              <a:prstGeom prst="rect">
                <a:avLst/>
              </a:prstGeom>
              <a:blipFill>
                <a:blip r:embed="rId7"/>
                <a:stretch>
                  <a:fillRect t="-5323"/>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70476" y="6202735"/>
                <a:ext cx="7469352" cy="400110"/>
              </a:xfrm>
              <a:prstGeom prst="rect">
                <a:avLst/>
              </a:prstGeom>
            </p:spPr>
            <p:txBody>
              <a:bodyPr wrap="none">
                <a:spAutoFit/>
              </a:bodyPr>
              <a:lstStyle/>
              <a:p>
                <a:r>
                  <a:rPr lang="en-US" sz="2000" b="0" dirty="0">
                    <a:solidFill>
                      <a:srgbClr val="252525"/>
                    </a:solidFill>
                    <a:latin typeface="Times New Roman" panose="02020603050405020304" pitchFamily="18" charset="0"/>
                  </a:rPr>
                  <a:t>Interim check: if </a:t>
                </a:r>
                <a14:m>
                  <m:oMath xmlns:m="http://schemas.openxmlformats.org/officeDocument/2006/math">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=0</m:t>
                    </m:r>
                  </m:oMath>
                </a14:m>
                <a:r>
                  <a:rPr lang="en-US" sz="2000" b="0" dirty="0">
                    <a:solidFill>
                      <a:srgbClr val="252525"/>
                    </a:solidFill>
                    <a:latin typeface="Times New Roman" panose="02020603050405020304" pitchFamily="18" charset="0"/>
                  </a:rPr>
                  <a:t>, the old result for dipole potential (Eq.3.102):  </a:t>
                </a:r>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470476" y="6202735"/>
                <a:ext cx="7469352" cy="400110"/>
              </a:xfrm>
              <a:prstGeom prst="rect">
                <a:avLst/>
              </a:prstGeom>
              <a:blipFill>
                <a:blip r:embed="rId8"/>
                <a:stretch>
                  <a:fillRect l="-408" t="-9231" r="-408"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7708982" y="6052998"/>
                <a:ext cx="1814026" cy="72539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sSup>
                            <m:sSupPr>
                              <m:ctrlPr>
                                <a:rPr lang="ru-RU"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2</m:t>
                              </m:r>
                            </m:sup>
                          </m:sSup>
                        </m:den>
                      </m:f>
                    </m:oMath>
                  </m:oMathPara>
                </a14:m>
                <a:endParaRPr lang="en-US" sz="2000" b="0" dirty="0">
                  <a:ea typeface="Cambria Math" panose="020405030504060302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708982" y="6052998"/>
                <a:ext cx="1814026" cy="725391"/>
              </a:xfrm>
              <a:prstGeom prst="rect">
                <a:avLst/>
              </a:prstGeom>
              <a:blipFill>
                <a:blip r:embed="rId9"/>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436811" y="5640957"/>
                <a:ext cx="1874296" cy="400110"/>
              </a:xfrm>
              <a:prstGeom prst="rect">
                <a:avLst/>
              </a:prstGeom>
            </p:spPr>
            <p:txBody>
              <a:bodyPr wrap="none">
                <a:spAutoFit/>
              </a:bodyPr>
              <a:lstStyle/>
              <a:p>
                <a:r>
                  <a:rPr lang="en-US" sz="2000" b="0" dirty="0">
                    <a:latin typeface="+mj-lt"/>
                    <a:ea typeface="Cambria Math" panose="02040503050406030204" pitchFamily="18" charset="0"/>
                  </a:rPr>
                  <a:t>where </a:t>
                </a:r>
                <a14:m>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𝑑</m:t>
                    </m:r>
                  </m:oMath>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5436811" y="5640957"/>
                <a:ext cx="1874296" cy="400110"/>
              </a:xfrm>
              <a:prstGeom prst="rect">
                <a:avLst/>
              </a:prstGeom>
              <a:blipFill>
                <a:blip r:embed="rId10"/>
                <a:stretch>
                  <a:fillRect l="-3257" t="-7576" b="-25758"/>
                </a:stretch>
              </a:blipFill>
            </p:spPr>
            <p:txBody>
              <a:bodyPr/>
              <a:lstStyle/>
              <a:p>
                <a:r>
                  <a:rPr lang="LID4096">
                    <a:noFill/>
                  </a:rPr>
                  <a:t> </a:t>
                </a:r>
              </a:p>
            </p:txBody>
          </p:sp>
        </mc:Fallback>
      </mc:AlternateContent>
      <p:sp>
        <p:nvSpPr>
          <p:cNvPr id="3" name="Freeform: Shape 2">
            <a:extLst>
              <a:ext uri="{FF2B5EF4-FFF2-40B4-BE49-F238E27FC236}">
                <a16:creationId xmlns:a16="http://schemas.microsoft.com/office/drawing/2014/main" id="{ED482537-44B4-4660-BA3A-0FDA12EB341A}"/>
              </a:ext>
            </a:extLst>
          </p:cNvPr>
          <p:cNvSpPr/>
          <p:nvPr/>
        </p:nvSpPr>
        <p:spPr bwMode="auto">
          <a:xfrm>
            <a:off x="1320618" y="4105469"/>
            <a:ext cx="704125" cy="279919"/>
          </a:xfrm>
          <a:custGeom>
            <a:avLst/>
            <a:gdLst>
              <a:gd name="connsiteX0" fmla="*/ 13660 w 704125"/>
              <a:gd name="connsiteY0" fmla="*/ 279919 h 279919"/>
              <a:gd name="connsiteX1" fmla="*/ 69643 w 704125"/>
              <a:gd name="connsiteY1" fmla="*/ 121298 h 279919"/>
              <a:gd name="connsiteX2" fmla="*/ 554835 w 704125"/>
              <a:gd name="connsiteY2" fmla="*/ 233266 h 279919"/>
              <a:gd name="connsiteX3" fmla="*/ 704125 w 704125"/>
              <a:gd name="connsiteY3" fmla="*/ 0 h 279919"/>
            </a:gdLst>
            <a:ahLst/>
            <a:cxnLst>
              <a:cxn ang="0">
                <a:pos x="connsiteX0" y="connsiteY0"/>
              </a:cxn>
              <a:cxn ang="0">
                <a:pos x="connsiteX1" y="connsiteY1"/>
              </a:cxn>
              <a:cxn ang="0">
                <a:pos x="connsiteX2" y="connsiteY2"/>
              </a:cxn>
              <a:cxn ang="0">
                <a:pos x="connsiteX3" y="connsiteY3"/>
              </a:cxn>
            </a:cxnLst>
            <a:rect l="l" t="t" r="r" b="b"/>
            <a:pathLst>
              <a:path w="704125" h="279919">
                <a:moveTo>
                  <a:pt x="13660" y="279919"/>
                </a:moveTo>
                <a:cubicBezTo>
                  <a:pt x="-3447" y="204496"/>
                  <a:pt x="-20553" y="129073"/>
                  <a:pt x="69643" y="121298"/>
                </a:cubicBezTo>
                <a:cubicBezTo>
                  <a:pt x="159839" y="113523"/>
                  <a:pt x="449088" y="253482"/>
                  <a:pt x="554835" y="233266"/>
                </a:cubicBezTo>
                <a:cubicBezTo>
                  <a:pt x="660582" y="213050"/>
                  <a:pt x="682353" y="106525"/>
                  <a:pt x="704125" y="0"/>
                </a:cubicBezTo>
              </a:path>
            </a:pathLst>
          </a:custGeom>
          <a:noFill/>
          <a:ln w="1905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4" name="Freeform: Shape 3">
            <a:extLst>
              <a:ext uri="{FF2B5EF4-FFF2-40B4-BE49-F238E27FC236}">
                <a16:creationId xmlns:a16="http://schemas.microsoft.com/office/drawing/2014/main" id="{8E9CC543-6C62-499C-A30F-844B2D23986F}"/>
              </a:ext>
            </a:extLst>
          </p:cNvPr>
          <p:cNvSpPr/>
          <p:nvPr/>
        </p:nvSpPr>
        <p:spPr bwMode="auto">
          <a:xfrm>
            <a:off x="8259513" y="4068147"/>
            <a:ext cx="399295" cy="354563"/>
          </a:xfrm>
          <a:custGeom>
            <a:avLst/>
            <a:gdLst>
              <a:gd name="connsiteX0" fmla="*/ 399295 w 399295"/>
              <a:gd name="connsiteY0" fmla="*/ 0 h 354563"/>
              <a:gd name="connsiteX1" fmla="*/ 44732 w 399295"/>
              <a:gd name="connsiteY1" fmla="*/ 65314 h 354563"/>
              <a:gd name="connsiteX2" fmla="*/ 16740 w 399295"/>
              <a:gd name="connsiteY2" fmla="*/ 354563 h 354563"/>
            </a:gdLst>
            <a:ahLst/>
            <a:cxnLst>
              <a:cxn ang="0">
                <a:pos x="connsiteX0" y="connsiteY0"/>
              </a:cxn>
              <a:cxn ang="0">
                <a:pos x="connsiteX1" y="connsiteY1"/>
              </a:cxn>
              <a:cxn ang="0">
                <a:pos x="connsiteX2" y="connsiteY2"/>
              </a:cxn>
            </a:cxnLst>
            <a:rect l="l" t="t" r="r" b="b"/>
            <a:pathLst>
              <a:path w="399295" h="354563">
                <a:moveTo>
                  <a:pt x="399295" y="0"/>
                </a:moveTo>
                <a:cubicBezTo>
                  <a:pt x="253893" y="3110"/>
                  <a:pt x="108491" y="6220"/>
                  <a:pt x="44732" y="65314"/>
                </a:cubicBezTo>
                <a:cubicBezTo>
                  <a:pt x="-19027" y="124408"/>
                  <a:pt x="-1144" y="239485"/>
                  <a:pt x="16740" y="354563"/>
                </a:cubicBezTo>
              </a:path>
            </a:pathLst>
          </a:custGeom>
          <a:noFill/>
          <a:ln w="1905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2" name="Content Placeholder 4">
            <a:extLst>
              <a:ext uri="{FF2B5EF4-FFF2-40B4-BE49-F238E27FC236}">
                <a16:creationId xmlns:a16="http://schemas.microsoft.com/office/drawing/2014/main" id="{603FB926-EE67-4E8D-9C09-C7E11F522568}"/>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10</a:t>
            </a:fld>
            <a:endParaRPr lang="en-US" b="0" kern="0"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2F7E6D3-35F3-4C31-94D9-B7922D258BF6}"/>
                  </a:ext>
                </a:extLst>
              </p:cNvPr>
              <p:cNvSpPr/>
              <p:nvPr/>
            </p:nvSpPr>
            <p:spPr>
              <a:xfrm>
                <a:off x="256095" y="4769095"/>
                <a:ext cx="7716053" cy="71019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𝑞</m:t>
                              </m:r>
                            </m:e>
                            <m:sub>
                              <m:r>
                                <a:rPr lang="en-US" sz="1800" b="0" i="1" dirty="0">
                                  <a:latin typeface="Cambria Math" panose="02040503050406030204" pitchFamily="18" charset="0"/>
                                  <a:ea typeface="Cambria Math" panose="02040503050406030204" pitchFamily="18" charset="0"/>
                                </a:rPr>
                                <m:t>0</m:t>
                              </m:r>
                            </m:sub>
                          </m:sSub>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𝜖</m:t>
                              </m:r>
                            </m:e>
                            <m:sub>
                              <m:r>
                                <a:rPr lang="ru-RU" sz="1800" b="0" i="1">
                                  <a:latin typeface="Cambria Math" panose="02040503050406030204" pitchFamily="18" charset="0"/>
                                  <a:ea typeface="Cambria Math" panose="02040503050406030204" pitchFamily="18" charset="0"/>
                                </a:rPr>
                                <m:t>0</m:t>
                              </m:r>
                            </m:sub>
                          </m:sSub>
                          <m:r>
                            <a:rPr lang="en-US" sz="1800" b="0" i="1">
                              <a:latin typeface="Cambria Math" panose="02040503050406030204" pitchFamily="18" charset="0"/>
                              <a:ea typeface="Cambria Math" panose="02040503050406030204" pitchFamily="18" charset="0"/>
                            </a:rPr>
                            <m:t>𝑟</m:t>
                          </m:r>
                        </m:den>
                      </m:f>
                      <m:d>
                        <m:dPr>
                          <m:begChr m:val="{"/>
                          <m:endChr m:val="}"/>
                          <m:ctrlPr>
                            <a:rPr lang="en-US" sz="1800" b="0" i="1">
                              <a:latin typeface="Cambria Math" panose="02040503050406030204" pitchFamily="18" charset="0"/>
                              <a:ea typeface="Cambria Math" panose="02040503050406030204" pitchFamily="18" charset="0"/>
                            </a:rPr>
                          </m:ctrlPr>
                        </m:dPr>
                        <m:e>
                          <m:f>
                            <m:fPr>
                              <m:ctrlPr>
                                <a:rPr lang="en-US" sz="1800" b="0" i="1" smtClean="0">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𝑑</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𝑟</m:t>
                              </m:r>
                            </m:den>
                          </m:f>
                          <m:r>
                            <a:rPr lang="en-US" sz="1800" b="0" i="1">
                              <a:solidFill>
                                <a:schemeClr val="accent1">
                                  <a:lumMod val="50000"/>
                                </a:schemeClr>
                              </a:solidFill>
                              <a:latin typeface="Cambria Math" panose="02040503050406030204" pitchFamily="18" charset="0"/>
                              <a:ea typeface="Cambria Math" panose="02040503050406030204" pitchFamily="18" charset="0"/>
                            </a:rPr>
                            <m:t>𝑐𝑜𝑠</m:t>
                          </m:r>
                          <m:r>
                            <a:rPr lang="en-US" sz="1800" b="0" i="1">
                              <a:solidFill>
                                <a:schemeClr val="accent1">
                                  <a:lumMod val="50000"/>
                                </a:schemeClr>
                              </a:solidFill>
                              <a:latin typeface="Cambria Math" panose="02040503050406030204" pitchFamily="18" charset="0"/>
                              <a:ea typeface="Cambria Math" panose="02040503050406030204" pitchFamily="18" charset="0"/>
                            </a:rPr>
                            <m:t>𝜃</m:t>
                          </m:r>
                          <m:r>
                            <a:rPr lang="en-US" sz="1800" b="0" i="1" smtClean="0">
                              <a:solidFill>
                                <a:schemeClr val="accent1">
                                  <a:lumMod val="50000"/>
                                </a:schemeClr>
                              </a:solidFill>
                              <a:latin typeface="Cambria Math" panose="02040503050406030204" pitchFamily="18" charset="0"/>
                              <a:ea typeface="Cambria Math" panose="02040503050406030204" pitchFamily="18" charset="0"/>
                            </a:rPr>
                            <m:t> </m:t>
                          </m:r>
                          <m:r>
                            <a:rPr lang="en-US" sz="1800" b="0" i="1" dirty="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18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1800" b="0" i="1">
                                      <a:solidFill>
                                        <a:schemeClr val="accent1">
                                          <a:lumMod val="50000"/>
                                        </a:schemeClr>
                                      </a:solidFill>
                                      <a:latin typeface="Cambria Math" panose="02040503050406030204" pitchFamily="18" charset="0"/>
                                      <a:ea typeface="Cambria Math" panose="02040503050406030204" pitchFamily="18" charset="0"/>
                                    </a:rPr>
                                    <m:t>𝑡</m:t>
                                  </m:r>
                                  <m:r>
                                    <a:rPr lang="en-US" sz="1800" b="0" i="1">
                                      <a:solidFill>
                                        <a:schemeClr val="accent1">
                                          <a:lumMod val="50000"/>
                                        </a:schemeClr>
                                      </a:solidFill>
                                      <a:latin typeface="Cambria Math" panose="02040503050406030204" pitchFamily="18" charset="0"/>
                                      <a:ea typeface="Cambria Math" panose="02040503050406030204" pitchFamily="18" charset="0"/>
                                    </a:rPr>
                                    <m:t>−</m:t>
                                  </m:r>
                                  <m:f>
                                    <m:fPr>
                                      <m:type m:val="lin"/>
                                      <m:ctrlPr>
                                        <a:rPr lang="en-US" sz="1800" b="0" i="1">
                                          <a:solidFill>
                                            <a:schemeClr val="accent1">
                                              <a:lumMod val="50000"/>
                                            </a:schemeClr>
                                          </a:solidFill>
                                          <a:latin typeface="Cambria Math" panose="02040503050406030204" pitchFamily="18" charset="0"/>
                                          <a:ea typeface="Cambria Math" panose="02040503050406030204" pitchFamily="18" charset="0"/>
                                        </a:rPr>
                                      </m:ctrlPr>
                                    </m:fPr>
                                    <m:num>
                                      <m:r>
                                        <a:rPr lang="en-US" sz="1800" b="0" i="1">
                                          <a:solidFill>
                                            <a:schemeClr val="accent1">
                                              <a:lumMod val="50000"/>
                                            </a:schemeClr>
                                          </a:solidFill>
                                          <a:latin typeface="Cambria Math" panose="02040503050406030204" pitchFamily="18" charset="0"/>
                                          <a:ea typeface="Cambria Math" panose="02040503050406030204" pitchFamily="18" charset="0"/>
                                        </a:rPr>
                                        <m:t>𝑟</m:t>
                                      </m:r>
                                    </m:num>
                                    <m:den>
                                      <m:r>
                                        <a:rPr lang="en-US" sz="1800" b="0" i="1">
                                          <a:solidFill>
                                            <a:schemeClr val="accent1">
                                              <a:lumMod val="50000"/>
                                            </a:schemeClr>
                                          </a:solidFill>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smtClean="0">
                                  <a:solidFill>
                                    <a:srgbClr val="FF0000"/>
                                  </a:solidFill>
                                  <a:latin typeface="Cambria Math" panose="02040503050406030204" pitchFamily="18" charset="0"/>
                                  <a:ea typeface="Cambria Math" panose="02040503050406030204" pitchFamily="18" charset="0"/>
                                </a:rPr>
                              </m:ctrlPr>
                            </m:fPr>
                            <m:num>
                              <m:r>
                                <a:rPr lang="en-US" sz="1800" b="0" i="1" dirty="0">
                                  <a:solidFill>
                                    <a:srgbClr val="FF0000"/>
                                  </a:solidFill>
                                  <a:latin typeface="Cambria Math" panose="02040503050406030204" pitchFamily="18" charset="0"/>
                                  <a:ea typeface="Cambria Math" panose="02040503050406030204" pitchFamily="18" charset="0"/>
                                </a:rPr>
                                <m:t>𝜔</m:t>
                              </m:r>
                              <m:r>
                                <a:rPr lang="en-US" sz="1800" b="0" i="1" dirty="0">
                                  <a:solidFill>
                                    <a:srgbClr val="FF0000"/>
                                  </a:solidFill>
                                  <a:latin typeface="Cambria Math" panose="02040503050406030204" pitchFamily="18" charset="0"/>
                                  <a:ea typeface="Cambria Math" panose="02040503050406030204" pitchFamily="18" charset="0"/>
                                </a:rPr>
                                <m:t>𝑑</m:t>
                              </m:r>
                            </m:num>
                            <m:den>
                              <m:r>
                                <a:rPr lang="en-US" sz="1800" b="0" i="1">
                                  <a:solidFill>
                                    <a:srgbClr val="FF0000"/>
                                  </a:solidFill>
                                  <a:latin typeface="Cambria Math" panose="02040503050406030204" pitchFamily="18" charset="0"/>
                                  <a:ea typeface="Cambria Math" panose="02040503050406030204" pitchFamily="18" charset="0"/>
                                </a:rPr>
                                <m:t>𝑐</m:t>
                              </m:r>
                            </m:den>
                          </m:f>
                          <m:r>
                            <a:rPr lang="en-US" sz="1800" b="0" i="1">
                              <a:solidFill>
                                <a:srgbClr val="FF0000"/>
                              </a:solidFill>
                              <a:latin typeface="Cambria Math" panose="02040503050406030204" pitchFamily="18" charset="0"/>
                              <a:ea typeface="Cambria Math" panose="02040503050406030204" pitchFamily="18" charset="0"/>
                            </a:rPr>
                            <m:t>𝑐𝑜𝑠</m:t>
                          </m:r>
                          <m:r>
                            <a:rPr lang="en-US" sz="1800" b="0" i="1">
                              <a:solidFill>
                                <a:srgbClr val="FF0000"/>
                              </a:solidFill>
                              <a:latin typeface="Cambria Math" panose="02040503050406030204" pitchFamily="18" charset="0"/>
                              <a:ea typeface="Cambria Math" panose="02040503050406030204" pitchFamily="18" charset="0"/>
                            </a:rPr>
                            <m:t>𝜃</m:t>
                          </m:r>
                          <m:r>
                            <a:rPr lang="en-US" sz="1800" b="0" i="1">
                              <a:solidFill>
                                <a:srgbClr val="FF0000"/>
                              </a:solidFill>
                              <a:latin typeface="Cambria Math" panose="02040503050406030204" pitchFamily="18" charset="0"/>
                              <a:ea typeface="Cambria Math" panose="02040503050406030204" pitchFamily="18" charset="0"/>
                            </a:rPr>
                            <m:t> </m:t>
                          </m:r>
                          <m:r>
                            <a:rPr lang="en-US" sz="1800" b="0" i="1" dirty="0">
                              <a:solidFill>
                                <a:srgbClr val="FF0000"/>
                              </a:solidFill>
                              <a:latin typeface="Cambria Math" panose="02040503050406030204" pitchFamily="18" charset="0"/>
                              <a:ea typeface="Cambria Math" panose="02040503050406030204" pitchFamily="18" charset="0"/>
                            </a:rPr>
                            <m:t>𝑠𝑖𝑛</m:t>
                          </m:r>
                          <m:d>
                            <m:dPr>
                              <m:begChr m:val="["/>
                              <m:endChr m:val="]"/>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dirty="0">
                                  <a:solidFill>
                                    <a:srgbClr val="FF0000"/>
                                  </a:solidFill>
                                  <a:latin typeface="Cambria Math" panose="02040503050406030204" pitchFamily="18" charset="0"/>
                                  <a:ea typeface="Cambria Math" panose="02040503050406030204" pitchFamily="18" charset="0"/>
                                </a:rPr>
                                <m:t>𝜔</m:t>
                              </m:r>
                              <m:d>
                                <m:dPr>
                                  <m:ctrlPr>
                                    <a:rPr lang="en-US" sz="1800" b="0" i="1" dirty="0">
                                      <a:solidFill>
                                        <a:srgbClr val="FF0000"/>
                                      </a:solidFill>
                                      <a:latin typeface="Cambria Math" panose="02040503050406030204" pitchFamily="18" charset="0"/>
                                      <a:ea typeface="Cambria Math" panose="02040503050406030204" pitchFamily="18" charset="0"/>
                                    </a:rPr>
                                  </m:ctrlPr>
                                </m:dPr>
                                <m:e>
                                  <m:r>
                                    <a:rPr lang="en-US" sz="1800" b="0" i="1">
                                      <a:solidFill>
                                        <a:srgbClr val="FF0000"/>
                                      </a:solidFill>
                                      <a:latin typeface="Cambria Math" panose="02040503050406030204" pitchFamily="18" charset="0"/>
                                      <a:ea typeface="Cambria Math" panose="02040503050406030204" pitchFamily="18" charset="0"/>
                                    </a:rPr>
                                    <m:t>𝑡</m:t>
                                  </m:r>
                                  <m:r>
                                    <a:rPr lang="en-US" sz="1800" b="0" i="1">
                                      <a:solidFill>
                                        <a:srgbClr val="FF0000"/>
                                      </a:solidFill>
                                      <a:latin typeface="Cambria Math" panose="02040503050406030204" pitchFamily="18" charset="0"/>
                                      <a:ea typeface="Cambria Math" panose="02040503050406030204" pitchFamily="18" charset="0"/>
                                    </a:rPr>
                                    <m:t>−</m:t>
                                  </m:r>
                                  <m:f>
                                    <m:fPr>
                                      <m:type m:val="lin"/>
                                      <m:ctrlPr>
                                        <a:rPr lang="en-US" sz="1800" b="0" i="1">
                                          <a:solidFill>
                                            <a:srgbClr val="FF0000"/>
                                          </a:solidFill>
                                          <a:latin typeface="Cambria Math" panose="02040503050406030204" pitchFamily="18" charset="0"/>
                                          <a:ea typeface="Cambria Math" panose="02040503050406030204" pitchFamily="18" charset="0"/>
                                        </a:rPr>
                                      </m:ctrlPr>
                                    </m:fPr>
                                    <m:num>
                                      <m:r>
                                        <a:rPr lang="en-US" sz="1800" b="0" i="1">
                                          <a:solidFill>
                                            <a:srgbClr val="FF0000"/>
                                          </a:solidFill>
                                          <a:latin typeface="Cambria Math" panose="02040503050406030204" pitchFamily="18" charset="0"/>
                                          <a:ea typeface="Cambria Math" panose="02040503050406030204" pitchFamily="18" charset="0"/>
                                        </a:rPr>
                                        <m:t>𝑟</m:t>
                                      </m:r>
                                    </m:num>
                                    <m:den>
                                      <m:r>
                                        <a:rPr lang="en-US" sz="1800" b="0" i="1">
                                          <a:solidFill>
                                            <a:srgbClr val="FF0000"/>
                                          </a:solidFill>
                                          <a:latin typeface="Cambria Math" panose="02040503050406030204" pitchFamily="18" charset="0"/>
                                          <a:ea typeface="Cambria Math" panose="02040503050406030204" pitchFamily="18" charset="0"/>
                                        </a:rPr>
                                        <m:t>𝑐</m:t>
                                      </m:r>
                                    </m:den>
                                  </m:f>
                                </m:e>
                              </m:d>
                            </m:e>
                          </m:d>
                        </m:e>
                      </m:d>
                    </m:oMath>
                  </m:oMathPara>
                </a14:m>
                <a:endParaRPr lang="en-US" sz="1800" b="0" i="1" dirty="0">
                  <a:latin typeface="Cambria Math" panose="02040503050406030204" pitchFamily="18" charset="0"/>
                  <a:ea typeface="Cambria Math" panose="02040503050406030204" pitchFamily="18" charset="0"/>
                </a:endParaRPr>
              </a:p>
            </p:txBody>
          </p:sp>
        </mc:Choice>
        <mc:Fallback xmlns="">
          <p:sp>
            <p:nvSpPr>
              <p:cNvPr id="15" name="Rectangle 14">
                <a:extLst>
                  <a:ext uri="{FF2B5EF4-FFF2-40B4-BE49-F238E27FC236}">
                    <a16:creationId xmlns:a16="http://schemas.microsoft.com/office/drawing/2014/main" id="{72F7E6D3-35F3-4C31-94D9-B7922D258BF6}"/>
                  </a:ext>
                </a:extLst>
              </p:cNvPr>
              <p:cNvSpPr>
                <a:spLocks noRot="1" noChangeAspect="1" noMove="1" noResize="1" noEditPoints="1" noAdjustHandles="1" noChangeArrowheads="1" noChangeShapeType="1" noTextEdit="1"/>
              </p:cNvSpPr>
              <p:nvPr/>
            </p:nvSpPr>
            <p:spPr>
              <a:xfrm>
                <a:off x="256095" y="4769095"/>
                <a:ext cx="7716053" cy="710194"/>
              </a:xfrm>
              <a:prstGeom prst="rect">
                <a:avLst/>
              </a:prstGeom>
              <a:blipFill>
                <a:blip r:embed="rId11"/>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1FBC8AE-DD36-4D21-805A-0FEE025EDF78}"/>
                  </a:ext>
                </a:extLst>
              </p:cNvPr>
              <p:cNvSpPr/>
              <p:nvPr/>
            </p:nvSpPr>
            <p:spPr>
              <a:xfrm>
                <a:off x="256096" y="5482274"/>
                <a:ext cx="5350154" cy="71019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𝑝</m:t>
                              </m:r>
                            </m:e>
                            <m:sub>
                              <m:r>
                                <a:rPr lang="en-US" sz="1800" b="0" i="1" dirty="0">
                                  <a:latin typeface="Cambria Math" panose="02040503050406030204" pitchFamily="18" charset="0"/>
                                  <a:ea typeface="Cambria Math" panose="02040503050406030204" pitchFamily="18" charset="0"/>
                                </a:rPr>
                                <m:t>0</m:t>
                              </m:r>
                            </m:sub>
                          </m:sSub>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𝜖</m:t>
                              </m:r>
                            </m:e>
                            <m:sub>
                              <m:r>
                                <a:rPr lang="ru-RU" sz="1800" b="0" i="1">
                                  <a:latin typeface="Cambria Math" panose="02040503050406030204" pitchFamily="18" charset="0"/>
                                  <a:ea typeface="Cambria Math" panose="02040503050406030204" pitchFamily="18" charset="0"/>
                                </a:rPr>
                                <m:t>0</m:t>
                              </m:r>
                            </m:sub>
                          </m:sSub>
                          <m:r>
                            <a:rPr lang="en-US" sz="1800" b="0" i="1">
                              <a:latin typeface="Cambria Math" panose="02040503050406030204" pitchFamily="18" charset="0"/>
                              <a:ea typeface="Cambria Math" panose="02040503050406030204" pitchFamily="18" charset="0"/>
                            </a:rPr>
                            <m:t>𝑟</m:t>
                          </m:r>
                        </m:den>
                      </m:f>
                      <m:d>
                        <m:dPr>
                          <m:begChr m:val="{"/>
                          <m:endChr m:val="}"/>
                          <m:ctrlPr>
                            <a:rPr lang="en-US" sz="1800" b="0" i="1">
                              <a:latin typeface="Cambria Math" panose="02040503050406030204" pitchFamily="18" charset="0"/>
                              <a:ea typeface="Cambria Math" panose="02040503050406030204" pitchFamily="18" charset="0"/>
                            </a:rPr>
                          </m:ctrlPr>
                        </m:dPr>
                        <m:e>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1</m:t>
                              </m:r>
                            </m:num>
                            <m:den>
                              <m:r>
                                <a:rPr lang="en-US" sz="1800" b="0" i="1">
                                  <a:latin typeface="Cambria Math" panose="02040503050406030204" pitchFamily="18" charset="0"/>
                                  <a:ea typeface="Cambria Math" panose="02040503050406030204" pitchFamily="18" charset="0"/>
                                </a:rPr>
                                <m:t>𝑟</m:t>
                              </m:r>
                            </m:den>
                          </m:f>
                          <m:r>
                            <a:rPr lang="en-US" sz="1800" b="0" i="1" dirty="0">
                              <a:latin typeface="Cambria Math" panose="02040503050406030204" pitchFamily="18" charset="0"/>
                              <a:ea typeface="Cambria Math" panose="02040503050406030204" pitchFamily="18" charset="0"/>
                            </a:rPr>
                            <m:t>𝑐𝑜𝑠</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num>
                            <m:den>
                              <m:r>
                                <a:rPr lang="en-US" sz="1800" b="0" i="1">
                                  <a:latin typeface="Cambria Math" panose="02040503050406030204" pitchFamily="18" charset="0"/>
                                  <a:ea typeface="Cambria Math" panose="02040503050406030204" pitchFamily="18" charset="0"/>
                                </a:rPr>
                                <m:t>𝑐</m:t>
                              </m:r>
                            </m:den>
                          </m:f>
                          <m:r>
                            <a:rPr lang="en-US" sz="1800" b="0" i="1" dirty="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e>
                      </m:d>
                      <m:r>
                        <a:rPr lang="en-US" sz="1800" b="0" i="1" smtClean="0">
                          <a:latin typeface="Cambria Math" panose="02040503050406030204" pitchFamily="18" charset="0"/>
                          <a:ea typeface="Cambria Math" panose="02040503050406030204" pitchFamily="18" charset="0"/>
                        </a:rPr>
                        <m:t>,</m:t>
                      </m:r>
                    </m:oMath>
                  </m:oMathPara>
                </a14:m>
                <a:endParaRPr lang="en-US" sz="1800" b="0" dirty="0">
                  <a:ea typeface="Cambria Math" panose="02040503050406030204" pitchFamily="18" charset="0"/>
                </a:endParaRPr>
              </a:p>
            </p:txBody>
          </p:sp>
        </mc:Choice>
        <mc:Fallback xmlns="">
          <p:sp>
            <p:nvSpPr>
              <p:cNvPr id="16" name="Rectangle 15">
                <a:extLst>
                  <a:ext uri="{FF2B5EF4-FFF2-40B4-BE49-F238E27FC236}">
                    <a16:creationId xmlns:a16="http://schemas.microsoft.com/office/drawing/2014/main" id="{B1FBC8AE-DD36-4D21-805A-0FEE025EDF78}"/>
                  </a:ext>
                </a:extLst>
              </p:cNvPr>
              <p:cNvSpPr>
                <a:spLocks noRot="1" noChangeAspect="1" noMove="1" noResize="1" noEditPoints="1" noAdjustHandles="1" noChangeArrowheads="1" noChangeShapeType="1" noTextEdit="1"/>
              </p:cNvSpPr>
              <p:nvPr/>
            </p:nvSpPr>
            <p:spPr>
              <a:xfrm>
                <a:off x="256096" y="5482274"/>
                <a:ext cx="5350154" cy="710194"/>
              </a:xfrm>
              <a:prstGeom prst="rect">
                <a:avLst/>
              </a:prstGeom>
              <a:blipFill>
                <a:blip r:embed="rId12"/>
                <a:stretch>
                  <a:fillRect/>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21743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P spid="13" grpId="0"/>
      <p:bldP spid="17" grpId="0"/>
      <p:bldP spid="2" grpId="0"/>
      <p:bldP spid="3" grpId="0" animBg="1"/>
      <p:bldP spid="4"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1a. Retarded potentials: </a:t>
                </a:r>
                <a14:m>
                  <m:oMath xmlns:m="http://schemas.openxmlformats.org/officeDocument/2006/math">
                    <m:r>
                      <a:rPr lang="en-US" b="0" i="1">
                        <a:solidFill>
                          <a:schemeClr val="accent2">
                            <a:lumMod val="50000"/>
                          </a:schemeClr>
                        </a:solidFill>
                        <a:latin typeface="Cambria Math" panose="02040503050406030204" pitchFamily="18" charset="0"/>
                        <a:ea typeface="Cambria Math" panose="02040503050406030204" pitchFamily="18" charset="0"/>
                      </a:rPr>
                      <m:t>𝑉</m:t>
                    </m:r>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11000" b="-29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48730" y="798156"/>
                <a:ext cx="6269312" cy="77886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1</m:t>
                              </m:r>
                            </m:num>
                            <m:den>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dirty="0">
                              <a:solidFill>
                                <a:srgbClr val="FF0000"/>
                              </a:solidFill>
                              <a:latin typeface="Cambria Math" panose="02040503050406030204" pitchFamily="18" charset="0"/>
                              <a:ea typeface="Cambria Math" panose="02040503050406030204" pitchFamily="18" charset="0"/>
                            </a:rPr>
                            <m:t>𝑐𝑜𝑠</m:t>
                          </m:r>
                          <m:d>
                            <m:dPr>
                              <m:begChr m:val="["/>
                              <m:endChr m:val="]"/>
                              <m:ctrlPr>
                                <a:rPr lang="en-US" sz="2000" b="0" i="1" dirty="0">
                                  <a:solidFill>
                                    <a:srgbClr val="FF0000"/>
                                  </a:solidFill>
                                  <a:latin typeface="Cambria Math" panose="02040503050406030204" pitchFamily="18" charset="0"/>
                                  <a:ea typeface="Cambria Math" panose="02040503050406030204" pitchFamily="18" charset="0"/>
                                </a:rPr>
                              </m:ctrlPr>
                            </m:dPr>
                            <m:e>
                              <m:r>
                                <a:rPr lang="en-US" sz="2000" b="0" i="1" dirty="0">
                                  <a:solidFill>
                                    <a:srgbClr val="FF0000"/>
                                  </a:solidFill>
                                  <a:latin typeface="Cambria Math" panose="02040503050406030204" pitchFamily="18" charset="0"/>
                                  <a:ea typeface="Cambria Math" panose="02040503050406030204" pitchFamily="18" charset="0"/>
                                </a:rPr>
                                <m:t>𝜔</m:t>
                              </m:r>
                              <m:d>
                                <m:dPr>
                                  <m:ctrlPr>
                                    <a:rPr lang="en-US" sz="2000" b="0" i="1" dirty="0">
                                      <a:solidFill>
                                        <a:srgbClr val="FF0000"/>
                                      </a:solidFill>
                                      <a:latin typeface="Cambria Math" panose="02040503050406030204" pitchFamily="18" charset="0"/>
                                      <a:ea typeface="Cambria Math" panose="02040503050406030204" pitchFamily="18" charset="0"/>
                                    </a:rPr>
                                  </m:ctrlPr>
                                </m:dPr>
                                <m:e>
                                  <m:r>
                                    <a:rPr lang="en-US" sz="2000" b="0" i="1">
                                      <a:solidFill>
                                        <a:srgbClr val="FF0000"/>
                                      </a:solidFill>
                                      <a:latin typeface="Cambria Math" panose="02040503050406030204" pitchFamily="18" charset="0"/>
                                      <a:ea typeface="Cambria Math" panose="02040503050406030204" pitchFamily="18" charset="0"/>
                                    </a:rPr>
                                    <m:t>𝑡</m:t>
                                  </m:r>
                                  <m:r>
                                    <a:rPr lang="en-US" sz="2000" b="0" i="1">
                                      <a:solidFill>
                                        <a:srgbClr val="FF0000"/>
                                      </a:solidFill>
                                      <a:latin typeface="Cambria Math" panose="02040503050406030204" pitchFamily="18" charset="0"/>
                                      <a:ea typeface="Cambria Math" panose="02040503050406030204" pitchFamily="18" charset="0"/>
                                    </a:rPr>
                                    <m:t>−</m:t>
                                  </m:r>
                                  <m:f>
                                    <m:fPr>
                                      <m:type m:val="lin"/>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𝑟</m:t>
                                      </m:r>
                                    </m:num>
                                    <m:den>
                                      <m:r>
                                        <a:rPr lang="en-US" sz="2000" b="0" i="1">
                                          <a:solidFill>
                                            <a:srgbClr val="FF0000"/>
                                          </a:solidFill>
                                          <a:latin typeface="Cambria Math" panose="02040503050406030204" pitchFamily="18" charset="0"/>
                                          <a:ea typeface="Cambria Math" panose="02040503050406030204" pitchFamily="18" charset="0"/>
                                        </a:rPr>
                                        <m:t>𝑐</m:t>
                                      </m:r>
                                    </m:den>
                                  </m:f>
                                </m:e>
                              </m:d>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𝑐</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e>
                      </m:d>
                    </m:oMath>
                  </m:oMathPara>
                </a14:m>
                <a:endParaRPr lang="en-US" sz="2000" b="0" dirty="0">
                  <a:ea typeface="Cambria Math" panose="020405030504060302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448730" y="798156"/>
                <a:ext cx="6269312" cy="778868"/>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65813" y="2203403"/>
                <a:ext cx="4171719" cy="400110"/>
              </a:xfrm>
              <a:prstGeom prst="rect">
                <a:avLst/>
              </a:prstGeom>
              <a:ln w="19050">
                <a:solidFill>
                  <a:srgbClr val="FF0000"/>
                </a:solidFill>
              </a:ln>
            </p:spPr>
            <p:txBody>
              <a:bodyPr wrap="none">
                <a:spAutoFit/>
              </a:bodyPr>
              <a:lstStyle/>
              <a:p>
                <a:r>
                  <a:rPr lang="en-US" sz="2000" dirty="0">
                    <a:solidFill>
                      <a:srgbClr val="242424"/>
                    </a:solidFill>
                    <a:latin typeface="+mn-lt"/>
                  </a:rPr>
                  <a:t>Approximation 3</a:t>
                </a:r>
                <a:r>
                  <a:rPr lang="en-US" sz="2000" b="0" dirty="0">
                    <a:solidFill>
                      <a:srgbClr val="242424"/>
                    </a:solidFill>
                    <a:latin typeface="+mn-lt"/>
                  </a:rPr>
                  <a:t>: </a:t>
                </a:r>
                <a14:m>
                  <m:oMath xmlns:m="http://schemas.openxmlformats.org/officeDocument/2006/math">
                    <m:r>
                      <a:rPr lang="en-US" sz="2000" b="0" i="1">
                        <a:latin typeface="Cambria Math" panose="02040503050406030204" pitchFamily="18" charset="0"/>
                        <a:ea typeface="Cambria Math" panose="02040503050406030204" pitchFamily="18" charset="0"/>
                      </a:rPr>
                      <m:t>𝑟</m:t>
                    </m:r>
                    <m:r>
                      <a:rPr lang="en-US" sz="2000" b="0" i="1">
                        <a:latin typeface="Cambria Math"/>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𝜔</m:t>
                    </m:r>
                  </m:oMath>
                </a14:m>
                <a:r>
                  <a:rPr lang="en-US" sz="2000" b="0" dirty="0">
                    <a:latin typeface="+mn-lt"/>
                  </a:rPr>
                  <a:t>, or</a:t>
                </a:r>
                <a:r>
                  <a:rPr lang="en-US" sz="2000" dirty="0">
                    <a:latin typeface="+mn-lt"/>
                  </a:rPr>
                  <a:t> </a:t>
                </a:r>
                <a14:m>
                  <m:oMath xmlns:m="http://schemas.openxmlformats.org/officeDocument/2006/math">
                    <m:r>
                      <a:rPr lang="en-US" sz="2000" b="0" i="1">
                        <a:latin typeface="Cambria Math" panose="02040503050406030204" pitchFamily="18" charset="0"/>
                        <a:ea typeface="Cambria Math" panose="02040503050406030204" pitchFamily="18" charset="0"/>
                      </a:rPr>
                      <m:t>𝑟</m:t>
                    </m:r>
                    <m:r>
                      <a:rPr lang="en-US" sz="2000" b="0" i="1">
                        <a:latin typeface="Cambria Math"/>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𝜆</m:t>
                    </m:r>
                  </m:oMath>
                </a14:m>
                <a:endParaRPr lang="en-US" sz="2000" dirty="0">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465813" y="2203403"/>
                <a:ext cx="4171719" cy="400110"/>
              </a:xfrm>
              <a:prstGeom prst="rect">
                <a:avLst/>
              </a:prstGeom>
              <a:blipFill>
                <a:blip r:embed="rId5"/>
                <a:stretch>
                  <a:fillRect l="-872" t="-5797" b="-21739"/>
                </a:stretch>
              </a:blipFill>
              <a:ln w="19050">
                <a:solidFill>
                  <a:srgbClr val="FF0000"/>
                </a:solidFill>
              </a:ln>
            </p:spPr>
            <p:txBody>
              <a:bodyPr/>
              <a:lstStyle/>
              <a:p>
                <a:r>
                  <a:rPr lang="en-US">
                    <a:noFill/>
                  </a:rPr>
                  <a:t> </a:t>
                </a:r>
              </a:p>
            </p:txBody>
          </p:sp>
        </mc:Fallback>
      </mc:AlternateContent>
      <p:sp>
        <p:nvSpPr>
          <p:cNvPr id="2" name="Rectangle 1"/>
          <p:cNvSpPr/>
          <p:nvPr/>
        </p:nvSpPr>
        <p:spPr>
          <a:xfrm>
            <a:off x="327430" y="1662634"/>
            <a:ext cx="8793939"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We are interested in the fields that survive at </a:t>
            </a:r>
            <a:r>
              <a:rPr lang="en-US" sz="2000" b="0" i="1" dirty="0">
                <a:solidFill>
                  <a:srgbClr val="252525"/>
                </a:solidFill>
                <a:latin typeface="Times New Roman" panose="02020603050405020304" pitchFamily="18" charset="0"/>
              </a:rPr>
              <a:t>large distances from the source</a:t>
            </a:r>
            <a:endParaRPr lang="en-US" sz="2000" dirty="0"/>
          </a:p>
        </p:txBody>
      </p:sp>
      <mc:AlternateContent xmlns:mc="http://schemas.openxmlformats.org/markup-compatibility/2006" xmlns:a14="http://schemas.microsoft.com/office/drawing/2010/main">
        <mc:Choice Requires="a14">
          <p:sp>
            <p:nvSpPr>
              <p:cNvPr id="12" name="Rectangle 11"/>
              <p:cNvSpPr/>
              <p:nvPr/>
            </p:nvSpPr>
            <p:spPr>
              <a:xfrm>
                <a:off x="4806040" y="2225164"/>
                <a:ext cx="8793939"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The zone </a:t>
                </a:r>
                <a14:m>
                  <m:oMath xmlns:m="http://schemas.openxmlformats.org/officeDocument/2006/math">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𝜆</m:t>
                    </m:r>
                  </m:oMath>
                </a14:m>
                <a:r>
                  <a:rPr lang="en-US" sz="2000" b="0" dirty="0">
                    <a:solidFill>
                      <a:srgbClr val="252525"/>
                    </a:solidFill>
                    <a:latin typeface="Times New Roman" panose="02020603050405020304" pitchFamily="18" charset="0"/>
                  </a:rPr>
                  <a:t> is called the </a:t>
                </a:r>
                <a:r>
                  <a:rPr lang="en-US" sz="2000" dirty="0">
                    <a:solidFill>
                      <a:schemeClr val="accent2">
                        <a:lumMod val="50000"/>
                      </a:schemeClr>
                    </a:solidFill>
                    <a:latin typeface="Times New Roman" panose="02020603050405020304" pitchFamily="18" charset="0"/>
                  </a:rPr>
                  <a:t>radiation zone</a:t>
                </a:r>
                <a:endParaRPr lang="en-US" sz="2000" dirty="0">
                  <a:solidFill>
                    <a:schemeClr val="accent2">
                      <a:lumMod val="50000"/>
                    </a:schemeClr>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4806040" y="2225164"/>
                <a:ext cx="8793939" cy="400110"/>
              </a:xfrm>
              <a:prstGeom prst="rect">
                <a:avLst/>
              </a:prstGeom>
              <a:blipFill>
                <a:blip r:embed="rId6"/>
                <a:stretch>
                  <a:fillRect l="-693"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74556" y="2904378"/>
                <a:ext cx="4302012" cy="783869"/>
              </a:xfrm>
              <a:prstGeom prst="rect">
                <a:avLst/>
              </a:prstGeom>
              <a:ln w="19050">
                <a:solidFill>
                  <a:srgbClr val="FF0000"/>
                </a:solid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num>
                            <m:den>
                              <m:r>
                                <a:rPr lang="en-US" sz="2000" b="0" i="1">
                                  <a:latin typeface="Cambria Math" panose="02040503050406030204" pitchFamily="18" charset="0"/>
                                  <a:ea typeface="Cambria Math" panose="02040503050406030204" pitchFamily="18" charset="0"/>
                                </a:rPr>
                                <m:t>𝑟</m:t>
                              </m:r>
                            </m:den>
                          </m:f>
                        </m:e>
                      </m:d>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oMath>
                  </m:oMathPara>
                </a14:m>
                <a:endParaRPr lang="en-US" sz="2000" b="0" dirty="0">
                  <a:ea typeface="Cambria Math" panose="020405030504060302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74556" y="2904378"/>
                <a:ext cx="4302012" cy="783869"/>
              </a:xfrm>
              <a:prstGeom prst="rect">
                <a:avLst/>
              </a:prstGeom>
              <a:blipFill>
                <a:blip r:embed="rId7"/>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46692" y="5034184"/>
                <a:ext cx="16639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a:latin typeface="Cambria Math" panose="02040503050406030204" pitchFamily="18" charset="0"/>
                          <a:ea typeface="Cambria Math" panose="02040503050406030204" pitchFamily="18" charset="0"/>
                        </a:rPr>
                        <m:t>𝑑</m:t>
                      </m:r>
                      <m:r>
                        <a:rPr lang="en-US" sz="2400" b="0" i="1">
                          <a:latin typeface="Cambria Math" panose="02040503050406030204" pitchFamily="18" charset="0"/>
                          <a:ea typeface="Cambria Math" panose="02040503050406030204" pitchFamily="18" charset="0"/>
                        </a:rPr>
                        <m:t>≪</m:t>
                      </m:r>
                      <m:r>
                        <a:rPr lang="en-US" sz="2400" b="0" i="1">
                          <a:latin typeface="Cambria Math" panose="02040503050406030204" pitchFamily="18" charset="0"/>
                          <a:ea typeface="Cambria Math" panose="02040503050406030204" pitchFamily="18" charset="0"/>
                        </a:rPr>
                        <m:t>𝜆</m:t>
                      </m:r>
                      <m:r>
                        <a:rPr lang="en-US" sz="2400" b="0" i="1">
                          <a:latin typeface="Cambria Math" panose="02040503050406030204" pitchFamily="18" charset="0"/>
                          <a:ea typeface="Cambria Math" panose="02040503050406030204" pitchFamily="18" charset="0"/>
                        </a:rPr>
                        <m:t>≪</m:t>
                      </m:r>
                      <m:r>
                        <a:rPr lang="en-US" sz="2400" b="0" i="1">
                          <a:latin typeface="Cambria Math" panose="02040503050406030204" pitchFamily="18" charset="0"/>
                          <a:ea typeface="Cambria Math" panose="02040503050406030204" pitchFamily="18" charset="0"/>
                        </a:rPr>
                        <m:t>𝑟</m:t>
                      </m:r>
                    </m:oMath>
                  </m:oMathPara>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4646692" y="5034184"/>
                <a:ext cx="1663982" cy="461665"/>
              </a:xfrm>
              <a:prstGeom prst="rect">
                <a:avLst/>
              </a:prstGeom>
              <a:blipFill>
                <a:blip r:embed="rId8"/>
                <a:stretch>
                  <a:fillRect l="-733"/>
                </a:stretch>
              </a:blipFill>
            </p:spPr>
            <p:txBody>
              <a:bodyPr/>
              <a:lstStyle/>
              <a:p>
                <a:r>
                  <a:rPr lang="en-US">
                    <a:noFill/>
                  </a:rPr>
                  <a:t> </a:t>
                </a:r>
              </a:p>
            </p:txBody>
          </p:sp>
        </mc:Fallback>
      </mc:AlternateContent>
      <p:sp>
        <p:nvSpPr>
          <p:cNvPr id="15" name="Rectangle 14"/>
          <p:cNvSpPr/>
          <p:nvPr/>
        </p:nvSpPr>
        <p:spPr>
          <a:xfrm>
            <a:off x="4029358" y="3946058"/>
            <a:ext cx="3518210" cy="400110"/>
          </a:xfrm>
          <a:prstGeom prst="rect">
            <a:avLst/>
          </a:prstGeom>
        </p:spPr>
        <p:txBody>
          <a:bodyPr wrap="square">
            <a:spAutoFit/>
          </a:bodyPr>
          <a:lstStyle/>
          <a:p>
            <a:pPr algn="l"/>
            <a:r>
              <a:rPr lang="en-US" sz="2000" u="sng" dirty="0">
                <a:solidFill>
                  <a:srgbClr val="252525"/>
                </a:solidFill>
                <a:latin typeface="Times New Roman" panose="02020603050405020304" pitchFamily="18" charset="0"/>
              </a:rPr>
              <a:t>Hierarchy of approximations</a:t>
            </a:r>
            <a:endParaRPr lang="en-US" sz="2000" u="sng" dirty="0"/>
          </a:p>
        </p:txBody>
      </p:sp>
      <p:sp>
        <p:nvSpPr>
          <p:cNvPr id="4" name="Left Brace 3"/>
          <p:cNvSpPr/>
          <p:nvPr/>
        </p:nvSpPr>
        <p:spPr bwMode="auto">
          <a:xfrm rot="16200000">
            <a:off x="5019870" y="5309117"/>
            <a:ext cx="223934" cy="597159"/>
          </a:xfrm>
          <a:prstGeom prst="leftBrace">
            <a:avLst>
              <a:gd name="adj1" fmla="val 38803"/>
              <a:gd name="adj2" fmla="val 50000"/>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en-US"/>
          </a:p>
        </p:txBody>
      </p:sp>
      <p:sp>
        <p:nvSpPr>
          <p:cNvPr id="20" name="Left Brace 19"/>
          <p:cNvSpPr/>
          <p:nvPr/>
        </p:nvSpPr>
        <p:spPr bwMode="auto">
          <a:xfrm rot="16200000">
            <a:off x="5678137" y="5313325"/>
            <a:ext cx="223020" cy="587831"/>
          </a:xfrm>
          <a:prstGeom prst="leftBrace">
            <a:avLst>
              <a:gd name="adj1" fmla="val 38803"/>
              <a:gd name="adj2" fmla="val 50000"/>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en-US"/>
          </a:p>
        </p:txBody>
      </p:sp>
      <p:sp>
        <p:nvSpPr>
          <p:cNvPr id="21" name="Left Brace 20"/>
          <p:cNvSpPr/>
          <p:nvPr/>
        </p:nvSpPr>
        <p:spPr bwMode="auto">
          <a:xfrm rot="5400000">
            <a:off x="5295373" y="4436957"/>
            <a:ext cx="260755" cy="1184988"/>
          </a:xfrm>
          <a:prstGeom prst="leftBrace">
            <a:avLst>
              <a:gd name="adj1" fmla="val 38803"/>
              <a:gd name="adj2" fmla="val 50000"/>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en-US"/>
          </a:p>
        </p:txBody>
      </p:sp>
      <p:sp>
        <p:nvSpPr>
          <p:cNvPr id="25" name="Rectangle 24"/>
          <p:cNvSpPr/>
          <p:nvPr/>
        </p:nvSpPr>
        <p:spPr>
          <a:xfrm>
            <a:off x="4159068" y="4460794"/>
            <a:ext cx="7341223" cy="400110"/>
          </a:xfrm>
          <a:prstGeom prst="rect">
            <a:avLst/>
          </a:prstGeom>
        </p:spPr>
        <p:txBody>
          <a:bodyPr wrap="square">
            <a:spAutoFit/>
          </a:bodyPr>
          <a:lstStyle/>
          <a:p>
            <a:r>
              <a:rPr lang="en-US" sz="2000" b="0" dirty="0" err="1">
                <a:solidFill>
                  <a:srgbClr val="252525"/>
                </a:solidFill>
                <a:latin typeface="Times New Roman" panose="02020603050405020304" pitchFamily="18" charset="0"/>
              </a:rPr>
              <a:t>Appr</a:t>
            </a:r>
            <a:r>
              <a:rPr lang="en-US" sz="2000" b="0" dirty="0">
                <a:solidFill>
                  <a:srgbClr val="252525"/>
                </a:solidFill>
                <a:latin typeface="Times New Roman" panose="02020603050405020304" pitchFamily="18" charset="0"/>
              </a:rPr>
              <a:t>. 1 </a:t>
            </a:r>
            <a:r>
              <a:rPr lang="en-US" sz="2000" b="0" dirty="0">
                <a:solidFill>
                  <a:srgbClr val="242424"/>
                </a:solidFill>
                <a:latin typeface="Times New Roman" panose="02020603050405020304" pitchFamily="18" charset="0"/>
              </a:rPr>
              <a:t>converts </a:t>
            </a:r>
            <a:r>
              <a:rPr lang="en-US" sz="2000" b="0" i="1" dirty="0">
                <a:solidFill>
                  <a:srgbClr val="242424"/>
                </a:solidFill>
                <a:latin typeface="Times New Roman" panose="02020603050405020304" pitchFamily="18" charset="0"/>
              </a:rPr>
              <a:t>physical </a:t>
            </a:r>
            <a:r>
              <a:rPr lang="en-US" sz="2000" b="0" dirty="0">
                <a:solidFill>
                  <a:srgbClr val="242424"/>
                </a:solidFill>
                <a:latin typeface="Times New Roman" panose="02020603050405020304" pitchFamily="18" charset="0"/>
              </a:rPr>
              <a:t>dipole into a </a:t>
            </a:r>
            <a:r>
              <a:rPr lang="en-US" sz="2000" b="0" i="1" dirty="0">
                <a:solidFill>
                  <a:srgbClr val="242424"/>
                </a:solidFill>
                <a:latin typeface="Times New Roman" panose="02020603050405020304" pitchFamily="18" charset="0"/>
              </a:rPr>
              <a:t>perfect </a:t>
            </a:r>
            <a:r>
              <a:rPr lang="en-US" sz="2000" b="0" dirty="0">
                <a:solidFill>
                  <a:srgbClr val="242424"/>
                </a:solidFill>
                <a:latin typeface="Times New Roman" panose="02020603050405020304" pitchFamily="18" charset="0"/>
              </a:rPr>
              <a:t>dipole</a:t>
            </a:r>
            <a:endParaRPr lang="en-US" sz="2000" dirty="0"/>
          </a:p>
        </p:txBody>
      </p:sp>
      <p:sp>
        <p:nvSpPr>
          <p:cNvPr id="26" name="Rectangle 25"/>
          <p:cNvSpPr/>
          <p:nvPr/>
        </p:nvSpPr>
        <p:spPr>
          <a:xfrm>
            <a:off x="-402771" y="5694593"/>
            <a:ext cx="5811717" cy="707886"/>
          </a:xfrm>
          <a:prstGeom prst="rect">
            <a:avLst/>
          </a:prstGeom>
        </p:spPr>
        <p:txBody>
          <a:bodyPr wrap="square">
            <a:spAutoFit/>
          </a:bodyPr>
          <a:lstStyle/>
          <a:p>
            <a:pPr algn="r"/>
            <a:r>
              <a:rPr lang="en-US" sz="2000" b="0" dirty="0" err="1">
                <a:solidFill>
                  <a:srgbClr val="252525"/>
                </a:solidFill>
                <a:latin typeface="Times New Roman" panose="02020603050405020304" pitchFamily="18" charset="0"/>
              </a:rPr>
              <a:t>Appr</a:t>
            </a:r>
            <a:r>
              <a:rPr lang="en-US" sz="2000" b="0" dirty="0">
                <a:solidFill>
                  <a:srgbClr val="252525"/>
                </a:solidFill>
                <a:latin typeface="Times New Roman" panose="02020603050405020304" pitchFamily="18" charset="0"/>
              </a:rPr>
              <a:t>. 2</a:t>
            </a:r>
          </a:p>
          <a:p>
            <a:pPr algn="r"/>
            <a:r>
              <a:rPr lang="en-US" sz="2000" b="0" dirty="0">
                <a:solidFill>
                  <a:srgbClr val="242424"/>
                </a:solidFill>
                <a:latin typeface="Times New Roman" panose="02020603050405020304" pitchFamily="18" charset="0"/>
              </a:rPr>
              <a:t>The</a:t>
            </a:r>
            <a:r>
              <a:rPr lang="en-US" sz="2000" b="0" i="1" dirty="0">
                <a:solidFill>
                  <a:srgbClr val="242424"/>
                </a:solidFill>
                <a:latin typeface="Times New Roman" panose="02020603050405020304" pitchFamily="18" charset="0"/>
              </a:rPr>
              <a:t> </a:t>
            </a:r>
            <a:r>
              <a:rPr lang="en-US" sz="2000" b="0" dirty="0">
                <a:solidFill>
                  <a:srgbClr val="242424"/>
                </a:solidFill>
                <a:latin typeface="Times New Roman" panose="02020603050405020304" pitchFamily="18" charset="0"/>
              </a:rPr>
              <a:t>dipole size is smaller than the wavelength</a:t>
            </a:r>
            <a:endParaRPr lang="en-US" sz="2000" dirty="0"/>
          </a:p>
        </p:txBody>
      </p:sp>
      <p:sp>
        <p:nvSpPr>
          <p:cNvPr id="19" name="Rectangle 18"/>
          <p:cNvSpPr/>
          <p:nvPr/>
        </p:nvSpPr>
        <p:spPr>
          <a:xfrm>
            <a:off x="5539183" y="5710559"/>
            <a:ext cx="6107694" cy="707886"/>
          </a:xfrm>
          <a:prstGeom prst="rect">
            <a:avLst/>
          </a:prstGeom>
        </p:spPr>
        <p:txBody>
          <a:bodyPr wrap="square">
            <a:spAutoFit/>
          </a:bodyPr>
          <a:lstStyle/>
          <a:p>
            <a:pPr algn="l"/>
            <a:r>
              <a:rPr lang="en-US" sz="2000" b="0" dirty="0" err="1">
                <a:solidFill>
                  <a:srgbClr val="252525"/>
                </a:solidFill>
                <a:latin typeface="Times New Roman" panose="02020603050405020304" pitchFamily="18" charset="0"/>
              </a:rPr>
              <a:t>Appr</a:t>
            </a:r>
            <a:r>
              <a:rPr lang="en-US" sz="2000" b="0" dirty="0">
                <a:solidFill>
                  <a:srgbClr val="252525"/>
                </a:solidFill>
                <a:latin typeface="Times New Roman" panose="02020603050405020304" pitchFamily="18" charset="0"/>
              </a:rPr>
              <a:t>. 3</a:t>
            </a:r>
          </a:p>
          <a:p>
            <a:pPr algn="l"/>
            <a:r>
              <a:rPr lang="en-US" sz="2000" b="0" dirty="0">
                <a:solidFill>
                  <a:srgbClr val="252525"/>
                </a:solidFill>
                <a:latin typeface="Times New Roman" panose="02020603050405020304" pitchFamily="18" charset="0"/>
              </a:rPr>
              <a:t>The fields survive at large distances: the </a:t>
            </a:r>
            <a:r>
              <a:rPr lang="en-US" sz="2000" dirty="0">
                <a:solidFill>
                  <a:srgbClr val="252525"/>
                </a:solidFill>
                <a:latin typeface="Times New Roman" panose="02020603050405020304" pitchFamily="18" charset="0"/>
              </a:rPr>
              <a:t>radiation zone</a:t>
            </a:r>
            <a:endParaRPr lang="en-US" sz="2000" dirty="0"/>
          </a:p>
        </p:txBody>
      </p:sp>
      <p:sp>
        <p:nvSpPr>
          <p:cNvPr id="17" name="Content Placeholder 4">
            <a:extLst>
              <a:ext uri="{FF2B5EF4-FFF2-40B4-BE49-F238E27FC236}">
                <a16:creationId xmlns:a16="http://schemas.microsoft.com/office/drawing/2014/main" id="{92017417-E008-420E-A832-68C2D8B046BA}"/>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11</a:t>
            </a:fld>
            <a:endParaRPr lang="en-US" b="0" kern="0" dirty="0"/>
          </a:p>
        </p:txBody>
      </p:sp>
    </p:spTree>
    <p:extLst>
      <p:ext uri="{BB962C8B-B14F-4D97-AF65-F5344CB8AC3E}">
        <p14:creationId xmlns:p14="http://schemas.microsoft.com/office/powerpoint/2010/main" val="258075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2" grpId="0"/>
      <p:bldP spid="14" grpId="0" animBg="1"/>
      <p:bldP spid="3" grpId="0"/>
      <p:bldP spid="15" grpId="0"/>
      <p:bldP spid="4" grpId="0" animBg="1"/>
      <p:bldP spid="20" grpId="0" animBg="1"/>
      <p:bldP spid="21" grpId="0" animBg="1"/>
      <p:bldP spid="25" grpId="0"/>
      <p:bldP spid="2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1b</a:t>
                </a:r>
                <a:r>
                  <a:rPr lang="ru-RU" altLang="en-US" dirty="0">
                    <a:solidFill>
                      <a:schemeClr val="accent2">
                        <a:lumMod val="50000"/>
                      </a:schemeClr>
                    </a:solidFill>
                  </a:rPr>
                  <a:t>.</a:t>
                </a:r>
                <a:r>
                  <a:rPr lang="en-US" altLang="en-US" dirty="0">
                    <a:solidFill>
                      <a:schemeClr val="accent2">
                        <a:lumMod val="50000"/>
                      </a:schemeClr>
                    </a:solidFill>
                  </a:rPr>
                  <a:t> Retarded potentials</a:t>
                </a:r>
                <a:r>
                  <a:rPr lang="ru-RU" altLang="en-US" dirty="0">
                    <a:solidFill>
                      <a:schemeClr val="accent2">
                        <a:lumMod val="50000"/>
                      </a:schemeClr>
                    </a:solidFill>
                  </a:rPr>
                  <a:t>: </a:t>
                </a:r>
                <a14:m>
                  <m:oMath xmlns:m="http://schemas.openxmlformats.org/officeDocument/2006/math">
                    <m:acc>
                      <m:accPr>
                        <m:chr m:val="⃗"/>
                        <m:ctrlPr>
                          <a:rPr lang="en-US" i="1" smtClean="0">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𝐀</m:t>
                        </m:r>
                      </m:e>
                    </m:acc>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86980" y="853724"/>
                <a:ext cx="3475421" cy="961032"/>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nary>
                        <m:naryPr>
                          <m:limLoc m:val="undOvr"/>
                          <m:subHide m:val="on"/>
                          <m:supHide m:val="on"/>
                          <m:ctrlPr>
                            <a:rPr lang="en-US" sz="2000" b="0" i="1">
                              <a:latin typeface="Cambria Math" panose="02040503050406030204" pitchFamily="18" charset="0"/>
                              <a:ea typeface="Cambria Math" panose="02040503050406030204" pitchFamily="18" charset="0"/>
                            </a:rPr>
                          </m:ctrlPr>
                        </m:naryPr>
                        <m:sub/>
                        <m:sup/>
                        <m:e>
                          <m:f>
                            <m:fPr>
                              <m:ctrlPr>
                                <a:rPr lang="en-US" sz="2000" b="0" i="1">
                                  <a:latin typeface="Cambria Math" panose="02040503050406030204" pitchFamily="18" charset="0"/>
                                  <a:ea typeface="Cambria Math" panose="02040503050406030204" pitchFamily="18" charset="0"/>
                                </a:rPr>
                              </m:ctrlPr>
                            </m:fPr>
                            <m:num>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d>
                                <m:dPr>
                                  <m:ctrlPr>
                                    <a:rPr lang="en-US" sz="2000" b="0" i="1">
                                      <a:latin typeface="Cambria Math" panose="02040503050406030204" pitchFamily="18" charset="0"/>
                                      <a:ea typeface="Cambria Math" panose="02040503050406030204" pitchFamily="18" charset="0"/>
                                    </a:rPr>
                                  </m:ctrlPr>
                                </m:dPr>
                                <m:e>
                                  <m:sSup>
                                    <m:sSupPr>
                                      <m:ctrlPr>
                                        <a:rPr lang="en-US" sz="2000" b="0" i="1">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𝐫</m:t>
                                      </m:r>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a:solidFill>
                                            <a:srgbClr val="FF0000"/>
                                          </a:solidFill>
                                          <a:latin typeface="Cambria Math" panose="02040503050406030204" pitchFamily="18" charset="0"/>
                                          <a:ea typeface="Cambria Math" panose="02040503050406030204" pitchFamily="18" charset="0"/>
                                        </a:rPr>
                                      </m:ctrlPr>
                                    </m:sSubPr>
                                    <m:e>
                                      <m:r>
                                        <a:rPr lang="en-US" sz="2000" b="0" i="1">
                                          <a:solidFill>
                                            <a:srgbClr val="FF0000"/>
                                          </a:solidFill>
                                          <a:latin typeface="Cambria Math" panose="02040503050406030204" pitchFamily="18" charset="0"/>
                                          <a:ea typeface="Cambria Math" panose="02040503050406030204" pitchFamily="18" charset="0"/>
                                        </a:rPr>
                                        <m:t>𝑡</m:t>
                                      </m:r>
                                    </m:e>
                                    <m:sub>
                                      <m:r>
                                        <a:rPr lang="en-US" sz="2000" b="0" i="1">
                                          <a:solidFill>
                                            <a:srgbClr val="FF0000"/>
                                          </a:solidFill>
                                          <a:latin typeface="Cambria Math" panose="02040503050406030204" pitchFamily="18" charset="0"/>
                                          <a:ea typeface="Cambria Math" panose="02040503050406030204" pitchFamily="18" charset="0"/>
                                        </a:rPr>
                                        <m:t>𝑟</m:t>
                                      </m:r>
                                    </m:sub>
                                  </m:sSub>
                                </m:e>
                              </m:d>
                            </m:num>
                            <m:den>
                              <m:r>
                                <a:rPr lang="en-US" sz="2000" b="0" i="1">
                                  <a:latin typeface="Cambria Math" panose="02040503050406030204" pitchFamily="18" charset="0"/>
                                  <a:ea typeface="Cambria Math" panose="02040503050406030204" pitchFamily="18" charset="0"/>
                                </a:rPr>
                                <m:t>𝓇</m:t>
                              </m:r>
                            </m:den>
                          </m:f>
                        </m:e>
                      </m:nary>
                      <m:r>
                        <a:rPr lang="en-US" sz="2000" b="0" i="1">
                          <a:latin typeface="Cambria Math" panose="02040503050406030204" pitchFamily="18" charset="0"/>
                          <a:ea typeface="Cambria Math" panose="02040503050406030204" pitchFamily="18" charset="0"/>
                        </a:rPr>
                        <m:t>𝑑</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𝜏</m:t>
                          </m:r>
                        </m:e>
                        <m:sup>
                          <m:r>
                            <a:rPr lang="en-US" sz="2000" b="0" i="1">
                              <a:latin typeface="Cambria Math" panose="02040503050406030204" pitchFamily="18" charset="0"/>
                              <a:ea typeface="Cambria Math" panose="02040503050406030204" pitchFamily="18" charset="0"/>
                            </a:rPr>
                            <m:t>′</m:t>
                          </m:r>
                        </m:sup>
                      </m:sSup>
                    </m:oMath>
                  </m:oMathPara>
                </a14:m>
                <a:endParaRPr lang="en-US" sz="2000" dirty="0"/>
              </a:p>
            </p:txBody>
          </p:sp>
        </mc:Choice>
        <mc:Fallback xmlns="">
          <p:sp>
            <p:nvSpPr>
              <p:cNvPr id="17" name="Rectangle 16"/>
              <p:cNvSpPr>
                <a:spLocks noRot="1" noChangeAspect="1" noMove="1" noResize="1" noEditPoints="1" noAdjustHandles="1" noChangeArrowheads="1" noChangeShapeType="1" noTextEdit="1"/>
              </p:cNvSpPr>
              <p:nvPr/>
            </p:nvSpPr>
            <p:spPr>
              <a:xfrm>
                <a:off x="586980" y="853724"/>
                <a:ext cx="3475421" cy="96103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4784" y="1511253"/>
                <a:ext cx="6161803" cy="676660"/>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000" b="0" i="1" dirty="0" smtClean="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smtClean="0">
                          <a:latin typeface="Cambria Math" panose="02040503050406030204" pitchFamily="18" charset="0"/>
                          <a:ea typeface="Cambria Math" panose="02040503050406030204" pitchFamily="18" charset="0"/>
                        </a:rPr>
                        <m:t>; </m:t>
                      </m:r>
                      <m:acc>
                        <m:accPr>
                          <m:chr m:val="⃗"/>
                          <m:ctrlPr>
                            <a:rPr lang="en-US" sz="2000" b="0" i="1" dirty="0"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𝐈</m:t>
                          </m:r>
                        </m:e>
                      </m:acc>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𝑑𝑞</m:t>
                          </m:r>
                        </m:num>
                        <m:den>
                          <m:r>
                            <a:rPr lang="en-US" sz="2000" b="0" i="1">
                              <a:latin typeface="Cambria Math" panose="02040503050406030204" pitchFamily="18" charset="0"/>
                              <a:ea typeface="Cambria Math" panose="02040503050406030204" pitchFamily="18" charset="0"/>
                            </a:rPr>
                            <m:t>𝑑𝑡</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r>
                        <a:rPr lang="en-US" sz="2000" b="0" i="1" dirty="0">
                          <a:latin typeface="Cambria Math"/>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p:txBody>
          </p:sp>
        </mc:Choice>
        <mc:Fallback xmlns="">
          <p:sp>
            <p:nvSpPr>
              <p:cNvPr id="22" name="Rectangle 21"/>
              <p:cNvSpPr>
                <a:spLocks noRot="1" noChangeAspect="1" noMove="1" noResize="1" noEditPoints="1" noAdjustHandles="1" noChangeArrowheads="1" noChangeShapeType="1" noTextEdit="1"/>
              </p:cNvSpPr>
              <p:nvPr/>
            </p:nvSpPr>
            <p:spPr>
              <a:xfrm>
                <a:off x="724784" y="1511253"/>
                <a:ext cx="6161803" cy="676660"/>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37449" y="2795276"/>
                <a:ext cx="5861670" cy="949106"/>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nary>
                        <m:naryPr>
                          <m:ctrlPr>
                            <a:rPr lang="en-US" sz="2000" b="0" i="1">
                              <a:latin typeface="Cambria Math" panose="02040503050406030204" pitchFamily="18" charset="0"/>
                              <a:ea typeface="Cambria Math" panose="02040503050406030204" pitchFamily="18" charset="0"/>
                            </a:rPr>
                          </m:ctrlPr>
                        </m:naryPr>
                        <m:sub>
                          <m:r>
                            <m:rPr>
                              <m:brk m:alnAt="23"/>
                            </m:rPr>
                            <a:rPr lang="en-US" sz="2000" b="0" i="1">
                              <a:solidFill>
                                <a:srgbClr val="FF0000"/>
                              </a:solidFill>
                              <a:latin typeface="Cambria Math" panose="02040503050406030204" pitchFamily="18" charset="0"/>
                              <a:ea typeface="Cambria Math" panose="02040503050406030204" pitchFamily="18" charset="0"/>
                            </a:rPr>
                            <m:t>−</m:t>
                          </m:r>
                          <m:r>
                            <a:rPr lang="en-US" sz="2000" b="0" i="1">
                              <a:solidFill>
                                <a:srgbClr val="FF0000"/>
                              </a:solidFill>
                              <a:latin typeface="Cambria Math" panose="02040503050406030204" pitchFamily="18" charset="0"/>
                              <a:ea typeface="Cambria Math" panose="02040503050406030204" pitchFamily="18" charset="0"/>
                            </a:rPr>
                            <m:t>𝑑</m:t>
                          </m:r>
                          <m:r>
                            <a:rPr lang="en-US" sz="2000" b="0" i="1">
                              <a:solidFill>
                                <a:srgbClr val="FF0000"/>
                              </a:solidFill>
                              <a:latin typeface="Cambria Math" panose="02040503050406030204" pitchFamily="18" charset="0"/>
                              <a:ea typeface="Cambria Math" panose="02040503050406030204" pitchFamily="18" charset="0"/>
                            </a:rPr>
                            <m:t>/</m:t>
                          </m:r>
                          <m:r>
                            <a:rPr lang="en-US" sz="2000" b="0" i="1">
                              <a:solidFill>
                                <a:srgbClr val="FF0000"/>
                              </a:solidFill>
                              <a:latin typeface="Cambria Math" panose="02040503050406030204" pitchFamily="18" charset="0"/>
                              <a:ea typeface="Cambria Math" panose="02040503050406030204" pitchFamily="18" charset="0"/>
                            </a:rPr>
                            <m:t>2</m:t>
                          </m:r>
                        </m:sub>
                        <m:sup>
                          <m:r>
                            <a:rPr lang="en-US" sz="2000" b="0" i="1">
                              <a:solidFill>
                                <a:srgbClr val="FF0000"/>
                              </a:solidFill>
                              <a:latin typeface="Cambria Math" panose="02040503050406030204" pitchFamily="18" charset="0"/>
                              <a:ea typeface="Cambria Math" panose="02040503050406030204" pitchFamily="18" charset="0"/>
                            </a:rPr>
                            <m:t>𝑑</m:t>
                          </m:r>
                          <m:r>
                            <a:rPr lang="en-US" sz="2000" b="0" i="1">
                              <a:solidFill>
                                <a:srgbClr val="FF0000"/>
                              </a:solidFill>
                              <a:latin typeface="Cambria Math" panose="02040503050406030204" pitchFamily="18" charset="0"/>
                              <a:ea typeface="Cambria Math" panose="02040503050406030204" pitchFamily="18" charset="0"/>
                            </a:rPr>
                            <m:t>/</m:t>
                          </m:r>
                          <m:r>
                            <a:rPr lang="en-US" sz="2000" b="0" i="1">
                              <a:solidFill>
                                <a:srgbClr val="FF0000"/>
                              </a:solidFill>
                              <a:latin typeface="Cambria Math" panose="02040503050406030204" pitchFamily="18" charset="0"/>
                              <a:ea typeface="Cambria Math" panose="02040503050406030204" pitchFamily="18" charset="0"/>
                            </a:rPr>
                            <m:t>2</m:t>
                          </m:r>
                        </m:sup>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solidFill>
                                    <a:srgbClr val="FF0000"/>
                                  </a:solidFill>
                                  <a:latin typeface="Cambria Math" panose="02040503050406030204" pitchFamily="18" charset="0"/>
                                  <a:ea typeface="Cambria Math" panose="02040503050406030204" pitchFamily="18" charset="0"/>
                                </a:rPr>
                                <m:t>𝜔</m:t>
                              </m:r>
                              <m:r>
                                <a:rPr lang="en-US" sz="2000" b="0" i="1" dirty="0">
                                  <a:latin typeface="Cambria Math"/>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𝓇</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num>
                            <m:den>
                              <m:r>
                                <a:rPr lang="en-US" sz="2000" b="0" i="1">
                                  <a:solidFill>
                                    <a:srgbClr val="FF0000"/>
                                  </a:solidFill>
                                  <a:latin typeface="Cambria Math" panose="02040503050406030204" pitchFamily="18" charset="0"/>
                                  <a:ea typeface="Cambria Math" panose="02040503050406030204" pitchFamily="18" charset="0"/>
                                </a:rPr>
                                <m:t>𝓇</m:t>
                              </m:r>
                            </m:den>
                          </m:f>
                          <m:r>
                            <a:rPr lang="en-US" sz="2000" b="0" i="1" smtClean="0">
                              <a:solidFill>
                                <a:srgbClr val="FF0000"/>
                              </a:solidFill>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𝑑𝑧</m:t>
                          </m:r>
                        </m:e>
                      </m:nary>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837449" y="2795276"/>
                <a:ext cx="5861670" cy="949106"/>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09541" y="3795614"/>
                <a:ext cx="7537179" cy="1015663"/>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Because the integral scales as </a:t>
                </a:r>
                <a14:m>
                  <m:oMath xmlns:m="http://schemas.openxmlformats.org/officeDocument/2006/math">
                    <m:r>
                      <a:rPr lang="en-US" sz="2000" b="0" i="1" dirty="0">
                        <a:solidFill>
                          <a:srgbClr val="FF0000"/>
                        </a:solidFill>
                        <a:latin typeface="Cambria Math" panose="02040503050406030204" pitchFamily="18" charset="0"/>
                        <a:ea typeface="Cambria Math" panose="02040503050406030204" pitchFamily="18" charset="0"/>
                      </a:rPr>
                      <m:t>𝑑</m:t>
                    </m:r>
                    <m:r>
                      <a:rPr lang="en-US" sz="2000" b="0" i="1" dirty="0">
                        <a:solidFill>
                          <a:srgbClr val="FF0000"/>
                        </a:solidFill>
                        <a:latin typeface="Cambria Math" panose="02040503050406030204" pitchFamily="18" charset="0"/>
                        <a:ea typeface="Cambria Math" panose="02040503050406030204" pitchFamily="18" charset="0"/>
                      </a:rPr>
                      <m:t>∙</m:t>
                    </m:r>
                    <m:r>
                      <a:rPr lang="en-US" sz="2000" b="0" i="1" dirty="0">
                        <a:solidFill>
                          <a:srgbClr val="FF0000"/>
                        </a:solidFill>
                        <a:latin typeface="Cambria Math" panose="02040503050406030204" pitchFamily="18" charset="0"/>
                        <a:ea typeface="Cambria Math" panose="02040503050406030204" pitchFamily="18" charset="0"/>
                      </a:rPr>
                      <m:t>𝜔</m:t>
                    </m:r>
                    <m:r>
                      <a:rPr lang="en-US" sz="2000" b="0" i="1" dirty="0">
                        <a:solidFill>
                          <a:srgbClr val="FF0000"/>
                        </a:solidFill>
                        <a:latin typeface="Cambria Math" panose="02040503050406030204" pitchFamily="18" charset="0"/>
                        <a:ea typeface="Cambria Math" panose="02040503050406030204" pitchFamily="18" charset="0"/>
                      </a:rPr>
                      <m:t>/</m:t>
                    </m:r>
                    <m:r>
                      <a:rPr lang="en-US" sz="2000" b="0" i="1" dirty="0">
                        <a:solidFill>
                          <a:srgbClr val="FF0000"/>
                        </a:solidFill>
                        <a:latin typeface="Cambria Math" panose="02040503050406030204" pitchFamily="18" charset="0"/>
                        <a:ea typeface="Cambria Math" panose="02040503050406030204" pitchFamily="18" charset="0"/>
                      </a:rPr>
                      <m:t>𝑟</m:t>
                    </m:r>
                  </m:oMath>
                </a14:m>
                <a:r>
                  <a:rPr lang="en-US" sz="2000" b="0" dirty="0">
                    <a:solidFill>
                      <a:srgbClr val="252525"/>
                    </a:solidFill>
                    <a:latin typeface="Times New Roman" panose="02020603050405020304" pitchFamily="18" charset="0"/>
                  </a:rPr>
                  <a:t> (i.e. Appr.1&amp;2), we replace the integrand by its value at the center, i.e. </a:t>
                </a:r>
                <a14:m>
                  <m:oMath xmlns:m="http://schemas.openxmlformats.org/officeDocument/2006/math">
                    <m:r>
                      <a:rPr lang="en-US" sz="2000" b="0" i="1">
                        <a:solidFill>
                          <a:srgbClr val="FF0000"/>
                        </a:solidFill>
                        <a:latin typeface="Cambria Math" panose="02040503050406030204" pitchFamily="18" charset="0"/>
                        <a:ea typeface="Cambria Math" panose="02040503050406030204" pitchFamily="18" charset="0"/>
                      </a:rPr>
                      <m:t>𝓇</m:t>
                    </m:r>
                    <m:r>
                      <a:rPr lang="en-US" sz="2000" b="0">
                        <a:solidFill>
                          <a:srgbClr val="252525"/>
                        </a:solidFill>
                        <a:latin typeface="Cambria Math" panose="02040503050406030204" pitchFamily="18" charset="0"/>
                      </a:rPr>
                      <m:t>≅</m:t>
                    </m:r>
                    <m:r>
                      <a:rPr lang="en-GB" sz="2000" b="0" i="1" smtClean="0">
                        <a:solidFill>
                          <a:srgbClr val="252525"/>
                        </a:solidFill>
                        <a:latin typeface="Cambria Math" panose="02040503050406030204" pitchFamily="18" charset="0"/>
                      </a:rPr>
                      <m:t>𝑟</m:t>
                    </m:r>
                  </m:oMath>
                </a14:m>
                <a:r>
                  <a:rPr lang="en-US" sz="2000" b="0" dirty="0">
                    <a:solidFill>
                      <a:srgbClr val="252525"/>
                    </a:solidFill>
                    <a:latin typeface="Times New Roman" panose="02020603050405020304" pitchFamily="18" charset="0"/>
                  </a:rPr>
                  <a:t>  </a:t>
                </a:r>
              </a:p>
              <a:p>
                <a:r>
                  <a:rPr lang="en-US" sz="2000" b="0" dirty="0">
                    <a:solidFill>
                      <a:srgbClr val="252525"/>
                    </a:solidFill>
                    <a:latin typeface="Times New Roman" panose="02020603050405020304" pitchFamily="18" charset="0"/>
                  </a:rPr>
                  <a:t>(</a:t>
                </a:r>
                <a:r>
                  <a:rPr lang="en-US" sz="2000" dirty="0">
                    <a:solidFill>
                      <a:srgbClr val="252525"/>
                    </a:solidFill>
                    <a:latin typeface="Times New Roman" panose="02020603050405020304" pitchFamily="18" charset="0"/>
                  </a:rPr>
                  <a:t>homework:</a:t>
                </a:r>
                <a:r>
                  <a:rPr lang="en-US" sz="2000" b="0" dirty="0">
                    <a:solidFill>
                      <a:srgbClr val="252525"/>
                    </a:solidFill>
                    <a:latin typeface="Times New Roman" panose="02020603050405020304" pitchFamily="18" charset="0"/>
                  </a:rPr>
                  <a:t> show this with the same approach as we </a:t>
                </a:r>
                <a:r>
                  <a:rPr lang="en-US" sz="2000" dirty="0">
                    <a:solidFill>
                      <a:srgbClr val="252525"/>
                    </a:solidFill>
                    <a:latin typeface="Times New Roman" panose="02020603050405020304" pitchFamily="18" charset="0"/>
                  </a:rPr>
                  <a:t>used </a:t>
                </a:r>
                <a:r>
                  <a:rPr lang="en-US" sz="2000" b="0" dirty="0">
                    <a:solidFill>
                      <a:srgbClr val="252525"/>
                    </a:solidFill>
                    <a:latin typeface="Times New Roman" panose="02020603050405020304" pitchFamily="18" charset="0"/>
                  </a:rPr>
                  <a:t>for </a:t>
                </a:r>
                <a14:m>
                  <m:oMath xmlns:m="http://schemas.openxmlformats.org/officeDocument/2006/math">
                    <m:r>
                      <a:rPr lang="en-US" sz="2000" i="1">
                        <a:latin typeface="Cambria Math" panose="02040503050406030204" pitchFamily="18" charset="0"/>
                        <a:ea typeface="Cambria Math" panose="02040503050406030204" pitchFamily="18" charset="0"/>
                      </a:rPr>
                      <m:t>𝑉</m:t>
                    </m:r>
                  </m:oMath>
                </a14:m>
                <a:r>
                  <a:rPr lang="en-US" sz="2000" b="0" dirty="0">
                    <a:solidFill>
                      <a:srgbClr val="252525"/>
                    </a:solidFill>
                    <a:latin typeface="Times New Roman" panose="02020603050405020304" pitchFamily="18" charset="0"/>
                  </a:rPr>
                  <a:t>):</a:t>
                </a:r>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509541" y="3795614"/>
                <a:ext cx="7537179" cy="1015663"/>
              </a:xfrm>
              <a:prstGeom prst="rect">
                <a:avLst/>
              </a:prstGeom>
              <a:blipFill>
                <a:blip r:embed="rId7"/>
                <a:stretch>
                  <a:fillRect l="-890" t="-3614" b="-10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601825" y="4787032"/>
                <a:ext cx="4999985" cy="99277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smtClean="0">
                              <a:solidFill>
                                <a:schemeClr val="tx1"/>
                              </a:solidFill>
                              <a:latin typeface="Cambria Math" panose="02040503050406030204" pitchFamily="18" charset="0"/>
                              <a:ea typeface="Cambria Math" panose="02040503050406030204" pitchFamily="18" charset="0"/>
                            </a:rPr>
                          </m:ctrlPr>
                        </m:fPr>
                        <m:num>
                          <m:sSub>
                            <m:sSubPr>
                              <m:ctrlPr>
                                <a:rPr lang="en-US" sz="2000" b="0" i="1" dirty="0">
                                  <a:solidFill>
                                    <a:schemeClr val="tx1"/>
                                  </a:solidFill>
                                  <a:latin typeface="Cambria Math" panose="02040503050406030204" pitchFamily="18" charset="0"/>
                                  <a:ea typeface="Cambria Math" panose="02040503050406030204" pitchFamily="18" charset="0"/>
                                </a:rPr>
                              </m:ctrlPr>
                            </m:sSubPr>
                            <m:e>
                              <m:r>
                                <a:rPr lang="en-US" sz="2000" b="0" i="1" dirty="0">
                                  <a:solidFill>
                                    <a:schemeClr val="tx1"/>
                                  </a:solidFill>
                                  <a:latin typeface="Cambria Math" panose="02040503050406030204" pitchFamily="18" charset="0"/>
                                  <a:ea typeface="Cambria Math" panose="02040503050406030204" pitchFamily="18" charset="0"/>
                                </a:rPr>
                                <m:t>𝑞</m:t>
                              </m:r>
                            </m:e>
                            <m:sub>
                              <m:r>
                                <a:rPr lang="en-US" sz="2000" b="0" i="1" dirty="0">
                                  <a:solidFill>
                                    <a:schemeClr val="tx1"/>
                                  </a:solidFill>
                                  <a:latin typeface="Cambria Math" panose="02040503050406030204" pitchFamily="18" charset="0"/>
                                  <a:ea typeface="Cambria Math" panose="02040503050406030204" pitchFamily="18" charset="0"/>
                                </a:rPr>
                                <m:t>0</m:t>
                              </m:r>
                            </m:sub>
                          </m:sSub>
                          <m:r>
                            <a:rPr lang="en-US" sz="2000" b="0" i="1" dirty="0">
                              <a:solidFill>
                                <a:schemeClr val="tx1"/>
                              </a:solidFill>
                              <a:latin typeface="Cambria Math" panose="02040503050406030204" pitchFamily="18" charset="0"/>
                              <a:ea typeface="Cambria Math" panose="02040503050406030204" pitchFamily="18" charset="0"/>
                            </a:rPr>
                            <m:t>𝜔</m:t>
                          </m:r>
                          <m:r>
                            <a:rPr lang="en-US" sz="2000" b="0" i="1" dirty="0">
                              <a:solidFill>
                                <a:schemeClr val="tx1"/>
                              </a:solidFill>
                              <a:latin typeface="Cambria Math"/>
                              <a:ea typeface="Cambria Math" panose="02040503050406030204" pitchFamily="18" charset="0"/>
                            </a:rPr>
                            <m:t> </m:t>
                          </m:r>
                          <m:r>
                            <a:rPr lang="en-US" sz="2000" b="0" i="1" dirty="0">
                              <a:solidFill>
                                <a:schemeClr val="tx1"/>
                              </a:solidFill>
                              <a:latin typeface="Cambria Math" panose="02040503050406030204" pitchFamily="18" charset="0"/>
                              <a:ea typeface="Cambria Math" panose="02040503050406030204" pitchFamily="18" charset="0"/>
                            </a:rPr>
                            <m:t>𝑠𝑖𝑛</m:t>
                          </m:r>
                          <m:d>
                            <m:dPr>
                              <m:begChr m:val="["/>
                              <m:endChr m:val="]"/>
                              <m:ctrlPr>
                                <a:rPr lang="en-US" sz="2000" b="0" i="1" dirty="0">
                                  <a:solidFill>
                                    <a:schemeClr val="tx1"/>
                                  </a:solidFill>
                                  <a:latin typeface="Cambria Math" panose="02040503050406030204" pitchFamily="18" charset="0"/>
                                  <a:ea typeface="Cambria Math" panose="02040503050406030204" pitchFamily="18" charset="0"/>
                                </a:rPr>
                              </m:ctrlPr>
                            </m:dPr>
                            <m:e>
                              <m:r>
                                <a:rPr lang="en-US" sz="2000" b="0" i="1" dirty="0">
                                  <a:solidFill>
                                    <a:schemeClr val="tx1"/>
                                  </a:solidFill>
                                  <a:latin typeface="Cambria Math" panose="02040503050406030204" pitchFamily="18" charset="0"/>
                                  <a:ea typeface="Cambria Math" panose="02040503050406030204" pitchFamily="18" charset="0"/>
                                </a:rPr>
                                <m:t>𝜔</m:t>
                              </m:r>
                              <m:d>
                                <m:dPr>
                                  <m:ctrlPr>
                                    <a:rPr lang="en-US" sz="2000" b="0" i="1" dirty="0">
                                      <a:solidFill>
                                        <a:schemeClr val="tx1"/>
                                      </a:solidFill>
                                      <a:latin typeface="Cambria Math" panose="02040503050406030204" pitchFamily="18" charset="0"/>
                                      <a:ea typeface="Cambria Math" panose="02040503050406030204" pitchFamily="18" charset="0"/>
                                    </a:rPr>
                                  </m:ctrlPr>
                                </m:dPr>
                                <m:e>
                                  <m:r>
                                    <a:rPr lang="en-US" sz="2000" b="0" i="1">
                                      <a:solidFill>
                                        <a:schemeClr val="tx1"/>
                                      </a:solidFill>
                                      <a:latin typeface="Cambria Math" panose="02040503050406030204" pitchFamily="18" charset="0"/>
                                      <a:ea typeface="Cambria Math" panose="02040503050406030204" pitchFamily="18" charset="0"/>
                                    </a:rPr>
                                    <m:t>𝑡</m:t>
                                  </m:r>
                                  <m:r>
                                    <a:rPr lang="en-US" sz="2000" b="0" i="1">
                                      <a:solidFill>
                                        <a:schemeClr val="tx1"/>
                                      </a:solidFill>
                                      <a:latin typeface="Cambria Math" panose="02040503050406030204" pitchFamily="18" charset="0"/>
                                      <a:ea typeface="Cambria Math" panose="02040503050406030204" pitchFamily="18" charset="0"/>
                                    </a:rPr>
                                    <m:t>−</m:t>
                                  </m:r>
                                  <m:f>
                                    <m:fPr>
                                      <m:type m:val="lin"/>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a:solidFill>
                                            <a:schemeClr val="tx1"/>
                                          </a:solidFill>
                                          <a:latin typeface="Cambria Math" panose="02040503050406030204" pitchFamily="18" charset="0"/>
                                          <a:ea typeface="Cambria Math" panose="02040503050406030204" pitchFamily="18" charset="0"/>
                                        </a:rPr>
                                        <m:t>𝑟</m:t>
                                      </m:r>
                                    </m:num>
                                    <m:den>
                                      <m:r>
                                        <a:rPr lang="en-US" sz="2000" b="0" i="1">
                                          <a:solidFill>
                                            <a:schemeClr val="tx1"/>
                                          </a:solidFill>
                                          <a:latin typeface="Cambria Math" panose="02040503050406030204" pitchFamily="18" charset="0"/>
                                          <a:ea typeface="Cambria Math" panose="02040503050406030204" pitchFamily="18" charset="0"/>
                                        </a:rPr>
                                        <m:t>𝑐</m:t>
                                      </m:r>
                                    </m:den>
                                  </m:f>
                                </m:e>
                              </m:d>
                            </m:e>
                          </m:d>
                        </m:num>
                        <m:den>
                          <m:r>
                            <a:rPr lang="en-US" sz="2000" b="0" i="1">
                              <a:solidFill>
                                <a:schemeClr val="tx1"/>
                              </a:solidFill>
                              <a:latin typeface="Cambria Math" panose="02040503050406030204" pitchFamily="18" charset="0"/>
                              <a:ea typeface="Cambria Math" panose="02040503050406030204" pitchFamily="18" charset="0"/>
                            </a:rPr>
                            <m:t>𝑟</m:t>
                          </m:r>
                        </m:den>
                      </m:f>
                      <m:nary>
                        <m:naryPr>
                          <m:ctrlPr>
                            <a:rPr lang="en-US" sz="2000" b="0" i="1">
                              <a:latin typeface="Cambria Math" panose="02040503050406030204" pitchFamily="18" charset="0"/>
                              <a:ea typeface="Cambria Math" panose="02040503050406030204" pitchFamily="18" charset="0"/>
                            </a:rPr>
                          </m:ctrlPr>
                        </m:naryPr>
                        <m:sub>
                          <m:r>
                            <m:rPr>
                              <m:brk m:alnAt="23"/>
                            </m:rP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m:rPr>
                                  <m:brk m:alnAt="23"/>
                                </m:rPr>
                                <a:rPr lang="en-US" sz="2000" b="0" i="1">
                                  <a:latin typeface="Cambria Math" panose="02040503050406030204" pitchFamily="18" charset="0"/>
                                  <a:ea typeface="Cambria Math" panose="02040503050406030204" pitchFamily="18" charset="0"/>
                                </a:rPr>
                                <m:t>𝑑</m:t>
                              </m:r>
                            </m:num>
                            <m:den>
                              <m:r>
                                <m:rPr>
                                  <m:brk m:alnAt="23"/>
                                </m:rPr>
                                <a:rPr lang="en-US" sz="2000" b="0" i="1">
                                  <a:latin typeface="Cambria Math" panose="02040503050406030204" pitchFamily="18" charset="0"/>
                                  <a:ea typeface="Cambria Math" panose="02040503050406030204" pitchFamily="18" charset="0"/>
                                </a:rPr>
                                <m:t>2</m:t>
                              </m:r>
                            </m:den>
                          </m:f>
                        </m:sub>
                        <m:sup>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den>
                          </m:f>
                        </m:sup>
                        <m:e>
                          <m:r>
                            <a:rPr lang="en-US" sz="2000" b="0" i="1">
                              <a:latin typeface="Cambria Math"/>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𝑑𝑧</m:t>
                          </m:r>
                        </m:e>
                      </m:nary>
                      <m:r>
                        <a:rPr lang="en-US" sz="2000" b="0" i="1">
                          <a:latin typeface="Cambria Math"/>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601825" y="4787032"/>
                <a:ext cx="4999985" cy="992772"/>
              </a:xfrm>
              <a:prstGeom prst="rect">
                <a:avLst/>
              </a:prstGeom>
              <a:blipFill>
                <a:blip r:embed="rId8"/>
                <a:stretch>
                  <a:fillRect/>
                </a:stretch>
              </a:blipFill>
              <a:ln w="1905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01825" y="5929358"/>
                <a:ext cx="4201181" cy="640112"/>
              </a:xfrm>
              <a:prstGeom prst="rect">
                <a:avLst/>
              </a:prstGeom>
              <a:ln w="19050">
                <a:solidFill>
                  <a:srgbClr val="FF0000"/>
                </a:solidFill>
              </a:ln>
            </p:spPr>
            <p:txBody>
              <a:bodyPr wrap="square">
                <a:spAutoFit/>
              </a:bodyPr>
              <a:lstStyle/>
              <a:p>
                <a:pPr algn="r"/>
                <a14:m>
                  <m:oMathPara xmlns:m="http://schemas.openxmlformats.org/officeDocument/2006/math">
                    <m:oMathParaPr>
                      <m:jc m:val="center"/>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p:txBody>
          </p:sp>
        </mc:Choice>
        <mc:Fallback xmlns="">
          <p:sp>
            <p:nvSpPr>
              <p:cNvPr id="11" name="Rectangle 10"/>
              <p:cNvSpPr>
                <a:spLocks noRot="1" noChangeAspect="1" noMove="1" noResize="1" noEditPoints="1" noAdjustHandles="1" noChangeArrowheads="1" noChangeShapeType="1" noTextEdit="1"/>
              </p:cNvSpPr>
              <p:nvPr/>
            </p:nvSpPr>
            <p:spPr>
              <a:xfrm>
                <a:off x="601825" y="5929358"/>
                <a:ext cx="4201181" cy="640112"/>
              </a:xfrm>
              <a:prstGeom prst="rect">
                <a:avLst/>
              </a:prstGeom>
              <a:blipFill>
                <a:blip r:embed="rId9"/>
                <a:stretch>
                  <a:fillRect/>
                </a:stretch>
              </a:blipFill>
              <a:ln w="19050">
                <a:solidFill>
                  <a:srgbClr val="FF0000"/>
                </a:solidFill>
              </a:ln>
            </p:spPr>
            <p:txBody>
              <a:bodyPr/>
              <a:lstStyle/>
              <a:p>
                <a:r>
                  <a:rPr lang="LID4096">
                    <a:noFill/>
                  </a:rPr>
                  <a:t> </a:t>
                </a:r>
              </a:p>
            </p:txBody>
          </p:sp>
        </mc:Fallback>
      </mc:AlternateContent>
      <p:sp>
        <p:nvSpPr>
          <p:cNvPr id="33" name="Oval 32">
            <a:extLst>
              <a:ext uri="{FF2B5EF4-FFF2-40B4-BE49-F238E27FC236}">
                <a16:creationId xmlns:a16="http://schemas.microsoft.com/office/drawing/2014/main" id="{7B24BFF8-D109-4659-9C5E-896EE57386E2}"/>
              </a:ext>
            </a:extLst>
          </p:cNvPr>
          <p:cNvSpPr/>
          <p:nvPr/>
        </p:nvSpPr>
        <p:spPr bwMode="auto">
          <a:xfrm>
            <a:off x="11501606" y="1371598"/>
            <a:ext cx="217643" cy="223937"/>
          </a:xfrm>
          <a:prstGeom prst="ellipse">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9D20334-BF1F-41A1-837A-5C9770427F66}"/>
                  </a:ext>
                </a:extLst>
              </p:cNvPr>
              <p:cNvSpPr/>
              <p:nvPr/>
            </p:nvSpPr>
            <p:spPr>
              <a:xfrm>
                <a:off x="9026727" y="821452"/>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34" name="Rectangle 33">
                <a:extLst>
                  <a:ext uri="{FF2B5EF4-FFF2-40B4-BE49-F238E27FC236}">
                    <a16:creationId xmlns:a16="http://schemas.microsoft.com/office/drawing/2014/main" id="{E9D20334-BF1F-41A1-837A-5C9770427F66}"/>
                  </a:ext>
                </a:extLst>
              </p:cNvPr>
              <p:cNvSpPr>
                <a:spLocks noRot="1" noChangeAspect="1" noMove="1" noResize="1" noEditPoints="1" noAdjustHandles="1" noChangeArrowheads="1" noChangeShapeType="1" noTextEdit="1"/>
              </p:cNvSpPr>
              <p:nvPr/>
            </p:nvSpPr>
            <p:spPr>
              <a:xfrm>
                <a:off x="9026727" y="821452"/>
                <a:ext cx="2797552" cy="400110"/>
              </a:xfrm>
              <a:prstGeom prst="rect">
                <a:avLst/>
              </a:prstGeom>
              <a:blipFill>
                <a:blip r:embed="rId10"/>
                <a:stretch>
                  <a:fillRect b="-1846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EE9FCA8-68B8-4EB9-8A9A-F6796DE143A7}"/>
                  </a:ext>
                </a:extLst>
              </p:cNvPr>
              <p:cNvSpPr/>
              <p:nvPr/>
            </p:nvSpPr>
            <p:spPr>
              <a:xfrm>
                <a:off x="8951888" y="1376430"/>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35" name="Rectangle 34">
                <a:extLst>
                  <a:ext uri="{FF2B5EF4-FFF2-40B4-BE49-F238E27FC236}">
                    <a16:creationId xmlns:a16="http://schemas.microsoft.com/office/drawing/2014/main" id="{7EE9FCA8-68B8-4EB9-8A9A-F6796DE143A7}"/>
                  </a:ext>
                </a:extLst>
              </p:cNvPr>
              <p:cNvSpPr>
                <a:spLocks noRot="1" noChangeAspect="1" noMove="1" noResize="1" noEditPoints="1" noAdjustHandles="1" noChangeArrowheads="1" noChangeShapeType="1" noTextEdit="1"/>
              </p:cNvSpPr>
              <p:nvPr/>
            </p:nvSpPr>
            <p:spPr>
              <a:xfrm>
                <a:off x="8951888" y="1376430"/>
                <a:ext cx="576028" cy="461665"/>
              </a:xfrm>
              <a:prstGeom prst="rect">
                <a:avLst/>
              </a:prstGeom>
              <a:blipFill>
                <a:blip r:embed="rId13"/>
                <a:stretch>
                  <a:fillRect l="-1053" r="-75789" b="-1973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750DE74-ECF5-4292-8D70-A5892B47879A}"/>
                  </a:ext>
                </a:extLst>
              </p:cNvPr>
              <p:cNvSpPr/>
              <p:nvPr/>
            </p:nvSpPr>
            <p:spPr>
              <a:xfrm>
                <a:off x="9810897" y="1688408"/>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𝓇</m:t>
                      </m:r>
                    </m:oMath>
                  </m:oMathPara>
                </a14:m>
                <a:endParaRPr lang="en-US" sz="2400" b="0" dirty="0">
                  <a:ea typeface="Cambria Math" panose="02040503050406030204" pitchFamily="18" charset="0"/>
                </a:endParaRPr>
              </a:p>
            </p:txBody>
          </p:sp>
        </mc:Choice>
        <mc:Fallback xmlns="">
          <p:sp>
            <p:nvSpPr>
              <p:cNvPr id="36" name="Rectangle 35">
                <a:extLst>
                  <a:ext uri="{FF2B5EF4-FFF2-40B4-BE49-F238E27FC236}">
                    <a16:creationId xmlns:a16="http://schemas.microsoft.com/office/drawing/2014/main" id="{8750DE74-ECF5-4292-8D70-A5892B47879A}"/>
                  </a:ext>
                </a:extLst>
              </p:cNvPr>
              <p:cNvSpPr>
                <a:spLocks noRot="1" noChangeAspect="1" noMove="1" noResize="1" noEditPoints="1" noAdjustHandles="1" noChangeArrowheads="1" noChangeShapeType="1" noTextEdit="1"/>
              </p:cNvSpPr>
              <p:nvPr/>
            </p:nvSpPr>
            <p:spPr>
              <a:xfrm>
                <a:off x="9810897" y="1688408"/>
                <a:ext cx="464828" cy="461665"/>
              </a:xfrm>
              <a:prstGeom prst="rect">
                <a:avLst/>
              </a:prstGeom>
              <a:blipFill>
                <a:blip r:embed="rId1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0C6AD9EB-C8FD-46C7-94D9-1897A650EE4F}"/>
                  </a:ext>
                </a:extLst>
              </p:cNvPr>
              <p:cNvSpPr/>
              <p:nvPr/>
            </p:nvSpPr>
            <p:spPr>
              <a:xfrm>
                <a:off x="9156006" y="2298202"/>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43" name="Rectangle 42">
                <a:extLst>
                  <a:ext uri="{FF2B5EF4-FFF2-40B4-BE49-F238E27FC236}">
                    <a16:creationId xmlns:a16="http://schemas.microsoft.com/office/drawing/2014/main" id="{0C6AD9EB-C8FD-46C7-94D9-1897A650EE4F}"/>
                  </a:ext>
                </a:extLst>
              </p:cNvPr>
              <p:cNvSpPr>
                <a:spLocks noRot="1" noChangeAspect="1" noMove="1" noResize="1" noEditPoints="1" noAdjustHandles="1" noChangeArrowheads="1" noChangeShapeType="1" noTextEdit="1"/>
              </p:cNvSpPr>
              <p:nvPr/>
            </p:nvSpPr>
            <p:spPr>
              <a:xfrm>
                <a:off x="9156006" y="2298202"/>
                <a:ext cx="341003" cy="461665"/>
              </a:xfrm>
              <a:prstGeom prst="rect">
                <a:avLst/>
              </a:prstGeom>
              <a:blipFill>
                <a:blip r:embed="rId15"/>
                <a:stretch>
                  <a:fillRect l="-5357" r="-7143"/>
                </a:stretch>
              </a:blipFill>
              <a:ln w="19050">
                <a:noFill/>
              </a:ln>
            </p:spPr>
            <p:txBody>
              <a:bodyPr/>
              <a:lstStyle/>
              <a:p>
                <a:r>
                  <a:rPr lang="en-US">
                    <a:noFill/>
                  </a:rPr>
                  <a:t> </a:t>
                </a:r>
              </a:p>
            </p:txBody>
          </p:sp>
        </mc:Fallback>
      </mc:AlternateContent>
      <p:sp>
        <p:nvSpPr>
          <p:cNvPr id="44" name="Freeform 2">
            <a:extLst>
              <a:ext uri="{FF2B5EF4-FFF2-40B4-BE49-F238E27FC236}">
                <a16:creationId xmlns:a16="http://schemas.microsoft.com/office/drawing/2014/main" id="{745C88F7-D55C-4331-8DC5-1B3013B103FA}"/>
              </a:ext>
            </a:extLst>
          </p:cNvPr>
          <p:cNvSpPr/>
          <p:nvPr/>
        </p:nvSpPr>
        <p:spPr bwMode="auto">
          <a:xfrm>
            <a:off x="8993155" y="2618015"/>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9209A18F-7925-4FEE-A683-1BA1271AD6A4}"/>
                  </a:ext>
                </a:extLst>
              </p:cNvPr>
              <p:cNvSpPr/>
              <p:nvPr/>
            </p:nvSpPr>
            <p:spPr>
              <a:xfrm>
                <a:off x="11404877" y="30320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𝑦</m:t>
                      </m:r>
                    </m:oMath>
                  </m:oMathPara>
                </a14:m>
                <a:endParaRPr lang="en-US" sz="2400" b="0" dirty="0">
                  <a:ea typeface="Cambria Math" panose="02040503050406030204" pitchFamily="18" charset="0"/>
                </a:endParaRPr>
              </a:p>
            </p:txBody>
          </p:sp>
        </mc:Choice>
        <mc:Fallback xmlns="">
          <p:sp>
            <p:nvSpPr>
              <p:cNvPr id="46" name="Rectangle 45">
                <a:extLst>
                  <a:ext uri="{FF2B5EF4-FFF2-40B4-BE49-F238E27FC236}">
                    <a16:creationId xmlns:a16="http://schemas.microsoft.com/office/drawing/2014/main" id="{9209A18F-7925-4FEE-A683-1BA1271AD6A4}"/>
                  </a:ext>
                </a:extLst>
              </p:cNvPr>
              <p:cNvSpPr>
                <a:spLocks noRot="1" noChangeAspect="1" noMove="1" noResize="1" noEditPoints="1" noAdjustHandles="1" noChangeArrowheads="1" noChangeShapeType="1" noTextEdit="1"/>
              </p:cNvSpPr>
              <p:nvPr/>
            </p:nvSpPr>
            <p:spPr>
              <a:xfrm>
                <a:off x="11404877" y="3032016"/>
                <a:ext cx="464828" cy="461665"/>
              </a:xfrm>
              <a:prstGeom prst="rect">
                <a:avLst/>
              </a:prstGeom>
              <a:blipFill>
                <a:blip r:embed="rId17"/>
                <a:stretch>
                  <a:fillRect l="-3947" b="-1315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913524A-63BB-4BF0-AEC8-02E486566678}"/>
                  </a:ext>
                </a:extLst>
              </p:cNvPr>
              <p:cNvSpPr/>
              <p:nvPr/>
            </p:nvSpPr>
            <p:spPr>
              <a:xfrm>
                <a:off x="8671202" y="10127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𝑧</m:t>
                      </m:r>
                    </m:oMath>
                  </m:oMathPara>
                </a14:m>
                <a:endParaRPr lang="en-US" sz="2400" b="0" dirty="0">
                  <a:ea typeface="Cambria Math" panose="02040503050406030204" pitchFamily="18" charset="0"/>
                </a:endParaRPr>
              </a:p>
            </p:txBody>
          </p:sp>
        </mc:Choice>
        <mc:Fallback xmlns="">
          <p:sp>
            <p:nvSpPr>
              <p:cNvPr id="47" name="Rectangle 46">
                <a:extLst>
                  <a:ext uri="{FF2B5EF4-FFF2-40B4-BE49-F238E27FC236}">
                    <a16:creationId xmlns:a16="http://schemas.microsoft.com/office/drawing/2014/main" id="{A913524A-63BB-4BF0-AEC8-02E486566678}"/>
                  </a:ext>
                </a:extLst>
              </p:cNvPr>
              <p:cNvSpPr>
                <a:spLocks noRot="1" noChangeAspect="1" noMove="1" noResize="1" noEditPoints="1" noAdjustHandles="1" noChangeArrowheads="1" noChangeShapeType="1" noTextEdit="1"/>
              </p:cNvSpPr>
              <p:nvPr/>
            </p:nvSpPr>
            <p:spPr>
              <a:xfrm>
                <a:off x="8671202" y="1012716"/>
                <a:ext cx="464828" cy="461665"/>
              </a:xfrm>
              <a:prstGeom prst="rect">
                <a:avLst/>
              </a:prstGeom>
              <a:blipFill>
                <a:blip r:embed="rId18"/>
                <a:stretch>
                  <a:fillRect/>
                </a:stretch>
              </a:blipFill>
              <a:ln w="19050">
                <a:no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090114FE-C4D2-4A9E-B984-CEB198800774}"/>
              </a:ext>
            </a:extLst>
          </p:cNvPr>
          <p:cNvCxnSpPr/>
          <p:nvPr/>
        </p:nvCxnSpPr>
        <p:spPr bwMode="auto">
          <a:xfrm>
            <a:off x="8974106" y="3056165"/>
            <a:ext cx="2676525" cy="9524"/>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D721F02C-2DF0-4635-B0CF-87D7F7196F49}"/>
              </a:ext>
            </a:extLst>
          </p:cNvPr>
          <p:cNvCxnSpPr/>
          <p:nvPr/>
        </p:nvCxnSpPr>
        <p:spPr bwMode="auto">
          <a:xfrm flipV="1">
            <a:off x="9004041" y="1513116"/>
            <a:ext cx="2560865" cy="987488"/>
          </a:xfrm>
          <a:prstGeom prst="straightConnector1">
            <a:avLst/>
          </a:prstGeom>
          <a:noFill/>
          <a:ln w="28575" cap="flat" cmpd="sng" algn="ctr">
            <a:solidFill>
              <a:schemeClr val="accent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EC49488F-948E-4FE3-A0A5-BF6D63510D65}"/>
                  </a:ext>
                </a:extLst>
              </p:cNvPr>
              <p:cNvSpPr/>
              <p:nvPr/>
            </p:nvSpPr>
            <p:spPr>
              <a:xfrm>
                <a:off x="9814396" y="2460904"/>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𝐫</m:t>
                          </m:r>
                        </m:e>
                      </m:acc>
                    </m:oMath>
                  </m:oMathPara>
                </a14:m>
                <a:endParaRPr lang="en-US" sz="2400" dirty="0">
                  <a:ea typeface="Cambria Math" panose="02040503050406030204" pitchFamily="18" charset="0"/>
                </a:endParaRPr>
              </a:p>
            </p:txBody>
          </p:sp>
        </mc:Choice>
        <mc:Fallback xmlns="">
          <p:sp>
            <p:nvSpPr>
              <p:cNvPr id="51" name="Rectangle 50">
                <a:extLst>
                  <a:ext uri="{FF2B5EF4-FFF2-40B4-BE49-F238E27FC236}">
                    <a16:creationId xmlns:a16="http://schemas.microsoft.com/office/drawing/2014/main" id="{EC49488F-948E-4FE3-A0A5-BF6D63510D65}"/>
                  </a:ext>
                </a:extLst>
              </p:cNvPr>
              <p:cNvSpPr>
                <a:spLocks noRot="1" noChangeAspect="1" noMove="1" noResize="1" noEditPoints="1" noAdjustHandles="1" noChangeArrowheads="1" noChangeShapeType="1" noTextEdit="1"/>
              </p:cNvSpPr>
              <p:nvPr/>
            </p:nvSpPr>
            <p:spPr>
              <a:xfrm>
                <a:off x="9814396" y="2460904"/>
                <a:ext cx="464828" cy="461665"/>
              </a:xfrm>
              <a:prstGeom prst="rect">
                <a:avLst/>
              </a:prstGeom>
              <a:blipFill>
                <a:blip r:embed="rId19"/>
                <a:stretch>
                  <a:fillRect l="-6579" t="-20000" r="-1842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C511CF46-27D5-4C2B-8A87-AE3190D2D8FA}"/>
                  </a:ext>
                </a:extLst>
              </p:cNvPr>
              <p:cNvSpPr/>
              <p:nvPr/>
            </p:nvSpPr>
            <p:spPr>
              <a:xfrm>
                <a:off x="8422046" y="2237223"/>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smtClean="0">
                          <a:latin typeface="Cambria Math"/>
                          <a:ea typeface="Cambria Math" panose="02040503050406030204" pitchFamily="18" charset="0"/>
                        </a:rPr>
                        <m:t>𝑑</m:t>
                      </m:r>
                      <m:r>
                        <a:rPr lang="en-US" sz="2400" b="0" i="1" dirty="0" smtClean="0">
                          <a:latin typeface="Cambria Math" panose="02040503050406030204" pitchFamily="18" charset="0"/>
                          <a:ea typeface="Cambria Math" panose="02040503050406030204" pitchFamily="18" charset="0"/>
                        </a:rPr>
                        <m:t>𝑧</m:t>
                      </m:r>
                    </m:oMath>
                  </m:oMathPara>
                </a14:m>
                <a:endParaRPr lang="en-US" sz="2400" b="0" i="1" dirty="0"/>
              </a:p>
            </p:txBody>
          </p:sp>
        </mc:Choice>
        <mc:Fallback xmlns="">
          <p:sp>
            <p:nvSpPr>
              <p:cNvPr id="52" name="Rectangle 51">
                <a:extLst>
                  <a:ext uri="{FF2B5EF4-FFF2-40B4-BE49-F238E27FC236}">
                    <a16:creationId xmlns:a16="http://schemas.microsoft.com/office/drawing/2014/main" id="{C511CF46-27D5-4C2B-8A87-AE3190D2D8FA}"/>
                  </a:ext>
                </a:extLst>
              </p:cNvPr>
              <p:cNvSpPr>
                <a:spLocks noRot="1" noChangeAspect="1" noMove="1" noResize="1" noEditPoints="1" noAdjustHandles="1" noChangeArrowheads="1" noChangeShapeType="1" noTextEdit="1"/>
              </p:cNvSpPr>
              <p:nvPr/>
            </p:nvSpPr>
            <p:spPr>
              <a:xfrm>
                <a:off x="8422046" y="2237223"/>
                <a:ext cx="576028" cy="461665"/>
              </a:xfrm>
              <a:prstGeom prst="rect">
                <a:avLst/>
              </a:prstGeom>
              <a:blipFill>
                <a:blip r:embed="rId20"/>
                <a:stretch>
                  <a:fillRect/>
                </a:stretch>
              </a:blipFill>
              <a:ln w="19050">
                <a:noFill/>
              </a:ln>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55EB6D85-3C80-437F-A7F4-B2E3A183CD3B}"/>
              </a:ext>
            </a:extLst>
          </p:cNvPr>
          <p:cNvCxnSpPr/>
          <p:nvPr/>
        </p:nvCxnSpPr>
        <p:spPr bwMode="auto">
          <a:xfrm flipV="1">
            <a:off x="9031255" y="1503590"/>
            <a:ext cx="2552700" cy="155257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2C27D2FD-8424-4E49-BB9F-48BB2322C424}"/>
              </a:ext>
            </a:extLst>
          </p:cNvPr>
          <p:cNvCxnSpPr/>
          <p:nvPr/>
        </p:nvCxnSpPr>
        <p:spPr bwMode="auto">
          <a:xfrm flipH="1" flipV="1">
            <a:off x="9000376" y="2057941"/>
            <a:ext cx="2304" cy="2024203"/>
          </a:xfrm>
          <a:prstGeom prst="straightConnector1">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0A102685-671E-4B7B-9A51-9ABFCCB20B84}"/>
                  </a:ext>
                </a:extLst>
              </p:cNvPr>
              <p:cNvSpPr/>
              <p:nvPr/>
            </p:nvSpPr>
            <p:spPr>
              <a:xfrm>
                <a:off x="9195261" y="4115353"/>
                <a:ext cx="890353"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59" name="Rectangle 58">
                <a:extLst>
                  <a:ext uri="{FF2B5EF4-FFF2-40B4-BE49-F238E27FC236}">
                    <a16:creationId xmlns:a16="http://schemas.microsoft.com/office/drawing/2014/main" id="{0A102685-671E-4B7B-9A51-9ABFCCB20B84}"/>
                  </a:ext>
                </a:extLst>
              </p:cNvPr>
              <p:cNvSpPr>
                <a:spLocks noRot="1" noChangeAspect="1" noMove="1" noResize="1" noEditPoints="1" noAdjustHandles="1" noChangeArrowheads="1" noChangeShapeType="1" noTextEdit="1"/>
              </p:cNvSpPr>
              <p:nvPr/>
            </p:nvSpPr>
            <p:spPr>
              <a:xfrm>
                <a:off x="9195261" y="4115353"/>
                <a:ext cx="890353" cy="461665"/>
              </a:xfrm>
              <a:prstGeom prst="rect">
                <a:avLst/>
              </a:prstGeom>
              <a:blipFill>
                <a:blip r:embed="rId21"/>
                <a:stretch>
                  <a:fillRect r="-14384" b="-19737"/>
                </a:stretch>
              </a:blipFill>
              <a:ln w="19050">
                <a:noFill/>
              </a:ln>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A7CAB09B-A5F6-4610-BBC3-F00435774517}"/>
              </a:ext>
            </a:extLst>
          </p:cNvPr>
          <p:cNvCxnSpPr/>
          <p:nvPr/>
        </p:nvCxnSpPr>
        <p:spPr bwMode="auto">
          <a:xfrm flipH="1" flipV="1">
            <a:off x="8993156" y="1141640"/>
            <a:ext cx="9525" cy="34575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60">
            <a:extLst>
              <a:ext uri="{FF2B5EF4-FFF2-40B4-BE49-F238E27FC236}">
                <a16:creationId xmlns:a16="http://schemas.microsoft.com/office/drawing/2014/main" id="{A1F0BA6D-FD50-4976-9BC3-1610640A5AA0}"/>
              </a:ext>
            </a:extLst>
          </p:cNvPr>
          <p:cNvSpPr/>
          <p:nvPr/>
        </p:nvSpPr>
        <p:spPr bwMode="auto">
          <a:xfrm>
            <a:off x="8823066" y="3998063"/>
            <a:ext cx="395579" cy="396655"/>
          </a:xfrm>
          <a:prstGeom prst="ellipse">
            <a:avLst/>
          </a:prstGeom>
          <a:solidFill>
            <a:srgbClr val="000099"/>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62" name="Oval 61">
            <a:extLst>
              <a:ext uri="{FF2B5EF4-FFF2-40B4-BE49-F238E27FC236}">
                <a16:creationId xmlns:a16="http://schemas.microsoft.com/office/drawing/2014/main" id="{C375DC71-353D-40C7-A9E4-6215EB566466}"/>
              </a:ext>
            </a:extLst>
          </p:cNvPr>
          <p:cNvSpPr/>
          <p:nvPr/>
        </p:nvSpPr>
        <p:spPr bwMode="auto">
          <a:xfrm>
            <a:off x="8807000" y="1828800"/>
            <a:ext cx="402314" cy="390243"/>
          </a:xfrm>
          <a:prstGeom prst="ellipse">
            <a:avLst/>
          </a:prstGeom>
          <a:solidFill>
            <a:srgbClr val="FF0000"/>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94A388E5-F9F9-4E0C-98E8-0D01F32EA2CB}"/>
                  </a:ext>
                </a:extLst>
              </p:cNvPr>
              <p:cNvSpPr/>
              <p:nvPr/>
            </p:nvSpPr>
            <p:spPr>
              <a:xfrm>
                <a:off x="774548" y="2326126"/>
                <a:ext cx="4134804" cy="43749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d>
                        <m:dPr>
                          <m:ctrlPr>
                            <a:rPr lang="en-US" sz="2000" b="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𝑡</m:t>
                          </m:r>
                        </m:e>
                      </m:d>
                      <m:r>
                        <a:rPr lang="en-US" sz="2000" b="0" i="1" smtClean="0">
                          <a:solidFill>
                            <a:schemeClr val="tx1"/>
                          </a:solidFill>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r>
                        <a:rPr lang="en-US" sz="2000" b="0" i="1" dirty="0">
                          <a:latin typeface="Cambria Math"/>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smtClean="0">
                          <a:latin typeface="Cambria Math" panose="02040503050406030204" pitchFamily="18" charset="0"/>
                          <a:ea typeface="Cambria Math" panose="02040503050406030204" pitchFamily="18" charset="0"/>
                        </a:rPr>
                        <m:t>𝛿</m:t>
                      </m:r>
                      <m:d>
                        <m:dPr>
                          <m:ctrlPr>
                            <a:rPr lang="en-US" sz="2000" b="0" i="1" dirty="0" smtClean="0">
                              <a:latin typeface="Cambria Math" panose="02040503050406030204" pitchFamily="18" charset="0"/>
                              <a:ea typeface="Cambria Math" panose="02040503050406030204" pitchFamily="18" charset="0"/>
                            </a:rPr>
                          </m:ctrlPr>
                        </m:dPr>
                        <m:e>
                          <m:r>
                            <a:rPr lang="en-US" sz="2000" b="0" i="1" dirty="0" smtClean="0">
                              <a:latin typeface="Cambria Math" panose="02040503050406030204" pitchFamily="18" charset="0"/>
                              <a:ea typeface="Cambria Math" panose="02040503050406030204" pitchFamily="18" charset="0"/>
                            </a:rPr>
                            <m:t>𝑥</m:t>
                          </m:r>
                        </m:e>
                      </m:d>
                      <m:r>
                        <a:rPr lang="en-US" sz="2000" b="0" i="1" dirty="0">
                          <a:latin typeface="Cambria Math" panose="02040503050406030204" pitchFamily="18" charset="0"/>
                          <a:ea typeface="Cambria Math" panose="02040503050406030204" pitchFamily="18" charset="0"/>
                        </a:rPr>
                        <m:t>𝛿</m:t>
                      </m:r>
                      <m:d>
                        <m:dPr>
                          <m:ctrlPr>
                            <a:rPr lang="en-US" sz="2000" b="0" i="1" dirty="0">
                              <a:latin typeface="Cambria Math" panose="02040503050406030204" pitchFamily="18" charset="0"/>
                              <a:ea typeface="Cambria Math" panose="02040503050406030204" pitchFamily="18" charset="0"/>
                            </a:rPr>
                          </m:ctrlPr>
                        </m:dPr>
                        <m:e>
                          <m:r>
                            <a:rPr lang="en-US" sz="2000" b="0" i="1" dirty="0" smtClean="0">
                              <a:latin typeface="Cambria Math" panose="02040503050406030204" pitchFamily="18" charset="0"/>
                              <a:ea typeface="Cambria Math" panose="02040503050406030204" pitchFamily="18" charset="0"/>
                            </a:rPr>
                            <m:t>𝑦</m:t>
                          </m:r>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b="0" i="1" dirty="0">
                  <a:solidFill>
                    <a:srgbClr val="FF0000"/>
                  </a:solidFill>
                  <a:latin typeface="Cambria Math" panose="02040503050406030204" pitchFamily="18" charset="0"/>
                  <a:ea typeface="Cambria Math" panose="02040503050406030204" pitchFamily="18" charset="0"/>
                </a:endParaRPr>
              </a:p>
            </p:txBody>
          </p:sp>
        </mc:Choice>
        <mc:Fallback xmlns="">
          <p:sp>
            <p:nvSpPr>
              <p:cNvPr id="37" name="Rectangle 36">
                <a:extLst>
                  <a:ext uri="{FF2B5EF4-FFF2-40B4-BE49-F238E27FC236}">
                    <a16:creationId xmlns:a16="http://schemas.microsoft.com/office/drawing/2014/main" id="{94A388E5-F9F9-4E0C-98E8-0D01F32EA2CB}"/>
                  </a:ext>
                </a:extLst>
              </p:cNvPr>
              <p:cNvSpPr>
                <a:spLocks noRot="1" noChangeAspect="1" noMove="1" noResize="1" noEditPoints="1" noAdjustHandles="1" noChangeArrowheads="1" noChangeShapeType="1" noTextEdit="1"/>
              </p:cNvSpPr>
              <p:nvPr/>
            </p:nvSpPr>
            <p:spPr>
              <a:xfrm>
                <a:off x="774548" y="2326126"/>
                <a:ext cx="4134804" cy="437492"/>
              </a:xfrm>
              <a:prstGeom prst="rect">
                <a:avLst/>
              </a:prstGeom>
              <a:blipFill>
                <a:blip r:embed="rId22"/>
                <a:stretch>
                  <a:fillRect l="-590" t="-16901" b="-14085"/>
                </a:stretch>
              </a:blipFill>
              <a:ln w="19050">
                <a:noFill/>
              </a:ln>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F603B538-3579-4AF5-9EF0-63FF41FC67D6}"/>
              </a:ext>
            </a:extLst>
          </p:cNvPr>
          <p:cNvCxnSpPr/>
          <p:nvPr/>
        </p:nvCxnSpPr>
        <p:spPr bwMode="auto">
          <a:xfrm flipV="1">
            <a:off x="8997105" y="2332652"/>
            <a:ext cx="0" cy="301689"/>
          </a:xfrm>
          <a:prstGeom prst="straightConnector1">
            <a:avLst/>
          </a:prstGeom>
          <a:noFill/>
          <a:ln w="127000" cap="rnd" cmpd="sng" algn="ctr">
            <a:solidFill>
              <a:schemeClr val="accent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4AED70BC-C85C-4661-ADD9-5E4F7BFA5E52}"/>
                  </a:ext>
                </a:extLst>
              </p:cNvPr>
              <p:cNvSpPr/>
              <p:nvPr/>
            </p:nvSpPr>
            <p:spPr>
              <a:xfrm>
                <a:off x="7949774" y="2548722"/>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ea typeface="Cambria Math" panose="02040503050406030204" pitchFamily="18" charset="0"/>
                        </a:rPr>
                        <m:t>𝑧</m:t>
                      </m:r>
                    </m:oMath>
                  </m:oMathPara>
                </a14:m>
                <a:endParaRPr lang="en-US" sz="2400" b="0" i="1" dirty="0"/>
              </a:p>
            </p:txBody>
          </p:sp>
        </mc:Choice>
        <mc:Fallback xmlns="">
          <p:sp>
            <p:nvSpPr>
              <p:cNvPr id="41" name="Rectangle 40">
                <a:extLst>
                  <a:ext uri="{FF2B5EF4-FFF2-40B4-BE49-F238E27FC236}">
                    <a16:creationId xmlns:a16="http://schemas.microsoft.com/office/drawing/2014/main" id="{4AED70BC-C85C-4661-ADD9-5E4F7BFA5E52}"/>
                  </a:ext>
                </a:extLst>
              </p:cNvPr>
              <p:cNvSpPr>
                <a:spLocks noRot="1" noChangeAspect="1" noMove="1" noResize="1" noEditPoints="1" noAdjustHandles="1" noChangeArrowheads="1" noChangeShapeType="1" noTextEdit="1"/>
              </p:cNvSpPr>
              <p:nvPr/>
            </p:nvSpPr>
            <p:spPr>
              <a:xfrm>
                <a:off x="7949774" y="2548722"/>
                <a:ext cx="576028" cy="461665"/>
              </a:xfrm>
              <a:prstGeom prst="rect">
                <a:avLst/>
              </a:prstGeom>
              <a:blipFill>
                <a:blip r:embed="rId23"/>
                <a:stretch>
                  <a:fillRect/>
                </a:stretch>
              </a:blipFill>
              <a:ln w="19050">
                <a:no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D1F011FA-2B1D-4691-843F-C5B0BEF20170}"/>
              </a:ext>
            </a:extLst>
          </p:cNvPr>
          <p:cNvCxnSpPr/>
          <p:nvPr/>
        </p:nvCxnSpPr>
        <p:spPr bwMode="auto">
          <a:xfrm flipV="1">
            <a:off x="8420922" y="2463105"/>
            <a:ext cx="0" cy="591594"/>
          </a:xfrm>
          <a:prstGeom prst="straightConnector1">
            <a:avLst/>
          </a:prstGeom>
          <a:noFill/>
          <a:ln w="28575" cap="flat" cmpd="sng" algn="ctr">
            <a:solidFill>
              <a:schemeClr val="tx1"/>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C46D446E-11E0-47EF-8C0B-12CF64B98959}"/>
              </a:ext>
            </a:extLst>
          </p:cNvPr>
          <p:cNvCxnSpPr/>
          <p:nvPr/>
        </p:nvCxnSpPr>
        <p:spPr bwMode="auto">
          <a:xfrm flipH="1">
            <a:off x="8350180" y="3057736"/>
            <a:ext cx="584452" cy="0"/>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A01D6605-8774-4BA6-BC68-7909C4C2C225}"/>
                  </a:ext>
                </a:extLst>
              </p:cNvPr>
              <p:cNvSpPr/>
              <p:nvPr/>
            </p:nvSpPr>
            <p:spPr>
              <a:xfrm>
                <a:off x="9008157" y="5048825"/>
                <a:ext cx="1874296" cy="400110"/>
              </a:xfrm>
              <a:prstGeom prst="rect">
                <a:avLst/>
              </a:prstGeom>
            </p:spPr>
            <p:txBody>
              <a:bodyPr wrap="none">
                <a:spAutoFit/>
              </a:bodyPr>
              <a:lstStyle/>
              <a:p>
                <a:r>
                  <a:rPr lang="en-US" sz="2000" b="0" dirty="0">
                    <a:latin typeface="+mj-lt"/>
                    <a:ea typeface="Cambria Math" panose="02040503050406030204" pitchFamily="18" charset="0"/>
                  </a:rPr>
                  <a:t>where </a:t>
                </a:r>
                <a14:m>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𝑑</m:t>
                    </m:r>
                  </m:oMath>
                </a14:m>
                <a:endParaRPr lang="en-US" sz="2000" dirty="0"/>
              </a:p>
            </p:txBody>
          </p:sp>
        </mc:Choice>
        <mc:Fallback xmlns="">
          <p:sp>
            <p:nvSpPr>
              <p:cNvPr id="66" name="Rectangle 65">
                <a:extLst>
                  <a:ext uri="{FF2B5EF4-FFF2-40B4-BE49-F238E27FC236}">
                    <a16:creationId xmlns:a16="http://schemas.microsoft.com/office/drawing/2014/main" id="{A01D6605-8774-4BA6-BC68-7909C4C2C225}"/>
                  </a:ext>
                </a:extLst>
              </p:cNvPr>
              <p:cNvSpPr>
                <a:spLocks noRot="1" noChangeAspect="1" noMove="1" noResize="1" noEditPoints="1" noAdjustHandles="1" noChangeArrowheads="1" noChangeShapeType="1" noTextEdit="1"/>
              </p:cNvSpPr>
              <p:nvPr/>
            </p:nvSpPr>
            <p:spPr>
              <a:xfrm>
                <a:off x="9008157" y="5048825"/>
                <a:ext cx="1874296" cy="400110"/>
              </a:xfrm>
              <a:prstGeom prst="rect">
                <a:avLst/>
              </a:prstGeom>
              <a:blipFill>
                <a:blip r:embed="rId24"/>
                <a:stretch>
                  <a:fillRect l="-3257" t="-7576" b="-25758"/>
                </a:stretch>
              </a:blipFill>
            </p:spPr>
            <p:txBody>
              <a:bodyPr/>
              <a:lstStyle/>
              <a:p>
                <a:r>
                  <a:rPr lang="en-GB">
                    <a:noFill/>
                  </a:rPr>
                  <a:t> </a:t>
                </a:r>
              </a:p>
            </p:txBody>
          </p:sp>
        </mc:Fallback>
      </mc:AlternateContent>
      <p:sp>
        <p:nvSpPr>
          <p:cNvPr id="67" name="Content Placeholder 4">
            <a:extLst>
              <a:ext uri="{FF2B5EF4-FFF2-40B4-BE49-F238E27FC236}">
                <a16:creationId xmlns:a16="http://schemas.microsoft.com/office/drawing/2014/main" id="{8EC3BB6D-4C79-42C8-8871-5CA5B7C0E71A}"/>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12</a:t>
            </a:fld>
            <a:endParaRPr lang="en-US" b="0" kern="0"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C71C7A98-0259-4230-A172-B77E81E83EA2}"/>
                  </a:ext>
                </a:extLst>
              </p:cNvPr>
              <p:cNvSpPr/>
              <p:nvPr/>
            </p:nvSpPr>
            <p:spPr>
              <a:xfrm>
                <a:off x="5549739" y="4960831"/>
                <a:ext cx="3511735" cy="64011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p:txBody>
          </p:sp>
        </mc:Choice>
        <mc:Fallback xmlns="">
          <p:sp>
            <p:nvSpPr>
              <p:cNvPr id="38" name="Rectangle 37">
                <a:extLst>
                  <a:ext uri="{FF2B5EF4-FFF2-40B4-BE49-F238E27FC236}">
                    <a16:creationId xmlns:a16="http://schemas.microsoft.com/office/drawing/2014/main" id="{C71C7A98-0259-4230-A172-B77E81E83EA2}"/>
                  </a:ext>
                </a:extLst>
              </p:cNvPr>
              <p:cNvSpPr>
                <a:spLocks noRot="1" noChangeAspect="1" noMove="1" noResize="1" noEditPoints="1" noAdjustHandles="1" noChangeArrowheads="1" noChangeShapeType="1" noTextEdit="1"/>
              </p:cNvSpPr>
              <p:nvPr/>
            </p:nvSpPr>
            <p:spPr>
              <a:xfrm>
                <a:off x="5549739" y="4960831"/>
                <a:ext cx="3511735" cy="640112"/>
              </a:xfrm>
              <a:prstGeom prst="rect">
                <a:avLst/>
              </a:prstGeom>
              <a:blipFill>
                <a:blip r:embed="rId25"/>
                <a:stretch>
                  <a:fillRect/>
                </a:stretch>
              </a:blipFill>
              <a:ln w="19050">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BC61DA7-0F04-4ED8-8525-B6365A74E521}"/>
                  </a:ext>
                </a:extLst>
              </p:cNvPr>
              <p:cNvSpPr/>
              <p:nvPr/>
            </p:nvSpPr>
            <p:spPr>
              <a:xfrm>
                <a:off x="11542028" y="1637977"/>
                <a:ext cx="5037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𝒫</m:t>
                      </m:r>
                    </m:oMath>
                  </m:oMathPara>
                </a14:m>
                <a:endParaRPr lang="en-US" sz="2400" dirty="0"/>
              </a:p>
            </p:txBody>
          </p:sp>
        </mc:Choice>
        <mc:Fallback xmlns="">
          <p:sp>
            <p:nvSpPr>
              <p:cNvPr id="40" name="Rectangle 39">
                <a:extLst>
                  <a:ext uri="{FF2B5EF4-FFF2-40B4-BE49-F238E27FC236}">
                    <a16:creationId xmlns:a16="http://schemas.microsoft.com/office/drawing/2014/main" id="{4BC61DA7-0F04-4ED8-8525-B6365A74E521}"/>
                  </a:ext>
                </a:extLst>
              </p:cNvPr>
              <p:cNvSpPr>
                <a:spLocks noRot="1" noChangeAspect="1" noMove="1" noResize="1" noEditPoints="1" noAdjustHandles="1" noChangeArrowheads="1" noChangeShapeType="1" noTextEdit="1"/>
              </p:cNvSpPr>
              <p:nvPr/>
            </p:nvSpPr>
            <p:spPr>
              <a:xfrm>
                <a:off x="11542028" y="1637977"/>
                <a:ext cx="503791" cy="461665"/>
              </a:xfrm>
              <a:prstGeom prst="rect">
                <a:avLst/>
              </a:prstGeom>
              <a:blipFill>
                <a:blip r:embed="rId26"/>
                <a:stretch>
                  <a:fillRect l="-2410"/>
                </a:stretch>
              </a:blipFill>
            </p:spPr>
            <p:txBody>
              <a:bodyPr/>
              <a:lstStyle/>
              <a:p>
                <a:r>
                  <a:rPr lang="en-US">
                    <a:noFill/>
                  </a:rPr>
                  <a:t> </a:t>
                </a:r>
              </a:p>
            </p:txBody>
          </p:sp>
        </mc:Fallback>
      </mc:AlternateContent>
    </p:spTree>
    <p:extLst>
      <p:ext uri="{BB962C8B-B14F-4D97-AF65-F5344CB8AC3E}">
        <p14:creationId xmlns:p14="http://schemas.microsoft.com/office/powerpoint/2010/main" val="6798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27" grpId="0"/>
      <p:bldP spid="11" grpId="0" animBg="1"/>
      <p:bldP spid="36" grpId="0"/>
      <p:bldP spid="52" grpId="0"/>
      <p:bldP spid="37" grpId="0"/>
      <p:bldP spid="6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Integral in </a:t>
                </a:r>
                <a14:m>
                  <m:oMath xmlns:m="http://schemas.openxmlformats.org/officeDocument/2006/math">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𝐀</m:t>
                        </m:r>
                      </m:e>
                    </m:acc>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smtClean="0">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r>
                  <a:rPr lang="en-US" altLang="en-US" dirty="0">
                    <a:solidFill>
                      <a:srgbClr val="000066"/>
                    </a:solidFill>
                  </a:rPr>
                  <a:t> </a:t>
                </a: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A9C8E54-6EEE-4F49-BAB8-AD00C28DED6D}"/>
                  </a:ext>
                </a:extLst>
              </p:cNvPr>
              <p:cNvSpPr/>
              <p:nvPr/>
            </p:nvSpPr>
            <p:spPr>
              <a:xfrm>
                <a:off x="427874" y="804551"/>
                <a:ext cx="5861670" cy="86344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1800" i="1" smtClean="0">
                              <a:solidFill>
                                <a:schemeClr val="tx1"/>
                              </a:solidFill>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𝐀</m:t>
                          </m:r>
                        </m:e>
                      </m:acc>
                      <m:d>
                        <m:dPr>
                          <m:ctrlPr>
                            <a:rPr lang="en-US" sz="1800" b="0" i="1">
                              <a:solidFill>
                                <a:schemeClr val="tx1"/>
                              </a:solidFill>
                              <a:latin typeface="Cambria Math" panose="02040503050406030204" pitchFamily="18" charset="0"/>
                              <a:ea typeface="Cambria Math" panose="02040503050406030204" pitchFamily="18" charset="0"/>
                            </a:rPr>
                          </m:ctrlPr>
                        </m:dPr>
                        <m:e>
                          <m:acc>
                            <m:accPr>
                              <m:chr m:val="⃗"/>
                              <m:ctrlPr>
                                <a:rPr lang="en-US" sz="1800" b="0" i="1" smtClean="0">
                                  <a:solidFill>
                                    <a:schemeClr val="tx1"/>
                                  </a:solidFill>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𝐫</m:t>
                              </m:r>
                            </m:e>
                          </m:acc>
                          <m:r>
                            <a:rPr lang="en-US" sz="1800" b="0" i="1">
                              <a:solidFill>
                                <a:schemeClr val="tx1"/>
                              </a:solidFill>
                              <a:latin typeface="Cambria Math" panose="02040503050406030204" pitchFamily="18" charset="0"/>
                              <a:ea typeface="Cambria Math" panose="02040503050406030204" pitchFamily="18" charset="0"/>
                            </a:rPr>
                            <m:t>,</m:t>
                          </m:r>
                          <m:r>
                            <a:rPr lang="en-US" sz="1800" b="0" i="1">
                              <a:solidFill>
                                <a:schemeClr val="tx1"/>
                              </a:solidFill>
                              <a:latin typeface="Cambria Math" panose="02040503050406030204" pitchFamily="18" charset="0"/>
                              <a:ea typeface="Cambria Math" panose="02040503050406030204" pitchFamily="18" charset="0"/>
                            </a:rPr>
                            <m:t>𝑡</m:t>
                          </m:r>
                        </m:e>
                      </m:d>
                      <m:r>
                        <a:rPr lang="en-US" sz="1800" b="0" i="1">
                          <a:solidFill>
                            <a:schemeClr val="tx1"/>
                          </a:solidFill>
                          <a:latin typeface="Cambria Math" panose="02040503050406030204" pitchFamily="18" charset="0"/>
                          <a:ea typeface="Cambria Math" panose="02040503050406030204" pitchFamily="18" charset="0"/>
                        </a:rPr>
                        <m:t>=</m:t>
                      </m:r>
                      <m:r>
                        <a:rPr lang="en-US" sz="1800" b="0" i="1" smtClean="0">
                          <a:solidFill>
                            <a:schemeClr val="tx1"/>
                          </a:solidFill>
                          <a:latin typeface="Cambria Math" panose="02040503050406030204" pitchFamily="18" charset="0"/>
                          <a:ea typeface="Cambria Math" panose="02040503050406030204" pitchFamily="18" charset="0"/>
                        </a:rPr>
                        <m:t>−</m:t>
                      </m:r>
                      <m:f>
                        <m:fPr>
                          <m:ctrlPr>
                            <a:rPr lang="en-US" sz="1800" b="0" i="1">
                              <a:solidFill>
                                <a:schemeClr val="tx1"/>
                              </a:solidFill>
                              <a:latin typeface="Cambria Math" panose="02040503050406030204" pitchFamily="18" charset="0"/>
                              <a:ea typeface="Cambria Math" panose="02040503050406030204" pitchFamily="18" charset="0"/>
                            </a:rPr>
                          </m:ctrlPr>
                        </m:fPr>
                        <m:num>
                          <m:sSub>
                            <m:sSubPr>
                              <m:ctrlPr>
                                <a:rPr lang="en-US" sz="1800" b="0" i="1">
                                  <a:solidFill>
                                    <a:schemeClr val="tx1"/>
                                  </a:solidFill>
                                  <a:latin typeface="Cambria Math" panose="02040503050406030204" pitchFamily="18" charset="0"/>
                                  <a:ea typeface="Cambria Math" panose="02040503050406030204" pitchFamily="18" charset="0"/>
                                </a:rPr>
                              </m:ctrlPr>
                            </m:sSubPr>
                            <m:e>
                              <m:r>
                                <a:rPr lang="en-US" sz="1800" b="0" i="1">
                                  <a:solidFill>
                                    <a:schemeClr val="tx1"/>
                                  </a:solidFill>
                                  <a:latin typeface="Cambria Math" panose="02040503050406030204" pitchFamily="18" charset="0"/>
                                  <a:ea typeface="Cambria Math" panose="02040503050406030204" pitchFamily="18" charset="0"/>
                                </a:rPr>
                                <m:t>𝜇</m:t>
                              </m:r>
                            </m:e>
                            <m:sub>
                              <m:r>
                                <a:rPr lang="ru-RU" sz="1800" b="0" i="1">
                                  <a:solidFill>
                                    <a:schemeClr val="tx1"/>
                                  </a:solidFill>
                                  <a:latin typeface="Cambria Math" panose="02040503050406030204" pitchFamily="18" charset="0"/>
                                  <a:ea typeface="Cambria Math" panose="02040503050406030204" pitchFamily="18" charset="0"/>
                                </a:rPr>
                                <m:t>0</m:t>
                              </m:r>
                            </m:sub>
                          </m:sSub>
                          <m:sSub>
                            <m:sSubPr>
                              <m:ctrlPr>
                                <a:rPr lang="en-US" sz="1800" b="0" i="1" dirty="0">
                                  <a:solidFill>
                                    <a:schemeClr val="tx1"/>
                                  </a:solidFill>
                                  <a:latin typeface="Cambria Math" panose="02040503050406030204" pitchFamily="18" charset="0"/>
                                  <a:ea typeface="Cambria Math" panose="02040503050406030204" pitchFamily="18" charset="0"/>
                                </a:rPr>
                              </m:ctrlPr>
                            </m:sSubPr>
                            <m:e>
                              <m:r>
                                <a:rPr lang="en-US" sz="1800" b="0" i="1" dirty="0">
                                  <a:solidFill>
                                    <a:schemeClr val="tx1"/>
                                  </a:solidFill>
                                  <a:latin typeface="Cambria Math" panose="02040503050406030204" pitchFamily="18" charset="0"/>
                                  <a:ea typeface="Cambria Math" panose="02040503050406030204" pitchFamily="18" charset="0"/>
                                </a:rPr>
                                <m:t>𝑞</m:t>
                              </m:r>
                            </m:e>
                            <m:sub>
                              <m:r>
                                <a:rPr lang="en-US" sz="1800" b="0" i="1" dirty="0">
                                  <a:solidFill>
                                    <a:schemeClr val="tx1"/>
                                  </a:solidFill>
                                  <a:latin typeface="Cambria Math" panose="02040503050406030204" pitchFamily="18" charset="0"/>
                                  <a:ea typeface="Cambria Math" panose="02040503050406030204" pitchFamily="18" charset="0"/>
                                </a:rPr>
                                <m:t>0</m:t>
                              </m:r>
                            </m:sub>
                          </m:sSub>
                          <m:r>
                            <a:rPr lang="en-US" sz="1800" b="0" i="1" dirty="0" smtClean="0">
                              <a:solidFill>
                                <a:schemeClr val="tx1"/>
                              </a:solidFill>
                              <a:latin typeface="Cambria Math" panose="02040503050406030204" pitchFamily="18" charset="0"/>
                              <a:ea typeface="Cambria Math" panose="02040503050406030204" pitchFamily="18" charset="0"/>
                            </a:rPr>
                            <m:t>𝜔</m:t>
                          </m:r>
                        </m:num>
                        <m:den>
                          <m:r>
                            <a:rPr lang="en-US" sz="1800" b="0" i="1">
                              <a:solidFill>
                                <a:schemeClr val="tx1"/>
                              </a:solidFill>
                              <a:latin typeface="Cambria Math" panose="02040503050406030204" pitchFamily="18" charset="0"/>
                              <a:ea typeface="Cambria Math" panose="02040503050406030204" pitchFamily="18" charset="0"/>
                            </a:rPr>
                            <m:t>4</m:t>
                          </m:r>
                          <m:r>
                            <a:rPr lang="en-US" sz="1800" b="0" i="1">
                              <a:solidFill>
                                <a:schemeClr val="tx1"/>
                              </a:solidFill>
                              <a:latin typeface="Cambria Math" panose="02040503050406030204" pitchFamily="18" charset="0"/>
                              <a:ea typeface="Cambria Math" panose="02040503050406030204" pitchFamily="18" charset="0"/>
                            </a:rPr>
                            <m:t>𝜋</m:t>
                          </m:r>
                        </m:den>
                      </m:f>
                      <m:nary>
                        <m:naryPr>
                          <m:ctrlPr>
                            <a:rPr lang="en-US" sz="1800" b="0" i="1">
                              <a:solidFill>
                                <a:schemeClr val="tx1"/>
                              </a:solidFill>
                              <a:latin typeface="Cambria Math" panose="02040503050406030204" pitchFamily="18" charset="0"/>
                              <a:ea typeface="Cambria Math" panose="02040503050406030204" pitchFamily="18" charset="0"/>
                            </a:rPr>
                          </m:ctrlPr>
                        </m:naryPr>
                        <m:sub>
                          <m:r>
                            <m:rPr>
                              <m:brk m:alnAt="23"/>
                            </m:rPr>
                            <a:rPr lang="en-US" sz="1800" b="0" i="1">
                              <a:solidFill>
                                <a:schemeClr val="tx1"/>
                              </a:solidFill>
                              <a:latin typeface="Cambria Math" panose="02040503050406030204" pitchFamily="18" charset="0"/>
                              <a:ea typeface="Cambria Math" panose="02040503050406030204" pitchFamily="18" charset="0"/>
                            </a:rPr>
                            <m:t>−</m:t>
                          </m:r>
                          <m:r>
                            <a:rPr lang="en-US" sz="1800" b="0" i="1">
                              <a:solidFill>
                                <a:schemeClr val="tx1"/>
                              </a:solidFill>
                              <a:latin typeface="Cambria Math" panose="02040503050406030204" pitchFamily="18" charset="0"/>
                              <a:ea typeface="Cambria Math" panose="02040503050406030204" pitchFamily="18" charset="0"/>
                            </a:rPr>
                            <m:t>𝑑</m:t>
                          </m:r>
                          <m:r>
                            <a:rPr lang="en-US" sz="1800" b="0" i="1">
                              <a:solidFill>
                                <a:schemeClr val="tx1"/>
                              </a:solidFill>
                              <a:latin typeface="Cambria Math" panose="02040503050406030204" pitchFamily="18" charset="0"/>
                              <a:ea typeface="Cambria Math" panose="02040503050406030204" pitchFamily="18" charset="0"/>
                            </a:rPr>
                            <m:t>/2</m:t>
                          </m:r>
                        </m:sub>
                        <m:sup>
                          <m:r>
                            <a:rPr lang="en-US" sz="1800" b="0" i="1">
                              <a:solidFill>
                                <a:schemeClr val="tx1"/>
                              </a:solidFill>
                              <a:latin typeface="Cambria Math" panose="02040503050406030204" pitchFamily="18" charset="0"/>
                              <a:ea typeface="Cambria Math" panose="02040503050406030204" pitchFamily="18" charset="0"/>
                            </a:rPr>
                            <m:t>𝑑</m:t>
                          </m:r>
                          <m:r>
                            <a:rPr lang="en-US" sz="1800" b="0" i="1">
                              <a:solidFill>
                                <a:schemeClr val="tx1"/>
                              </a:solidFill>
                              <a:latin typeface="Cambria Math" panose="02040503050406030204" pitchFamily="18" charset="0"/>
                              <a:ea typeface="Cambria Math" panose="02040503050406030204" pitchFamily="18" charset="0"/>
                            </a:rPr>
                            <m:t>/2</m:t>
                          </m:r>
                        </m:sup>
                        <m:e>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dirty="0">
                                  <a:solidFill>
                                    <a:schemeClr val="tx1"/>
                                  </a:solidFill>
                                  <a:latin typeface="Cambria Math"/>
                                  <a:ea typeface="Cambria Math" panose="02040503050406030204" pitchFamily="18" charset="0"/>
                                </a:rPr>
                                <m:t> </m:t>
                              </m:r>
                              <m:r>
                                <a:rPr lang="en-US" sz="1800" b="0" i="1" dirty="0">
                                  <a:solidFill>
                                    <a:schemeClr val="tx1"/>
                                  </a:solidFill>
                                  <a:latin typeface="Cambria Math" panose="02040503050406030204" pitchFamily="18" charset="0"/>
                                  <a:ea typeface="Cambria Math" panose="02040503050406030204" pitchFamily="18" charset="0"/>
                                </a:rPr>
                                <m:t>𝑠𝑖𝑛</m:t>
                              </m:r>
                              <m:d>
                                <m:dPr>
                                  <m:begChr m:val="["/>
                                  <m:endChr m:val="]"/>
                                  <m:ctrlPr>
                                    <a:rPr lang="en-US" sz="1800" b="0" i="1" dirty="0">
                                      <a:solidFill>
                                        <a:schemeClr val="tx1"/>
                                      </a:solidFill>
                                      <a:latin typeface="Cambria Math" panose="02040503050406030204" pitchFamily="18" charset="0"/>
                                      <a:ea typeface="Cambria Math" panose="02040503050406030204" pitchFamily="18" charset="0"/>
                                    </a:rPr>
                                  </m:ctrlPr>
                                </m:dPr>
                                <m:e>
                                  <m:r>
                                    <a:rPr lang="en-US" sz="1800" b="0" i="1" dirty="0">
                                      <a:solidFill>
                                        <a:schemeClr val="tx1"/>
                                      </a:solidFill>
                                      <a:latin typeface="Cambria Math" panose="02040503050406030204" pitchFamily="18" charset="0"/>
                                      <a:ea typeface="Cambria Math" panose="02040503050406030204" pitchFamily="18" charset="0"/>
                                    </a:rPr>
                                    <m:t>𝜔</m:t>
                                  </m:r>
                                  <m:d>
                                    <m:dPr>
                                      <m:ctrlPr>
                                        <a:rPr lang="en-US" sz="1800" b="0" i="1" dirty="0">
                                          <a:solidFill>
                                            <a:schemeClr val="tx1"/>
                                          </a:solidFill>
                                          <a:latin typeface="Cambria Math" panose="02040503050406030204" pitchFamily="18" charset="0"/>
                                          <a:ea typeface="Cambria Math" panose="02040503050406030204" pitchFamily="18" charset="0"/>
                                        </a:rPr>
                                      </m:ctrlPr>
                                    </m:dPr>
                                    <m:e>
                                      <m:r>
                                        <a:rPr lang="en-US" sz="1800" b="0" i="1">
                                          <a:solidFill>
                                            <a:schemeClr val="tx1"/>
                                          </a:solidFill>
                                          <a:latin typeface="Cambria Math" panose="02040503050406030204" pitchFamily="18" charset="0"/>
                                          <a:ea typeface="Cambria Math" panose="02040503050406030204" pitchFamily="18" charset="0"/>
                                        </a:rPr>
                                        <m:t>𝑡</m:t>
                                      </m:r>
                                      <m:r>
                                        <a:rPr lang="en-US" sz="1800" b="0" i="1">
                                          <a:solidFill>
                                            <a:schemeClr val="tx1"/>
                                          </a:solidFill>
                                          <a:latin typeface="Cambria Math" panose="02040503050406030204" pitchFamily="18" charset="0"/>
                                          <a:ea typeface="Cambria Math" panose="02040503050406030204" pitchFamily="18" charset="0"/>
                                        </a:rPr>
                                        <m:t>−</m:t>
                                      </m:r>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a:solidFill>
                                                <a:schemeClr val="tx1"/>
                                              </a:solidFill>
                                              <a:latin typeface="Cambria Math" panose="02040503050406030204" pitchFamily="18" charset="0"/>
                                              <a:ea typeface="Cambria Math" panose="02040503050406030204" pitchFamily="18" charset="0"/>
                                            </a:rPr>
                                            <m:t>𝓇</m:t>
                                          </m:r>
                                        </m:num>
                                        <m:den>
                                          <m:r>
                                            <a:rPr lang="en-US" sz="1800" b="0" i="1">
                                              <a:solidFill>
                                                <a:schemeClr val="tx1"/>
                                              </a:solidFill>
                                              <a:latin typeface="Cambria Math" panose="02040503050406030204" pitchFamily="18" charset="0"/>
                                              <a:ea typeface="Cambria Math" panose="02040503050406030204" pitchFamily="18" charset="0"/>
                                            </a:rPr>
                                            <m:t>𝑐</m:t>
                                          </m:r>
                                        </m:den>
                                      </m:f>
                                    </m:e>
                                  </m:d>
                                </m:e>
                              </m:d>
                              <m:r>
                                <a:rPr lang="en-US" sz="1800" b="0" i="1" smtClean="0">
                                  <a:solidFill>
                                    <a:schemeClr val="tx1"/>
                                  </a:solidFill>
                                  <a:latin typeface="Cambria Math" panose="02040503050406030204" pitchFamily="18" charset="0"/>
                                  <a:ea typeface="Cambria Math" panose="02040503050406030204" pitchFamily="18" charset="0"/>
                                </a:rPr>
                                <m:t> </m:t>
                              </m:r>
                              <m:acc>
                                <m:accPr>
                                  <m:chr m:val="̂"/>
                                  <m:ctrlPr>
                                    <a:rPr lang="en-US" sz="1800" b="0" i="1">
                                      <a:solidFill>
                                        <a:schemeClr val="tx1"/>
                                      </a:solidFill>
                                      <a:latin typeface="Cambria Math" panose="02040503050406030204" pitchFamily="18" charset="0"/>
                                      <a:ea typeface="Cambria Math" panose="02040503050406030204" pitchFamily="18" charset="0"/>
                                    </a:rPr>
                                  </m:ctrlPr>
                                </m:accPr>
                                <m:e>
                                  <m:r>
                                    <a:rPr lang="en-US" sz="1800">
                                      <a:solidFill>
                                        <a:schemeClr val="tx1"/>
                                      </a:solidFill>
                                      <a:latin typeface="Cambria Math" panose="02040503050406030204" pitchFamily="18" charset="0"/>
                                      <a:ea typeface="Cambria Math" panose="02040503050406030204" pitchFamily="18" charset="0"/>
                                    </a:rPr>
                                    <m:t>𝐳</m:t>
                                  </m:r>
                                </m:e>
                              </m:acc>
                            </m:num>
                            <m:den>
                              <m:r>
                                <a:rPr lang="en-US" sz="1800" b="0" i="1">
                                  <a:solidFill>
                                    <a:schemeClr val="tx1"/>
                                  </a:solidFill>
                                  <a:latin typeface="Cambria Math" panose="02040503050406030204" pitchFamily="18" charset="0"/>
                                  <a:ea typeface="Cambria Math" panose="02040503050406030204" pitchFamily="18" charset="0"/>
                                </a:rPr>
                                <m:t>𝓇</m:t>
                              </m:r>
                            </m:den>
                          </m:f>
                          <m:r>
                            <a:rPr lang="en-US" sz="1800" b="0" i="1" smtClean="0">
                              <a:solidFill>
                                <a:schemeClr val="tx1"/>
                              </a:solidFill>
                              <a:latin typeface="Cambria Math" panose="02040503050406030204" pitchFamily="18" charset="0"/>
                              <a:ea typeface="Cambria Math" panose="02040503050406030204" pitchFamily="18" charset="0"/>
                            </a:rPr>
                            <m:t> </m:t>
                          </m:r>
                          <m:r>
                            <a:rPr lang="en-US" sz="1800" b="0" i="1">
                              <a:solidFill>
                                <a:schemeClr val="tx1"/>
                              </a:solidFill>
                              <a:latin typeface="Cambria Math" panose="02040503050406030204" pitchFamily="18" charset="0"/>
                              <a:ea typeface="Cambria Math" panose="02040503050406030204" pitchFamily="18" charset="0"/>
                            </a:rPr>
                            <m:t>𝑑𝑧</m:t>
                          </m:r>
                        </m:e>
                      </m:nary>
                    </m:oMath>
                  </m:oMathPara>
                </a14:m>
                <a:endParaRPr lang="en-US" sz="1800" dirty="0">
                  <a:solidFill>
                    <a:schemeClr val="tx1"/>
                  </a:solidFill>
                </a:endParaRPr>
              </a:p>
            </p:txBody>
          </p:sp>
        </mc:Choice>
        <mc:Fallback xmlns="">
          <p:sp>
            <p:nvSpPr>
              <p:cNvPr id="12" name="Rectangle 11">
                <a:extLst>
                  <a:ext uri="{FF2B5EF4-FFF2-40B4-BE49-F238E27FC236}">
                    <a16:creationId xmlns:a16="http://schemas.microsoft.com/office/drawing/2014/main" id="{2A9C8E54-6EEE-4F49-BAB8-AD00C28DED6D}"/>
                  </a:ext>
                </a:extLst>
              </p:cNvPr>
              <p:cNvSpPr>
                <a:spLocks noRot="1" noChangeAspect="1" noMove="1" noResize="1" noEditPoints="1" noAdjustHandles="1" noChangeArrowheads="1" noChangeShapeType="1" noTextEdit="1"/>
              </p:cNvSpPr>
              <p:nvPr/>
            </p:nvSpPr>
            <p:spPr>
              <a:xfrm>
                <a:off x="427874" y="804551"/>
                <a:ext cx="5861670" cy="863441"/>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57E2C77-C2BE-4112-83B7-108BD7BB2D57}"/>
                  </a:ext>
                </a:extLst>
              </p:cNvPr>
              <p:cNvSpPr/>
              <p:nvPr/>
            </p:nvSpPr>
            <p:spPr>
              <a:xfrm>
                <a:off x="429350" y="1757166"/>
                <a:ext cx="6409600" cy="895630"/>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m:rPr>
                          <m:sty m:val="p"/>
                        </m:rPr>
                        <a:rPr lang="en-US" sz="1800" b="0" i="0" smtClean="0">
                          <a:latin typeface="Cambria Math" panose="02040503050406030204" pitchFamily="18" charset="0"/>
                          <a:ea typeface="Cambria Math" panose="02040503050406030204" pitchFamily="18" charset="0"/>
                        </a:rPr>
                        <m:t>Appr</m:t>
                      </m:r>
                      <m:r>
                        <a:rPr lang="en-US" sz="1800" b="0" i="0" smtClean="0">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 </m:t>
                      </m:r>
                      <m:f>
                        <m:fPr>
                          <m:ctrlPr>
                            <a:rPr lang="en-US" sz="1800" b="0" i="1" smtClean="0">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1</m:t>
                          </m:r>
                        </m:num>
                        <m:den>
                          <m:r>
                            <a:rPr lang="en-US" sz="1800" b="0" i="1">
                              <a:latin typeface="Cambria Math" panose="02040503050406030204" pitchFamily="18" charset="0"/>
                              <a:ea typeface="Cambria Math" panose="02040503050406030204" pitchFamily="18" charset="0"/>
                            </a:rPr>
                            <m:t>𝓇</m:t>
                          </m:r>
                        </m:den>
                      </m:f>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1</m:t>
                          </m:r>
                        </m:num>
                        <m:den>
                          <m:r>
                            <a:rPr lang="en-US" sz="1800" b="0" i="1">
                              <a:latin typeface="Cambria Math" panose="02040503050406030204" pitchFamily="18" charset="0"/>
                              <a:ea typeface="Cambria Math" panose="02040503050406030204" pitchFamily="18" charset="0"/>
                            </a:rPr>
                            <m:t>𝑟</m:t>
                          </m:r>
                        </m:den>
                      </m:f>
                      <m:d>
                        <m:dPr>
                          <m:ctrlPr>
                            <a:rPr lang="en-US" sz="1800" b="0" i="1">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r>
                                <a:rPr lang="en-US" sz="1800" b="0" i="1">
                                  <a:latin typeface="Cambria Math" panose="02040503050406030204" pitchFamily="18" charset="0"/>
                                  <a:ea typeface="Cambria Math" panose="02040503050406030204" pitchFamily="18" charset="0"/>
                                </a:rPr>
                                <m:t>𝑟</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e>
                      </m:d>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1</m:t>
                          </m:r>
                        </m:num>
                        <m:den>
                          <m:r>
                            <a:rPr lang="en-US" sz="1800" b="0" i="1">
                              <a:latin typeface="Cambria Math" panose="02040503050406030204" pitchFamily="18" charset="0"/>
                              <a:ea typeface="Cambria Math" panose="02040503050406030204" pitchFamily="18" charset="0"/>
                            </a:rPr>
                            <m:t>𝑟</m:t>
                          </m:r>
                        </m:den>
                      </m:f>
                      <m:r>
                        <a:rPr lang="en-US" sz="1800" b="0" i="1" smtClean="0">
                          <a:latin typeface="Cambria Math" panose="02040503050406030204" pitchFamily="18" charset="0"/>
                          <a:ea typeface="Cambria Math" panose="02040503050406030204" pitchFamily="18" charset="0"/>
                        </a:rPr>
                        <m:t>;</m:t>
                      </m:r>
                      <m:r>
                        <a:rPr lang="en-US" sz="1800" b="0" i="1">
                          <a:latin typeface="Cambria Math" panose="02040503050406030204" pitchFamily="18" charset="0"/>
                          <a:ea typeface="Cambria Math" panose="02040503050406030204" pitchFamily="18" charset="0"/>
                        </a:rPr>
                        <m:t>𝓇</m:t>
                      </m:r>
                      <m:r>
                        <a:rPr lang="en-US" sz="1800" b="0" i="1">
                          <a:latin typeface="Cambria Math" panose="02040503050406030204" pitchFamily="18" charset="0"/>
                          <a:ea typeface="Cambria Math" panose="02040503050406030204" pitchFamily="18" charset="0"/>
                        </a:rPr>
                        <m:t>≅</m:t>
                      </m:r>
                      <m:r>
                        <a:rPr lang="en-US" sz="1800" b="0" i="1">
                          <a:latin typeface="Cambria Math" panose="02040503050406030204" pitchFamily="18" charset="0"/>
                          <a:ea typeface="Cambria Math" panose="02040503050406030204" pitchFamily="18" charset="0"/>
                        </a:rPr>
                        <m:t>𝑟</m:t>
                      </m:r>
                      <m:d>
                        <m:dPr>
                          <m:ctrlPr>
                            <a:rPr lang="en-US" sz="1800" b="0" i="1">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1−</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r>
                                <a:rPr lang="en-US" sz="1800" b="0" i="1">
                                  <a:latin typeface="Cambria Math" panose="02040503050406030204" pitchFamily="18" charset="0"/>
                                  <a:ea typeface="Cambria Math" panose="02040503050406030204" pitchFamily="18" charset="0"/>
                                </a:rPr>
                                <m:t>𝑟</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e>
                      </m:d>
                    </m:oMath>
                  </m:oMathPara>
                </a14:m>
                <a:endParaRPr lang="en-US" sz="1800" b="0" dirty="0">
                  <a:ea typeface="Cambria Math" panose="02040503050406030204" pitchFamily="18" charset="0"/>
                </a:endParaRPr>
              </a:p>
              <a:p>
                <a:pPr algn="r"/>
                <a:endParaRPr lang="en-US" sz="1800" b="0" dirty="0">
                  <a:ea typeface="Cambria Math" panose="02040503050406030204" pitchFamily="18" charset="0"/>
                </a:endParaRPr>
              </a:p>
            </p:txBody>
          </p:sp>
        </mc:Choice>
        <mc:Fallback xmlns="">
          <p:sp>
            <p:nvSpPr>
              <p:cNvPr id="14" name="Rectangle 13">
                <a:extLst>
                  <a:ext uri="{FF2B5EF4-FFF2-40B4-BE49-F238E27FC236}">
                    <a16:creationId xmlns:a16="http://schemas.microsoft.com/office/drawing/2014/main" id="{357E2C77-C2BE-4112-83B7-108BD7BB2D57}"/>
                  </a:ext>
                </a:extLst>
              </p:cNvPr>
              <p:cNvSpPr>
                <a:spLocks noRot="1" noChangeAspect="1" noMove="1" noResize="1" noEditPoints="1" noAdjustHandles="1" noChangeArrowheads="1" noChangeShapeType="1" noTextEdit="1"/>
              </p:cNvSpPr>
              <p:nvPr/>
            </p:nvSpPr>
            <p:spPr>
              <a:xfrm>
                <a:off x="429350" y="1757166"/>
                <a:ext cx="6409600" cy="895630"/>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15C09B8-CD52-4555-B6BD-44C26538D85D}"/>
                  </a:ext>
                </a:extLst>
              </p:cNvPr>
              <p:cNvSpPr/>
              <p:nvPr/>
            </p:nvSpPr>
            <p:spPr>
              <a:xfrm>
                <a:off x="456449" y="2538101"/>
                <a:ext cx="12678526" cy="58528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1800" b="0" i="1" dirty="0" smtClean="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𝓇</m:t>
                                  </m:r>
                                </m:num>
                                <m:den>
                                  <m:r>
                                    <a:rPr lang="en-US" sz="1800" b="0" i="1">
                                      <a:latin typeface="Cambria Math" panose="02040503050406030204" pitchFamily="18" charset="0"/>
                                      <a:ea typeface="Cambria Math" panose="02040503050406030204" pitchFamily="18" charset="0"/>
                                    </a:rPr>
                                    <m:t>𝑐</m:t>
                                  </m:r>
                                </m:den>
                              </m:f>
                            </m:e>
                          </m:d>
                        </m:e>
                      </m:d>
                      <m:r>
                        <a:rPr lang="en-US" sz="1800" b="0" i="1" smtClean="0">
                          <a:latin typeface="Cambria Math" panose="02040503050406030204" pitchFamily="18" charset="0"/>
                          <a:ea typeface="Cambria Math" panose="02040503050406030204" pitchFamily="18" charset="0"/>
                        </a:rPr>
                        <m:t>=</m:t>
                      </m:r>
                      <m:r>
                        <a:rPr lang="en-US" sz="1800" b="0" i="1" dirty="0">
                          <a:latin typeface="Cambria Math" panose="02040503050406030204" pitchFamily="18" charset="0"/>
                          <a:ea typeface="Cambria Math" panose="02040503050406030204" pitchFamily="18" charset="0"/>
                        </a:rPr>
                        <m:t>𝑠</m:t>
                      </m:r>
                      <m:r>
                        <a:rPr lang="en-US" sz="1800" b="0" i="1" dirty="0" smtClean="0">
                          <a:latin typeface="Cambria Math" panose="02040503050406030204" pitchFamily="18" charset="0"/>
                          <a:ea typeface="Cambria Math" panose="02040503050406030204" pitchFamily="18" charset="0"/>
                        </a:rPr>
                        <m:t>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r>
                                <a:rPr lang="en-US" sz="1800" b="0" i="1">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e>
                      </m:d>
                      <m:r>
                        <a:rPr lang="en-US" sz="1800" b="0" i="1" smtClean="0">
                          <a:latin typeface="Cambria Math" panose="02040503050406030204" pitchFamily="18" charset="0"/>
                          <a:ea typeface="Cambria Math" panose="02040503050406030204" pitchFamily="18" charset="0"/>
                        </a:rPr>
                        <m:t>=</m:t>
                      </m:r>
                      <m:r>
                        <a:rPr lang="en-US" sz="1800" b="0" i="1" dirty="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r>
                        <a:rPr lang="en-US" sz="1800" b="0" i="1" smtClean="0">
                          <a:latin typeface="Cambria Math" panose="02040503050406030204" pitchFamily="18" charset="0"/>
                          <a:ea typeface="Cambria Math" panose="02040503050406030204" pitchFamily="18" charset="0"/>
                        </a:rPr>
                        <m:t>𝑐𝑜𝑠</m:t>
                      </m:r>
                      <m:d>
                        <m:dPr>
                          <m:begChr m:val="["/>
                          <m:endChr m:val="]"/>
                          <m:ctrlPr>
                            <a:rPr lang="en-US" sz="1800" b="0" i="1" smtClean="0">
                              <a:latin typeface="Cambria Math" panose="02040503050406030204" pitchFamily="18" charset="0"/>
                              <a:ea typeface="Cambria Math" panose="02040503050406030204" pitchFamily="18" charset="0"/>
                            </a:rPr>
                          </m:ctrlPr>
                        </m:dPr>
                        <m:e>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r>
                                <a:rPr lang="en-US" sz="1800" b="0" i="1">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𝑐</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e>
                      </m:d>
                      <m:r>
                        <a:rPr lang="en-US" sz="1800" b="0" i="1"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𝑐𝑜𝑠</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r>
                        <a:rPr lang="en-US" sz="1800" b="0" i="1" smtClean="0">
                          <a:latin typeface="Cambria Math" panose="02040503050406030204" pitchFamily="18" charset="0"/>
                          <a:ea typeface="Cambria Math" panose="02040503050406030204" pitchFamily="18" charset="0"/>
                        </a:rPr>
                        <m:t>𝑠𝑖𝑛</m:t>
                      </m:r>
                      <m:d>
                        <m:dPr>
                          <m:begChr m:val="["/>
                          <m:endChr m:val="]"/>
                          <m:ctrlPr>
                            <a:rPr lang="en-US" sz="1800" b="0" i="1">
                              <a:latin typeface="Cambria Math" panose="02040503050406030204" pitchFamily="18" charset="0"/>
                              <a:ea typeface="Cambria Math" panose="02040503050406030204" pitchFamily="18" charset="0"/>
                            </a:rPr>
                          </m:ctrlPr>
                        </m:dPr>
                        <m:e>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r>
                                <a:rPr lang="en-US" sz="1800" b="0" i="1">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𝑐</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e>
                      </m:d>
                    </m:oMath>
                  </m:oMathPara>
                </a14:m>
                <a:endParaRPr lang="en-US" sz="1800" b="0" dirty="0">
                  <a:solidFill>
                    <a:schemeClr val="tx1"/>
                  </a:solidFill>
                </a:endParaRPr>
              </a:p>
            </p:txBody>
          </p:sp>
        </mc:Choice>
        <mc:Fallback xmlns="">
          <p:sp>
            <p:nvSpPr>
              <p:cNvPr id="16" name="Rectangle 15">
                <a:extLst>
                  <a:ext uri="{FF2B5EF4-FFF2-40B4-BE49-F238E27FC236}">
                    <a16:creationId xmlns:a16="http://schemas.microsoft.com/office/drawing/2014/main" id="{B15C09B8-CD52-4555-B6BD-44C26538D85D}"/>
                  </a:ext>
                </a:extLst>
              </p:cNvPr>
              <p:cNvSpPr>
                <a:spLocks noRot="1" noChangeAspect="1" noMove="1" noResize="1" noEditPoints="1" noAdjustHandles="1" noChangeArrowheads="1" noChangeShapeType="1" noTextEdit="1"/>
              </p:cNvSpPr>
              <p:nvPr/>
            </p:nvSpPr>
            <p:spPr>
              <a:xfrm>
                <a:off x="456449" y="2538101"/>
                <a:ext cx="12678526" cy="585288"/>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4193A7B-19EF-456F-87BA-ADB0761E7AB2}"/>
                  </a:ext>
                </a:extLst>
              </p:cNvPr>
              <p:cNvSpPr/>
              <p:nvPr/>
            </p:nvSpPr>
            <p:spPr>
              <a:xfrm>
                <a:off x="427285" y="3260512"/>
                <a:ext cx="6411666" cy="62574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sz="1800" b="0" i="0" dirty="0" smtClean="0">
                          <a:solidFill>
                            <a:schemeClr val="tx1"/>
                          </a:solidFill>
                          <a:latin typeface="Cambria Math" panose="02040503050406030204" pitchFamily="18" charset="0"/>
                          <a:ea typeface="Cambria Math" panose="02040503050406030204" pitchFamily="18" charset="0"/>
                        </a:rPr>
                        <m:t>Appr</m:t>
                      </m:r>
                      <m:r>
                        <a:rPr lang="en-US" sz="1800" b="0" i="0" dirty="0" smtClean="0">
                          <a:solidFill>
                            <a:schemeClr val="tx1"/>
                          </a:solidFill>
                          <a:latin typeface="Cambria Math" panose="02040503050406030204" pitchFamily="18" charset="0"/>
                          <a:ea typeface="Cambria Math" panose="02040503050406030204" pitchFamily="18" charset="0"/>
                        </a:rPr>
                        <m:t>.2: </m:t>
                      </m:r>
                      <m:f>
                        <m:fPr>
                          <m:ctrlPr>
                            <a:rPr lang="en-US" sz="1800" b="0" i="1" dirty="0" smtClean="0">
                              <a:solidFill>
                                <a:schemeClr val="tx1"/>
                              </a:solidFill>
                              <a:latin typeface="Cambria Math" panose="02040503050406030204" pitchFamily="18" charset="0"/>
                              <a:ea typeface="Cambria Math" panose="02040503050406030204" pitchFamily="18" charset="0"/>
                            </a:rPr>
                          </m:ctrlPr>
                        </m:fPr>
                        <m:num>
                          <m:r>
                            <a:rPr lang="en-US" sz="1800" b="0" i="1" dirty="0">
                              <a:solidFill>
                                <a:schemeClr val="tx1"/>
                              </a:solidFill>
                              <a:latin typeface="Cambria Math" panose="02040503050406030204" pitchFamily="18" charset="0"/>
                              <a:ea typeface="Cambria Math" panose="02040503050406030204" pitchFamily="18" charset="0"/>
                            </a:rPr>
                            <m:t>𝜔</m:t>
                          </m:r>
                          <m:r>
                            <a:rPr lang="en-US" sz="1800" b="0" i="1">
                              <a:solidFill>
                                <a:schemeClr val="tx1"/>
                              </a:solidFill>
                              <a:latin typeface="Cambria Math" panose="02040503050406030204" pitchFamily="18" charset="0"/>
                              <a:ea typeface="Cambria Math" panose="02040503050406030204" pitchFamily="18" charset="0"/>
                            </a:rPr>
                            <m:t>𝑑</m:t>
                          </m:r>
                        </m:num>
                        <m:den>
                          <m:r>
                            <a:rPr lang="en-US" sz="1800" b="0" i="1" dirty="0">
                              <a:solidFill>
                                <a:schemeClr val="tx1"/>
                              </a:solidFill>
                              <a:latin typeface="Cambria Math"/>
                              <a:ea typeface="Cambria Math" panose="02040503050406030204" pitchFamily="18" charset="0"/>
                            </a:rPr>
                            <m:t>𝑐</m:t>
                          </m:r>
                        </m:den>
                      </m:f>
                      <m:r>
                        <a:rPr lang="en-US" sz="1800" b="0" i="1">
                          <a:solidFill>
                            <a:schemeClr val="tx1"/>
                          </a:solidFill>
                          <a:latin typeface="Cambria Math" panose="02040503050406030204" pitchFamily="18" charset="0"/>
                          <a:ea typeface="Cambria Math" panose="02040503050406030204" pitchFamily="18" charset="0"/>
                        </a:rPr>
                        <m:t>≪</m:t>
                      </m:r>
                      <m:r>
                        <a:rPr lang="en-US" sz="1800" b="0" i="1">
                          <a:solidFill>
                            <a:schemeClr val="tx1"/>
                          </a:solidFill>
                          <a:latin typeface="Cambria Math"/>
                          <a:ea typeface="Cambria Math" panose="02040503050406030204" pitchFamily="18" charset="0"/>
                        </a:rPr>
                        <m:t>1</m:t>
                      </m:r>
                      <m:r>
                        <a:rPr lang="en-US" sz="1800" b="0" i="1">
                          <a:solidFill>
                            <a:schemeClr val="tx1"/>
                          </a:solidFill>
                          <a:latin typeface="Cambria Math" panose="02040503050406030204" pitchFamily="18" charset="0"/>
                          <a:ea typeface="Cambria Math" panose="02040503050406030204" pitchFamily="18" charset="0"/>
                        </a:rPr>
                        <m:t>:</m:t>
                      </m:r>
                      <m:r>
                        <a:rPr lang="en-US" sz="1800" b="0" i="1" smtClean="0">
                          <a:solidFill>
                            <a:schemeClr val="tx1"/>
                          </a:solidFill>
                          <a:latin typeface="Cambria Math" panose="02040503050406030204" pitchFamily="18" charset="0"/>
                          <a:ea typeface="Cambria Math" panose="02040503050406030204" pitchFamily="18" charset="0"/>
                        </a:rPr>
                        <m:t> </m:t>
                      </m:r>
                      <m:r>
                        <a:rPr lang="en-US" sz="1800" b="0" i="1" dirty="0" smtClean="0">
                          <a:solidFill>
                            <a:schemeClr val="tx1"/>
                          </a:solidFill>
                          <a:latin typeface="Cambria Math" panose="02040503050406030204" pitchFamily="18" charset="0"/>
                          <a:ea typeface="Cambria Math" panose="02040503050406030204" pitchFamily="18" charset="0"/>
                        </a:rPr>
                        <m:t>𝑐𝑜𝑠</m:t>
                      </m:r>
                      <m:d>
                        <m:dPr>
                          <m:begChr m:val="["/>
                          <m:endChr m:val="]"/>
                          <m:ctrlPr>
                            <a:rPr lang="en-US" sz="1800" b="0" i="1" dirty="0">
                              <a:solidFill>
                                <a:schemeClr val="tx1"/>
                              </a:solidFill>
                              <a:latin typeface="Cambria Math" panose="02040503050406030204" pitchFamily="18" charset="0"/>
                              <a:ea typeface="Cambria Math" panose="02040503050406030204" pitchFamily="18" charset="0"/>
                            </a:rPr>
                          </m:ctrlPr>
                        </m:dPr>
                        <m:e>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dirty="0">
                                  <a:solidFill>
                                    <a:schemeClr val="tx1"/>
                                  </a:solidFill>
                                  <a:latin typeface="Cambria Math" panose="02040503050406030204" pitchFamily="18" charset="0"/>
                                  <a:ea typeface="Cambria Math" panose="02040503050406030204" pitchFamily="18" charset="0"/>
                                </a:rPr>
                                <m:t>𝜔</m:t>
                              </m:r>
                              <m:r>
                                <a:rPr lang="en-US" sz="1800" b="0" i="1" dirty="0" smtClean="0">
                                  <a:solidFill>
                                    <a:schemeClr val="tx1"/>
                                  </a:solidFill>
                                  <a:latin typeface="Cambria Math" panose="02040503050406030204" pitchFamily="18" charset="0"/>
                                  <a:ea typeface="Cambria Math" panose="02040503050406030204" pitchFamily="18" charset="0"/>
                                </a:rPr>
                                <m:t>𝑧</m:t>
                              </m:r>
                            </m:num>
                            <m:den>
                              <m:r>
                                <a:rPr lang="en-US" sz="1800" b="0" i="1">
                                  <a:solidFill>
                                    <a:schemeClr val="tx1"/>
                                  </a:solidFill>
                                  <a:latin typeface="Cambria Math" panose="02040503050406030204" pitchFamily="18" charset="0"/>
                                  <a:ea typeface="Cambria Math" panose="02040503050406030204" pitchFamily="18" charset="0"/>
                                </a:rPr>
                                <m:t>2</m:t>
                              </m:r>
                              <m:r>
                                <a:rPr lang="en-US" sz="1800" b="0" i="1">
                                  <a:solidFill>
                                    <a:schemeClr val="tx1"/>
                                  </a:solidFill>
                                  <a:latin typeface="Cambria Math" panose="02040503050406030204" pitchFamily="18" charset="0"/>
                                  <a:ea typeface="Cambria Math" panose="02040503050406030204" pitchFamily="18" charset="0"/>
                                </a:rPr>
                                <m:t>𝑐</m:t>
                              </m:r>
                            </m:den>
                          </m:f>
                          <m:r>
                            <a:rPr lang="en-US" sz="1800" b="0" i="1">
                              <a:solidFill>
                                <a:schemeClr val="tx1"/>
                              </a:solidFill>
                              <a:latin typeface="Cambria Math" panose="02040503050406030204" pitchFamily="18" charset="0"/>
                              <a:ea typeface="Cambria Math" panose="02040503050406030204" pitchFamily="18" charset="0"/>
                            </a:rPr>
                            <m:t>𝑐𝑜𝑠</m:t>
                          </m:r>
                          <m:r>
                            <a:rPr lang="en-US" sz="1800" b="0" i="1">
                              <a:solidFill>
                                <a:schemeClr val="tx1"/>
                              </a:solidFill>
                              <a:latin typeface="Cambria Math" panose="02040503050406030204" pitchFamily="18" charset="0"/>
                              <a:ea typeface="Cambria Math" panose="02040503050406030204" pitchFamily="18" charset="0"/>
                            </a:rPr>
                            <m:t>𝜃</m:t>
                          </m:r>
                        </m:e>
                      </m:d>
                      <m:r>
                        <a:rPr lang="en-US" sz="1800" b="0" i="1">
                          <a:solidFill>
                            <a:schemeClr val="tx1"/>
                          </a:solidFill>
                          <a:latin typeface="Cambria Math" panose="02040503050406030204" pitchFamily="18" charset="0"/>
                          <a:ea typeface="Cambria Math" panose="02040503050406030204" pitchFamily="18" charset="0"/>
                        </a:rPr>
                        <m:t>≅</m:t>
                      </m:r>
                      <m:r>
                        <a:rPr lang="en-GB" sz="1800" b="0" i="1">
                          <a:solidFill>
                            <a:schemeClr val="tx1"/>
                          </a:solidFill>
                          <a:latin typeface="Cambria Math" panose="02040503050406030204" pitchFamily="18" charset="0"/>
                          <a:ea typeface="Cambria Math" panose="02040503050406030204" pitchFamily="18" charset="0"/>
                        </a:rPr>
                        <m:t>1;  </m:t>
                      </m:r>
                      <m:r>
                        <a:rPr lang="en-US" sz="1800" b="0" i="1" dirty="0" smtClean="0">
                          <a:solidFill>
                            <a:schemeClr val="tx1"/>
                          </a:solidFill>
                          <a:latin typeface="Cambria Math" panose="02040503050406030204" pitchFamily="18" charset="0"/>
                          <a:ea typeface="Cambria Math" panose="02040503050406030204" pitchFamily="18" charset="0"/>
                        </a:rPr>
                        <m:t>𝑠𝑖𝑛</m:t>
                      </m:r>
                      <m:d>
                        <m:dPr>
                          <m:begChr m:val="["/>
                          <m:endChr m:val="]"/>
                          <m:ctrlPr>
                            <a:rPr lang="en-US" sz="1800" b="0" i="1" dirty="0">
                              <a:solidFill>
                                <a:schemeClr val="tx1"/>
                              </a:solidFill>
                              <a:latin typeface="Cambria Math" panose="02040503050406030204" pitchFamily="18" charset="0"/>
                              <a:ea typeface="Cambria Math" panose="02040503050406030204" pitchFamily="18" charset="0"/>
                            </a:rPr>
                          </m:ctrlPr>
                        </m:dPr>
                        <m:e>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dirty="0">
                                  <a:solidFill>
                                    <a:schemeClr val="tx1"/>
                                  </a:solidFill>
                                  <a:latin typeface="Cambria Math" panose="02040503050406030204" pitchFamily="18" charset="0"/>
                                  <a:ea typeface="Cambria Math" panose="02040503050406030204" pitchFamily="18" charset="0"/>
                                </a:rPr>
                                <m:t>𝜔</m:t>
                              </m:r>
                              <m:r>
                                <a:rPr lang="en-US" sz="1800" b="0" i="1" dirty="0" smtClean="0">
                                  <a:solidFill>
                                    <a:schemeClr val="tx1"/>
                                  </a:solidFill>
                                  <a:latin typeface="Cambria Math" panose="02040503050406030204" pitchFamily="18" charset="0"/>
                                  <a:ea typeface="Cambria Math" panose="02040503050406030204" pitchFamily="18" charset="0"/>
                                </a:rPr>
                                <m:t>𝑧</m:t>
                              </m:r>
                            </m:num>
                            <m:den>
                              <m:r>
                                <a:rPr lang="en-US" sz="1800" b="0" i="1">
                                  <a:solidFill>
                                    <a:schemeClr val="tx1"/>
                                  </a:solidFill>
                                  <a:latin typeface="Cambria Math" panose="02040503050406030204" pitchFamily="18" charset="0"/>
                                  <a:ea typeface="Cambria Math" panose="02040503050406030204" pitchFamily="18" charset="0"/>
                                </a:rPr>
                                <m:t>2</m:t>
                              </m:r>
                              <m:r>
                                <a:rPr lang="en-US" sz="1800" b="0" i="1">
                                  <a:solidFill>
                                    <a:schemeClr val="tx1"/>
                                  </a:solidFill>
                                  <a:latin typeface="Cambria Math" panose="02040503050406030204" pitchFamily="18" charset="0"/>
                                  <a:ea typeface="Cambria Math" panose="02040503050406030204" pitchFamily="18" charset="0"/>
                                </a:rPr>
                                <m:t>𝑐</m:t>
                              </m:r>
                            </m:den>
                          </m:f>
                          <m:r>
                            <a:rPr lang="en-US" sz="1800" b="0" i="1">
                              <a:solidFill>
                                <a:schemeClr val="tx1"/>
                              </a:solidFill>
                              <a:latin typeface="Cambria Math" panose="02040503050406030204" pitchFamily="18" charset="0"/>
                              <a:ea typeface="Cambria Math" panose="02040503050406030204" pitchFamily="18" charset="0"/>
                            </a:rPr>
                            <m:t>𝑐𝑜𝑠</m:t>
                          </m:r>
                          <m:r>
                            <a:rPr lang="en-US" sz="1800" b="0" i="1">
                              <a:solidFill>
                                <a:schemeClr val="tx1"/>
                              </a:solidFill>
                              <a:latin typeface="Cambria Math" panose="02040503050406030204" pitchFamily="18" charset="0"/>
                              <a:ea typeface="Cambria Math" panose="02040503050406030204" pitchFamily="18" charset="0"/>
                            </a:rPr>
                            <m:t>𝜃</m:t>
                          </m:r>
                        </m:e>
                      </m:d>
                      <m:r>
                        <a:rPr lang="en-US" sz="1800" b="0" i="1">
                          <a:solidFill>
                            <a:schemeClr val="tx1"/>
                          </a:solidFill>
                          <a:latin typeface="Cambria Math" panose="02040503050406030204" pitchFamily="18" charset="0"/>
                          <a:ea typeface="Cambria Math" panose="02040503050406030204" pitchFamily="18" charset="0"/>
                        </a:rPr>
                        <m:t>≅</m:t>
                      </m:r>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dirty="0">
                              <a:solidFill>
                                <a:schemeClr val="tx1"/>
                              </a:solidFill>
                              <a:latin typeface="Cambria Math" panose="02040503050406030204" pitchFamily="18" charset="0"/>
                              <a:ea typeface="Cambria Math" panose="02040503050406030204" pitchFamily="18" charset="0"/>
                            </a:rPr>
                            <m:t>𝜔</m:t>
                          </m:r>
                          <m:r>
                            <a:rPr lang="en-US" sz="1800" b="0" i="1" dirty="0" smtClean="0">
                              <a:solidFill>
                                <a:schemeClr val="tx1"/>
                              </a:solidFill>
                              <a:latin typeface="Cambria Math" panose="02040503050406030204" pitchFamily="18" charset="0"/>
                              <a:ea typeface="Cambria Math" panose="02040503050406030204" pitchFamily="18" charset="0"/>
                            </a:rPr>
                            <m:t>𝑧</m:t>
                          </m:r>
                        </m:num>
                        <m:den>
                          <m:r>
                            <a:rPr lang="en-US" sz="1800" b="0" i="1">
                              <a:solidFill>
                                <a:schemeClr val="tx1"/>
                              </a:solidFill>
                              <a:latin typeface="Cambria Math" panose="02040503050406030204" pitchFamily="18" charset="0"/>
                              <a:ea typeface="Cambria Math" panose="02040503050406030204" pitchFamily="18" charset="0"/>
                            </a:rPr>
                            <m:t>2</m:t>
                          </m:r>
                          <m:r>
                            <a:rPr lang="en-US" sz="1800" b="0" i="1">
                              <a:solidFill>
                                <a:schemeClr val="tx1"/>
                              </a:solidFill>
                              <a:latin typeface="Cambria Math" panose="02040503050406030204" pitchFamily="18" charset="0"/>
                              <a:ea typeface="Cambria Math" panose="02040503050406030204" pitchFamily="18" charset="0"/>
                            </a:rPr>
                            <m:t>𝑐</m:t>
                          </m:r>
                        </m:den>
                      </m:f>
                      <m:r>
                        <a:rPr lang="en-US" sz="1800" b="0" i="1">
                          <a:solidFill>
                            <a:schemeClr val="tx1"/>
                          </a:solidFill>
                          <a:latin typeface="Cambria Math" panose="02040503050406030204" pitchFamily="18" charset="0"/>
                          <a:ea typeface="Cambria Math" panose="02040503050406030204" pitchFamily="18" charset="0"/>
                        </a:rPr>
                        <m:t>𝑐𝑜𝑠</m:t>
                      </m:r>
                      <m:r>
                        <a:rPr lang="en-US" sz="1800" b="0" i="1">
                          <a:solidFill>
                            <a:schemeClr val="tx1"/>
                          </a:solidFill>
                          <a:latin typeface="Cambria Math" panose="02040503050406030204" pitchFamily="18" charset="0"/>
                          <a:ea typeface="Cambria Math" panose="02040503050406030204" pitchFamily="18" charset="0"/>
                        </a:rPr>
                        <m:t>𝜃</m:t>
                      </m:r>
                    </m:oMath>
                  </m:oMathPara>
                </a14:m>
                <a:endParaRPr lang="en-US" sz="1800" dirty="0">
                  <a:solidFill>
                    <a:schemeClr val="tx1"/>
                  </a:solidFill>
                </a:endParaRPr>
              </a:p>
            </p:txBody>
          </p:sp>
        </mc:Choice>
        <mc:Fallback xmlns="">
          <p:sp>
            <p:nvSpPr>
              <p:cNvPr id="20" name="Rectangle 19">
                <a:extLst>
                  <a:ext uri="{FF2B5EF4-FFF2-40B4-BE49-F238E27FC236}">
                    <a16:creationId xmlns:a16="http://schemas.microsoft.com/office/drawing/2014/main" id="{54193A7B-19EF-456F-87BA-ADB0761E7AB2}"/>
                  </a:ext>
                </a:extLst>
              </p:cNvPr>
              <p:cNvSpPr>
                <a:spLocks noRot="1" noChangeAspect="1" noMove="1" noResize="1" noEditPoints="1" noAdjustHandles="1" noChangeArrowheads="1" noChangeShapeType="1" noTextEdit="1"/>
              </p:cNvSpPr>
              <p:nvPr/>
            </p:nvSpPr>
            <p:spPr>
              <a:xfrm>
                <a:off x="427285" y="3260512"/>
                <a:ext cx="6411666" cy="62574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5FE4ED0-4027-445B-BD33-3F3D0EA07F0C}"/>
                  </a:ext>
                </a:extLst>
              </p:cNvPr>
              <p:cNvSpPr/>
              <p:nvPr/>
            </p:nvSpPr>
            <p:spPr>
              <a:xfrm>
                <a:off x="380248" y="3995426"/>
                <a:ext cx="7392151" cy="58528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1800" b="0" i="1" dirty="0" smtClean="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𝓇</m:t>
                                  </m:r>
                                </m:num>
                                <m:den>
                                  <m:r>
                                    <a:rPr lang="en-US" sz="1800" b="0" i="1">
                                      <a:latin typeface="Cambria Math" panose="02040503050406030204" pitchFamily="18" charset="0"/>
                                      <a:ea typeface="Cambria Math" panose="02040503050406030204" pitchFamily="18" charset="0"/>
                                    </a:rPr>
                                    <m:t>𝑐</m:t>
                                  </m:r>
                                </m:den>
                              </m:f>
                            </m:e>
                          </m:d>
                        </m:e>
                      </m:d>
                      <m:r>
                        <a:rPr lang="en-US" sz="1800" b="0" i="1" smtClean="0">
                          <a:latin typeface="Cambria Math" panose="02040503050406030204" pitchFamily="18" charset="0"/>
                          <a:ea typeface="Cambria Math" panose="02040503050406030204" pitchFamily="18" charset="0"/>
                        </a:rPr>
                        <m:t>=</m:t>
                      </m:r>
                      <m:r>
                        <a:rPr lang="en-US" sz="1800" b="0" i="1" dirty="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r>
                        <a:rPr lang="en-US" sz="1800" b="0" i="1" smtClean="0">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r>
                            <a:rPr lang="en-US" sz="1800" b="0" i="1">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r>
                            <a:rPr lang="en-US" sz="1800" b="0" i="1">
                              <a:latin typeface="Cambria Math" panose="02040503050406030204" pitchFamily="18" charset="0"/>
                              <a:ea typeface="Cambria Math" panose="02040503050406030204" pitchFamily="18" charset="0"/>
                            </a:rPr>
                            <m:t>𝑐</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r>
                        <a:rPr lang="en-US" sz="1800" b="0" i="1" smtClean="0">
                          <a:latin typeface="Cambria Math" panose="02040503050406030204" pitchFamily="18" charset="0"/>
                          <a:ea typeface="Cambria Math" panose="02040503050406030204" pitchFamily="18" charset="0"/>
                        </a:rPr>
                        <m:t> </m:t>
                      </m:r>
                      <m:r>
                        <a:rPr lang="en-US" sz="1800" b="0" i="1" dirty="0" smtClean="0">
                          <a:latin typeface="Cambria Math" panose="02040503050406030204" pitchFamily="18" charset="0"/>
                          <a:ea typeface="Cambria Math" panose="02040503050406030204" pitchFamily="18" charset="0"/>
                        </a:rPr>
                        <m:t>𝑐𝑜𝑠</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oMath>
                  </m:oMathPara>
                </a14:m>
                <a:endParaRPr lang="en-US" sz="1800" b="0" dirty="0">
                  <a:solidFill>
                    <a:schemeClr val="tx1"/>
                  </a:solidFill>
                </a:endParaRPr>
              </a:p>
            </p:txBody>
          </p:sp>
        </mc:Choice>
        <mc:Fallback xmlns="">
          <p:sp>
            <p:nvSpPr>
              <p:cNvPr id="21" name="Rectangle 20">
                <a:extLst>
                  <a:ext uri="{FF2B5EF4-FFF2-40B4-BE49-F238E27FC236}">
                    <a16:creationId xmlns:a16="http://schemas.microsoft.com/office/drawing/2014/main" id="{45FE4ED0-4027-445B-BD33-3F3D0EA07F0C}"/>
                  </a:ext>
                </a:extLst>
              </p:cNvPr>
              <p:cNvSpPr>
                <a:spLocks noRot="1" noChangeAspect="1" noMove="1" noResize="1" noEditPoints="1" noAdjustHandles="1" noChangeArrowheads="1" noChangeShapeType="1" noTextEdit="1"/>
              </p:cNvSpPr>
              <p:nvPr/>
            </p:nvSpPr>
            <p:spPr>
              <a:xfrm>
                <a:off x="380248" y="3995426"/>
                <a:ext cx="7392151" cy="585288"/>
              </a:xfrm>
              <a:prstGeom prst="rect">
                <a:avLst/>
              </a:prstGeom>
              <a:blipFill>
                <a:blip r:embed="rId8"/>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A8D1BF2E-CD73-4C26-89C6-13CCB0858383}"/>
                  </a:ext>
                </a:extLst>
              </p:cNvPr>
              <p:cNvSpPr/>
              <p:nvPr/>
            </p:nvSpPr>
            <p:spPr>
              <a:xfrm>
                <a:off x="323098" y="4643126"/>
                <a:ext cx="11868902" cy="171187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1800" i="1">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𝐀</m:t>
                          </m:r>
                        </m:e>
                      </m:acc>
                      <m:d>
                        <m:dPr>
                          <m:ctrlPr>
                            <a:rPr lang="en-US" sz="1800" b="0" i="1">
                              <a:solidFill>
                                <a:schemeClr val="tx1"/>
                              </a:solidFill>
                              <a:latin typeface="Cambria Math" panose="02040503050406030204" pitchFamily="18" charset="0"/>
                              <a:ea typeface="Cambria Math" panose="02040503050406030204" pitchFamily="18" charset="0"/>
                            </a:rPr>
                          </m:ctrlPr>
                        </m:dPr>
                        <m:e>
                          <m:acc>
                            <m:accPr>
                              <m:chr m:val="⃗"/>
                              <m:ctrlPr>
                                <a:rPr lang="en-US" sz="1800" b="0" i="1">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𝐫</m:t>
                              </m:r>
                            </m:e>
                          </m:acc>
                          <m:r>
                            <a:rPr lang="en-US" sz="1800" b="0" i="1">
                              <a:solidFill>
                                <a:schemeClr val="tx1"/>
                              </a:solidFill>
                              <a:latin typeface="Cambria Math" panose="02040503050406030204" pitchFamily="18" charset="0"/>
                              <a:ea typeface="Cambria Math" panose="02040503050406030204" pitchFamily="18" charset="0"/>
                            </a:rPr>
                            <m:t>,</m:t>
                          </m:r>
                          <m:r>
                            <a:rPr lang="en-US" sz="1800" b="0" i="1">
                              <a:solidFill>
                                <a:schemeClr val="tx1"/>
                              </a:solidFill>
                              <a:latin typeface="Cambria Math" panose="02040503050406030204" pitchFamily="18" charset="0"/>
                              <a:ea typeface="Cambria Math" panose="02040503050406030204" pitchFamily="18" charset="0"/>
                            </a:rPr>
                            <m:t>𝑡</m:t>
                          </m:r>
                        </m:e>
                      </m:d>
                      <m:r>
                        <a:rPr lang="en-US" sz="1800" b="0" i="1">
                          <a:solidFill>
                            <a:schemeClr val="tx1"/>
                          </a:solidFill>
                          <a:latin typeface="Cambria Math" panose="02040503050406030204" pitchFamily="18" charset="0"/>
                          <a:ea typeface="Cambria Math" panose="02040503050406030204" pitchFamily="18" charset="0"/>
                        </a:rPr>
                        <m:t>=</m:t>
                      </m:r>
                      <m:r>
                        <a:rPr lang="en-US" sz="1800" b="0" i="1" smtClean="0">
                          <a:solidFill>
                            <a:schemeClr val="tx1"/>
                          </a:solidFill>
                          <a:latin typeface="Cambria Math" panose="02040503050406030204" pitchFamily="18" charset="0"/>
                          <a:ea typeface="Cambria Math" panose="02040503050406030204" pitchFamily="18" charset="0"/>
                        </a:rPr>
                        <m:t>−</m:t>
                      </m:r>
                      <m:f>
                        <m:fPr>
                          <m:ctrlPr>
                            <a:rPr lang="en-US" sz="1800" b="0" i="1">
                              <a:solidFill>
                                <a:schemeClr val="tx1"/>
                              </a:solidFill>
                              <a:latin typeface="Cambria Math" panose="02040503050406030204" pitchFamily="18" charset="0"/>
                              <a:ea typeface="Cambria Math" panose="02040503050406030204" pitchFamily="18" charset="0"/>
                            </a:rPr>
                          </m:ctrlPr>
                        </m:fPr>
                        <m:num>
                          <m:sSub>
                            <m:sSubPr>
                              <m:ctrlPr>
                                <a:rPr lang="en-US" sz="1800" b="0" i="1">
                                  <a:solidFill>
                                    <a:schemeClr val="tx1"/>
                                  </a:solidFill>
                                  <a:latin typeface="Cambria Math" panose="02040503050406030204" pitchFamily="18" charset="0"/>
                                  <a:ea typeface="Cambria Math" panose="02040503050406030204" pitchFamily="18" charset="0"/>
                                </a:rPr>
                              </m:ctrlPr>
                            </m:sSubPr>
                            <m:e>
                              <m:r>
                                <a:rPr lang="en-US" sz="1800" b="0" i="1">
                                  <a:solidFill>
                                    <a:schemeClr val="tx1"/>
                                  </a:solidFill>
                                  <a:latin typeface="Cambria Math" panose="02040503050406030204" pitchFamily="18" charset="0"/>
                                  <a:ea typeface="Cambria Math" panose="02040503050406030204" pitchFamily="18" charset="0"/>
                                </a:rPr>
                                <m:t>𝜇</m:t>
                              </m:r>
                            </m:e>
                            <m:sub>
                              <m:r>
                                <a:rPr lang="ru-RU" sz="1800" b="0" i="1">
                                  <a:solidFill>
                                    <a:schemeClr val="tx1"/>
                                  </a:solidFill>
                                  <a:latin typeface="Cambria Math" panose="02040503050406030204" pitchFamily="18" charset="0"/>
                                  <a:ea typeface="Cambria Math" panose="02040503050406030204" pitchFamily="18" charset="0"/>
                                </a:rPr>
                                <m:t>0</m:t>
                              </m:r>
                            </m:sub>
                          </m:sSub>
                          <m:sSub>
                            <m:sSubPr>
                              <m:ctrlPr>
                                <a:rPr lang="en-US" sz="1800" b="0" i="1" dirty="0">
                                  <a:solidFill>
                                    <a:schemeClr val="tx1"/>
                                  </a:solidFill>
                                  <a:latin typeface="Cambria Math" panose="02040503050406030204" pitchFamily="18" charset="0"/>
                                  <a:ea typeface="Cambria Math" panose="02040503050406030204" pitchFamily="18" charset="0"/>
                                </a:rPr>
                              </m:ctrlPr>
                            </m:sSubPr>
                            <m:e>
                              <m:r>
                                <a:rPr lang="en-US" sz="1800" b="0" i="1" dirty="0">
                                  <a:solidFill>
                                    <a:schemeClr val="tx1"/>
                                  </a:solidFill>
                                  <a:latin typeface="Cambria Math" panose="02040503050406030204" pitchFamily="18" charset="0"/>
                                  <a:ea typeface="Cambria Math" panose="02040503050406030204" pitchFamily="18" charset="0"/>
                                </a:rPr>
                                <m:t>𝑞</m:t>
                              </m:r>
                            </m:e>
                            <m:sub>
                              <m:r>
                                <a:rPr lang="en-US" sz="1800" b="0" i="1" dirty="0">
                                  <a:solidFill>
                                    <a:schemeClr val="tx1"/>
                                  </a:solidFill>
                                  <a:latin typeface="Cambria Math" panose="02040503050406030204" pitchFamily="18" charset="0"/>
                                  <a:ea typeface="Cambria Math" panose="02040503050406030204" pitchFamily="18" charset="0"/>
                                </a:rPr>
                                <m:t>0</m:t>
                              </m:r>
                            </m:sub>
                          </m:sSub>
                          <m:r>
                            <a:rPr lang="en-US" sz="1800" b="0" i="1" dirty="0" smtClean="0">
                              <a:solidFill>
                                <a:schemeClr val="tx1"/>
                              </a:solidFill>
                              <a:latin typeface="Cambria Math" panose="02040503050406030204" pitchFamily="18" charset="0"/>
                              <a:ea typeface="Cambria Math" panose="02040503050406030204" pitchFamily="18" charset="0"/>
                            </a:rPr>
                            <m:t>𝜔</m:t>
                          </m:r>
                        </m:num>
                        <m:den>
                          <m:r>
                            <a:rPr lang="en-US" sz="1800" b="0" i="1">
                              <a:solidFill>
                                <a:schemeClr val="tx1"/>
                              </a:solidFill>
                              <a:latin typeface="Cambria Math" panose="02040503050406030204" pitchFamily="18" charset="0"/>
                              <a:ea typeface="Cambria Math" panose="02040503050406030204" pitchFamily="18" charset="0"/>
                            </a:rPr>
                            <m:t>4</m:t>
                          </m:r>
                          <m:r>
                            <a:rPr lang="en-US" sz="1800" b="0" i="1">
                              <a:solidFill>
                                <a:schemeClr val="tx1"/>
                              </a:solidFill>
                              <a:latin typeface="Cambria Math" panose="02040503050406030204" pitchFamily="18" charset="0"/>
                              <a:ea typeface="Cambria Math" panose="02040503050406030204" pitchFamily="18" charset="0"/>
                            </a:rPr>
                            <m:t>𝜋</m:t>
                          </m:r>
                        </m:den>
                      </m:f>
                      <m:nary>
                        <m:naryPr>
                          <m:ctrlPr>
                            <a:rPr lang="en-US" sz="1800" b="0" i="1">
                              <a:solidFill>
                                <a:schemeClr val="tx1"/>
                              </a:solidFill>
                              <a:latin typeface="Cambria Math" panose="02040503050406030204" pitchFamily="18" charset="0"/>
                              <a:ea typeface="Cambria Math" panose="02040503050406030204" pitchFamily="18" charset="0"/>
                            </a:rPr>
                          </m:ctrlPr>
                        </m:naryPr>
                        <m:sub>
                          <m:r>
                            <m:rPr>
                              <m:brk m:alnAt="23"/>
                            </m:rPr>
                            <a:rPr lang="en-US" sz="1800" b="0" i="1">
                              <a:solidFill>
                                <a:schemeClr val="tx1"/>
                              </a:solidFill>
                              <a:latin typeface="Cambria Math" panose="02040503050406030204" pitchFamily="18" charset="0"/>
                              <a:ea typeface="Cambria Math" panose="02040503050406030204" pitchFamily="18" charset="0"/>
                            </a:rPr>
                            <m:t>−</m:t>
                          </m:r>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a:solidFill>
                                    <a:schemeClr val="tx1"/>
                                  </a:solidFill>
                                  <a:latin typeface="Cambria Math" panose="02040503050406030204" pitchFamily="18" charset="0"/>
                                  <a:ea typeface="Cambria Math" panose="02040503050406030204" pitchFamily="18" charset="0"/>
                                </a:rPr>
                                <m:t>𝑑</m:t>
                              </m:r>
                            </m:num>
                            <m:den>
                              <m:r>
                                <a:rPr lang="en-US" sz="1800" b="0" i="1">
                                  <a:solidFill>
                                    <a:schemeClr val="tx1"/>
                                  </a:solidFill>
                                  <a:latin typeface="Cambria Math" panose="02040503050406030204" pitchFamily="18" charset="0"/>
                                  <a:ea typeface="Cambria Math" panose="02040503050406030204" pitchFamily="18" charset="0"/>
                                </a:rPr>
                                <m:t>2</m:t>
                              </m:r>
                            </m:den>
                          </m:f>
                        </m:sub>
                        <m:sup>
                          <m:f>
                            <m:fPr>
                              <m:ctrlPr>
                                <a:rPr lang="en-US" sz="1800" b="0" i="1">
                                  <a:solidFill>
                                    <a:schemeClr val="tx1"/>
                                  </a:solidFill>
                                  <a:latin typeface="Cambria Math" panose="02040503050406030204" pitchFamily="18" charset="0"/>
                                  <a:ea typeface="Cambria Math" panose="02040503050406030204" pitchFamily="18" charset="0"/>
                                </a:rPr>
                              </m:ctrlPr>
                            </m:fPr>
                            <m:num>
                              <m:r>
                                <a:rPr lang="en-US" sz="1800" b="0" i="1">
                                  <a:solidFill>
                                    <a:schemeClr val="tx1"/>
                                  </a:solidFill>
                                  <a:latin typeface="Cambria Math" panose="02040503050406030204" pitchFamily="18" charset="0"/>
                                  <a:ea typeface="Cambria Math" panose="02040503050406030204" pitchFamily="18" charset="0"/>
                                </a:rPr>
                                <m:t>𝑑</m:t>
                              </m:r>
                            </m:num>
                            <m:den>
                              <m:r>
                                <a:rPr lang="en-US" sz="1800" b="0" i="1">
                                  <a:solidFill>
                                    <a:schemeClr val="tx1"/>
                                  </a:solidFill>
                                  <a:latin typeface="Cambria Math" panose="02040503050406030204" pitchFamily="18" charset="0"/>
                                  <a:ea typeface="Cambria Math" panose="02040503050406030204" pitchFamily="18" charset="0"/>
                                </a:rPr>
                                <m:t>2</m:t>
                              </m:r>
                            </m:den>
                          </m:f>
                        </m:sup>
                        <m:e>
                          <m:f>
                            <m:fPr>
                              <m:ctrlPr>
                                <a:rPr lang="en-US" sz="1800" b="0" i="1" smtClean="0">
                                  <a:solidFill>
                                    <a:schemeClr val="tx1"/>
                                  </a:solidFill>
                                  <a:latin typeface="Cambria Math" panose="02040503050406030204" pitchFamily="18" charset="0"/>
                                  <a:ea typeface="Cambria Math" panose="02040503050406030204" pitchFamily="18" charset="0"/>
                                </a:rPr>
                              </m:ctrlPr>
                            </m:fPr>
                            <m:num>
                              <m:r>
                                <a:rPr lang="en-US" sz="1800" b="0" i="1" smtClean="0">
                                  <a:solidFill>
                                    <a:schemeClr val="tx1"/>
                                  </a:solidFill>
                                  <a:latin typeface="Cambria Math" panose="02040503050406030204" pitchFamily="18" charset="0"/>
                                  <a:ea typeface="Cambria Math" panose="02040503050406030204" pitchFamily="18" charset="0"/>
                                </a:rPr>
                                <m:t>1</m:t>
                              </m:r>
                            </m:num>
                            <m:den>
                              <m:r>
                                <a:rPr lang="en-US" sz="1800" b="0" i="1" smtClean="0">
                                  <a:solidFill>
                                    <a:schemeClr val="tx1"/>
                                  </a:solidFill>
                                  <a:latin typeface="Cambria Math" panose="02040503050406030204" pitchFamily="18" charset="0"/>
                                  <a:ea typeface="Cambria Math" panose="02040503050406030204" pitchFamily="18" charset="0"/>
                                </a:rPr>
                                <m:t>𝑟</m:t>
                              </m:r>
                            </m:den>
                          </m:f>
                          <m:d>
                            <m:dPr>
                              <m:begChr m:val="{"/>
                              <m:endChr m:val="}"/>
                              <m:ctrlPr>
                                <a:rPr lang="en-US" sz="1800" b="0" i="1" smtClean="0">
                                  <a:solidFill>
                                    <a:schemeClr val="tx1"/>
                                  </a:solidFill>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r>
                                    <a:rPr lang="en-US" sz="1800" b="0" i="1">
                                      <a:latin typeface="Cambria Math" panose="02040503050406030204" pitchFamily="18" charset="0"/>
                                      <a:ea typeface="Cambria Math" panose="02040503050406030204" pitchFamily="18" charset="0"/>
                                    </a:rPr>
                                    <m:t>𝑧</m:t>
                                  </m:r>
                                </m:num>
                                <m:den>
                                  <m:r>
                                    <a:rPr lang="en-US" sz="1800" b="0" i="1">
                                      <a:latin typeface="Cambria Math" panose="02040503050406030204" pitchFamily="18" charset="0"/>
                                      <a:ea typeface="Cambria Math" panose="02040503050406030204" pitchFamily="18" charset="0"/>
                                    </a:rPr>
                                    <m:t>2</m:t>
                                  </m:r>
                                  <m:r>
                                    <a:rPr lang="en-US" sz="1800" b="0" i="1">
                                      <a:latin typeface="Cambria Math" panose="02040503050406030204" pitchFamily="18" charset="0"/>
                                      <a:ea typeface="Cambria Math" panose="02040503050406030204" pitchFamily="18" charset="0"/>
                                    </a:rPr>
                                    <m:t>𝑐</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r>
                                <a:rPr lang="en-US" sz="1800" b="0" i="1">
                                  <a:latin typeface="Cambria Math" panose="02040503050406030204" pitchFamily="18" charset="0"/>
                                  <a:ea typeface="Cambria Math" panose="02040503050406030204" pitchFamily="18" charset="0"/>
                                </a:rPr>
                                <m:t> </m:t>
                              </m:r>
                              <m:r>
                                <a:rPr lang="en-US" sz="1800" b="0" i="1" dirty="0">
                                  <a:latin typeface="Cambria Math" panose="02040503050406030204" pitchFamily="18" charset="0"/>
                                  <a:ea typeface="Cambria Math" panose="02040503050406030204" pitchFamily="18" charset="0"/>
                                </a:rPr>
                                <m:t>𝑐𝑜𝑠</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e>
                          </m:d>
                          <m:acc>
                            <m:accPr>
                              <m:chr m:val="̂"/>
                              <m:ctrlPr>
                                <a:rPr lang="en-US" sz="1800" b="0" i="1">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𝐳</m:t>
                              </m:r>
                            </m:e>
                          </m:acc>
                          <m:r>
                            <a:rPr lang="en-US" sz="1800" b="0" i="1" smtClean="0">
                              <a:latin typeface="Cambria Math" panose="02040503050406030204" pitchFamily="18" charset="0"/>
                              <a:ea typeface="Cambria Math" panose="02040503050406030204" pitchFamily="18" charset="0"/>
                            </a:rPr>
                            <m:t> </m:t>
                          </m:r>
                          <m:r>
                            <a:rPr lang="en-US" sz="1800" b="0" i="1">
                              <a:solidFill>
                                <a:schemeClr val="tx1"/>
                              </a:solidFill>
                              <a:latin typeface="Cambria Math" panose="02040503050406030204" pitchFamily="18" charset="0"/>
                              <a:ea typeface="Cambria Math" panose="02040503050406030204" pitchFamily="18" charset="0"/>
                            </a:rPr>
                            <m:t>𝑑𝑧</m:t>
                          </m:r>
                        </m:e>
                      </m:nary>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𝜇</m:t>
                              </m:r>
                            </m:e>
                            <m:sub>
                              <m:r>
                                <a:rPr lang="ru-RU" sz="1800" b="0" i="1">
                                  <a:latin typeface="Cambria Math" panose="02040503050406030204" pitchFamily="18" charset="0"/>
                                  <a:ea typeface="Cambria Math" panose="02040503050406030204" pitchFamily="18" charset="0"/>
                                </a:rPr>
                                <m:t>0</m:t>
                              </m:r>
                            </m:sub>
                          </m:sSub>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den>
                      </m:f>
                      <m:f>
                        <m:fPr>
                          <m:ctrlPr>
                            <a:rPr lang="en-US" sz="1800" b="0" i="1" smtClean="0">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𝑞</m:t>
                              </m:r>
                            </m:e>
                            <m:sub>
                              <m:r>
                                <a:rPr lang="en-US" sz="1800" b="0" i="1" dirty="0">
                                  <a:latin typeface="Cambria Math" panose="02040503050406030204" pitchFamily="18" charset="0"/>
                                  <a:ea typeface="Cambria Math" panose="02040503050406030204" pitchFamily="18" charset="0"/>
                                </a:rPr>
                                <m:t>0</m:t>
                              </m:r>
                            </m:sub>
                          </m:sSub>
                          <m:r>
                            <a:rPr lang="en-US" sz="1800" b="0" i="1" dirty="0">
                              <a:latin typeface="Cambria Math" panose="02040503050406030204" pitchFamily="18" charset="0"/>
                              <a:ea typeface="Cambria Math" panose="02040503050406030204" pitchFamily="18" charset="0"/>
                            </a:rPr>
                            <m:t>𝜔</m:t>
                          </m:r>
                        </m:num>
                        <m:den>
                          <m:r>
                            <a:rPr lang="en-US" sz="1800" b="0" i="1" smtClean="0">
                              <a:latin typeface="Cambria Math" panose="02040503050406030204" pitchFamily="18" charset="0"/>
                              <a:ea typeface="Cambria Math" panose="02040503050406030204" pitchFamily="18" charset="0"/>
                            </a:rPr>
                            <m:t>𝑟</m:t>
                          </m:r>
                        </m:den>
                      </m:f>
                      <m:r>
                        <a:rPr lang="en-US" sz="1800" b="0" i="1" dirty="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nary>
                        <m:naryPr>
                          <m:ctrlPr>
                            <a:rPr lang="en-US" sz="1800" b="0" i="1">
                              <a:latin typeface="Cambria Math" panose="02040503050406030204" pitchFamily="18" charset="0"/>
                              <a:ea typeface="Cambria Math" panose="02040503050406030204" pitchFamily="18" charset="0"/>
                            </a:rPr>
                          </m:ctrlPr>
                        </m:naryPr>
                        <m:sub>
                          <m:r>
                            <m:rPr>
                              <m:brk m:alnAt="23"/>
                            </m:rP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𝑑</m:t>
                              </m:r>
                            </m:num>
                            <m:den>
                              <m:r>
                                <a:rPr lang="en-US" sz="1800" b="0" i="1">
                                  <a:latin typeface="Cambria Math" panose="02040503050406030204" pitchFamily="18" charset="0"/>
                                  <a:ea typeface="Cambria Math" panose="02040503050406030204" pitchFamily="18" charset="0"/>
                                </a:rPr>
                                <m:t>2</m:t>
                              </m:r>
                            </m:den>
                          </m:f>
                        </m:sub>
                        <m:sup>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𝑑</m:t>
                              </m:r>
                            </m:num>
                            <m:den>
                              <m:r>
                                <a:rPr lang="en-US" sz="1800" b="0" i="1">
                                  <a:latin typeface="Cambria Math" panose="02040503050406030204" pitchFamily="18" charset="0"/>
                                  <a:ea typeface="Cambria Math" panose="02040503050406030204" pitchFamily="18" charset="0"/>
                                </a:rPr>
                                <m:t>2</m:t>
                              </m:r>
                            </m:den>
                          </m:f>
                        </m:sup>
                        <m:e>
                          <m:r>
                            <a:rPr lang="en-US" sz="1800" b="0" i="1" smtClean="0">
                              <a:latin typeface="Cambria Math" panose="02040503050406030204" pitchFamily="18" charset="0"/>
                              <a:ea typeface="Cambria Math" panose="02040503050406030204" pitchFamily="18" charset="0"/>
                            </a:rPr>
                            <m:t> </m:t>
                          </m:r>
                          <m:acc>
                            <m:accPr>
                              <m:chr m:val="̂"/>
                              <m:ctrlPr>
                                <a:rPr lang="en-US" sz="1800" b="0" i="1">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𝐳</m:t>
                              </m:r>
                            </m:e>
                          </m:acc>
                          <m:r>
                            <a:rPr lang="en-US" sz="1800" b="0" i="1">
                              <a:latin typeface="Cambria Math" panose="02040503050406030204" pitchFamily="18" charset="0"/>
                              <a:ea typeface="Cambria Math" panose="02040503050406030204" pitchFamily="18" charset="0"/>
                            </a:rPr>
                            <m:t> </m:t>
                          </m:r>
                          <m:r>
                            <a:rPr lang="en-US" sz="1800" b="0" i="1">
                              <a:latin typeface="Cambria Math" panose="02040503050406030204" pitchFamily="18" charset="0"/>
                              <a:ea typeface="Cambria Math" panose="02040503050406030204" pitchFamily="18" charset="0"/>
                            </a:rPr>
                            <m:t>𝑑𝑧</m:t>
                          </m:r>
                        </m:e>
                      </m:nary>
                      <m:r>
                        <a:rPr lang="en-US" sz="1800" b="0" i="1" smtClean="0">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𝜇</m:t>
                              </m:r>
                            </m:e>
                            <m:sub>
                              <m:r>
                                <a:rPr lang="ru-RU" sz="1800" b="0" i="1">
                                  <a:latin typeface="Cambria Math" panose="02040503050406030204" pitchFamily="18" charset="0"/>
                                  <a:ea typeface="Cambria Math" panose="02040503050406030204" pitchFamily="18" charset="0"/>
                                </a:rPr>
                                <m:t>0</m:t>
                              </m:r>
                            </m:sub>
                          </m:sSub>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den>
                      </m:f>
                      <m:f>
                        <m:fPr>
                          <m:ctrlPr>
                            <a:rPr lang="en-US" sz="1800" b="0" i="1">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𝑞</m:t>
                              </m:r>
                            </m:e>
                            <m:sub>
                              <m:r>
                                <a:rPr lang="en-US" sz="1800" b="0" i="1" dirty="0">
                                  <a:latin typeface="Cambria Math" panose="02040503050406030204" pitchFamily="18" charset="0"/>
                                  <a:ea typeface="Cambria Math" panose="02040503050406030204" pitchFamily="18" charset="0"/>
                                </a:rPr>
                                <m:t>0</m:t>
                              </m:r>
                            </m:sub>
                          </m:sSub>
                          <m:r>
                            <a:rPr lang="en-US" sz="1800" b="0" i="1" dirty="0">
                              <a:latin typeface="Cambria Math" panose="02040503050406030204" pitchFamily="18" charset="0"/>
                              <a:ea typeface="Cambria Math" panose="02040503050406030204" pitchFamily="18" charset="0"/>
                            </a:rPr>
                            <m:t>𝜔</m:t>
                          </m:r>
                        </m:num>
                        <m:den>
                          <m:r>
                            <a:rPr lang="en-US" sz="1800" b="0" i="1">
                              <a:latin typeface="Cambria Math" panose="02040503050406030204" pitchFamily="18" charset="0"/>
                              <a:ea typeface="Cambria Math" panose="02040503050406030204" pitchFamily="18" charset="0"/>
                            </a:rPr>
                            <m:t>𝑟</m:t>
                          </m:r>
                        </m:den>
                      </m:f>
                      <m:f>
                        <m:fPr>
                          <m:ctrlPr>
                            <a:rPr lang="en-US" sz="1800" b="0" i="1">
                              <a:latin typeface="Cambria Math" panose="02040503050406030204" pitchFamily="18" charset="0"/>
                              <a:ea typeface="Cambria Math" panose="02040503050406030204" pitchFamily="18" charset="0"/>
                            </a:rPr>
                          </m:ctrlPr>
                        </m:fPr>
                        <m:num>
                          <m:r>
                            <a:rPr lang="en-US" sz="1800" b="0" i="1" dirty="0">
                              <a:latin typeface="Cambria Math" panose="02040503050406030204" pitchFamily="18" charset="0"/>
                              <a:ea typeface="Cambria Math" panose="02040503050406030204" pitchFamily="18" charset="0"/>
                            </a:rPr>
                            <m:t>𝜔</m:t>
                          </m:r>
                        </m:num>
                        <m:den>
                          <m:r>
                            <a:rPr lang="en-US" sz="1800" b="0" i="1">
                              <a:latin typeface="Cambria Math" panose="02040503050406030204" pitchFamily="18" charset="0"/>
                              <a:ea typeface="Cambria Math" panose="02040503050406030204" pitchFamily="18" charset="0"/>
                            </a:rPr>
                            <m:t>2</m:t>
                          </m:r>
                          <m:r>
                            <a:rPr lang="en-US" sz="1800" b="0" i="1">
                              <a:latin typeface="Cambria Math" panose="02040503050406030204" pitchFamily="18" charset="0"/>
                              <a:ea typeface="Cambria Math" panose="02040503050406030204" pitchFamily="18" charset="0"/>
                            </a:rPr>
                            <m:t>𝑐</m:t>
                          </m:r>
                        </m:den>
                      </m:f>
                      <m:r>
                        <a:rPr lang="en-US" sz="1800" b="0" i="1">
                          <a:latin typeface="Cambria Math" panose="02040503050406030204" pitchFamily="18" charset="0"/>
                          <a:ea typeface="Cambria Math" panose="02040503050406030204" pitchFamily="18" charset="0"/>
                        </a:rPr>
                        <m:t>𝑐𝑜𝑠</m:t>
                      </m:r>
                      <m:r>
                        <a:rPr lang="en-US" sz="1800" b="0" i="1">
                          <a:latin typeface="Cambria Math" panose="02040503050406030204" pitchFamily="18" charset="0"/>
                          <a:ea typeface="Cambria Math" panose="02040503050406030204" pitchFamily="18" charset="0"/>
                        </a:rPr>
                        <m:t>𝜃</m:t>
                      </m:r>
                      <m:r>
                        <a:rPr lang="en-US" sz="1800" b="0" i="1">
                          <a:latin typeface="Cambria Math" panose="02040503050406030204" pitchFamily="18" charset="0"/>
                          <a:ea typeface="Cambria Math" panose="02040503050406030204" pitchFamily="18" charset="0"/>
                        </a:rPr>
                        <m:t> </m:t>
                      </m:r>
                      <m:r>
                        <a:rPr lang="en-US" sz="1800" b="0" i="1" dirty="0">
                          <a:latin typeface="Cambria Math" panose="02040503050406030204" pitchFamily="18" charset="0"/>
                          <a:ea typeface="Cambria Math" panose="02040503050406030204" pitchFamily="18" charset="0"/>
                        </a:rPr>
                        <m:t>𝑐𝑜𝑠</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nary>
                        <m:naryPr>
                          <m:ctrlPr>
                            <a:rPr lang="en-US" sz="1800" b="0" i="1">
                              <a:latin typeface="Cambria Math" panose="02040503050406030204" pitchFamily="18" charset="0"/>
                              <a:ea typeface="Cambria Math" panose="02040503050406030204" pitchFamily="18" charset="0"/>
                            </a:rPr>
                          </m:ctrlPr>
                        </m:naryPr>
                        <m:sub>
                          <m:r>
                            <m:rPr>
                              <m:brk m:alnAt="23"/>
                            </m:rP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𝑑</m:t>
                              </m:r>
                            </m:num>
                            <m:den>
                              <m:r>
                                <a:rPr lang="en-US" sz="1800" b="0" i="1">
                                  <a:latin typeface="Cambria Math" panose="02040503050406030204" pitchFamily="18" charset="0"/>
                                  <a:ea typeface="Cambria Math" panose="02040503050406030204" pitchFamily="18" charset="0"/>
                                </a:rPr>
                                <m:t>2</m:t>
                              </m:r>
                            </m:den>
                          </m:f>
                        </m:sub>
                        <m:sup>
                          <m:f>
                            <m:fPr>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𝑑</m:t>
                              </m:r>
                            </m:num>
                            <m:den>
                              <m:r>
                                <a:rPr lang="en-US" sz="1800" b="0" i="1">
                                  <a:latin typeface="Cambria Math" panose="02040503050406030204" pitchFamily="18" charset="0"/>
                                  <a:ea typeface="Cambria Math" panose="02040503050406030204" pitchFamily="18" charset="0"/>
                                </a:rPr>
                                <m:t>2</m:t>
                              </m:r>
                            </m:den>
                          </m:f>
                        </m:sup>
                        <m:e>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𝑧</m:t>
                          </m:r>
                          <m:r>
                            <a:rPr lang="en-US" sz="1800" b="0" i="1" smtClean="0">
                              <a:latin typeface="Cambria Math" panose="02040503050406030204" pitchFamily="18" charset="0"/>
                              <a:ea typeface="Cambria Math" panose="02040503050406030204" pitchFamily="18" charset="0"/>
                            </a:rPr>
                            <m:t> </m:t>
                          </m:r>
                          <m:acc>
                            <m:accPr>
                              <m:chr m:val="̂"/>
                              <m:ctrlPr>
                                <a:rPr lang="en-US" sz="1800" b="0" i="1">
                                  <a:latin typeface="Cambria Math" panose="02040503050406030204" pitchFamily="18" charset="0"/>
                                  <a:ea typeface="Cambria Math" panose="02040503050406030204" pitchFamily="18" charset="0"/>
                                </a:rPr>
                              </m:ctrlPr>
                            </m:accPr>
                            <m:e>
                              <m:r>
                                <a:rPr lang="en-US" sz="1800">
                                  <a:latin typeface="Cambria Math" panose="02040503050406030204" pitchFamily="18" charset="0"/>
                                  <a:ea typeface="Cambria Math" panose="02040503050406030204" pitchFamily="18" charset="0"/>
                                </a:rPr>
                                <m:t>𝐳</m:t>
                              </m:r>
                            </m:e>
                          </m:acc>
                          <m:r>
                            <a:rPr lang="en-US" sz="1800" b="0" i="1">
                              <a:latin typeface="Cambria Math" panose="02040503050406030204" pitchFamily="18" charset="0"/>
                              <a:ea typeface="Cambria Math" panose="02040503050406030204" pitchFamily="18" charset="0"/>
                            </a:rPr>
                            <m:t> </m:t>
                          </m:r>
                          <m:r>
                            <a:rPr lang="en-US" sz="1800" b="0" i="1">
                              <a:latin typeface="Cambria Math" panose="02040503050406030204" pitchFamily="18" charset="0"/>
                              <a:ea typeface="Cambria Math" panose="02040503050406030204" pitchFamily="18" charset="0"/>
                            </a:rPr>
                            <m:t>𝑑𝑧</m:t>
                          </m:r>
                        </m:e>
                      </m:nary>
                      <m:r>
                        <a:rPr lang="en-US" sz="1800" b="0" i="1">
                          <a:latin typeface="Cambria Math" panose="02040503050406030204" pitchFamily="18" charset="0"/>
                          <a:ea typeface="Cambria Math" panose="02040503050406030204" pitchFamily="18" charset="0"/>
                        </a:rPr>
                        <m:t>=−</m:t>
                      </m:r>
                      <m:f>
                        <m:fPr>
                          <m:ctrlPr>
                            <a:rPr lang="en-US" sz="1800" b="0" i="1">
                              <a:latin typeface="Cambria Math" panose="02040503050406030204" pitchFamily="18" charset="0"/>
                              <a:ea typeface="Cambria Math" panose="02040503050406030204" pitchFamily="18" charset="0"/>
                            </a:rPr>
                          </m:ctrlPr>
                        </m:fPr>
                        <m:num>
                          <m:sSub>
                            <m:sSubPr>
                              <m:ctrlPr>
                                <a:rPr lang="en-US" sz="1800" b="0" i="1">
                                  <a:latin typeface="Cambria Math" panose="02040503050406030204" pitchFamily="18" charset="0"/>
                                  <a:ea typeface="Cambria Math" panose="02040503050406030204" pitchFamily="18" charset="0"/>
                                </a:rPr>
                              </m:ctrlPr>
                            </m:sSubPr>
                            <m:e>
                              <m:r>
                                <a:rPr lang="en-US" sz="1800" b="0" i="1">
                                  <a:latin typeface="Cambria Math" panose="02040503050406030204" pitchFamily="18" charset="0"/>
                                  <a:ea typeface="Cambria Math" panose="02040503050406030204" pitchFamily="18" charset="0"/>
                                </a:rPr>
                                <m:t>𝜇</m:t>
                              </m:r>
                            </m:e>
                            <m:sub>
                              <m:r>
                                <a:rPr lang="ru-RU" sz="1800" b="0" i="1">
                                  <a:latin typeface="Cambria Math" panose="02040503050406030204" pitchFamily="18" charset="0"/>
                                  <a:ea typeface="Cambria Math" panose="02040503050406030204" pitchFamily="18" charset="0"/>
                                </a:rPr>
                                <m:t>0</m:t>
                              </m:r>
                            </m:sub>
                          </m:sSub>
                        </m:num>
                        <m:den>
                          <m:r>
                            <a:rPr lang="en-US" sz="1800" b="0" i="1">
                              <a:latin typeface="Cambria Math" panose="02040503050406030204" pitchFamily="18" charset="0"/>
                              <a:ea typeface="Cambria Math" panose="02040503050406030204" pitchFamily="18" charset="0"/>
                            </a:rPr>
                            <m:t>4</m:t>
                          </m:r>
                          <m:r>
                            <a:rPr lang="en-US" sz="1800" b="0" i="1">
                              <a:latin typeface="Cambria Math" panose="02040503050406030204" pitchFamily="18" charset="0"/>
                              <a:ea typeface="Cambria Math" panose="02040503050406030204" pitchFamily="18" charset="0"/>
                            </a:rPr>
                            <m:t>𝜋</m:t>
                          </m:r>
                        </m:den>
                      </m:f>
                      <m:f>
                        <m:fPr>
                          <m:ctrlPr>
                            <a:rPr lang="en-US" sz="1800" b="0" i="1">
                              <a:latin typeface="Cambria Math" panose="02040503050406030204" pitchFamily="18" charset="0"/>
                              <a:ea typeface="Cambria Math" panose="02040503050406030204" pitchFamily="18" charset="0"/>
                            </a:rPr>
                          </m:ctrlPr>
                        </m:fPr>
                        <m:num>
                          <m:sSub>
                            <m:sSubPr>
                              <m:ctrlPr>
                                <a:rPr lang="en-US" sz="1800" b="0" i="1" dirty="0">
                                  <a:latin typeface="Cambria Math" panose="02040503050406030204" pitchFamily="18" charset="0"/>
                                  <a:ea typeface="Cambria Math" panose="02040503050406030204" pitchFamily="18" charset="0"/>
                                </a:rPr>
                              </m:ctrlPr>
                            </m:sSubPr>
                            <m:e>
                              <m:r>
                                <a:rPr lang="en-US" sz="1800" b="0" i="1" dirty="0">
                                  <a:latin typeface="Cambria Math" panose="02040503050406030204" pitchFamily="18" charset="0"/>
                                  <a:ea typeface="Cambria Math" panose="02040503050406030204" pitchFamily="18" charset="0"/>
                                </a:rPr>
                                <m:t>𝑞</m:t>
                              </m:r>
                            </m:e>
                            <m:sub>
                              <m:r>
                                <a:rPr lang="en-US" sz="1800" b="0" i="1" dirty="0">
                                  <a:latin typeface="Cambria Math" panose="02040503050406030204" pitchFamily="18" charset="0"/>
                                  <a:ea typeface="Cambria Math" panose="02040503050406030204" pitchFamily="18" charset="0"/>
                                </a:rPr>
                                <m:t>0</m:t>
                              </m:r>
                            </m:sub>
                          </m:sSub>
                          <m:r>
                            <a:rPr lang="en-US" sz="1800" b="0" i="1" dirty="0">
                              <a:latin typeface="Cambria Math" panose="02040503050406030204" pitchFamily="18" charset="0"/>
                              <a:ea typeface="Cambria Math" panose="02040503050406030204" pitchFamily="18" charset="0"/>
                            </a:rPr>
                            <m:t>𝜔</m:t>
                          </m:r>
                        </m:num>
                        <m:den>
                          <m:r>
                            <a:rPr lang="en-US" sz="1800" b="0" i="1">
                              <a:latin typeface="Cambria Math" panose="02040503050406030204" pitchFamily="18" charset="0"/>
                              <a:ea typeface="Cambria Math" panose="02040503050406030204" pitchFamily="18" charset="0"/>
                            </a:rPr>
                            <m:t>𝑟</m:t>
                          </m:r>
                        </m:den>
                      </m:f>
                      <m:r>
                        <a:rPr lang="en-US" sz="1800" b="0" i="1" dirty="0">
                          <a:latin typeface="Cambria Math" panose="02040503050406030204" pitchFamily="18" charset="0"/>
                          <a:ea typeface="Cambria Math" panose="02040503050406030204" pitchFamily="18" charset="0"/>
                        </a:rPr>
                        <m:t>𝑠𝑖𝑛</m:t>
                      </m:r>
                      <m:d>
                        <m:dPr>
                          <m:begChr m:val="["/>
                          <m:endChr m:val="]"/>
                          <m:ctrlPr>
                            <a:rPr lang="en-US" sz="1800" b="0" i="1" dirty="0">
                              <a:latin typeface="Cambria Math" panose="02040503050406030204" pitchFamily="18" charset="0"/>
                              <a:ea typeface="Cambria Math" panose="02040503050406030204" pitchFamily="18" charset="0"/>
                            </a:rPr>
                          </m:ctrlPr>
                        </m:dPr>
                        <m:e>
                          <m:r>
                            <a:rPr lang="en-US" sz="1800" b="0" i="1" dirty="0">
                              <a:latin typeface="Cambria Math" panose="02040503050406030204" pitchFamily="18" charset="0"/>
                              <a:ea typeface="Cambria Math" panose="02040503050406030204" pitchFamily="18" charset="0"/>
                            </a:rPr>
                            <m:t>𝜔</m:t>
                          </m:r>
                          <m:d>
                            <m:dPr>
                              <m:ctrlPr>
                                <a:rPr lang="en-US" sz="1800" b="0" i="1" dirty="0">
                                  <a:latin typeface="Cambria Math" panose="02040503050406030204" pitchFamily="18" charset="0"/>
                                  <a:ea typeface="Cambria Math" panose="02040503050406030204" pitchFamily="18" charset="0"/>
                                </a:rPr>
                              </m:ctrlPr>
                            </m:dPr>
                            <m:e>
                              <m:r>
                                <a:rPr lang="en-US" sz="1800" b="0" i="1">
                                  <a:latin typeface="Cambria Math" panose="02040503050406030204" pitchFamily="18" charset="0"/>
                                  <a:ea typeface="Cambria Math" panose="02040503050406030204" pitchFamily="18" charset="0"/>
                                </a:rPr>
                                <m:t>𝑡</m:t>
                              </m:r>
                              <m:r>
                                <a:rPr lang="en-US" sz="1800" b="0" i="1">
                                  <a:latin typeface="Cambria Math" panose="02040503050406030204" pitchFamily="18" charset="0"/>
                                  <a:ea typeface="Cambria Math" panose="02040503050406030204" pitchFamily="18" charset="0"/>
                                </a:rPr>
                                <m:t>−</m:t>
                              </m:r>
                              <m:f>
                                <m:fPr>
                                  <m:type m:val="lin"/>
                                  <m:ctrlPr>
                                    <a:rPr lang="en-US" sz="1800" b="0" i="1">
                                      <a:latin typeface="Cambria Math" panose="02040503050406030204" pitchFamily="18" charset="0"/>
                                      <a:ea typeface="Cambria Math" panose="02040503050406030204" pitchFamily="18" charset="0"/>
                                    </a:rPr>
                                  </m:ctrlPr>
                                </m:fPr>
                                <m:num>
                                  <m:r>
                                    <a:rPr lang="en-US" sz="1800" b="0" i="1">
                                      <a:latin typeface="Cambria Math" panose="02040503050406030204" pitchFamily="18" charset="0"/>
                                      <a:ea typeface="Cambria Math" panose="02040503050406030204" pitchFamily="18" charset="0"/>
                                    </a:rPr>
                                    <m:t>𝑟</m:t>
                                  </m:r>
                                </m:num>
                                <m:den>
                                  <m:r>
                                    <a:rPr lang="en-US" sz="1800" b="0" i="1">
                                      <a:latin typeface="Cambria Math" panose="02040503050406030204" pitchFamily="18" charset="0"/>
                                      <a:ea typeface="Cambria Math" panose="02040503050406030204" pitchFamily="18" charset="0"/>
                                    </a:rPr>
                                    <m:t>𝑐</m:t>
                                  </m:r>
                                </m:den>
                              </m:f>
                            </m:e>
                          </m:d>
                        </m:e>
                      </m:d>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𝑑</m:t>
                          </m:r>
                          <m:r>
                            <a:rPr lang="en-US" sz="1800" b="0" i="1" smtClean="0">
                              <a:latin typeface="Cambria Math" panose="02040503050406030204" pitchFamily="18" charset="0"/>
                              <a:ea typeface="Cambria Math" panose="02040503050406030204" pitchFamily="18" charset="0"/>
                            </a:rPr>
                            <m:t>+0</m:t>
                          </m:r>
                        </m:e>
                      </m:d>
                    </m:oMath>
                  </m:oMathPara>
                </a14:m>
                <a:endParaRPr lang="en-US" sz="1800" dirty="0">
                  <a:solidFill>
                    <a:schemeClr val="tx1"/>
                  </a:solidFill>
                </a:endParaRPr>
              </a:p>
            </p:txBody>
          </p:sp>
        </mc:Choice>
        <mc:Fallback xmlns="">
          <p:sp>
            <p:nvSpPr>
              <p:cNvPr id="23" name="Rectangle 22">
                <a:extLst>
                  <a:ext uri="{FF2B5EF4-FFF2-40B4-BE49-F238E27FC236}">
                    <a16:creationId xmlns:a16="http://schemas.microsoft.com/office/drawing/2014/main" id="{A8D1BF2E-CD73-4C26-89C6-13CCB0858383}"/>
                  </a:ext>
                </a:extLst>
              </p:cNvPr>
              <p:cNvSpPr>
                <a:spLocks noRot="1" noChangeAspect="1" noMove="1" noResize="1" noEditPoints="1" noAdjustHandles="1" noChangeArrowheads="1" noChangeShapeType="1" noTextEdit="1"/>
              </p:cNvSpPr>
              <p:nvPr/>
            </p:nvSpPr>
            <p:spPr>
              <a:xfrm>
                <a:off x="323098" y="4643126"/>
                <a:ext cx="11868902" cy="1711879"/>
              </a:xfrm>
              <a:prstGeom prst="rect">
                <a:avLst/>
              </a:prstGeom>
              <a:blipFill>
                <a:blip r:embed="rId9"/>
                <a:stretch>
                  <a:fillRect/>
                </a:stretch>
              </a:blipFill>
              <a:ln w="19050">
                <a:noFill/>
              </a:ln>
            </p:spPr>
            <p:txBody>
              <a:bodyPr/>
              <a:lstStyle/>
              <a:p>
                <a:r>
                  <a:rPr lang="en-US">
                    <a:noFill/>
                  </a:rPr>
                  <a:t> </a:t>
                </a:r>
              </a:p>
            </p:txBody>
          </p:sp>
        </mc:Fallback>
      </mc:AlternateContent>
      <p:sp>
        <p:nvSpPr>
          <p:cNvPr id="26" name="Content Placeholder 4">
            <a:extLst>
              <a:ext uri="{FF2B5EF4-FFF2-40B4-BE49-F238E27FC236}">
                <a16:creationId xmlns:a16="http://schemas.microsoft.com/office/drawing/2014/main" id="{335E8FB4-F2B1-4245-B4B8-CEC209D38A2A}"/>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13</a:t>
            </a:fld>
            <a:endParaRPr lang="en-US" b="0" kern="0" dirty="0"/>
          </a:p>
        </p:txBody>
      </p:sp>
    </p:spTree>
    <p:extLst>
      <p:ext uri="{BB962C8B-B14F-4D97-AF65-F5344CB8AC3E}">
        <p14:creationId xmlns:p14="http://schemas.microsoft.com/office/powerpoint/2010/main" val="4140728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8698700" y="4463732"/>
                <a:ext cx="2434256" cy="4201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8698700" y="4463732"/>
                <a:ext cx="2434256" cy="420115"/>
              </a:xfrm>
              <a:prstGeom prst="rect">
                <a:avLst/>
              </a:prstGeom>
              <a:blipFill>
                <a:blip r:embed="rId3"/>
                <a:stretch>
                  <a:fillRect t="-7246" r="-14787"/>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8225" y="1011102"/>
                <a:ext cx="4139482" cy="64011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p:txBody>
          </p:sp>
        </mc:Choice>
        <mc:Fallback xmlns="">
          <p:sp>
            <p:nvSpPr>
              <p:cNvPr id="21" name="Rectangle 20"/>
              <p:cNvSpPr>
                <a:spLocks noRot="1" noChangeAspect="1" noMove="1" noResize="1" noEditPoints="1" noAdjustHandles="1" noChangeArrowheads="1" noChangeShapeType="1" noTextEdit="1"/>
              </p:cNvSpPr>
              <p:nvPr/>
            </p:nvSpPr>
            <p:spPr>
              <a:xfrm>
                <a:off x="398225" y="1011102"/>
                <a:ext cx="4139482" cy="640112"/>
              </a:xfrm>
              <a:prstGeom prst="rect">
                <a:avLst/>
              </a:prstGeom>
              <a:blipFill>
                <a:blip r:embed="rId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94613" y="1862265"/>
                <a:ext cx="6932073" cy="438390"/>
              </a:xfrm>
              <a:prstGeom prst="rect">
                <a:avLst/>
              </a:prstGeom>
            </p:spPr>
            <p:txBody>
              <a:bodyPr wrap="square">
                <a:spAutoFit/>
              </a:bodyPr>
              <a:lstStyle/>
              <a:p>
                <a:pPr algn="l"/>
                <a:r>
                  <a:rPr lang="en-US" sz="2000" b="0" dirty="0">
                    <a:solidFill>
                      <a:srgbClr val="252525"/>
                    </a:solidFill>
                    <a:latin typeface="+mj-lt"/>
                  </a:rPr>
                  <a:t>Let’s convert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oMath>
                </a14:m>
                <a:r>
                  <a:rPr lang="en-US" sz="2000" b="0" dirty="0">
                    <a:solidFill>
                      <a:srgbClr val="252525"/>
                    </a:solidFill>
                    <a:latin typeface="+mj-lt"/>
                  </a:rPr>
                  <a:t> to the spherical coordinates (</a:t>
                </a:r>
                <a:r>
                  <a:rPr lang="en-US" sz="2000" b="0" dirty="0">
                    <a:latin typeface="+mj-lt"/>
                  </a:rPr>
                  <a:t>Problem 1.36</a:t>
                </a:r>
                <a:r>
                  <a:rPr lang="en-US" sz="2000" b="0" dirty="0">
                    <a:solidFill>
                      <a:srgbClr val="252525"/>
                    </a:solidFill>
                    <a:latin typeface="+mj-lt"/>
                  </a:rPr>
                  <a:t>)</a:t>
                </a:r>
                <a:endParaRPr lang="en-US" sz="2000" b="0" dirty="0">
                  <a:latin typeface="+mj-lt"/>
                </a:endParaRPr>
              </a:p>
            </p:txBody>
          </p:sp>
        </mc:Choice>
        <mc:Fallback xmlns="">
          <p:sp>
            <p:nvSpPr>
              <p:cNvPr id="23" name="Rectangle 22"/>
              <p:cNvSpPr>
                <a:spLocks noRot="1" noChangeAspect="1" noMove="1" noResize="1" noEditPoints="1" noAdjustHandles="1" noChangeArrowheads="1" noChangeShapeType="1" noTextEdit="1"/>
              </p:cNvSpPr>
              <p:nvPr/>
            </p:nvSpPr>
            <p:spPr>
              <a:xfrm>
                <a:off x="294613" y="1862265"/>
                <a:ext cx="6932073" cy="438390"/>
              </a:xfrm>
              <a:prstGeom prst="rect">
                <a:avLst/>
              </a:prstGeom>
              <a:blipFill>
                <a:blip r:embed="rId5"/>
                <a:stretch>
                  <a:fillRect l="-880" t="-8333" b="-2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96355" y="5653587"/>
                <a:ext cx="6176464" cy="619400"/>
              </a:xfrm>
              <a:prstGeom prst="rect">
                <a:avLst/>
              </a:prstGeom>
              <a:ln w="19050">
                <a:solidFill>
                  <a:srgbClr val="FF0000"/>
                </a:solidFill>
              </a:ln>
            </p:spPr>
            <p:txBody>
              <a:bodyPr wrap="square">
                <a:spAutoFit/>
              </a:bodyPr>
              <a:lstStyle/>
              <a:p>
                <a:pPr algn="r"/>
                <a14:m>
                  <m:oMathPara xmlns:m="http://schemas.openxmlformats.org/officeDocument/2006/math">
                    <m:oMathParaPr>
                      <m:jc m:val="center"/>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oMath>
                  </m:oMathPara>
                </a14:m>
                <a:endParaRPr lang="en-US" sz="2000" dirty="0"/>
              </a:p>
            </p:txBody>
          </p:sp>
        </mc:Choice>
        <mc:Fallback xmlns="">
          <p:sp>
            <p:nvSpPr>
              <p:cNvPr id="24" name="Rectangle 23"/>
              <p:cNvSpPr>
                <a:spLocks noRot="1" noChangeAspect="1" noMove="1" noResize="1" noEditPoints="1" noAdjustHandles="1" noChangeArrowheads="1" noChangeShapeType="1" noTextEdit="1"/>
              </p:cNvSpPr>
              <p:nvPr/>
            </p:nvSpPr>
            <p:spPr>
              <a:xfrm>
                <a:off x="496355" y="5653587"/>
                <a:ext cx="6176464" cy="619400"/>
              </a:xfrm>
              <a:prstGeom prst="rect">
                <a:avLst/>
              </a:prstGeom>
              <a:blipFill>
                <a:blip r:embed="rId6"/>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655240" y="1136750"/>
                <a:ext cx="111222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solidFill>
                          <a:latin typeface="Cambria Math" panose="02040503050406030204" pitchFamily="18" charset="0"/>
                          <a:ea typeface="Cambria Math" panose="02040503050406030204" pitchFamily="18" charset="0"/>
                        </a:rPr>
                        <m:t>𝑐𝑜𝑠</m:t>
                      </m:r>
                      <m:r>
                        <a:rPr lang="en-US" sz="2400" b="0" i="1" smtClean="0">
                          <a:solidFill>
                            <a:schemeClr val="accent2"/>
                          </a:solidFill>
                          <a:latin typeface="Cambria Math" panose="02040503050406030204" pitchFamily="18" charset="0"/>
                          <a:ea typeface="Cambria Math" panose="02040503050406030204" pitchFamily="18" charset="0"/>
                        </a:rPr>
                        <m:t>𝜃</m:t>
                      </m:r>
                      <m:r>
                        <a:rPr lang="en-US" sz="2400" b="0" i="1" smtClean="0">
                          <a:solidFill>
                            <a:schemeClr val="accent2"/>
                          </a:solidFill>
                          <a:latin typeface="Cambria Math" panose="02040503050406030204" pitchFamily="18" charset="0"/>
                          <a:ea typeface="Cambria Math" panose="02040503050406030204" pitchFamily="18" charset="0"/>
                        </a:rPr>
                        <m:t> </m:t>
                      </m:r>
                      <m:acc>
                        <m:accPr>
                          <m:chr m:val="̂"/>
                          <m:ctrlPr>
                            <a:rPr lang="en-US" sz="2400" b="0" i="1">
                              <a:solidFill>
                                <a:schemeClr val="accent2"/>
                              </a:solidFill>
                              <a:latin typeface="Cambria Math" panose="02040503050406030204" pitchFamily="18" charset="0"/>
                              <a:ea typeface="Cambria Math" panose="02040503050406030204" pitchFamily="18" charset="0"/>
                            </a:rPr>
                          </m:ctrlPr>
                        </m:accPr>
                        <m:e>
                          <m:r>
                            <a:rPr lang="en-US" sz="2400">
                              <a:solidFill>
                                <a:schemeClr val="accent2"/>
                              </a:solidFill>
                              <a:latin typeface="Cambria Math" panose="02040503050406030204" pitchFamily="18" charset="0"/>
                              <a:ea typeface="Cambria Math" panose="02040503050406030204" pitchFamily="18" charset="0"/>
                            </a:rPr>
                            <m:t>𝐫</m:t>
                          </m:r>
                        </m:e>
                      </m:acc>
                    </m:oMath>
                  </m:oMathPara>
                </a14:m>
                <a:endParaRPr lang="en-US" sz="2400" dirty="0">
                  <a:solidFill>
                    <a:schemeClr val="accent2"/>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7655240" y="1136750"/>
                <a:ext cx="1112228" cy="461665"/>
              </a:xfrm>
              <a:prstGeom prst="rect">
                <a:avLst/>
              </a:prstGeom>
              <a:blipFill>
                <a:blip r:embed="rId7"/>
                <a:stretch>
                  <a:fillRect l="-1099" t="-3947" r="-28571"/>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090546" y="4935753"/>
                <a:ext cx="4061429" cy="437749"/>
              </a:xfrm>
              <a:prstGeom prst="rect">
                <a:avLst/>
              </a:prstGeom>
            </p:spPr>
            <p:txBody>
              <a:bodyPr wrap="square">
                <a:spAutoFit/>
              </a:bodyPr>
              <a:lstStyle/>
              <a:p>
                <a:pPr algn="l"/>
                <a:r>
                  <a:rPr lang="en-US" sz="2000" b="0" dirty="0">
                    <a:solidFill>
                      <a:srgbClr val="252525"/>
                    </a:solidFill>
                    <a:latin typeface="+mn-lt"/>
                  </a:rPr>
                  <a:t>Check: </a:t>
                </a:r>
                <a14:m>
                  <m:oMath xmlns:m="http://schemas.openxmlformats.org/officeDocument/2006/math">
                    <m:d>
                      <m:dPr>
                        <m:begChr m:val="|"/>
                        <m:endChr m:val="|"/>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e>
                    </m:d>
                    <m:r>
                      <a:rPr lang="en-US" sz="2000" b="0" i="1">
                        <a:latin typeface="Cambria Math" panose="02040503050406030204" pitchFamily="18" charset="0"/>
                        <a:ea typeface="Cambria Math" panose="02040503050406030204" pitchFamily="18" charset="0"/>
                      </a:rPr>
                      <m:t>=</m:t>
                    </m:r>
                    <m:rad>
                      <m:radPr>
                        <m:degHide m:val="on"/>
                        <m:ctrlPr>
                          <a:rPr lang="en-US" sz="2000" b="0" i="1">
                            <a:latin typeface="Cambria Math" panose="02040503050406030204" pitchFamily="18" charset="0"/>
                            <a:ea typeface="Cambria Math" panose="02040503050406030204" pitchFamily="18" charset="0"/>
                          </a:rPr>
                        </m:ctrlPr>
                      </m:radPr>
                      <m:deg/>
                      <m:e>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𝑐𝑜𝑠</m:t>
                            </m:r>
                          </m:e>
                          <m:sup>
                            <m:r>
                              <a:rPr lang="en-US" sz="2000" b="0" i="1">
                                <a:latin typeface="Cambria Math"/>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𝜃</m:t>
                        </m:r>
                        <m:r>
                          <a:rPr lang="en-US" sz="2000" b="0" i="1">
                            <a:latin typeface="Cambria Math"/>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a:ea typeface="Cambria Math" panose="02040503050406030204" pitchFamily="18" charset="0"/>
                              </a:rPr>
                              <m:t>𝑠𝑖𝑛</m:t>
                            </m:r>
                          </m:e>
                          <m:sup>
                            <m:r>
                              <a:rPr lang="en-US" sz="2000" b="0" i="1">
                                <a:latin typeface="Cambria Math"/>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𝜃</m:t>
                        </m:r>
                      </m:e>
                    </m:rad>
                    <m:r>
                      <a:rPr lang="en-US" sz="2000" b="0" i="1">
                        <a:latin typeface="Cambria Math"/>
                        <a:ea typeface="Cambria Math" panose="02040503050406030204" pitchFamily="18" charset="0"/>
                      </a:rPr>
                      <m:t>=1</m:t>
                    </m:r>
                  </m:oMath>
                </a14:m>
                <a:endParaRPr lang="en-US" sz="2000" dirty="0"/>
              </a:p>
            </p:txBody>
          </p:sp>
        </mc:Choice>
        <mc:Fallback xmlns="">
          <p:sp>
            <p:nvSpPr>
              <p:cNvPr id="38" name="Rectangle 37"/>
              <p:cNvSpPr>
                <a:spLocks noRot="1" noChangeAspect="1" noMove="1" noResize="1" noEditPoints="1" noAdjustHandles="1" noChangeArrowheads="1" noChangeShapeType="1" noTextEdit="1"/>
              </p:cNvSpPr>
              <p:nvPr/>
            </p:nvSpPr>
            <p:spPr>
              <a:xfrm>
                <a:off x="8090546" y="4935753"/>
                <a:ext cx="4061429" cy="437749"/>
              </a:xfrm>
              <a:prstGeom prst="rect">
                <a:avLst/>
              </a:prstGeom>
              <a:blipFill>
                <a:blip r:embed="rId8"/>
                <a:stretch>
                  <a:fillRect l="-1502" b="-25352"/>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45BED5F9-8523-4E3C-8984-B2689E2908C2}"/>
                  </a:ext>
                </a:extLst>
              </p:cNvPr>
              <p:cNvSpPr/>
              <p:nvPr/>
            </p:nvSpPr>
            <p:spPr>
              <a:xfrm>
                <a:off x="11124081" y="3290229"/>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𝑦</m:t>
                      </m:r>
                    </m:oMath>
                  </m:oMathPara>
                </a14:m>
                <a:endParaRPr lang="en-US" sz="2400" b="0" dirty="0">
                  <a:ea typeface="Cambria Math" panose="02040503050406030204" pitchFamily="18" charset="0"/>
                </a:endParaRPr>
              </a:p>
            </p:txBody>
          </p:sp>
        </mc:Choice>
        <mc:Fallback xmlns="">
          <p:sp>
            <p:nvSpPr>
              <p:cNvPr id="19" name="Rectangle 18">
                <a:extLst>
                  <a:ext uri="{FF2B5EF4-FFF2-40B4-BE49-F238E27FC236}">
                    <a16:creationId xmlns:a16="http://schemas.microsoft.com/office/drawing/2014/main" id="{45BED5F9-8523-4E3C-8984-B2689E2908C2}"/>
                  </a:ext>
                </a:extLst>
              </p:cNvPr>
              <p:cNvSpPr>
                <a:spLocks noRot="1" noChangeAspect="1" noMove="1" noResize="1" noEditPoints="1" noAdjustHandles="1" noChangeArrowheads="1" noChangeShapeType="1" noTextEdit="1"/>
              </p:cNvSpPr>
              <p:nvPr/>
            </p:nvSpPr>
            <p:spPr>
              <a:xfrm>
                <a:off x="11124081" y="3290229"/>
                <a:ext cx="464828" cy="461665"/>
              </a:xfrm>
              <a:prstGeom prst="rect">
                <a:avLst/>
              </a:prstGeom>
              <a:blipFill>
                <a:blip r:embed="rId9"/>
                <a:stretch>
                  <a:fillRect l="-3947" b="-13333"/>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A5182E7-642C-4379-969E-1CBC1D21D2A1}"/>
                  </a:ext>
                </a:extLst>
              </p:cNvPr>
              <p:cNvSpPr/>
              <p:nvPr/>
            </p:nvSpPr>
            <p:spPr>
              <a:xfrm>
                <a:off x="8426531" y="747252"/>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𝑧</m:t>
                      </m:r>
                    </m:oMath>
                  </m:oMathPara>
                </a14:m>
                <a:endParaRPr lang="en-US" sz="2400" b="0" dirty="0">
                  <a:ea typeface="Cambria Math" panose="02040503050406030204" pitchFamily="18" charset="0"/>
                </a:endParaRPr>
              </a:p>
            </p:txBody>
          </p:sp>
        </mc:Choice>
        <mc:Fallback xmlns="">
          <p:sp>
            <p:nvSpPr>
              <p:cNvPr id="20" name="Rectangle 19">
                <a:extLst>
                  <a:ext uri="{FF2B5EF4-FFF2-40B4-BE49-F238E27FC236}">
                    <a16:creationId xmlns:a16="http://schemas.microsoft.com/office/drawing/2014/main" id="{2A5182E7-642C-4379-969E-1CBC1D21D2A1}"/>
                  </a:ext>
                </a:extLst>
              </p:cNvPr>
              <p:cNvSpPr>
                <a:spLocks noRot="1" noChangeAspect="1" noMove="1" noResize="1" noEditPoints="1" noAdjustHandles="1" noChangeArrowheads="1" noChangeShapeType="1" noTextEdit="1"/>
              </p:cNvSpPr>
              <p:nvPr/>
            </p:nvSpPr>
            <p:spPr>
              <a:xfrm>
                <a:off x="8426531" y="747252"/>
                <a:ext cx="464828" cy="461665"/>
              </a:xfrm>
              <a:prstGeom prst="rect">
                <a:avLst/>
              </a:prstGeom>
              <a:blipFill>
                <a:blip r:embed="rId10"/>
                <a:stretch>
                  <a:fillRect/>
                </a:stretch>
              </a:blipFill>
              <a:ln w="19050">
                <a:noFill/>
              </a:ln>
            </p:spPr>
            <p:txBody>
              <a:bodyPr/>
              <a:lstStyle/>
              <a:p>
                <a:r>
                  <a:rPr lang="LID4096">
                    <a:noFill/>
                  </a:rPr>
                  <a:t> </a:t>
                </a:r>
              </a:p>
            </p:txBody>
          </p:sp>
        </mc:Fallback>
      </mc:AlternateContent>
      <p:cxnSp>
        <p:nvCxnSpPr>
          <p:cNvPr id="22" name="Straight Arrow Connector 21">
            <a:extLst>
              <a:ext uri="{FF2B5EF4-FFF2-40B4-BE49-F238E27FC236}">
                <a16:creationId xmlns:a16="http://schemas.microsoft.com/office/drawing/2014/main" id="{E0842F80-8A15-4751-8560-925AC7B45C83}"/>
              </a:ext>
            </a:extLst>
          </p:cNvPr>
          <p:cNvCxnSpPr/>
          <p:nvPr/>
        </p:nvCxnSpPr>
        <p:spPr bwMode="auto">
          <a:xfrm>
            <a:off x="8748298" y="3255362"/>
            <a:ext cx="2691536" cy="858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39112E35-4A6E-45EF-8B69-5F6ED778555E}"/>
              </a:ext>
            </a:extLst>
          </p:cNvPr>
          <p:cNvCxnSpPr/>
          <p:nvPr/>
        </p:nvCxnSpPr>
        <p:spPr bwMode="auto">
          <a:xfrm flipH="1" flipV="1">
            <a:off x="8727417" y="830569"/>
            <a:ext cx="15945" cy="2465196"/>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0D0766DE-774E-40A7-9B80-228714F4A2EA}"/>
              </a:ext>
            </a:extLst>
          </p:cNvPr>
          <p:cNvCxnSpPr/>
          <p:nvPr/>
        </p:nvCxnSpPr>
        <p:spPr bwMode="auto">
          <a:xfrm flipH="1">
            <a:off x="8062441" y="3263944"/>
            <a:ext cx="684930" cy="707136"/>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1071783C-8E54-43F5-B5B1-319648304422}"/>
                  </a:ext>
                </a:extLst>
              </p:cNvPr>
              <p:cNvSpPr/>
              <p:nvPr/>
            </p:nvSpPr>
            <p:spPr>
              <a:xfrm>
                <a:off x="7780593" y="3461524"/>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𝑥</m:t>
                      </m:r>
                    </m:oMath>
                  </m:oMathPara>
                </a14:m>
                <a:endParaRPr lang="en-US" sz="2400" b="0" dirty="0">
                  <a:ea typeface="Cambria Math" panose="02040503050406030204" pitchFamily="18" charset="0"/>
                </a:endParaRPr>
              </a:p>
            </p:txBody>
          </p:sp>
        </mc:Choice>
        <mc:Fallback xmlns="">
          <p:sp>
            <p:nvSpPr>
              <p:cNvPr id="30" name="Rectangle 29">
                <a:extLst>
                  <a:ext uri="{FF2B5EF4-FFF2-40B4-BE49-F238E27FC236}">
                    <a16:creationId xmlns:a16="http://schemas.microsoft.com/office/drawing/2014/main" id="{1071783C-8E54-43F5-B5B1-319648304422}"/>
                  </a:ext>
                </a:extLst>
              </p:cNvPr>
              <p:cNvSpPr>
                <a:spLocks noRot="1" noChangeAspect="1" noMove="1" noResize="1" noEditPoints="1" noAdjustHandles="1" noChangeArrowheads="1" noChangeShapeType="1" noTextEdit="1"/>
              </p:cNvSpPr>
              <p:nvPr/>
            </p:nvSpPr>
            <p:spPr>
              <a:xfrm>
                <a:off x="7780593" y="3461524"/>
                <a:ext cx="464828" cy="461665"/>
              </a:xfrm>
              <a:prstGeom prst="rect">
                <a:avLst/>
              </a:prstGeom>
              <a:blipFill>
                <a:blip r:embed="rId11"/>
                <a:stretch>
                  <a:fillRect/>
                </a:stretch>
              </a:blipFill>
              <a:ln w="19050">
                <a:noFill/>
              </a:ln>
            </p:spPr>
            <p:txBody>
              <a:bodyPr/>
              <a:lstStyle/>
              <a:p>
                <a:r>
                  <a:rPr lang="LID4096">
                    <a:noFill/>
                  </a:rPr>
                  <a:t> </a:t>
                </a:r>
              </a:p>
            </p:txBody>
          </p:sp>
        </mc:Fallback>
      </mc:AlternateContent>
      <p:cxnSp>
        <p:nvCxnSpPr>
          <p:cNvPr id="33" name="Straight Arrow Connector 32">
            <a:extLst>
              <a:ext uri="{FF2B5EF4-FFF2-40B4-BE49-F238E27FC236}">
                <a16:creationId xmlns:a16="http://schemas.microsoft.com/office/drawing/2014/main" id="{DCCC9347-25B6-4B51-B41D-AF8C998AB2FC}"/>
              </a:ext>
            </a:extLst>
          </p:cNvPr>
          <p:cNvCxnSpPr/>
          <p:nvPr/>
        </p:nvCxnSpPr>
        <p:spPr bwMode="auto">
          <a:xfrm flipV="1">
            <a:off x="10475687" y="1953882"/>
            <a:ext cx="550922" cy="334468"/>
          </a:xfrm>
          <a:prstGeom prst="straightConnector1">
            <a:avLst/>
          </a:prstGeom>
          <a:noFill/>
          <a:ln w="57150" cap="flat" cmpd="sng" algn="ctr">
            <a:solidFill>
              <a:schemeClr val="accent2"/>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4D79452-0462-4323-9489-5D0C8C91D028}"/>
                  </a:ext>
                </a:extLst>
              </p:cNvPr>
              <p:cNvSpPr/>
              <p:nvPr/>
            </p:nvSpPr>
            <p:spPr>
              <a:xfrm>
                <a:off x="10974366" y="1913598"/>
                <a:ext cx="41549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chemeClr val="accent2"/>
                              </a:solidFill>
                              <a:latin typeface="Cambria Math" panose="02040503050406030204" pitchFamily="18" charset="0"/>
                              <a:ea typeface="Cambria Math" panose="02040503050406030204" pitchFamily="18" charset="0"/>
                            </a:rPr>
                          </m:ctrlPr>
                        </m:accPr>
                        <m:e>
                          <m:r>
                            <a:rPr lang="en-US" sz="2400">
                              <a:solidFill>
                                <a:schemeClr val="accent2"/>
                              </a:solidFill>
                              <a:latin typeface="Cambria Math" panose="02040503050406030204" pitchFamily="18" charset="0"/>
                              <a:ea typeface="Cambria Math" panose="02040503050406030204" pitchFamily="18" charset="0"/>
                            </a:rPr>
                            <m:t>𝐫</m:t>
                          </m:r>
                        </m:e>
                      </m:acc>
                    </m:oMath>
                  </m:oMathPara>
                </a14:m>
                <a:endParaRPr lang="en-US" sz="2400" dirty="0">
                  <a:solidFill>
                    <a:schemeClr val="accent2"/>
                  </a:solidFill>
                </a:endParaRPr>
              </a:p>
            </p:txBody>
          </p:sp>
        </mc:Choice>
        <mc:Fallback xmlns="">
          <p:sp>
            <p:nvSpPr>
              <p:cNvPr id="35" name="Rectangle 34">
                <a:extLst>
                  <a:ext uri="{FF2B5EF4-FFF2-40B4-BE49-F238E27FC236}">
                    <a16:creationId xmlns:a16="http://schemas.microsoft.com/office/drawing/2014/main" id="{44D79452-0462-4323-9489-5D0C8C91D028}"/>
                  </a:ext>
                </a:extLst>
              </p:cNvPr>
              <p:cNvSpPr>
                <a:spLocks noRot="1" noChangeAspect="1" noMove="1" noResize="1" noEditPoints="1" noAdjustHandles="1" noChangeArrowheads="1" noChangeShapeType="1" noTextEdit="1"/>
              </p:cNvSpPr>
              <p:nvPr/>
            </p:nvSpPr>
            <p:spPr>
              <a:xfrm>
                <a:off x="10974366" y="1913598"/>
                <a:ext cx="415498" cy="461665"/>
              </a:xfrm>
              <a:prstGeom prst="rect">
                <a:avLst/>
              </a:prstGeom>
              <a:blipFill>
                <a:blip r:embed="rId12"/>
                <a:stretch>
                  <a:fillRect t="-3947" r="-10294"/>
                </a:stretch>
              </a:blipFill>
            </p:spPr>
            <p:txBody>
              <a:bodyPr/>
              <a:lstStyle/>
              <a:p>
                <a:r>
                  <a:rPr lang="LID4096">
                    <a:noFill/>
                  </a:rPr>
                  <a:t> </a:t>
                </a:r>
              </a:p>
            </p:txBody>
          </p:sp>
        </mc:Fallback>
      </mc:AlternateContent>
      <p:cxnSp>
        <p:nvCxnSpPr>
          <p:cNvPr id="36" name="Straight Arrow Connector 35">
            <a:extLst>
              <a:ext uri="{FF2B5EF4-FFF2-40B4-BE49-F238E27FC236}">
                <a16:creationId xmlns:a16="http://schemas.microsoft.com/office/drawing/2014/main" id="{1C2DD248-CF17-4D15-9052-04FCE4CBCDEA}"/>
              </a:ext>
            </a:extLst>
          </p:cNvPr>
          <p:cNvCxnSpPr/>
          <p:nvPr/>
        </p:nvCxnSpPr>
        <p:spPr bwMode="auto">
          <a:xfrm>
            <a:off x="8767468" y="1626063"/>
            <a:ext cx="1708219" cy="643093"/>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69EF7DB2-35C5-4186-99EF-66A7AC9CA21A}"/>
              </a:ext>
            </a:extLst>
          </p:cNvPr>
          <p:cNvCxnSpPr/>
          <p:nvPr/>
        </p:nvCxnSpPr>
        <p:spPr bwMode="auto">
          <a:xfrm flipH="1" flipV="1">
            <a:off x="8753017" y="1142423"/>
            <a:ext cx="1" cy="456584"/>
          </a:xfrm>
          <a:prstGeom prst="straightConnector1">
            <a:avLst/>
          </a:prstGeom>
          <a:noFill/>
          <a:ln w="38100" cap="flat" cmpd="sng" algn="ctr">
            <a:solidFill>
              <a:schemeClr val="accent2"/>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Arc 14">
            <a:extLst>
              <a:ext uri="{FF2B5EF4-FFF2-40B4-BE49-F238E27FC236}">
                <a16:creationId xmlns:a16="http://schemas.microsoft.com/office/drawing/2014/main" id="{2CD216DB-6393-4D74-8322-57A678DF5B62}"/>
              </a:ext>
            </a:extLst>
          </p:cNvPr>
          <p:cNvSpPr/>
          <p:nvPr/>
        </p:nvSpPr>
        <p:spPr bwMode="auto">
          <a:xfrm rot="340766">
            <a:off x="6079048" y="1159060"/>
            <a:ext cx="4702273" cy="4988606"/>
          </a:xfrm>
          <a:prstGeom prst="arc">
            <a:avLst>
              <a:gd name="adj1" fmla="val 16304564"/>
              <a:gd name="adj2" fmla="val 76877"/>
            </a:avLst>
          </a:prstGeom>
          <a:noFill/>
          <a:ln w="19050" cap="flat" cmpd="sng" algn="ctr">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cxnSp>
        <p:nvCxnSpPr>
          <p:cNvPr id="39" name="Straight Arrow Connector 38">
            <a:extLst>
              <a:ext uri="{FF2B5EF4-FFF2-40B4-BE49-F238E27FC236}">
                <a16:creationId xmlns:a16="http://schemas.microsoft.com/office/drawing/2014/main" id="{C936AB5B-25A4-4276-8DB3-E5234037593A}"/>
              </a:ext>
            </a:extLst>
          </p:cNvPr>
          <p:cNvCxnSpPr/>
          <p:nvPr/>
        </p:nvCxnSpPr>
        <p:spPr bwMode="auto">
          <a:xfrm>
            <a:off x="10435493" y="2259108"/>
            <a:ext cx="285373" cy="467579"/>
          </a:xfrm>
          <a:prstGeom prst="straightConnector1">
            <a:avLst/>
          </a:prstGeom>
          <a:noFill/>
          <a:ln w="5715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EAA17018-D01E-4763-9FDC-AC899AA75C6F}"/>
                  </a:ext>
                </a:extLst>
              </p:cNvPr>
              <p:cNvSpPr/>
              <p:nvPr/>
            </p:nvSpPr>
            <p:spPr>
              <a:xfrm>
                <a:off x="10708318" y="2278811"/>
                <a:ext cx="452367" cy="477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rgbClr val="FF0000"/>
                              </a:solidFill>
                              <a:latin typeface="Cambria Math" panose="02040503050406030204" pitchFamily="18" charset="0"/>
                              <a:ea typeface="Cambria Math" panose="02040503050406030204" pitchFamily="18" charset="0"/>
                            </a:rPr>
                          </m:ctrlPr>
                        </m:accPr>
                        <m:e>
                          <m:r>
                            <a:rPr lang="en-US" sz="2400">
                              <a:solidFill>
                                <a:srgbClr val="FF0000"/>
                              </a:solidFill>
                              <a:latin typeface="Cambria Math" panose="02040503050406030204" pitchFamily="18" charset="0"/>
                              <a:ea typeface="Cambria Math" panose="02040503050406030204" pitchFamily="18" charset="0"/>
                            </a:rPr>
                            <m:t>𝛉</m:t>
                          </m:r>
                        </m:e>
                      </m:acc>
                    </m:oMath>
                  </m:oMathPara>
                </a14:m>
                <a:endParaRPr lang="en-US" sz="2400" dirty="0">
                  <a:solidFill>
                    <a:srgbClr val="FF0000"/>
                  </a:solidFill>
                </a:endParaRPr>
              </a:p>
            </p:txBody>
          </p:sp>
        </mc:Choice>
        <mc:Fallback xmlns="">
          <p:sp>
            <p:nvSpPr>
              <p:cNvPr id="47" name="Rectangle 46">
                <a:extLst>
                  <a:ext uri="{FF2B5EF4-FFF2-40B4-BE49-F238E27FC236}">
                    <a16:creationId xmlns:a16="http://schemas.microsoft.com/office/drawing/2014/main" id="{EAA17018-D01E-4763-9FDC-AC899AA75C6F}"/>
                  </a:ext>
                </a:extLst>
              </p:cNvPr>
              <p:cNvSpPr>
                <a:spLocks noRot="1" noChangeAspect="1" noMove="1" noResize="1" noEditPoints="1" noAdjustHandles="1" noChangeArrowheads="1" noChangeShapeType="1" noTextEdit="1"/>
              </p:cNvSpPr>
              <p:nvPr/>
            </p:nvSpPr>
            <p:spPr>
              <a:xfrm>
                <a:off x="10708318" y="2278811"/>
                <a:ext cx="452367" cy="477567"/>
              </a:xfrm>
              <a:prstGeom prst="rect">
                <a:avLst/>
              </a:prstGeom>
              <a:blipFill>
                <a:blip r:embed="rId13"/>
                <a:stretch>
                  <a:fillRect/>
                </a:stretch>
              </a:blipFill>
            </p:spPr>
            <p:txBody>
              <a:bodyPr/>
              <a:lstStyle/>
              <a:p>
                <a:r>
                  <a:rPr lang="LID4096">
                    <a:noFill/>
                  </a:rPr>
                  <a:t> </a:t>
                </a:r>
              </a:p>
            </p:txBody>
          </p:sp>
        </mc:Fallback>
      </mc:AlternateContent>
      <p:cxnSp>
        <p:nvCxnSpPr>
          <p:cNvPr id="48" name="Straight Arrow Connector 47">
            <a:extLst>
              <a:ext uri="{FF2B5EF4-FFF2-40B4-BE49-F238E27FC236}">
                <a16:creationId xmlns:a16="http://schemas.microsoft.com/office/drawing/2014/main" id="{DD9E86FA-FB67-4097-AAE4-4015B7352F3C}"/>
              </a:ext>
            </a:extLst>
          </p:cNvPr>
          <p:cNvCxnSpPr/>
          <p:nvPr/>
        </p:nvCxnSpPr>
        <p:spPr bwMode="auto">
          <a:xfrm>
            <a:off x="8808789" y="2039329"/>
            <a:ext cx="1898953" cy="696299"/>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01A0C04C-E235-491D-A739-681B6734481F}"/>
              </a:ext>
            </a:extLst>
          </p:cNvPr>
          <p:cNvCxnSpPr/>
          <p:nvPr/>
        </p:nvCxnSpPr>
        <p:spPr bwMode="auto">
          <a:xfrm>
            <a:off x="8759307" y="1647833"/>
            <a:ext cx="0" cy="401074"/>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08AE6B66-7C71-4870-8E3E-1BBE775F566A}"/>
                  </a:ext>
                </a:extLst>
              </p:cNvPr>
              <p:cNvSpPr/>
              <p:nvPr/>
            </p:nvSpPr>
            <p:spPr>
              <a:xfrm>
                <a:off x="7796594" y="1561762"/>
                <a:ext cx="851033" cy="4775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ea typeface="Cambria Math" panose="02040503050406030204" pitchFamily="18" charset="0"/>
                        </a:rPr>
                        <m:t>𝑠𝑖𝑛</m:t>
                      </m:r>
                      <m:r>
                        <a:rPr lang="en-US" sz="2400" b="0" i="1" smtClean="0">
                          <a:solidFill>
                            <a:srgbClr val="FF0000"/>
                          </a:solidFill>
                          <a:latin typeface="Cambria Math" panose="02040503050406030204" pitchFamily="18" charset="0"/>
                          <a:ea typeface="Cambria Math" panose="02040503050406030204" pitchFamily="18" charset="0"/>
                        </a:rPr>
                        <m:t>𝜃</m:t>
                      </m:r>
                      <m:r>
                        <a:rPr lang="en-US" sz="2400" b="0" i="1" smtClean="0">
                          <a:solidFill>
                            <a:srgbClr val="FF0000"/>
                          </a:solidFill>
                          <a:latin typeface="Cambria Math" panose="02040503050406030204" pitchFamily="18" charset="0"/>
                          <a:ea typeface="Cambria Math" panose="02040503050406030204" pitchFamily="18" charset="0"/>
                        </a:rPr>
                        <m:t> </m:t>
                      </m:r>
                      <m:acc>
                        <m:accPr>
                          <m:chr m:val="̂"/>
                          <m:ctrlPr>
                            <a:rPr lang="en-US" sz="2400" b="0" i="1">
                              <a:solidFill>
                                <a:srgbClr val="FF0000"/>
                              </a:solidFill>
                              <a:latin typeface="Cambria Math" panose="02040503050406030204" pitchFamily="18" charset="0"/>
                              <a:ea typeface="Cambria Math" panose="02040503050406030204" pitchFamily="18" charset="0"/>
                            </a:rPr>
                          </m:ctrlPr>
                        </m:accPr>
                        <m:e>
                          <m:r>
                            <a:rPr lang="en-US" sz="2400">
                              <a:solidFill>
                                <a:srgbClr val="FF0000"/>
                              </a:solidFill>
                              <a:latin typeface="Cambria Math" panose="02040503050406030204" pitchFamily="18" charset="0"/>
                              <a:ea typeface="Cambria Math" panose="02040503050406030204" pitchFamily="18" charset="0"/>
                            </a:rPr>
                            <m:t>𝛉</m:t>
                          </m:r>
                        </m:e>
                      </m:acc>
                    </m:oMath>
                  </m:oMathPara>
                </a14:m>
                <a:endParaRPr lang="en-US" sz="2400" dirty="0">
                  <a:solidFill>
                    <a:srgbClr val="FF0000"/>
                  </a:solidFill>
                </a:endParaRPr>
              </a:p>
            </p:txBody>
          </p:sp>
        </mc:Choice>
        <mc:Fallback xmlns="">
          <p:sp>
            <p:nvSpPr>
              <p:cNvPr id="55" name="Rectangle 54">
                <a:extLst>
                  <a:ext uri="{FF2B5EF4-FFF2-40B4-BE49-F238E27FC236}">
                    <a16:creationId xmlns:a16="http://schemas.microsoft.com/office/drawing/2014/main" id="{08AE6B66-7C71-4870-8E3E-1BBE775F566A}"/>
                  </a:ext>
                </a:extLst>
              </p:cNvPr>
              <p:cNvSpPr>
                <a:spLocks noRot="1" noChangeAspect="1" noMove="1" noResize="1" noEditPoints="1" noAdjustHandles="1" noChangeArrowheads="1" noChangeShapeType="1" noTextEdit="1"/>
              </p:cNvSpPr>
              <p:nvPr/>
            </p:nvSpPr>
            <p:spPr>
              <a:xfrm>
                <a:off x="7796594" y="1561762"/>
                <a:ext cx="851033" cy="477567"/>
              </a:xfrm>
              <a:prstGeom prst="rect">
                <a:avLst/>
              </a:prstGeom>
              <a:blipFill>
                <a:blip r:embed="rId14"/>
                <a:stretch>
                  <a:fillRect l="-3571"/>
                </a:stretch>
              </a:blipFill>
            </p:spPr>
            <p:txBody>
              <a:bodyPr/>
              <a:lstStyle/>
              <a:p>
                <a:r>
                  <a:rPr lang="LID4096">
                    <a:noFill/>
                  </a:rPr>
                  <a:t> </a:t>
                </a:r>
              </a:p>
            </p:txBody>
          </p:sp>
        </mc:Fallback>
      </mc:AlternateContent>
      <p:cxnSp>
        <p:nvCxnSpPr>
          <p:cNvPr id="58" name="Straight Arrow Connector 57">
            <a:extLst>
              <a:ext uri="{FF2B5EF4-FFF2-40B4-BE49-F238E27FC236}">
                <a16:creationId xmlns:a16="http://schemas.microsoft.com/office/drawing/2014/main" id="{702C33DB-399D-49F0-9C83-FA6D0F8A5774}"/>
              </a:ext>
            </a:extLst>
          </p:cNvPr>
          <p:cNvCxnSpPr/>
          <p:nvPr/>
        </p:nvCxnSpPr>
        <p:spPr bwMode="auto">
          <a:xfrm>
            <a:off x="8819385" y="3295765"/>
            <a:ext cx="1626157" cy="571080"/>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4D3D753B-FE52-4C9C-B642-C389ECBD32D2}"/>
              </a:ext>
            </a:extLst>
          </p:cNvPr>
          <p:cNvCxnSpPr/>
          <p:nvPr/>
        </p:nvCxnSpPr>
        <p:spPr bwMode="auto">
          <a:xfrm>
            <a:off x="10447217" y="2289255"/>
            <a:ext cx="0" cy="1587638"/>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Arrow Connector 62">
            <a:extLst>
              <a:ext uri="{FF2B5EF4-FFF2-40B4-BE49-F238E27FC236}">
                <a16:creationId xmlns:a16="http://schemas.microsoft.com/office/drawing/2014/main" id="{E91BC0B3-4E75-4DB0-A80C-0AE37356E396}"/>
              </a:ext>
            </a:extLst>
          </p:cNvPr>
          <p:cNvCxnSpPr/>
          <p:nvPr/>
        </p:nvCxnSpPr>
        <p:spPr bwMode="auto">
          <a:xfrm>
            <a:off x="8228206" y="3870196"/>
            <a:ext cx="2207287" cy="0"/>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06B98589-0F7B-4130-A79A-F04FCA5AE981}"/>
              </a:ext>
            </a:extLst>
          </p:cNvPr>
          <p:cNvCxnSpPr/>
          <p:nvPr/>
        </p:nvCxnSpPr>
        <p:spPr bwMode="auto">
          <a:xfrm flipV="1">
            <a:off x="10435494" y="1742734"/>
            <a:ext cx="280620" cy="536473"/>
          </a:xfrm>
          <a:prstGeom prst="straightConnector1">
            <a:avLst/>
          </a:prstGeom>
          <a:noFill/>
          <a:ln w="57150" cap="flat" cmpd="sng" algn="ctr">
            <a:solidFill>
              <a:srgbClr val="CC33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C0E3C929-4602-48E8-9B9F-D41B88139D61}"/>
                  </a:ext>
                </a:extLst>
              </p:cNvPr>
              <p:cNvSpPr/>
              <p:nvPr/>
            </p:nvSpPr>
            <p:spPr>
              <a:xfrm>
                <a:off x="10596462" y="1291332"/>
                <a:ext cx="505267" cy="461665"/>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rgbClr val="CC6600"/>
                              </a:solidFill>
                              <a:latin typeface="Cambria Math" panose="02040503050406030204" pitchFamily="18" charset="0"/>
                              <a:ea typeface="Cambria Math" panose="02040503050406030204" pitchFamily="18" charset="0"/>
                            </a:rPr>
                          </m:ctrlPr>
                        </m:accPr>
                        <m:e>
                          <m:r>
                            <a:rPr lang="en-US" sz="2400" i="1" smtClean="0">
                              <a:solidFill>
                                <a:srgbClr val="CC6600"/>
                              </a:solidFill>
                              <a:latin typeface="Cambria Math" panose="02040503050406030204" pitchFamily="18" charset="0"/>
                              <a:ea typeface="Cambria Math" panose="02040503050406030204" pitchFamily="18" charset="0"/>
                            </a:rPr>
                            <m:t>𝛗</m:t>
                          </m:r>
                        </m:e>
                      </m:acc>
                    </m:oMath>
                  </m:oMathPara>
                </a14:m>
                <a:endParaRPr lang="en-US" sz="2400" dirty="0">
                  <a:solidFill>
                    <a:srgbClr val="CC6600"/>
                  </a:solidFill>
                </a:endParaRPr>
              </a:p>
            </p:txBody>
          </p:sp>
        </mc:Choice>
        <mc:Fallback xmlns="">
          <p:sp>
            <p:nvSpPr>
              <p:cNvPr id="68" name="Rectangle 67">
                <a:extLst>
                  <a:ext uri="{FF2B5EF4-FFF2-40B4-BE49-F238E27FC236}">
                    <a16:creationId xmlns:a16="http://schemas.microsoft.com/office/drawing/2014/main" id="{C0E3C929-4602-48E8-9B9F-D41B88139D61}"/>
                  </a:ext>
                </a:extLst>
              </p:cNvPr>
              <p:cNvSpPr>
                <a:spLocks noRot="1" noChangeAspect="1" noMove="1" noResize="1" noEditPoints="1" noAdjustHandles="1" noChangeArrowheads="1" noChangeShapeType="1" noTextEdit="1"/>
              </p:cNvSpPr>
              <p:nvPr/>
            </p:nvSpPr>
            <p:spPr>
              <a:xfrm>
                <a:off x="10596462" y="1291332"/>
                <a:ext cx="505267" cy="461665"/>
              </a:xfrm>
              <a:prstGeom prst="rect">
                <a:avLst/>
              </a:prstGeom>
              <a:blipFill>
                <a:blip r:embed="rId15"/>
                <a:stretch>
                  <a:fillRect l="-3614" t="-2632" r="-10843" b="-13158"/>
                </a:stretch>
              </a:blipFill>
              <a:ln>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418D8772-B9EF-4FFF-B84E-6679B2825678}"/>
                  </a:ext>
                </a:extLst>
              </p:cNvPr>
              <p:cNvSpPr/>
              <p:nvPr/>
            </p:nvSpPr>
            <p:spPr>
              <a:xfrm>
                <a:off x="8849812" y="2457205"/>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69" name="Rectangle 68">
                <a:extLst>
                  <a:ext uri="{FF2B5EF4-FFF2-40B4-BE49-F238E27FC236}">
                    <a16:creationId xmlns:a16="http://schemas.microsoft.com/office/drawing/2014/main" id="{418D8772-B9EF-4FFF-B84E-6679B2825678}"/>
                  </a:ext>
                </a:extLst>
              </p:cNvPr>
              <p:cNvSpPr>
                <a:spLocks noRot="1" noChangeAspect="1" noMove="1" noResize="1" noEditPoints="1" noAdjustHandles="1" noChangeArrowheads="1" noChangeShapeType="1" noTextEdit="1"/>
              </p:cNvSpPr>
              <p:nvPr/>
            </p:nvSpPr>
            <p:spPr>
              <a:xfrm>
                <a:off x="8849812" y="2457205"/>
                <a:ext cx="341003" cy="461665"/>
              </a:xfrm>
              <a:prstGeom prst="rect">
                <a:avLst/>
              </a:prstGeom>
              <a:blipFill>
                <a:blip r:embed="rId16"/>
                <a:stretch>
                  <a:fillRect l="-5357" r="-7143"/>
                </a:stretch>
              </a:blipFill>
              <a:ln w="19050">
                <a:noFill/>
              </a:ln>
            </p:spPr>
            <p:txBody>
              <a:bodyPr/>
              <a:lstStyle/>
              <a:p>
                <a:r>
                  <a:rPr lang="LID4096">
                    <a:noFill/>
                  </a:rPr>
                  <a:t> </a:t>
                </a:r>
              </a:p>
            </p:txBody>
          </p:sp>
        </mc:Fallback>
      </mc:AlternateContent>
      <p:sp>
        <p:nvSpPr>
          <p:cNvPr id="70" name="Freeform 2">
            <a:extLst>
              <a:ext uri="{FF2B5EF4-FFF2-40B4-BE49-F238E27FC236}">
                <a16:creationId xmlns:a16="http://schemas.microsoft.com/office/drawing/2014/main" id="{074B9549-D672-488C-B379-50C012BBCEB2}"/>
              </a:ext>
            </a:extLst>
          </p:cNvPr>
          <p:cNvSpPr/>
          <p:nvPr/>
        </p:nvSpPr>
        <p:spPr bwMode="auto">
          <a:xfrm>
            <a:off x="8727154" y="2827260"/>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cxnSp>
        <p:nvCxnSpPr>
          <p:cNvPr id="73" name="Straight Arrow Connector 72">
            <a:extLst>
              <a:ext uri="{FF2B5EF4-FFF2-40B4-BE49-F238E27FC236}">
                <a16:creationId xmlns:a16="http://schemas.microsoft.com/office/drawing/2014/main" id="{53FD1CA8-AE48-4F1F-B404-5EE0F367FEE1}"/>
              </a:ext>
            </a:extLst>
          </p:cNvPr>
          <p:cNvCxnSpPr/>
          <p:nvPr/>
        </p:nvCxnSpPr>
        <p:spPr bwMode="auto">
          <a:xfrm flipV="1">
            <a:off x="10455590" y="3263945"/>
            <a:ext cx="552660" cy="572755"/>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Freeform 2">
            <a:extLst>
              <a:ext uri="{FF2B5EF4-FFF2-40B4-BE49-F238E27FC236}">
                <a16:creationId xmlns:a16="http://schemas.microsoft.com/office/drawing/2014/main" id="{399EC3B2-2B2A-44C0-8886-635932B4A50C}"/>
              </a:ext>
            </a:extLst>
          </p:cNvPr>
          <p:cNvSpPr/>
          <p:nvPr/>
        </p:nvSpPr>
        <p:spPr bwMode="auto">
          <a:xfrm rot="2406844" flipV="1">
            <a:off x="8668221" y="3245568"/>
            <a:ext cx="308993" cy="335086"/>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1D10D9DC-B873-4FF4-A591-83B6FC99B98C}"/>
                  </a:ext>
                </a:extLst>
              </p:cNvPr>
              <p:cNvSpPr/>
              <p:nvPr/>
            </p:nvSpPr>
            <p:spPr>
              <a:xfrm>
                <a:off x="8720858" y="3383327"/>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𝜑</m:t>
                      </m:r>
                    </m:oMath>
                  </m:oMathPara>
                </a14:m>
                <a:endParaRPr lang="en-US" sz="2400" b="0" dirty="0">
                  <a:ea typeface="Cambria Math" panose="02040503050406030204" pitchFamily="18" charset="0"/>
                </a:endParaRPr>
              </a:p>
            </p:txBody>
          </p:sp>
        </mc:Choice>
        <mc:Fallback xmlns="">
          <p:sp>
            <p:nvSpPr>
              <p:cNvPr id="77" name="Rectangle 76">
                <a:extLst>
                  <a:ext uri="{FF2B5EF4-FFF2-40B4-BE49-F238E27FC236}">
                    <a16:creationId xmlns:a16="http://schemas.microsoft.com/office/drawing/2014/main" id="{1D10D9DC-B873-4FF4-A591-83B6FC99B98C}"/>
                  </a:ext>
                </a:extLst>
              </p:cNvPr>
              <p:cNvSpPr>
                <a:spLocks noRot="1" noChangeAspect="1" noMove="1" noResize="1" noEditPoints="1" noAdjustHandles="1" noChangeArrowheads="1" noChangeShapeType="1" noTextEdit="1"/>
              </p:cNvSpPr>
              <p:nvPr/>
            </p:nvSpPr>
            <p:spPr>
              <a:xfrm>
                <a:off x="8720858" y="3383327"/>
                <a:ext cx="341003" cy="461665"/>
              </a:xfrm>
              <a:prstGeom prst="rect">
                <a:avLst/>
              </a:prstGeom>
              <a:blipFill>
                <a:blip r:embed="rId17"/>
                <a:stretch>
                  <a:fillRect l="-5357" r="-19643" b="-13158"/>
                </a:stretch>
              </a:blipFill>
              <a:ln w="19050">
                <a:noFill/>
              </a:ln>
            </p:spPr>
            <p:txBody>
              <a:bodyPr/>
              <a:lstStyle/>
              <a:p>
                <a:r>
                  <a:rPr lang="LID4096">
                    <a:noFill/>
                  </a:rPr>
                  <a:t> </a:t>
                </a:r>
              </a:p>
            </p:txBody>
          </p:sp>
        </mc:Fallback>
      </mc:AlternateContent>
      <p:cxnSp>
        <p:nvCxnSpPr>
          <p:cNvPr id="78" name="Straight Arrow Connector 77">
            <a:extLst>
              <a:ext uri="{FF2B5EF4-FFF2-40B4-BE49-F238E27FC236}">
                <a16:creationId xmlns:a16="http://schemas.microsoft.com/office/drawing/2014/main" id="{EEB74DF3-4311-4965-8B46-44BBB521DFC6}"/>
              </a:ext>
            </a:extLst>
          </p:cNvPr>
          <p:cNvCxnSpPr/>
          <p:nvPr/>
        </p:nvCxnSpPr>
        <p:spPr bwMode="auto">
          <a:xfrm flipH="1" flipV="1">
            <a:off x="8776732" y="2247481"/>
            <a:ext cx="4655" cy="996388"/>
          </a:xfrm>
          <a:prstGeom prst="straightConnector1">
            <a:avLst/>
          </a:prstGeom>
          <a:noFill/>
          <a:ln w="57150" cap="flat" cmpd="sng" algn="ctr">
            <a:solidFill>
              <a:schemeClr val="accent1">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A949A0B1-A9D3-46AC-82D5-41EFA385EF6A}"/>
                  </a:ext>
                </a:extLst>
              </p:cNvPr>
              <p:cNvSpPr/>
              <p:nvPr/>
            </p:nvSpPr>
            <p:spPr>
              <a:xfrm>
                <a:off x="8785727" y="2132348"/>
                <a:ext cx="4219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chemeClr val="accent1">
                                  <a:lumMod val="50000"/>
                                </a:schemeClr>
                              </a:solidFill>
                              <a:latin typeface="Cambria Math" panose="02040503050406030204" pitchFamily="18" charset="0"/>
                              <a:ea typeface="Cambria Math" panose="02040503050406030204" pitchFamily="18" charset="0"/>
                            </a:rPr>
                          </m:ctrlPr>
                        </m:accPr>
                        <m:e>
                          <m:r>
                            <a:rPr lang="en-US" sz="2400">
                              <a:solidFill>
                                <a:schemeClr val="accent1">
                                  <a:lumMod val="50000"/>
                                </a:schemeClr>
                              </a:solidFill>
                              <a:latin typeface="Cambria Math" panose="02040503050406030204" pitchFamily="18" charset="0"/>
                              <a:ea typeface="Cambria Math" panose="02040503050406030204" pitchFamily="18" charset="0"/>
                            </a:rPr>
                            <m:t>𝐳</m:t>
                          </m:r>
                        </m:e>
                      </m:acc>
                    </m:oMath>
                  </m:oMathPara>
                </a14:m>
                <a:endParaRPr lang="en-US" sz="2400" dirty="0">
                  <a:solidFill>
                    <a:schemeClr val="accent1">
                      <a:lumMod val="50000"/>
                    </a:schemeClr>
                  </a:solidFill>
                </a:endParaRPr>
              </a:p>
            </p:txBody>
          </p:sp>
        </mc:Choice>
        <mc:Fallback xmlns="">
          <p:sp>
            <p:nvSpPr>
              <p:cNvPr id="80" name="Rectangle 79">
                <a:extLst>
                  <a:ext uri="{FF2B5EF4-FFF2-40B4-BE49-F238E27FC236}">
                    <a16:creationId xmlns:a16="http://schemas.microsoft.com/office/drawing/2014/main" id="{A949A0B1-A9D3-46AC-82D5-41EFA385EF6A}"/>
                  </a:ext>
                </a:extLst>
              </p:cNvPr>
              <p:cNvSpPr>
                <a:spLocks noRot="1" noChangeAspect="1" noMove="1" noResize="1" noEditPoints="1" noAdjustHandles="1" noChangeArrowheads="1" noChangeShapeType="1" noTextEdit="1"/>
              </p:cNvSpPr>
              <p:nvPr/>
            </p:nvSpPr>
            <p:spPr>
              <a:xfrm>
                <a:off x="8785727" y="2132348"/>
                <a:ext cx="421910" cy="461665"/>
              </a:xfrm>
              <a:prstGeom prst="rect">
                <a:avLst/>
              </a:prstGeom>
              <a:blipFill>
                <a:blip r:embed="rId18"/>
                <a:stretch>
                  <a:fillRect t="-2632" r="-1014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82" name="Rectangle 2">
                <a:extLst>
                  <a:ext uri="{FF2B5EF4-FFF2-40B4-BE49-F238E27FC236}">
                    <a16:creationId xmlns:a16="http://schemas.microsoft.com/office/drawing/2014/main" id="{A128E097-0EC4-4B6E-B035-A65FE95D0BB6}"/>
                  </a:ext>
                </a:extLst>
              </p:cNvPr>
              <p:cNvSpPr txBox="1">
                <a:spLocks noChangeArrowheads="1"/>
              </p:cNvSpPr>
              <p:nvPr/>
            </p:nvSpPr>
            <p:spPr bwMode="auto">
              <a:xfrm>
                <a:off x="1524000" y="0"/>
                <a:ext cx="9144000" cy="6096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a:lstStyle>
              <a:p>
                <a:pPr eaLnBrk="1" hangingPunct="1"/>
                <a:r>
                  <a:rPr lang="en-US" altLang="en-US" kern="0" dirty="0">
                    <a:solidFill>
                      <a:schemeClr val="accent2">
                        <a:lumMod val="50000"/>
                      </a:schemeClr>
                    </a:solidFill>
                  </a:rPr>
                  <a:t>Step 1b</a:t>
                </a:r>
                <a:r>
                  <a:rPr lang="ru-RU" altLang="en-US" kern="0" dirty="0">
                    <a:solidFill>
                      <a:schemeClr val="accent2">
                        <a:lumMod val="50000"/>
                      </a:schemeClr>
                    </a:solidFill>
                  </a:rPr>
                  <a:t>.</a:t>
                </a:r>
                <a:r>
                  <a:rPr lang="en-US" altLang="en-US" kern="0" dirty="0">
                    <a:solidFill>
                      <a:schemeClr val="accent2">
                        <a:lumMod val="50000"/>
                      </a:schemeClr>
                    </a:solidFill>
                  </a:rPr>
                  <a:t> Retarded potentials</a:t>
                </a:r>
                <a:r>
                  <a:rPr lang="ru-RU" altLang="en-US" kern="0" dirty="0">
                    <a:solidFill>
                      <a:schemeClr val="accent2">
                        <a:lumMod val="50000"/>
                      </a:schemeClr>
                    </a:solidFill>
                  </a:rPr>
                  <a:t>: </a:t>
                </a:r>
                <a14:m>
                  <m:oMath xmlns:m="http://schemas.openxmlformats.org/officeDocument/2006/math">
                    <m:acc>
                      <m:accPr>
                        <m:chr m:val="⃗"/>
                        <m:ctrlPr>
                          <a:rPr lang="en-US" i="1" kern="0" smtClean="0">
                            <a:solidFill>
                              <a:schemeClr val="accent2">
                                <a:lumMod val="50000"/>
                              </a:schemeClr>
                            </a:solidFill>
                            <a:latin typeface="Cambria Math" panose="02040503050406030204" pitchFamily="18" charset="0"/>
                            <a:ea typeface="Cambria Math" panose="02040503050406030204" pitchFamily="18" charset="0"/>
                          </a:rPr>
                        </m:ctrlPr>
                      </m:accPr>
                      <m:e>
                        <m:r>
                          <a:rPr lang="en-US" kern="0">
                            <a:solidFill>
                              <a:schemeClr val="accent2">
                                <a:lumMod val="50000"/>
                              </a:schemeClr>
                            </a:solidFill>
                            <a:latin typeface="Cambria Math" panose="02040503050406030204" pitchFamily="18" charset="0"/>
                            <a:ea typeface="Cambria Math" panose="02040503050406030204" pitchFamily="18" charset="0"/>
                          </a:rPr>
                          <m:t>𝐀</m:t>
                        </m:r>
                      </m:e>
                    </m:acc>
                    <m:d>
                      <m:dPr>
                        <m:ctrlPr>
                          <a:rPr lang="en-US" b="0" i="1" kern="0">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kern="0">
                            <a:solidFill>
                              <a:schemeClr val="accent2">
                                <a:lumMod val="50000"/>
                              </a:schemeClr>
                            </a:solidFill>
                            <a:latin typeface="Cambria Math" panose="02040503050406030204" pitchFamily="18" charset="0"/>
                            <a:ea typeface="Cambria Math" panose="02040503050406030204" pitchFamily="18" charset="0"/>
                          </a:rPr>
                          <m:t>,</m:t>
                        </m:r>
                        <m:r>
                          <a:rPr lang="en-US" b="0" i="1" kern="0">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kern="0" dirty="0">
                  <a:solidFill>
                    <a:schemeClr val="accent2">
                      <a:lumMod val="50000"/>
                    </a:schemeClr>
                  </a:solidFill>
                </a:endParaRPr>
              </a:p>
            </p:txBody>
          </p:sp>
        </mc:Choice>
        <mc:Fallback xmlns="">
          <p:sp>
            <p:nvSpPr>
              <p:cNvPr id="82" name="Rectangle 2">
                <a:extLst>
                  <a:ext uri="{FF2B5EF4-FFF2-40B4-BE49-F238E27FC236}">
                    <a16:creationId xmlns:a16="http://schemas.microsoft.com/office/drawing/2014/main" id="{A128E097-0EC4-4B6E-B035-A65FE95D0BB6}"/>
                  </a:ext>
                </a:extLst>
              </p:cNvPr>
              <p:cNvSpPr txBox="1">
                <a:spLocks noRot="1" noChangeAspect="1" noMove="1" noResize="1" noEditPoints="1" noAdjustHandles="1" noChangeArrowheads="1" noChangeShapeType="1" noTextEdit="1"/>
              </p:cNvSpPr>
              <p:nvPr/>
            </p:nvSpPr>
            <p:spPr bwMode="auto">
              <a:xfrm>
                <a:off x="1524000" y="0"/>
                <a:ext cx="9144000" cy="609600"/>
              </a:xfrm>
              <a:prstGeom prst="rect">
                <a:avLst/>
              </a:prstGeom>
              <a:blipFill>
                <a:blip r:embed="rId22"/>
                <a:stretch>
                  <a:fillRect t="-6000" b="-35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3" name="Content Placeholder 4">
            <a:extLst>
              <a:ext uri="{FF2B5EF4-FFF2-40B4-BE49-F238E27FC236}">
                <a16:creationId xmlns:a16="http://schemas.microsoft.com/office/drawing/2014/main" id="{C0773C7E-69A0-4DA0-887C-C62A2B629748}"/>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14</a:t>
            </a:fld>
            <a:endParaRPr lang="en-US" b="0" kern="0" dirty="0"/>
          </a:p>
        </p:txBody>
      </p:sp>
      <p:cxnSp>
        <p:nvCxnSpPr>
          <p:cNvPr id="85" name="Straight Arrow Connector 84">
            <a:extLst>
              <a:ext uri="{FF2B5EF4-FFF2-40B4-BE49-F238E27FC236}">
                <a16:creationId xmlns:a16="http://schemas.microsoft.com/office/drawing/2014/main" id="{E4E3BB39-74D4-4F63-A038-611296739C16}"/>
              </a:ext>
            </a:extLst>
          </p:cNvPr>
          <p:cNvCxnSpPr/>
          <p:nvPr/>
        </p:nvCxnSpPr>
        <p:spPr bwMode="auto">
          <a:xfrm>
            <a:off x="10432142" y="3835861"/>
            <a:ext cx="283972" cy="135219"/>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54BEF25B-025E-4133-9236-8A71FB0E981A}"/>
              </a:ext>
            </a:extLst>
          </p:cNvPr>
          <p:cNvCxnSpPr/>
          <p:nvPr/>
        </p:nvCxnSpPr>
        <p:spPr bwMode="auto">
          <a:xfrm>
            <a:off x="10705062" y="2745675"/>
            <a:ext cx="11052" cy="1225405"/>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7D2BFA99-6F6E-47EE-A826-328B375CCD03}"/>
                  </a:ext>
                </a:extLst>
              </p:cNvPr>
              <p:cNvSpPr/>
              <p:nvPr/>
            </p:nvSpPr>
            <p:spPr>
              <a:xfrm>
                <a:off x="9736023" y="3923189"/>
                <a:ext cx="851033" cy="4775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ea typeface="Cambria Math" panose="02040503050406030204" pitchFamily="18" charset="0"/>
                        </a:rPr>
                        <m:t>𝑐𝑜𝑠</m:t>
                      </m:r>
                      <m:r>
                        <a:rPr lang="en-US" sz="2400" b="0" i="1" smtClean="0">
                          <a:solidFill>
                            <a:srgbClr val="FF0000"/>
                          </a:solidFill>
                          <a:latin typeface="Cambria Math" panose="02040503050406030204" pitchFamily="18" charset="0"/>
                          <a:ea typeface="Cambria Math" panose="02040503050406030204" pitchFamily="18" charset="0"/>
                        </a:rPr>
                        <m:t>𝜃</m:t>
                      </m:r>
                      <m:r>
                        <a:rPr lang="en-US" sz="2400" b="0" i="1" smtClean="0">
                          <a:solidFill>
                            <a:srgbClr val="FF0000"/>
                          </a:solidFill>
                          <a:latin typeface="Cambria Math" panose="02040503050406030204" pitchFamily="18" charset="0"/>
                          <a:ea typeface="Cambria Math" panose="02040503050406030204" pitchFamily="18" charset="0"/>
                        </a:rPr>
                        <m:t> </m:t>
                      </m:r>
                      <m:acc>
                        <m:accPr>
                          <m:chr m:val="̂"/>
                          <m:ctrlPr>
                            <a:rPr lang="en-US" sz="2400" b="0" i="1">
                              <a:solidFill>
                                <a:srgbClr val="FF0000"/>
                              </a:solidFill>
                              <a:latin typeface="Cambria Math" panose="02040503050406030204" pitchFamily="18" charset="0"/>
                              <a:ea typeface="Cambria Math" panose="02040503050406030204" pitchFamily="18" charset="0"/>
                            </a:rPr>
                          </m:ctrlPr>
                        </m:accPr>
                        <m:e>
                          <m:r>
                            <a:rPr lang="en-US" sz="2400">
                              <a:solidFill>
                                <a:srgbClr val="FF0000"/>
                              </a:solidFill>
                              <a:latin typeface="Cambria Math" panose="02040503050406030204" pitchFamily="18" charset="0"/>
                              <a:ea typeface="Cambria Math" panose="02040503050406030204" pitchFamily="18" charset="0"/>
                            </a:rPr>
                            <m:t>𝛉</m:t>
                          </m:r>
                        </m:e>
                      </m:acc>
                    </m:oMath>
                  </m:oMathPara>
                </a14:m>
                <a:endParaRPr lang="en-US" sz="2400" dirty="0">
                  <a:solidFill>
                    <a:srgbClr val="FF0000"/>
                  </a:solidFill>
                </a:endParaRPr>
              </a:p>
            </p:txBody>
          </p:sp>
        </mc:Choice>
        <mc:Fallback xmlns="">
          <p:sp>
            <p:nvSpPr>
              <p:cNvPr id="91" name="Rectangle 90">
                <a:extLst>
                  <a:ext uri="{FF2B5EF4-FFF2-40B4-BE49-F238E27FC236}">
                    <a16:creationId xmlns:a16="http://schemas.microsoft.com/office/drawing/2014/main" id="{7D2BFA99-6F6E-47EE-A826-328B375CCD03}"/>
                  </a:ext>
                </a:extLst>
              </p:cNvPr>
              <p:cNvSpPr>
                <a:spLocks noRot="1" noChangeAspect="1" noMove="1" noResize="1" noEditPoints="1" noAdjustHandles="1" noChangeArrowheads="1" noChangeShapeType="1" noTextEdit="1"/>
              </p:cNvSpPr>
              <p:nvPr/>
            </p:nvSpPr>
            <p:spPr>
              <a:xfrm>
                <a:off x="9736023" y="3923189"/>
                <a:ext cx="851033" cy="477567"/>
              </a:xfrm>
              <a:prstGeom prst="rect">
                <a:avLst/>
              </a:prstGeom>
              <a:blipFill>
                <a:blip r:embed="rId23"/>
                <a:stretch>
                  <a:fillRect l="-4286"/>
                </a:stretch>
              </a:blipFill>
            </p:spPr>
            <p:txBody>
              <a:bodyPr/>
              <a:lstStyle/>
              <a:p>
                <a:r>
                  <a:rPr lang="LID4096">
                    <a:noFill/>
                  </a:rPr>
                  <a:t> </a:t>
                </a:r>
              </a:p>
            </p:txBody>
          </p:sp>
        </mc:Fallback>
      </mc:AlternateContent>
      <p:cxnSp>
        <p:nvCxnSpPr>
          <p:cNvPr id="52" name="Straight Arrow Connector 51">
            <a:extLst>
              <a:ext uri="{FF2B5EF4-FFF2-40B4-BE49-F238E27FC236}">
                <a16:creationId xmlns:a16="http://schemas.microsoft.com/office/drawing/2014/main" id="{59363EA1-9CF0-41BA-9865-C7796802251B}"/>
              </a:ext>
            </a:extLst>
          </p:cNvPr>
          <p:cNvCxnSpPr/>
          <p:nvPr/>
        </p:nvCxnSpPr>
        <p:spPr bwMode="auto">
          <a:xfrm>
            <a:off x="8727416" y="1112950"/>
            <a:ext cx="2260223" cy="837581"/>
          </a:xfrm>
          <a:prstGeom prst="straightConnector1">
            <a:avLst/>
          </a:prstGeom>
          <a:noFill/>
          <a:ln w="19050"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F4B7DC8-2D13-4B22-B98B-6800B3E4B3FB}"/>
              </a:ext>
            </a:extLst>
          </p:cNvPr>
          <p:cNvCxnSpPr/>
          <p:nvPr/>
        </p:nvCxnSpPr>
        <p:spPr bwMode="auto">
          <a:xfrm flipV="1">
            <a:off x="8790651" y="2265926"/>
            <a:ext cx="1699217" cy="973496"/>
          </a:xfrm>
          <a:prstGeom prst="straightConnector1">
            <a:avLst/>
          </a:prstGeom>
          <a:noFill/>
          <a:ln w="28575"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482BC888-C3FC-463E-9367-E8476646E96C}"/>
                  </a:ext>
                </a:extLst>
              </p:cNvPr>
              <p:cNvSpPr/>
              <p:nvPr/>
            </p:nvSpPr>
            <p:spPr>
              <a:xfrm>
                <a:off x="9632463" y="2634530"/>
                <a:ext cx="42223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solidFill>
                          <a:latin typeface="Cambria Math" panose="02040503050406030204" pitchFamily="18" charset="0"/>
                          <a:ea typeface="Cambria Math" panose="02040503050406030204" pitchFamily="18" charset="0"/>
                        </a:rPr>
                        <m:t>𝑟</m:t>
                      </m:r>
                    </m:oMath>
                  </m:oMathPara>
                </a14:m>
                <a:endParaRPr lang="en-US" sz="2400" dirty="0">
                  <a:solidFill>
                    <a:schemeClr val="accent2"/>
                  </a:solidFill>
                </a:endParaRPr>
              </a:p>
            </p:txBody>
          </p:sp>
        </mc:Choice>
        <mc:Fallback xmlns="">
          <p:sp>
            <p:nvSpPr>
              <p:cNvPr id="66" name="Rectangle 65">
                <a:extLst>
                  <a:ext uri="{FF2B5EF4-FFF2-40B4-BE49-F238E27FC236}">
                    <a16:creationId xmlns:a16="http://schemas.microsoft.com/office/drawing/2014/main" id="{482BC888-C3FC-463E-9367-E8476646E96C}"/>
                  </a:ext>
                </a:extLst>
              </p:cNvPr>
              <p:cNvSpPr>
                <a:spLocks noRot="1" noChangeAspect="1" noMove="1" noResize="1" noEditPoints="1" noAdjustHandles="1" noChangeArrowheads="1" noChangeShapeType="1" noTextEdit="1"/>
              </p:cNvSpPr>
              <p:nvPr/>
            </p:nvSpPr>
            <p:spPr>
              <a:xfrm>
                <a:off x="9632463" y="2634530"/>
                <a:ext cx="422230" cy="461665"/>
              </a:xfrm>
              <a:prstGeom prst="rect">
                <a:avLst/>
              </a:prstGeom>
              <a:blipFill>
                <a:blip r:embed="rId24"/>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2EE90322-F927-442A-A9B3-103B271D2BBD}"/>
                  </a:ext>
                </a:extLst>
              </p:cNvPr>
              <p:cNvSpPr/>
              <p:nvPr/>
            </p:nvSpPr>
            <p:spPr>
              <a:xfrm>
                <a:off x="9957661" y="2053906"/>
                <a:ext cx="5037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𝒫</m:t>
                      </m:r>
                    </m:oMath>
                  </m:oMathPara>
                </a14:m>
                <a:endParaRPr lang="en-US" sz="2400" dirty="0"/>
              </a:p>
            </p:txBody>
          </p:sp>
        </mc:Choice>
        <mc:Fallback xmlns="">
          <p:sp>
            <p:nvSpPr>
              <p:cNvPr id="67" name="Rectangle 66">
                <a:extLst>
                  <a:ext uri="{FF2B5EF4-FFF2-40B4-BE49-F238E27FC236}">
                    <a16:creationId xmlns:a16="http://schemas.microsoft.com/office/drawing/2014/main" id="{2EE90322-F927-442A-A9B3-103B271D2BBD}"/>
                  </a:ext>
                </a:extLst>
              </p:cNvPr>
              <p:cNvSpPr>
                <a:spLocks noRot="1" noChangeAspect="1" noMove="1" noResize="1" noEditPoints="1" noAdjustHandles="1" noChangeArrowheads="1" noChangeShapeType="1" noTextEdit="1"/>
              </p:cNvSpPr>
              <p:nvPr/>
            </p:nvSpPr>
            <p:spPr>
              <a:xfrm>
                <a:off x="9957661" y="2053906"/>
                <a:ext cx="503791" cy="461665"/>
              </a:xfrm>
              <a:prstGeom prst="rect">
                <a:avLst/>
              </a:prstGeom>
              <a:blipFill>
                <a:blip r:embed="rId25"/>
                <a:stretch>
                  <a:fillRect l="-241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FF294648-9C6D-F8C3-4820-C2325C8FB9AC}"/>
                  </a:ext>
                </a:extLst>
              </p:cNvPr>
              <p:cNvSpPr/>
              <p:nvPr/>
            </p:nvSpPr>
            <p:spPr>
              <a:xfrm>
                <a:off x="318532" y="2534848"/>
                <a:ext cx="6178999" cy="1182888"/>
              </a:xfrm>
              <a:prstGeom prst="rect">
                <a:avLst/>
              </a:prstGeom>
            </p:spPr>
            <p:txBody>
              <a:bodyPr wrap="none">
                <a:spAutoFit/>
              </a:bodyPr>
              <a:lstStyle/>
              <a:p>
                <a:pPr algn="l">
                  <a:spcAft>
                    <a:spcPts val="600"/>
                  </a:spcAft>
                </a:pPr>
                <a:r>
                  <a:rPr lang="en-US" sz="2000" b="0" dirty="0">
                    <a:latin typeface="Cambria Math" panose="02040503050406030204" pitchFamily="18" charset="0"/>
                    <a:ea typeface="Cambria Math" panose="02040503050406030204" pitchFamily="18" charset="0"/>
                  </a:rPr>
                  <a:t>From (1.64):</a:t>
                </a:r>
              </a:p>
              <a:p>
                <a:pPr algn="l">
                  <a:spcAft>
                    <a:spcPts val="600"/>
                  </a:spcAft>
                </a:pPr>
                <a14:m>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𝐱</m:t>
                        </m:r>
                      </m:e>
                    </m:acc>
                    <m:r>
                      <a:rPr lang="nl-NL" sz="2000" b="1" i="1" smtClean="0">
                        <a:latin typeface="Cambria Math" panose="02040503050406030204" pitchFamily="18" charset="0"/>
                        <a:ea typeface="Cambria Math" panose="02040503050406030204" pitchFamily="18" charset="0"/>
                      </a:rPr>
                      <m:t>+</m:t>
                    </m:r>
                  </m:oMath>
                </a14:m>
                <a:r>
                  <a:rPr lang="en-US" sz="2000" b="0" dirty="0">
                    <a:ea typeface="Cambria Math" panose="02040503050406030204" pitchFamily="18" charset="0"/>
                  </a:rPr>
                  <a:t> </a:t>
                </a:r>
                <a14:m>
                  <m:oMath xmlns:m="http://schemas.openxmlformats.org/officeDocument/2006/math">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m:t>
                        </m:r>
                        <m:r>
                          <m:rPr>
                            <m:sty m:val="p"/>
                          </m:rPr>
                          <a:rPr lang="nl-NL" sz="2000" b="0" i="0" smtClean="0">
                            <a:latin typeface="Cambria Math" panose="02040503050406030204" pitchFamily="18" charset="0"/>
                            <a:ea typeface="Cambria Math" panose="02040503050406030204" pitchFamily="18" charset="0"/>
                          </a:rPr>
                          <m:t>in</m:t>
                        </m:r>
                      </m:fName>
                      <m:e>
                        <m:r>
                          <a:rPr lang="en-US" sz="2000" b="0" i="1">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𝐲</m:t>
                        </m:r>
                      </m:e>
                    </m:acc>
                  </m:oMath>
                </a14:m>
                <a:r>
                  <a:rPr lang="nl-NL" sz="2000" dirty="0">
                    <a:ea typeface="Cambria Math" panose="02040503050406030204" pitchFamily="18" charset="0"/>
                  </a:rPr>
                  <a:t> </a:t>
                </a:r>
                <a14:m>
                  <m:oMath xmlns:m="http://schemas.openxmlformats.org/officeDocument/2006/math">
                    <m:r>
                      <a:rPr lang="nl-NL" sz="2000" i="1">
                        <a:latin typeface="Cambria Math" panose="02040503050406030204" pitchFamily="18" charset="0"/>
                        <a:ea typeface="Cambria Math" panose="02040503050406030204" pitchFamily="18" charset="0"/>
                      </a:rPr>
                      <m:t>+</m:t>
                    </m:r>
                  </m:oMath>
                </a14:m>
                <a:r>
                  <a:rPr lang="en-US" sz="2000" b="0" dirty="0">
                    <a:ea typeface="Cambria Math" panose="02040503050406030204" pitchFamily="18" charset="0"/>
                  </a:rPr>
                  <a:t> </a:t>
                </a:r>
                <a14:m>
                  <m:oMath xmlns:m="http://schemas.openxmlformats.org/officeDocument/2006/math">
                    <m:func>
                      <m:funcPr>
                        <m:ctrlPr>
                          <a:rPr lang="en-US" sz="2000" b="0" i="1" smtClean="0">
                            <a:latin typeface="Cambria Math" panose="02040503050406030204" pitchFamily="18" charset="0"/>
                            <a:ea typeface="Cambria Math" panose="02040503050406030204" pitchFamily="18" charset="0"/>
                          </a:rPr>
                        </m:ctrlPr>
                      </m:funcPr>
                      <m:fName>
                        <m:r>
                          <m:rPr>
                            <m:sty m:val="p"/>
                          </m:rPr>
                          <a:rPr lang="nl-NL"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𝜃</m:t>
                        </m:r>
                      </m:e>
                    </m:func>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𝐳</m:t>
                        </m:r>
                      </m:e>
                    </m:acc>
                  </m:oMath>
                </a14:m>
                <a:r>
                  <a:rPr lang="en-US" sz="2000" dirty="0"/>
                  <a:t>        </a:t>
                </a:r>
                <a14:m>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m:t>
                    </m:r>
                    <m:func>
                      <m:funcPr>
                        <m:ctrlPr>
                          <a:rPr lang="en-US" sz="2000" b="0" i="1">
                            <a:solidFill>
                              <a:srgbClr val="FF0000"/>
                            </a:solidFill>
                            <a:latin typeface="Cambria Math" panose="02040503050406030204" pitchFamily="18" charset="0"/>
                            <a:ea typeface="Cambria Math" panose="02040503050406030204" pitchFamily="18" charset="0"/>
                          </a:rPr>
                        </m:ctrlPr>
                      </m:funcPr>
                      <m:fName>
                        <m:r>
                          <m:rPr>
                            <m:sty m:val="p"/>
                          </m:rPr>
                          <a:rPr lang="nl-NL" sz="2000" b="0">
                            <a:solidFill>
                              <a:srgbClr val="FF0000"/>
                            </a:solidFill>
                            <a:latin typeface="Cambria Math" panose="02040503050406030204" pitchFamily="18" charset="0"/>
                            <a:ea typeface="Cambria Math" panose="02040503050406030204" pitchFamily="18" charset="0"/>
                          </a:rPr>
                          <m:t>cos</m:t>
                        </m:r>
                      </m:fName>
                      <m:e>
                        <m:r>
                          <a:rPr lang="en-US" sz="2000" b="0" i="1">
                            <a:solidFill>
                              <a:srgbClr val="FF0000"/>
                            </a:solidFill>
                            <a:latin typeface="Cambria Math" panose="02040503050406030204" pitchFamily="18" charset="0"/>
                            <a:ea typeface="Cambria Math" panose="02040503050406030204" pitchFamily="18" charset="0"/>
                          </a:rPr>
                          <m:t>𝜃</m:t>
                        </m:r>
                      </m:e>
                    </m:func>
                  </m:oMath>
                </a14:m>
                <a:endParaRPr lang="nl-NL" sz="2000" b="0" i="1" dirty="0">
                  <a:latin typeface="Cambria Math" panose="02040503050406030204" pitchFamily="18" charset="0"/>
                  <a:ea typeface="Cambria Math" panose="02040503050406030204" pitchFamily="18" charset="0"/>
                </a:endParaRPr>
              </a:p>
              <a:p>
                <a:pPr algn="l">
                  <a:spcAft>
                    <a:spcPts val="600"/>
                  </a:spcAft>
                </a:pP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b="1" i="0">
                            <a:latin typeface="Cambria Math" panose="02040503050406030204" pitchFamily="18" charset="0"/>
                            <a:ea typeface="Cambria Math" panose="02040503050406030204" pitchFamily="18" charset="0"/>
                          </a:rPr>
                          <m:t>𝛉</m:t>
                        </m:r>
                      </m:e>
                    </m:acc>
                    <m:r>
                      <a:rPr lang="en-US" sz="2000" b="0" i="1">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i="0" smtClean="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𝐱</m:t>
                        </m:r>
                      </m:e>
                    </m:acc>
                    <m:r>
                      <a:rPr lang="nl-NL" sz="2000" i="1">
                        <a:latin typeface="Cambria Math" panose="02040503050406030204" pitchFamily="18" charset="0"/>
                        <a:ea typeface="Cambria Math" panose="02040503050406030204" pitchFamily="18" charset="0"/>
                      </a:rPr>
                      <m:t>+</m:t>
                    </m:r>
                  </m:oMath>
                </a14:m>
                <a:r>
                  <a:rPr lang="en-US" sz="2000" b="0" dirty="0">
                    <a:ea typeface="Cambria Math" panose="02040503050406030204" pitchFamily="18" charset="0"/>
                  </a:rPr>
                  <a:t> </a:t>
                </a:r>
                <a14:m>
                  <m:oMath xmlns:m="http://schemas.openxmlformats.org/officeDocument/2006/math">
                    <m:func>
                      <m:funcPr>
                        <m:ctrlPr>
                          <a:rPr lang="en-US" sz="2000" b="0" i="1" smtClean="0">
                            <a:latin typeface="Cambria Math" panose="02040503050406030204" pitchFamily="18" charset="0"/>
                            <a:ea typeface="Cambria Math" panose="02040503050406030204" pitchFamily="18" charset="0"/>
                          </a:rPr>
                        </m:ctrlPr>
                      </m:funcPr>
                      <m:fName>
                        <m:r>
                          <m:rPr>
                            <m:sty m:val="p"/>
                          </m:rPr>
                          <a:rPr lang="nl-NL" sz="2000" b="0" i="0" smtClean="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m:t>
                        </m:r>
                        <m:r>
                          <m:rPr>
                            <m:sty m:val="p"/>
                          </m:rPr>
                          <a:rPr lang="nl-NL" sz="2000" b="0">
                            <a:latin typeface="Cambria Math" panose="02040503050406030204" pitchFamily="18" charset="0"/>
                            <a:ea typeface="Cambria Math" panose="02040503050406030204" pitchFamily="18" charset="0"/>
                          </a:rPr>
                          <m:t>in</m:t>
                        </m:r>
                      </m:fName>
                      <m:e>
                        <m:r>
                          <a:rPr lang="en-US" sz="2000" b="0" i="1">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𝐲</m:t>
                        </m:r>
                      </m:e>
                    </m:acc>
                  </m:oMath>
                </a14:m>
                <a:r>
                  <a:rPr lang="nl-NL" sz="2000" dirty="0">
                    <a:ea typeface="Cambria Math" panose="02040503050406030204" pitchFamily="18" charset="0"/>
                  </a:rPr>
                  <a:t> </a:t>
                </a:r>
                <a14:m>
                  <m:oMath xmlns:m="http://schemas.openxmlformats.org/officeDocument/2006/math">
                    <m:r>
                      <a:rPr lang="nl-NL" sz="2000" b="1" i="0" smtClean="0">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m:t>
                        </m:r>
                        <m:r>
                          <m:rPr>
                            <m:sty m:val="p"/>
                          </m:rPr>
                          <a:rPr lang="nl-NL" sz="2000" b="0" i="0" smtClean="0">
                            <a:latin typeface="Cambria Math" panose="02040503050406030204" pitchFamily="18" charset="0"/>
                            <a:ea typeface="Cambria Math" panose="02040503050406030204" pitchFamily="18" charset="0"/>
                          </a:rPr>
                          <m:t>in</m:t>
                        </m:r>
                      </m:fName>
                      <m:e>
                        <m:r>
                          <a:rPr lang="en-US" sz="2000" b="0" i="1">
                            <a:latin typeface="Cambria Math" panose="02040503050406030204" pitchFamily="18" charset="0"/>
                            <a:ea typeface="Cambria Math" panose="02040503050406030204" pitchFamily="18" charset="0"/>
                          </a:rPr>
                          <m:t>𝜃</m:t>
                        </m:r>
                      </m:e>
                    </m:func>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𝐳</m:t>
                        </m:r>
                      </m:e>
                    </m:acc>
                  </m:oMath>
                </a14:m>
                <a:r>
                  <a:rPr lang="en-US" sz="2000" b="0" dirty="0">
                    <a:ea typeface="Cambria Math" panose="02040503050406030204" pitchFamily="18" charset="0"/>
                  </a:rPr>
                  <a:t> </a:t>
                </a:r>
                <a14:m>
                  <m:oMath xmlns:m="http://schemas.openxmlformats.org/officeDocument/2006/math">
                    <m:r>
                      <a:rPr lang="nl-NL" sz="2000" b="0" i="0" smtClean="0">
                        <a:latin typeface="Cambria Math" panose="02040503050406030204" pitchFamily="18" charset="0"/>
                        <a:ea typeface="Cambria Math" panose="02040503050406030204" pitchFamily="18" charset="0"/>
                      </a:rPr>
                      <m:t>        </m:t>
                    </m:r>
                    <m:r>
                      <a:rPr lang="en-US" sz="2000" b="0" i="1" smtClean="0">
                        <a:solidFill>
                          <a:srgbClr val="FF0000"/>
                        </a:solidFill>
                        <a:latin typeface="Cambria Math" panose="02040503050406030204" pitchFamily="18" charset="0"/>
                        <a:ea typeface="Cambria Math" panose="02040503050406030204" pitchFamily="18" charset="0"/>
                      </a:rPr>
                      <m:t>×</m:t>
                    </m:r>
                    <m:r>
                      <a:rPr lang="nl-NL" sz="2000" b="0" i="1" smtClean="0">
                        <a:solidFill>
                          <a:srgbClr val="FF0000"/>
                        </a:solidFill>
                        <a:latin typeface="Cambria Math" panose="02040503050406030204" pitchFamily="18" charset="0"/>
                        <a:ea typeface="Cambria Math" panose="02040503050406030204" pitchFamily="18" charset="0"/>
                      </a:rPr>
                      <m:t>−</m:t>
                    </m:r>
                    <m:func>
                      <m:funcPr>
                        <m:ctrlPr>
                          <a:rPr lang="en-US" sz="2000" b="0" i="1">
                            <a:solidFill>
                              <a:srgbClr val="FF0000"/>
                            </a:solidFill>
                            <a:latin typeface="Cambria Math" panose="02040503050406030204" pitchFamily="18" charset="0"/>
                            <a:ea typeface="Cambria Math" panose="02040503050406030204" pitchFamily="18" charset="0"/>
                          </a:rPr>
                        </m:ctrlPr>
                      </m:funcPr>
                      <m:fName>
                        <m:r>
                          <m:rPr>
                            <m:sty m:val="p"/>
                          </m:rPr>
                          <a:rPr lang="nl-NL" sz="2000" b="0">
                            <a:solidFill>
                              <a:srgbClr val="FF0000"/>
                            </a:solidFill>
                            <a:latin typeface="Cambria Math" panose="02040503050406030204" pitchFamily="18" charset="0"/>
                            <a:ea typeface="Cambria Math" panose="02040503050406030204" pitchFamily="18" charset="0"/>
                          </a:rPr>
                          <m:t>s</m:t>
                        </m:r>
                        <m:r>
                          <m:rPr>
                            <m:sty m:val="p"/>
                          </m:rPr>
                          <a:rPr lang="nl-NL" sz="2000" b="0" i="0" smtClean="0">
                            <a:solidFill>
                              <a:srgbClr val="FF0000"/>
                            </a:solidFill>
                            <a:latin typeface="Cambria Math" panose="02040503050406030204" pitchFamily="18" charset="0"/>
                            <a:ea typeface="Cambria Math" panose="02040503050406030204" pitchFamily="18" charset="0"/>
                          </a:rPr>
                          <m:t>in</m:t>
                        </m:r>
                      </m:fName>
                      <m:e>
                        <m:r>
                          <a:rPr lang="en-US" sz="2000" b="0" i="1">
                            <a:solidFill>
                              <a:srgbClr val="FF0000"/>
                            </a:solidFill>
                            <a:latin typeface="Cambria Math" panose="02040503050406030204" pitchFamily="18" charset="0"/>
                            <a:ea typeface="Cambria Math" panose="02040503050406030204" pitchFamily="18" charset="0"/>
                          </a:rPr>
                          <m:t>𝜃</m:t>
                        </m:r>
                      </m:e>
                    </m:func>
                  </m:oMath>
                </a14:m>
                <a:endParaRPr lang="en-US" sz="2000" dirty="0"/>
              </a:p>
            </p:txBody>
          </p:sp>
        </mc:Choice>
        <mc:Fallback xmlns="">
          <p:sp>
            <p:nvSpPr>
              <p:cNvPr id="49" name="Rectangle 48">
                <a:extLst>
                  <a:ext uri="{FF2B5EF4-FFF2-40B4-BE49-F238E27FC236}">
                    <a16:creationId xmlns:a16="http://schemas.microsoft.com/office/drawing/2014/main" id="{FF294648-9C6D-F8C3-4820-C2325C8FB9AC}"/>
                  </a:ext>
                </a:extLst>
              </p:cNvPr>
              <p:cNvSpPr>
                <a:spLocks noRot="1" noChangeAspect="1" noMove="1" noResize="1" noEditPoints="1" noAdjustHandles="1" noChangeArrowheads="1" noChangeShapeType="1" noTextEdit="1"/>
              </p:cNvSpPr>
              <p:nvPr/>
            </p:nvSpPr>
            <p:spPr>
              <a:xfrm>
                <a:off x="318532" y="2534848"/>
                <a:ext cx="6178999" cy="1182888"/>
              </a:xfrm>
              <a:prstGeom prst="rect">
                <a:avLst/>
              </a:prstGeom>
              <a:blipFill>
                <a:blip r:embed="rId26"/>
                <a:stretch>
                  <a:fillRect l="-986" t="-3093" b="-30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72678668-35CD-0E3A-3989-D0D014B14196}"/>
                  </a:ext>
                </a:extLst>
              </p:cNvPr>
              <p:cNvSpPr/>
              <p:nvPr/>
            </p:nvSpPr>
            <p:spPr>
              <a:xfrm>
                <a:off x="250141" y="3875970"/>
                <a:ext cx="7422994" cy="798167"/>
              </a:xfrm>
              <a:prstGeom prst="rect">
                <a:avLst/>
              </a:prstGeom>
            </p:spPr>
            <p:txBody>
              <a:bodyPr wrap="none">
                <a:spAutoFit/>
              </a:bodyPr>
              <a:lstStyle/>
              <a:p>
                <a:pPr algn="l">
                  <a:spcAft>
                    <a:spcPts val="600"/>
                  </a:spcAft>
                </a:pPr>
                <a14:m>
                  <m:oMath xmlns:m="http://schemas.openxmlformats.org/officeDocument/2006/math">
                    <m:func>
                      <m:funcPr>
                        <m:ctrlPr>
                          <a:rPr lang="en-US" sz="2000" b="0" i="1" smtClean="0">
                            <a:latin typeface="Cambria Math" panose="02040503050406030204" pitchFamily="18" charset="0"/>
                            <a:ea typeface="Cambria Math" panose="02040503050406030204" pitchFamily="18" charset="0"/>
                          </a:rPr>
                        </m:ctrlPr>
                      </m:funcPr>
                      <m:fName>
                        <m:r>
                          <a:rPr lang="nl-NL" sz="2000" b="0" i="0" smtClean="0">
                            <a:latin typeface="Cambria Math" panose="02040503050406030204" pitchFamily="18" charset="0"/>
                            <a:ea typeface="Cambria Math" panose="02040503050406030204" pitchFamily="18" charset="0"/>
                          </a:rPr>
                          <m:t>    </m:t>
                        </m:r>
                        <m:r>
                          <m:rPr>
                            <m:sty m:val="p"/>
                          </m:rPr>
                          <a:rPr lang="nl-NL"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acc>
                      <m:accPr>
                        <m:chr m:val="̂"/>
                        <m:ctrlPr>
                          <a:rPr lang="en-US" sz="2000" b="0" i="1" smtClean="0">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   </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𝐱</m:t>
                        </m:r>
                      </m:e>
                    </m:acc>
                    <m:r>
                      <a:rPr lang="nl-NL" sz="2000" b="1" i="1" smtClean="0">
                        <a:latin typeface="Cambria Math" panose="02040503050406030204" pitchFamily="18" charset="0"/>
                        <a:ea typeface="Cambria Math" panose="02040503050406030204" pitchFamily="18" charset="0"/>
                      </a:rPr>
                      <m:t>+</m:t>
                    </m:r>
                  </m:oMath>
                </a14:m>
                <a:r>
                  <a:rPr lang="en-US" sz="2000" b="0" dirty="0">
                    <a:ea typeface="Cambria Math" panose="02040503050406030204" pitchFamily="18" charset="0"/>
                  </a:rPr>
                  <a:t> </a:t>
                </a:r>
                <a14:m>
                  <m:oMath xmlns:m="http://schemas.openxmlformats.org/officeDocument/2006/math">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m:t>
                        </m:r>
                        <m:r>
                          <m:rPr>
                            <m:sty m:val="p"/>
                          </m:rPr>
                          <a:rPr lang="nl-NL" sz="2000" b="0" i="0" smtClean="0">
                            <a:latin typeface="Cambria Math" panose="02040503050406030204" pitchFamily="18" charset="0"/>
                            <a:ea typeface="Cambria Math" panose="02040503050406030204" pitchFamily="18" charset="0"/>
                          </a:rPr>
                          <m:t>in</m:t>
                        </m:r>
                      </m:fName>
                      <m:e>
                        <m:r>
                          <a:rPr lang="en-US" sz="2000" b="0" i="1">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𝐲</m:t>
                        </m:r>
                      </m:e>
                    </m:acc>
                  </m:oMath>
                </a14:m>
                <a:r>
                  <a:rPr lang="nl-NL" sz="2000" dirty="0">
                    <a:ea typeface="Cambria Math" panose="02040503050406030204" pitchFamily="18" charset="0"/>
                  </a:rPr>
                  <a:t> </a:t>
                </a:r>
                <a14:m>
                  <m:oMath xmlns:m="http://schemas.openxmlformats.org/officeDocument/2006/math">
                    <m:r>
                      <a:rPr lang="nl-NL" sz="2000" i="1">
                        <a:latin typeface="Cambria Math" panose="02040503050406030204" pitchFamily="18" charset="0"/>
                        <a:ea typeface="Cambria Math" panose="02040503050406030204" pitchFamily="18" charset="0"/>
                      </a:rPr>
                      <m:t>+</m:t>
                    </m:r>
                  </m:oMath>
                </a14:m>
                <a:r>
                  <a:rPr lang="en-US" sz="2000" b="0" dirty="0">
                    <a:ea typeface="Cambria Math" panose="02040503050406030204" pitchFamily="18" charset="0"/>
                  </a:rPr>
                  <a:t> </a:t>
                </a:r>
                <a14:m>
                  <m:oMath xmlns:m="http://schemas.openxmlformats.org/officeDocument/2006/math">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nl-NL"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𝜃</m:t>
                        </m:r>
                      </m:e>
                    </m:func>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𝐳</m:t>
                        </m:r>
                      </m:e>
                    </m:acc>
                  </m:oMath>
                </a14:m>
                <a:endParaRPr lang="nl-NL" sz="2000" b="0" i="1" dirty="0">
                  <a:latin typeface="Cambria Math" panose="02040503050406030204" pitchFamily="18" charset="0"/>
                  <a:ea typeface="Cambria Math" panose="02040503050406030204" pitchFamily="18" charset="0"/>
                </a:endParaRPr>
              </a:p>
              <a:p>
                <a:pPr algn="l">
                  <a:spcAft>
                    <a:spcPts val="600"/>
                  </a:spcAft>
                </a:pPr>
                <a14:m>
                  <m:oMath xmlns:m="http://schemas.openxmlformats.org/officeDocument/2006/math">
                    <m:r>
                      <a:rPr lang="nl-NL" sz="2000" b="0" i="1" smtClean="0">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acc>
                      <m:accPr>
                        <m:chr m:val="̂"/>
                        <m:ctrlPr>
                          <a:rPr lang="en-US" sz="2000" b="0" i="1">
                            <a:latin typeface="Cambria Math" panose="02040503050406030204" pitchFamily="18" charset="0"/>
                            <a:ea typeface="Cambria Math" panose="02040503050406030204" pitchFamily="18" charset="0"/>
                          </a:rPr>
                        </m:ctrlPr>
                      </m:accPr>
                      <m:e>
                        <m:r>
                          <a:rPr lang="en-US" sz="2000" b="1" i="0">
                            <a:latin typeface="Cambria Math" panose="02040503050406030204" pitchFamily="18" charset="0"/>
                            <a:ea typeface="Cambria Math" panose="02040503050406030204" pitchFamily="18" charset="0"/>
                          </a:rPr>
                          <m:t>𝛉</m:t>
                        </m:r>
                      </m:e>
                    </m:acc>
                    <m:r>
                      <a:rPr lang="en-US" sz="2000" b="0" i="1">
                        <a:latin typeface="Cambria Math" panose="02040503050406030204" pitchFamily="18" charset="0"/>
                        <a:ea typeface="Cambria Math" panose="02040503050406030204" pitchFamily="18" charset="0"/>
                      </a:rPr>
                      <m:t>=</m:t>
                    </m:r>
                    <m:r>
                      <a:rPr lang="nl-NL" sz="2000" b="0" i="1">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𝐱</m:t>
                        </m:r>
                      </m:e>
                    </m:acc>
                  </m:oMath>
                </a14:m>
                <a:r>
                  <a:rPr lang="en-US" sz="2000" b="0" dirty="0">
                    <a:ea typeface="Cambria Math" panose="02040503050406030204" pitchFamily="18" charset="0"/>
                  </a:rPr>
                  <a:t> </a:t>
                </a:r>
                <a14:m>
                  <m:oMath xmlns:m="http://schemas.openxmlformats.org/officeDocument/2006/math">
                    <m:r>
                      <a:rPr lang="nl-NL" sz="2000" b="0" i="1">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nl-NL" sz="2000" b="0" i="0" smtClean="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m:t>
                        </m:r>
                        <m:r>
                          <m:rPr>
                            <m:sty m:val="p"/>
                          </m:rPr>
                          <a:rPr lang="nl-NL" sz="2000" b="0">
                            <a:latin typeface="Cambria Math" panose="02040503050406030204" pitchFamily="18" charset="0"/>
                            <a:ea typeface="Cambria Math" panose="02040503050406030204" pitchFamily="18" charset="0"/>
                          </a:rPr>
                          <m:t>in</m:t>
                        </m:r>
                      </m:fName>
                      <m:e>
                        <m:r>
                          <a:rPr lang="en-US" sz="2000" b="0" i="1">
                            <a:latin typeface="Cambria Math" panose="02040503050406030204" pitchFamily="18" charset="0"/>
                            <a:ea typeface="Cambria Math" panose="02040503050406030204" pitchFamily="18" charset="0"/>
                          </a:rPr>
                          <m:t>𝜑</m:t>
                        </m:r>
                      </m:e>
                    </m:func>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𝐲</m:t>
                        </m:r>
                      </m:e>
                    </m:acc>
                  </m:oMath>
                </a14:m>
                <a:r>
                  <a:rPr lang="nl-NL" sz="2000" dirty="0">
                    <a:ea typeface="Cambria Math" panose="02040503050406030204" pitchFamily="18" charset="0"/>
                  </a:rPr>
                  <a:t> </a:t>
                </a:r>
                <a14:m>
                  <m:oMath xmlns:m="http://schemas.openxmlformats.org/officeDocument/2006/math">
                    <m:r>
                      <a:rPr lang="nl-NL" sz="2000" b="1" i="1" smtClean="0">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r>
                      <a:rPr lang="nl-NL" sz="2000" b="0" i="1" smtClean="0">
                        <a:latin typeface="Cambria Math" panose="02040503050406030204" pitchFamily="18" charset="0"/>
                        <a:ea typeface="Cambria Math" panose="02040503050406030204" pitchFamily="18" charset="0"/>
                      </a:rPr>
                      <m:t> </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m:t>
                        </m:r>
                        <m:r>
                          <m:rPr>
                            <m:sty m:val="p"/>
                          </m:rPr>
                          <a:rPr lang="nl-NL" sz="2000" b="0" i="0" smtClean="0">
                            <a:latin typeface="Cambria Math" panose="02040503050406030204" pitchFamily="18" charset="0"/>
                            <a:ea typeface="Cambria Math" panose="02040503050406030204" pitchFamily="18" charset="0"/>
                          </a:rPr>
                          <m:t>in</m:t>
                        </m:r>
                      </m:fName>
                      <m:e>
                        <m:r>
                          <a:rPr lang="en-US" sz="2000" b="0" i="1">
                            <a:latin typeface="Cambria Math" panose="02040503050406030204" pitchFamily="18" charset="0"/>
                            <a:ea typeface="Cambria Math" panose="02040503050406030204" pitchFamily="18" charset="0"/>
                          </a:rPr>
                          <m:t>𝜃</m:t>
                        </m:r>
                      </m:e>
                    </m:func>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𝐳</m:t>
                        </m:r>
                      </m:e>
                    </m:acc>
                  </m:oMath>
                </a14:m>
                <a:endParaRPr lang="en-US" sz="2000" dirty="0"/>
              </a:p>
            </p:txBody>
          </p:sp>
        </mc:Choice>
        <mc:Fallback xmlns="">
          <p:sp>
            <p:nvSpPr>
              <p:cNvPr id="50" name="Rectangle 49">
                <a:extLst>
                  <a:ext uri="{FF2B5EF4-FFF2-40B4-BE49-F238E27FC236}">
                    <a16:creationId xmlns:a16="http://schemas.microsoft.com/office/drawing/2014/main" id="{72678668-35CD-0E3A-3989-D0D014B14196}"/>
                  </a:ext>
                </a:extLst>
              </p:cNvPr>
              <p:cNvSpPr>
                <a:spLocks noRot="1" noChangeAspect="1" noMove="1" noResize="1" noEditPoints="1" noAdjustHandles="1" noChangeArrowheads="1" noChangeShapeType="1" noTextEdit="1"/>
              </p:cNvSpPr>
              <p:nvPr/>
            </p:nvSpPr>
            <p:spPr>
              <a:xfrm>
                <a:off x="250141" y="3875970"/>
                <a:ext cx="7422994" cy="798167"/>
              </a:xfrm>
              <a:prstGeom prst="rect">
                <a:avLst/>
              </a:prstGeom>
              <a:blipFill>
                <a:blip r:embed="rId27"/>
                <a:stretch>
                  <a:fillRect t="-3053" r="-3202" b="-458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651FF9F7-3002-4AA1-2CB9-5C116EF91E82}"/>
                  </a:ext>
                </a:extLst>
              </p:cNvPr>
              <p:cNvSpPr/>
              <p:nvPr/>
            </p:nvSpPr>
            <p:spPr>
              <a:xfrm>
                <a:off x="222882" y="4881289"/>
                <a:ext cx="5097742" cy="439736"/>
              </a:xfrm>
              <a:prstGeom prst="rect">
                <a:avLst/>
              </a:prstGeom>
            </p:spPr>
            <p:txBody>
              <a:bodyPr wrap="none">
                <a:spAutoFit/>
              </a:bodyPr>
              <a:lstStyle/>
              <a:p>
                <a:pPr algn="l"/>
                <a14:m>
                  <m:oMathPara xmlns:m="http://schemas.openxmlformats.org/officeDocument/2006/math">
                    <m:oMathParaPr>
                      <m:jc m:val="left"/>
                    </m:oMathParaPr>
                    <m:oMath xmlns:m="http://schemas.openxmlformats.org/officeDocument/2006/math">
                      <m:func>
                        <m:funcPr>
                          <m:ctrlPr>
                            <a:rPr lang="en-US" sz="2000" b="0" i="1" smtClean="0">
                              <a:latin typeface="Cambria Math" panose="02040503050406030204" pitchFamily="18" charset="0"/>
                              <a:ea typeface="Cambria Math" panose="02040503050406030204" pitchFamily="18" charset="0"/>
                            </a:rPr>
                          </m:ctrlPr>
                        </m:funcPr>
                        <m:fName>
                          <m:r>
                            <a:rPr lang="nl-NL" sz="2000" b="0" i="0" smtClean="0">
                              <a:latin typeface="Cambria Math" panose="02040503050406030204" pitchFamily="18" charset="0"/>
                              <a:ea typeface="Cambria Math" panose="02040503050406030204" pitchFamily="18" charset="0"/>
                            </a:rPr>
                            <m:t>    </m:t>
                          </m:r>
                          <m:r>
                            <m:rPr>
                              <m:sty m:val="p"/>
                            </m:rPr>
                            <a:rPr lang="nl-NL" sz="2000" b="0">
                              <a:latin typeface="Cambria Math" panose="02040503050406030204" pitchFamily="18" charset="0"/>
                              <a:ea typeface="Cambria Math" panose="02040503050406030204" pitchFamily="18" charset="0"/>
                            </a:rPr>
                            <m:t>cos</m:t>
                          </m:r>
                        </m:fName>
                        <m:e>
                          <m:r>
                            <a:rPr lang="en-US" sz="2000" b="0" i="1">
                              <a:latin typeface="Cambria Math" panose="02040503050406030204" pitchFamily="18" charset="0"/>
                              <a:ea typeface="Cambria Math" panose="02040503050406030204" pitchFamily="18" charset="0"/>
                            </a:rPr>
                            <m:t>𝜃</m:t>
                          </m:r>
                        </m:e>
                      </m:func>
                      <m:acc>
                        <m:accPr>
                          <m:chr m:val="̂"/>
                          <m:ctrlPr>
                            <a:rPr lang="en-US" sz="2000" b="0" i="1" smtClean="0">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𝐫</m:t>
                          </m:r>
                        </m:e>
                      </m:acc>
                      <m:r>
                        <a:rPr lang="nl-NL" sz="2000" b="0" i="1">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r>
                            <m:rPr>
                              <m:sty m:val="p"/>
                            </m:rPr>
                            <a:rPr lang="nl-NL"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r>
                        <a:rPr lang="en-US" sz="2000" b="0" i="1">
                          <a:latin typeface="Cambria Math" panose="02040503050406030204" pitchFamily="18" charset="0"/>
                          <a:ea typeface="Cambria Math" panose="02040503050406030204" pitchFamily="18" charset="0"/>
                        </a:rPr>
                        <m:t>=</m:t>
                      </m:r>
                      <m:d>
                        <m:dPr>
                          <m:ctrlPr>
                            <a:rPr lang="nl-NL" sz="2000" b="0" i="1" smtClean="0">
                              <a:latin typeface="Cambria Math" panose="02040503050406030204" pitchFamily="18" charset="0"/>
                              <a:ea typeface="Cambria Math" panose="02040503050406030204" pitchFamily="18" charset="0"/>
                            </a:rPr>
                          </m:ctrlPr>
                        </m:dPr>
                        <m:e>
                          <m:func>
                            <m:funcPr>
                              <m:ctrlPr>
                                <a:rPr lang="en-US" sz="2000" b="0" i="1">
                                  <a:latin typeface="Cambria Math" panose="02040503050406030204" pitchFamily="18" charset="0"/>
                                  <a:ea typeface="Cambria Math" panose="02040503050406030204" pitchFamily="18" charset="0"/>
                                </a:rPr>
                              </m:ctrlPr>
                            </m:funcPr>
                            <m:fName>
                              <m:sSup>
                                <m:sSupPr>
                                  <m:ctrlPr>
                                    <a:rPr lang="en-US" sz="2000" b="0" i="1" smtClean="0">
                                      <a:latin typeface="Cambria Math" panose="02040503050406030204" pitchFamily="18" charset="0"/>
                                      <a:ea typeface="Cambria Math" panose="02040503050406030204" pitchFamily="18" charset="0"/>
                                    </a:rPr>
                                  </m:ctrlPr>
                                </m:sSupPr>
                                <m:e>
                                  <m:r>
                                    <m:rPr>
                                      <m:sty m:val="p"/>
                                    </m:rPr>
                                    <a:rPr lang="nl-NL" sz="2000" b="0">
                                      <a:latin typeface="Cambria Math" panose="02040503050406030204" pitchFamily="18" charset="0"/>
                                      <a:ea typeface="Cambria Math" panose="02040503050406030204" pitchFamily="18" charset="0"/>
                                    </a:rPr>
                                    <m:t>cos</m:t>
                                  </m:r>
                                </m:e>
                                <m:sup>
                                  <m:r>
                                    <a:rPr lang="nl-NL" sz="2000" b="0" i="1" smtClean="0">
                                      <a:latin typeface="Cambria Math" panose="02040503050406030204" pitchFamily="18" charset="0"/>
                                      <a:ea typeface="Cambria Math" panose="02040503050406030204" pitchFamily="18" charset="0"/>
                                    </a:rPr>
                                    <m:t>2</m:t>
                                  </m:r>
                                </m:sup>
                              </m:sSup>
                            </m:fName>
                            <m:e>
                              <m:r>
                                <a:rPr lang="en-US" sz="2000" b="0" i="1">
                                  <a:latin typeface="Cambria Math" panose="02040503050406030204" pitchFamily="18" charset="0"/>
                                  <a:ea typeface="Cambria Math" panose="02040503050406030204" pitchFamily="18" charset="0"/>
                                </a:rPr>
                                <m:t>𝜃</m:t>
                              </m:r>
                            </m:e>
                          </m:func>
                          <m:r>
                            <a:rPr lang="nl-NL" sz="2000" b="0" i="1" smtClean="0">
                              <a:latin typeface="Cambria Math" panose="02040503050406030204" pitchFamily="18" charset="0"/>
                              <a:ea typeface="Cambria Math" panose="02040503050406030204" pitchFamily="18" charset="0"/>
                            </a:rPr>
                            <m:t>+</m:t>
                          </m:r>
                          <m:func>
                            <m:funcPr>
                              <m:ctrlPr>
                                <a:rPr lang="en-US" sz="2000" b="0" i="1">
                                  <a:latin typeface="Cambria Math" panose="02040503050406030204" pitchFamily="18" charset="0"/>
                                  <a:ea typeface="Cambria Math" panose="02040503050406030204" pitchFamily="18" charset="0"/>
                                </a:rPr>
                              </m:ctrlPr>
                            </m:funcPr>
                            <m:fName>
                              <m:sSup>
                                <m:sSupPr>
                                  <m:ctrlPr>
                                    <a:rPr lang="en-US" sz="2000" b="0" i="1">
                                      <a:latin typeface="Cambria Math" panose="02040503050406030204" pitchFamily="18" charset="0"/>
                                      <a:ea typeface="Cambria Math" panose="02040503050406030204" pitchFamily="18" charset="0"/>
                                    </a:rPr>
                                  </m:ctrlPr>
                                </m:sSupPr>
                                <m:e>
                                  <m:r>
                                    <m:rPr>
                                      <m:sty m:val="p"/>
                                    </m:rPr>
                                    <a:rPr lang="nl-NL" sz="2000" b="0">
                                      <a:latin typeface="Cambria Math" panose="02040503050406030204" pitchFamily="18" charset="0"/>
                                      <a:ea typeface="Cambria Math" panose="02040503050406030204" pitchFamily="18" charset="0"/>
                                    </a:rPr>
                                    <m:t>s</m:t>
                                  </m:r>
                                  <m:r>
                                    <m:rPr>
                                      <m:sty m:val="p"/>
                                    </m:rPr>
                                    <a:rPr lang="nl-NL" sz="2000" b="0" i="0" smtClean="0">
                                      <a:latin typeface="Cambria Math" panose="02040503050406030204" pitchFamily="18" charset="0"/>
                                      <a:ea typeface="Cambria Math" panose="02040503050406030204" pitchFamily="18" charset="0"/>
                                    </a:rPr>
                                    <m:t>in</m:t>
                                  </m:r>
                                </m:e>
                                <m:sup>
                                  <m:r>
                                    <a:rPr lang="nl-NL" sz="2000" b="0" i="1">
                                      <a:latin typeface="Cambria Math" panose="02040503050406030204" pitchFamily="18" charset="0"/>
                                      <a:ea typeface="Cambria Math" panose="02040503050406030204" pitchFamily="18" charset="0"/>
                                    </a:rPr>
                                    <m:t>2</m:t>
                                  </m:r>
                                </m:sup>
                              </m:sSup>
                            </m:fName>
                            <m:e>
                              <m:r>
                                <a:rPr lang="en-US" sz="2000" b="0" i="1">
                                  <a:latin typeface="Cambria Math" panose="02040503050406030204" pitchFamily="18" charset="0"/>
                                  <a:ea typeface="Cambria Math" panose="02040503050406030204" pitchFamily="18" charset="0"/>
                                </a:rPr>
                                <m:t>𝜃</m:t>
                              </m:r>
                            </m:e>
                          </m:func>
                        </m:e>
                      </m:d>
                      <m:r>
                        <a:rPr lang="nl-NL"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nl-NL" sz="2000" b="1" i="0" smtClean="0">
                              <a:latin typeface="Cambria Math" panose="02040503050406030204" pitchFamily="18" charset="0"/>
                              <a:ea typeface="Cambria Math" panose="02040503050406030204" pitchFamily="18" charset="0"/>
                            </a:rPr>
                            <m:t>𝐳</m:t>
                          </m:r>
                        </m:e>
                      </m:acc>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nl-NL" sz="2000">
                              <a:latin typeface="Cambria Math" panose="02040503050406030204" pitchFamily="18" charset="0"/>
                              <a:ea typeface="Cambria Math" panose="02040503050406030204" pitchFamily="18" charset="0"/>
                            </a:rPr>
                            <m:t>𝐳</m:t>
                          </m:r>
                        </m:e>
                      </m:acc>
                    </m:oMath>
                  </m:oMathPara>
                </a14:m>
                <a:endParaRPr lang="nl-NL" sz="2000" b="0" i="1" dirty="0">
                  <a:latin typeface="Cambria Math" panose="02040503050406030204" pitchFamily="18" charset="0"/>
                  <a:ea typeface="Cambria Math" panose="02040503050406030204" pitchFamily="18" charset="0"/>
                </a:endParaRPr>
              </a:p>
            </p:txBody>
          </p:sp>
        </mc:Choice>
        <mc:Fallback xmlns="">
          <p:sp>
            <p:nvSpPr>
              <p:cNvPr id="56" name="Rectangle 55">
                <a:extLst>
                  <a:ext uri="{FF2B5EF4-FFF2-40B4-BE49-F238E27FC236}">
                    <a16:creationId xmlns:a16="http://schemas.microsoft.com/office/drawing/2014/main" id="{651FF9F7-3002-4AA1-2CB9-5C116EF91E82}"/>
                  </a:ext>
                </a:extLst>
              </p:cNvPr>
              <p:cNvSpPr>
                <a:spLocks noRot="1" noChangeAspect="1" noMove="1" noResize="1" noEditPoints="1" noAdjustHandles="1" noChangeArrowheads="1" noChangeShapeType="1" noTextEdit="1"/>
              </p:cNvSpPr>
              <p:nvPr/>
            </p:nvSpPr>
            <p:spPr>
              <a:xfrm>
                <a:off x="222882" y="4881289"/>
                <a:ext cx="5097742" cy="439736"/>
              </a:xfrm>
              <a:prstGeom prst="rect">
                <a:avLst/>
              </a:prstGeom>
              <a:blipFill>
                <a:blip r:embed="rId28"/>
                <a:stretch>
                  <a:fillRect t="-6944" r="-2990"/>
                </a:stretch>
              </a:blipFill>
            </p:spPr>
            <p:txBody>
              <a:bodyPr/>
              <a:lstStyle/>
              <a:p>
                <a:r>
                  <a:rPr lang="LID4096">
                    <a:noFill/>
                  </a:rPr>
                  <a:t> </a:t>
                </a:r>
              </a:p>
            </p:txBody>
          </p:sp>
        </mc:Fallback>
      </mc:AlternateContent>
    </p:spTree>
    <p:extLst>
      <p:ext uri="{BB962C8B-B14F-4D97-AF65-F5344CB8AC3E}">
        <p14:creationId xmlns:p14="http://schemas.microsoft.com/office/powerpoint/2010/main" val="281396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2</a:t>
                </a:r>
                <a:r>
                  <a:rPr lang="ru-RU" altLang="en-US" dirty="0">
                    <a:solidFill>
                      <a:schemeClr val="accent2">
                        <a:lumMod val="50000"/>
                      </a:schemeClr>
                    </a:solidFill>
                  </a:rPr>
                  <a:t>. </a:t>
                </a:r>
                <a:r>
                  <a:rPr lang="en-US" altLang="en-US" dirty="0">
                    <a:solidFill>
                      <a:schemeClr val="accent2">
                        <a:lumMod val="50000"/>
                      </a:schemeClr>
                    </a:solidFill>
                  </a:rPr>
                  <a:t>Electric field</a:t>
                </a:r>
                <a:r>
                  <a:rPr lang="ru-RU" altLang="en-US" dirty="0">
                    <a:solidFill>
                      <a:schemeClr val="accent2">
                        <a:lumMod val="50000"/>
                      </a:schemeClr>
                    </a:solidFill>
                  </a:rPr>
                  <a:t> </a:t>
                </a:r>
                <a14:m>
                  <m:oMath xmlns:m="http://schemas.openxmlformats.org/officeDocument/2006/math">
                    <m:acc>
                      <m:accPr>
                        <m:chr m:val="⃗"/>
                        <m:ctrlPr>
                          <a:rPr lang="ru-RU" b="1" i="1" smtClean="0">
                            <a:solidFill>
                              <a:schemeClr val="accent2">
                                <a:lumMod val="50000"/>
                              </a:schemeClr>
                            </a:solidFill>
                            <a:latin typeface="Cambria Math" panose="02040503050406030204" pitchFamily="18" charset="0"/>
                            <a:ea typeface="Cambria Math" panose="02040503050406030204" pitchFamily="18" charset="0"/>
                          </a:rPr>
                        </m:ctrlPr>
                      </m:accPr>
                      <m:e>
                        <m:r>
                          <a:rPr lang="en-US" b="1" i="0" smtClean="0">
                            <a:solidFill>
                              <a:schemeClr val="accent2">
                                <a:lumMod val="50000"/>
                              </a:schemeClr>
                            </a:solidFill>
                            <a:latin typeface="Cambria Math" panose="02040503050406030204" pitchFamily="18" charset="0"/>
                            <a:ea typeface="Cambria Math" panose="02040503050406030204" pitchFamily="18" charset="0"/>
                          </a:rPr>
                          <m:t>𝐄</m:t>
                        </m:r>
                      </m:e>
                    </m:acc>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18267" y="1957224"/>
                <a:ext cx="8641792" cy="78386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num>
                            <m:den>
                              <m:r>
                                <a:rPr lang="en-US" sz="2000" b="0" i="1">
                                  <a:latin typeface="Cambria Math" panose="02040503050406030204" pitchFamily="18" charset="0"/>
                                  <a:ea typeface="Cambria Math" panose="02040503050406030204" pitchFamily="18" charset="0"/>
                                </a:rPr>
                                <m:t>𝑟</m:t>
                              </m:r>
                            </m:den>
                          </m:f>
                        </m:e>
                      </m:d>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oMath>
                  </m:oMathPara>
                </a14:m>
                <a:endParaRPr lang="en-US" sz="2000" dirty="0"/>
              </a:p>
            </p:txBody>
          </p:sp>
        </mc:Choice>
        <mc:Fallback xmlns="">
          <p:sp>
            <p:nvSpPr>
              <p:cNvPr id="11" name="Rectangle 10"/>
              <p:cNvSpPr>
                <a:spLocks noRot="1" noChangeAspect="1" noMove="1" noResize="1" noEditPoints="1" noAdjustHandles="1" noChangeArrowheads="1" noChangeShapeType="1" noTextEdit="1"/>
              </p:cNvSpPr>
              <p:nvPr/>
            </p:nvSpPr>
            <p:spPr>
              <a:xfrm>
                <a:off x="818267" y="1957224"/>
                <a:ext cx="8641792" cy="783869"/>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48830" y="735164"/>
                <a:ext cx="3473016" cy="74905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m:t>
                      </m:r>
                      <m:r>
                        <a:rPr lang="en-US" sz="200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748830" y="735164"/>
                <a:ext cx="3473016" cy="749051"/>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00693" y="2872821"/>
                <a:ext cx="11391307" cy="67762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num>
                        <m:den>
                          <m:r>
                            <a:rPr lang="en-US" sz="2000" b="0" i="1">
                              <a:latin typeface="Cambria Math" panose="02040503050406030204" pitchFamily="18" charset="0"/>
                              <a:ea typeface="Cambria Math" panose="02040503050406030204" pitchFamily="18" charset="0"/>
                            </a:rPr>
                            <m:t>𝜕𝜃</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oMath>
                  </m:oMathPara>
                </a14:m>
                <a:endParaRPr lang="en-US" sz="2000" b="0" dirty="0">
                  <a:ea typeface="Cambria Math" panose="020405030504060302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00693" y="2872821"/>
                <a:ext cx="11391307" cy="677621"/>
              </a:xfrm>
              <a:prstGeom prst="rect">
                <a:avLst/>
              </a:prstGeom>
              <a:blipFill>
                <a:blip r:embed="rId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18267" y="5907596"/>
                <a:ext cx="4321487" cy="70987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r>
                        <a:rPr lang="nl-NL"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num>
                        <m:den>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GB"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oMath>
                  </m:oMathPara>
                </a14:m>
                <a:endParaRPr lang="en-US" sz="2000" b="0" dirty="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18267" y="5907596"/>
                <a:ext cx="4321487" cy="709874"/>
              </a:xfrm>
              <a:prstGeom prst="rect">
                <a:avLst/>
              </a:prstGeom>
              <a:blipFill>
                <a:blip r:embed="rId7"/>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7213" y="1469656"/>
                <a:ext cx="5429140" cy="400110"/>
              </a:xfrm>
              <a:prstGeom prst="rect">
                <a:avLst/>
              </a:prstGeom>
            </p:spPr>
            <p:txBody>
              <a:bodyPr wrap="square">
                <a:spAutoFit/>
              </a:bodyPr>
              <a:lstStyle/>
              <a:p>
                <a:pPr algn="l"/>
                <a:r>
                  <a:rPr lang="en-US" sz="2000" b="0" u="sng" dirty="0">
                    <a:solidFill>
                      <a:srgbClr val="252525"/>
                    </a:solidFill>
                    <a:latin typeface="+mn-lt"/>
                  </a:rPr>
                  <a:t>The part that concerns </a:t>
                </a:r>
                <a14:m>
                  <m:oMath xmlns:m="http://schemas.openxmlformats.org/officeDocument/2006/math">
                    <m:r>
                      <a:rPr lang="en-US" sz="2000" u="sng">
                        <a:latin typeface="Cambria Math" panose="02040503050406030204" pitchFamily="18" charset="0"/>
                        <a:ea typeface="Cambria Math" panose="02040503050406030204" pitchFamily="18" charset="0"/>
                      </a:rPr>
                      <m:t>𝛁</m:t>
                    </m:r>
                    <m:r>
                      <a:rPr lang="en-US" sz="2000" b="0" i="1" u="sng">
                        <a:latin typeface="Cambria Math" panose="02040503050406030204" pitchFamily="18" charset="0"/>
                        <a:ea typeface="Cambria Math" panose="02040503050406030204" pitchFamily="18" charset="0"/>
                      </a:rPr>
                      <m:t>𝑉</m:t>
                    </m:r>
                  </m:oMath>
                </a14:m>
                <a:r>
                  <a:rPr lang="en-US" sz="2000" b="0" u="sng" dirty="0">
                    <a:solidFill>
                      <a:srgbClr val="252525"/>
                    </a:solidFill>
                    <a:latin typeface="+mn-lt"/>
                  </a:rPr>
                  <a:t> </a:t>
                </a:r>
                <a:endParaRPr lang="en-US" sz="2000" b="0" u="sng" dirty="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737213" y="1469656"/>
                <a:ext cx="5429140" cy="400110"/>
              </a:xfrm>
              <a:prstGeom prst="rect">
                <a:avLst/>
              </a:prstGeom>
              <a:blipFill>
                <a:blip r:embed="rId8"/>
                <a:stretch>
                  <a:fillRect l="-1235" t="-7576" b="-25758"/>
                </a:stretch>
              </a:blipFill>
            </p:spPr>
            <p:txBody>
              <a:bodyPr/>
              <a:lstStyle/>
              <a:p>
                <a:r>
                  <a:rPr lang="en-US">
                    <a:noFill/>
                  </a:rPr>
                  <a:t> </a:t>
                </a:r>
              </a:p>
            </p:txBody>
          </p:sp>
        </mc:Fallback>
      </mc:AlternateContent>
      <p:sp>
        <p:nvSpPr>
          <p:cNvPr id="9" name="Content Placeholder 4">
            <a:extLst>
              <a:ext uri="{FF2B5EF4-FFF2-40B4-BE49-F238E27FC236}">
                <a16:creationId xmlns:a16="http://schemas.microsoft.com/office/drawing/2014/main" id="{75E069F8-737D-4776-B844-1242F11D45B3}"/>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15</a:t>
            </a:fld>
            <a:endParaRPr lang="en-US" b="0" kern="0"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2068B84-96EA-46D6-B98E-72F7E5E72DF2}"/>
                  </a:ext>
                </a:extLst>
              </p:cNvPr>
              <p:cNvSpPr/>
              <p:nvPr/>
            </p:nvSpPr>
            <p:spPr>
              <a:xfrm>
                <a:off x="818267" y="3573902"/>
                <a:ext cx="11391307" cy="78386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r>
                            <a:rPr lang="en-US" sz="2000" b="0" i="1">
                              <a:latin typeface="Cambria Math" panose="02040503050406030204" pitchFamily="18" charset="0"/>
                              <a:ea typeface="Cambria Math" panose="02040503050406030204" pitchFamily="18" charset="0"/>
                            </a:rPr>
                            <m:t>𝑐</m:t>
                          </m:r>
                        </m:den>
                      </m:f>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1</m:t>
                                  </m:r>
                                </m:num>
                                <m:den>
                                  <m:sSup>
                                    <m:sSupPr>
                                      <m:ctrlPr>
                                        <a:rPr lang="en-US" sz="2000" b="0" i="1">
                                          <a:solidFill>
                                            <a:srgbClr val="FF0000"/>
                                          </a:solidFill>
                                          <a:latin typeface="Cambria Math" panose="02040503050406030204" pitchFamily="18" charset="0"/>
                                          <a:ea typeface="Cambria Math" panose="02040503050406030204" pitchFamily="18" charset="0"/>
                                        </a:rPr>
                                      </m:ctrlPr>
                                    </m:sSupPr>
                                    <m:e>
                                      <m:r>
                                        <a:rPr lang="en-US" sz="2000" b="0" i="1">
                                          <a:solidFill>
                                            <a:srgbClr val="FF0000"/>
                                          </a:solidFill>
                                          <a:latin typeface="Cambria Math" panose="02040503050406030204" pitchFamily="18" charset="0"/>
                                          <a:ea typeface="Cambria Math" panose="02040503050406030204" pitchFamily="18" charset="0"/>
                                        </a:rPr>
                                        <m:t>𝑟</m:t>
                                      </m:r>
                                    </m:e>
                                    <m:sup>
                                      <m:r>
                                        <a:rPr lang="en-US" sz="2000" b="0" i="1">
                                          <a:solidFill>
                                            <a:srgbClr val="FF0000"/>
                                          </a:solidFill>
                                          <a:latin typeface="Cambria Math" panose="02040503050406030204" pitchFamily="18" charset="0"/>
                                          <a:ea typeface="Cambria Math" panose="02040503050406030204" pitchFamily="18" charset="0"/>
                                        </a:rPr>
                                        <m:t>2</m:t>
                                      </m:r>
                                    </m:sup>
                                  </m:sSup>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m:t>
                              </m:r>
                              <m:f>
                                <m:fPr>
                                  <m:ctrlPr>
                                    <a:rPr lang="en-US" sz="2000" b="0" i="1">
                                      <a:solidFill>
                                        <a:srgbClr val="00B050"/>
                                      </a:solidFill>
                                      <a:latin typeface="Cambria Math" panose="02040503050406030204" pitchFamily="18" charset="0"/>
                                      <a:ea typeface="Cambria Math" panose="02040503050406030204" pitchFamily="18" charset="0"/>
                                    </a:rPr>
                                  </m:ctrlPr>
                                </m:fPr>
                                <m:num>
                                  <m:r>
                                    <a:rPr lang="en-US" sz="2000" b="0" i="1">
                                      <a:solidFill>
                                        <a:srgbClr val="00B050"/>
                                      </a:solidFill>
                                      <a:latin typeface="Cambria Math" panose="02040503050406030204" pitchFamily="18" charset="0"/>
                                      <a:ea typeface="Cambria Math" panose="02040503050406030204" pitchFamily="18" charset="0"/>
                                    </a:rPr>
                                    <m:t>1</m:t>
                                  </m:r>
                                </m:num>
                                <m:den>
                                  <m:r>
                                    <a:rPr lang="en-US" sz="2000" b="0" i="1">
                                      <a:solidFill>
                                        <a:srgbClr val="00B050"/>
                                      </a:solidFill>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𝑐</m:t>
                                      </m:r>
                                    </m:den>
                                  </m:f>
                                </m:e>
                              </m:d>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1</m:t>
                              </m:r>
                            </m:num>
                            <m:den>
                              <m:r>
                                <a:rPr lang="en-US" sz="2000" b="0" i="1">
                                  <a:solidFill>
                                    <a:srgbClr val="FF0000"/>
                                  </a:solidFill>
                                  <a:latin typeface="Cambria Math" panose="02040503050406030204" pitchFamily="18" charset="0"/>
                                  <a:ea typeface="Cambria Math" panose="02040503050406030204" pitchFamily="18" charset="0"/>
                                </a:rPr>
                                <m:t>𝑟</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num>
                            <m:den>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oMath>
                  </m:oMathPara>
                </a14:m>
                <a:endParaRPr lang="en-US" sz="2000" b="0" dirty="0">
                  <a:ea typeface="Cambria Math" panose="02040503050406030204" pitchFamily="18" charset="0"/>
                </a:endParaRPr>
              </a:p>
            </p:txBody>
          </p:sp>
        </mc:Choice>
        <mc:Fallback xmlns="">
          <p:sp>
            <p:nvSpPr>
              <p:cNvPr id="15" name="Rectangle 14">
                <a:extLst>
                  <a:ext uri="{FF2B5EF4-FFF2-40B4-BE49-F238E27FC236}">
                    <a16:creationId xmlns:a16="http://schemas.microsoft.com/office/drawing/2014/main" id="{62068B84-96EA-46D6-B98E-72F7E5E72DF2}"/>
                  </a:ext>
                </a:extLst>
              </p:cNvPr>
              <p:cNvSpPr>
                <a:spLocks noRot="1" noChangeAspect="1" noMove="1" noResize="1" noEditPoints="1" noAdjustHandles="1" noChangeArrowheads="1" noChangeShapeType="1" noTextEdit="1"/>
              </p:cNvSpPr>
              <p:nvPr/>
            </p:nvSpPr>
            <p:spPr>
              <a:xfrm>
                <a:off x="818267" y="3573902"/>
                <a:ext cx="11391307" cy="783869"/>
              </a:xfrm>
              <a:prstGeom prst="rect">
                <a:avLst/>
              </a:prstGeom>
              <a:blipFill>
                <a:blip r:embed="rId9"/>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338A657-3A4B-4E6A-9B60-300D90B0AF4A}"/>
                  </a:ext>
                </a:extLst>
              </p:cNvPr>
              <p:cNvSpPr/>
              <p:nvPr/>
            </p:nvSpPr>
            <p:spPr>
              <a:xfrm>
                <a:off x="799734" y="4367638"/>
                <a:ext cx="4501249" cy="72276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r>
                            <a:rPr lang="en-US" sz="2000" b="0" i="1" smtClean="0">
                              <a:solidFill>
                                <a:schemeClr val="accent2"/>
                              </a:solidFill>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f>
                        <m:fPr>
                          <m:ctrlPr>
                            <a:rPr lang="en-US" sz="2000" b="0" i="1">
                              <a:solidFill>
                                <a:srgbClr val="00B050"/>
                              </a:solidFill>
                              <a:latin typeface="Cambria Math" panose="02040503050406030204" pitchFamily="18" charset="0"/>
                              <a:ea typeface="Cambria Math" panose="02040503050406030204" pitchFamily="18" charset="0"/>
                            </a:rPr>
                          </m:ctrlPr>
                        </m:fPr>
                        <m:num>
                          <m:r>
                            <a:rPr lang="en-US" sz="2000" b="0" i="1">
                              <a:solidFill>
                                <a:srgbClr val="00B050"/>
                              </a:solidFill>
                              <a:latin typeface="Cambria Math" panose="02040503050406030204" pitchFamily="18" charset="0"/>
                              <a:ea typeface="Cambria Math" panose="02040503050406030204" pitchFamily="18" charset="0"/>
                            </a:rPr>
                            <m:t>1</m:t>
                          </m:r>
                        </m:num>
                        <m:den>
                          <m:r>
                            <a:rPr lang="en-US" sz="2000" b="0" i="1">
                              <a:solidFill>
                                <a:srgbClr val="00B050"/>
                              </a:solidFill>
                              <a:latin typeface="Cambria Math" panose="02040503050406030204" pitchFamily="18" charset="0"/>
                              <a:ea typeface="Cambria Math" panose="02040503050406030204" pitchFamily="18" charset="0"/>
                            </a:rPr>
                            <m:t>𝑟</m:t>
                          </m:r>
                        </m:den>
                      </m:f>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𝜔</m:t>
                          </m:r>
                        </m:num>
                        <m:den>
                          <m:r>
                            <a:rPr lang="en-US" sz="2000" b="0" i="1" smtClean="0">
                              <a:solidFill>
                                <a:schemeClr val="accent2"/>
                              </a:solidFill>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oMath>
                  </m:oMathPara>
                </a14:m>
                <a:endParaRPr lang="en-US" sz="2000" b="0" dirty="0">
                  <a:ea typeface="Cambria Math" panose="02040503050406030204" pitchFamily="18" charset="0"/>
                </a:endParaRPr>
              </a:p>
            </p:txBody>
          </p:sp>
        </mc:Choice>
        <mc:Fallback xmlns="">
          <p:sp>
            <p:nvSpPr>
              <p:cNvPr id="17" name="Rectangle 16">
                <a:extLst>
                  <a:ext uri="{FF2B5EF4-FFF2-40B4-BE49-F238E27FC236}">
                    <a16:creationId xmlns:a16="http://schemas.microsoft.com/office/drawing/2014/main" id="{7338A657-3A4B-4E6A-9B60-300D90B0AF4A}"/>
                  </a:ext>
                </a:extLst>
              </p:cNvPr>
              <p:cNvSpPr>
                <a:spLocks noRot="1" noChangeAspect="1" noMove="1" noResize="1" noEditPoints="1" noAdjustHandles="1" noChangeArrowheads="1" noChangeShapeType="1" noTextEdit="1"/>
              </p:cNvSpPr>
              <p:nvPr/>
            </p:nvSpPr>
            <p:spPr>
              <a:xfrm>
                <a:off x="799734" y="4367638"/>
                <a:ext cx="4501249" cy="722762"/>
              </a:xfrm>
              <a:prstGeom prst="rect">
                <a:avLst/>
              </a:prstGeom>
              <a:blipFill>
                <a:blip r:embed="rId10"/>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9C2FEBA-2748-4980-B52E-A8D349037A1B}"/>
                  </a:ext>
                </a:extLst>
              </p:cNvPr>
              <p:cNvSpPr txBox="1"/>
              <p:nvPr/>
            </p:nvSpPr>
            <p:spPr>
              <a:xfrm>
                <a:off x="748830" y="5174967"/>
                <a:ext cx="3337771" cy="67069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Recalling</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that</m:t>
                      </m:r>
                      <m:r>
                        <a:rPr lang="en-US" sz="2000" b="0" i="0"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sSup>
                            <m:sSupPr>
                              <m:ctrlPr>
                                <a:rPr lang="en-US" sz="2000" b="0" i="1" smtClean="0">
                                  <a:solidFill>
                                    <a:schemeClr val="accent2"/>
                                  </a:solidFill>
                                  <a:latin typeface="Cambria Math" panose="02040503050406030204" pitchFamily="18" charset="0"/>
                                  <a:ea typeface="Cambria Math" panose="02040503050406030204" pitchFamily="18" charset="0"/>
                                </a:rPr>
                              </m:ctrlPr>
                            </m:sSupPr>
                            <m:e>
                              <m:r>
                                <a:rPr lang="en-US" sz="2000" b="0" i="1">
                                  <a:solidFill>
                                    <a:schemeClr val="accent2"/>
                                  </a:solidFill>
                                  <a:latin typeface="Cambria Math" panose="02040503050406030204" pitchFamily="18" charset="0"/>
                                  <a:ea typeface="Cambria Math" panose="02040503050406030204" pitchFamily="18" charset="0"/>
                                </a:rPr>
                                <m:t>𝑐</m:t>
                              </m:r>
                            </m:e>
                            <m:sup>
                              <m:r>
                                <a:rPr lang="en-US" sz="2000" b="0" i="1">
                                  <a:solidFill>
                                    <a:schemeClr val="accent2"/>
                                  </a:solidFill>
                                  <a:latin typeface="Cambria Math" panose="02040503050406030204" pitchFamily="18" charset="0"/>
                                  <a:ea typeface="Cambria Math" panose="02040503050406030204" pitchFamily="18" charset="0"/>
                                </a:rPr>
                                <m:t>2</m:t>
                              </m:r>
                            </m:sup>
                          </m:sSup>
                        </m:den>
                      </m:f>
                      <m:r>
                        <a:rPr lang="en-US"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oMath>
                  </m:oMathPara>
                </a14:m>
                <a:endParaRPr lang="LID4096" sz="2000" dirty="0"/>
              </a:p>
            </p:txBody>
          </p:sp>
        </mc:Choice>
        <mc:Fallback xmlns="">
          <p:sp>
            <p:nvSpPr>
              <p:cNvPr id="18" name="TextBox 17">
                <a:extLst>
                  <a:ext uri="{FF2B5EF4-FFF2-40B4-BE49-F238E27FC236}">
                    <a16:creationId xmlns:a16="http://schemas.microsoft.com/office/drawing/2014/main" id="{79C2FEBA-2748-4980-B52E-A8D349037A1B}"/>
                  </a:ext>
                </a:extLst>
              </p:cNvPr>
              <p:cNvSpPr txBox="1">
                <a:spLocks noRot="1" noChangeAspect="1" noMove="1" noResize="1" noEditPoints="1" noAdjustHandles="1" noChangeArrowheads="1" noChangeShapeType="1" noTextEdit="1"/>
              </p:cNvSpPr>
              <p:nvPr/>
            </p:nvSpPr>
            <p:spPr>
              <a:xfrm>
                <a:off x="748830" y="5174967"/>
                <a:ext cx="3337771" cy="670696"/>
              </a:xfrm>
              <a:prstGeom prst="rect">
                <a:avLst/>
              </a:prstGeom>
              <a:blipFill>
                <a:blip r:embed="rId11"/>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15133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p:bldP spid="16" grpId="0"/>
      <p:bldP spid="12" grpId="0"/>
      <p:bldP spid="15" grpId="0" build="p"/>
      <p:bldP spid="17" grpId="0" build="p"/>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2</a:t>
                </a:r>
                <a:r>
                  <a:rPr lang="ru-RU" altLang="en-US" dirty="0">
                    <a:solidFill>
                      <a:schemeClr val="accent2">
                        <a:lumMod val="50000"/>
                      </a:schemeClr>
                    </a:solidFill>
                  </a:rPr>
                  <a:t>. </a:t>
                </a:r>
                <a:r>
                  <a:rPr lang="en-US" altLang="en-US" dirty="0">
                    <a:solidFill>
                      <a:schemeClr val="accent2">
                        <a:lumMod val="50000"/>
                      </a:schemeClr>
                    </a:solidFill>
                  </a:rPr>
                  <a:t>Electric field</a:t>
                </a:r>
                <a:r>
                  <a:rPr lang="ru-RU" altLang="en-US" dirty="0">
                    <a:solidFill>
                      <a:schemeClr val="accent2">
                        <a:lumMod val="50000"/>
                      </a:schemeClr>
                    </a:solidFill>
                  </a:rPr>
                  <a:t> </a:t>
                </a:r>
                <a14:m>
                  <m:oMath xmlns:m="http://schemas.openxmlformats.org/officeDocument/2006/math">
                    <m:acc>
                      <m:accPr>
                        <m:chr m:val="⃗"/>
                        <m:ctrlPr>
                          <a:rPr lang="ru-RU" i="1">
                            <a:solidFill>
                              <a:schemeClr val="accent2">
                                <a:lumMod val="50000"/>
                              </a:schemeClr>
                            </a:solidFill>
                            <a:latin typeface="Cambria Math" panose="02040503050406030204" pitchFamily="18" charset="0"/>
                            <a:ea typeface="Cambria Math" panose="02040503050406030204" pitchFamily="18" charset="0"/>
                          </a:rPr>
                        </m:ctrlPr>
                      </m:accPr>
                      <m:e>
                        <m:r>
                          <a:rPr lang="en-US" b="1" i="0" smtClean="0">
                            <a:solidFill>
                              <a:schemeClr val="accent2">
                                <a:lumMod val="50000"/>
                              </a:schemeClr>
                            </a:solidFill>
                            <a:latin typeface="Cambria Math" panose="02040503050406030204" pitchFamily="18" charset="0"/>
                            <a:ea typeface="Cambria Math" panose="02040503050406030204" pitchFamily="18" charset="0"/>
                          </a:rPr>
                          <m:t>𝐄</m:t>
                        </m:r>
                      </m:e>
                    </m:acc>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75697" y="2038453"/>
                <a:ext cx="8650233" cy="74905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𝐫</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d>
                        <m:dPr>
                          <m:ctrlPr>
                            <a:rPr lang="en-US" sz="2000" b="0" i="1">
                              <a:latin typeface="Cambria Math" panose="02040503050406030204" pitchFamily="18" charset="0"/>
                              <a:ea typeface="Cambria Math" panose="02040503050406030204" pitchFamily="18" charset="0"/>
                            </a:rPr>
                          </m:ctrlPr>
                        </m:dPr>
                        <m:e>
                          <m:r>
                            <a:rPr lang="en-US" sz="2000" b="0" i="1">
                              <a:solidFill>
                                <a:srgbClr val="FF0000"/>
                              </a:solidFill>
                              <a:latin typeface="Cambria Math" panose="02040503050406030204" pitchFamily="18" charset="0"/>
                              <a:ea typeface="Cambria Math" panose="02040503050406030204" pitchFamily="18" charset="0"/>
                            </a:rPr>
                            <m:t>𝑐𝑜𝑠</m:t>
                          </m:r>
                          <m:r>
                            <a:rPr lang="en-US" sz="2000" b="0" i="1">
                              <a:solidFill>
                                <a:srgbClr val="FF0000"/>
                              </a:solidFill>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oMath>
                  </m:oMathPara>
                </a14:m>
                <a:endParaRPr lang="en-US" sz="2000" dirty="0"/>
              </a:p>
            </p:txBody>
          </p:sp>
        </mc:Choice>
        <mc:Fallback xmlns="">
          <p:sp>
            <p:nvSpPr>
              <p:cNvPr id="15" name="Rectangle 14"/>
              <p:cNvSpPr>
                <a:spLocks noRot="1" noChangeAspect="1" noMove="1" noResize="1" noEditPoints="1" noAdjustHandles="1" noChangeArrowheads="1" noChangeShapeType="1" noTextEdit="1"/>
              </p:cNvSpPr>
              <p:nvPr/>
            </p:nvSpPr>
            <p:spPr>
              <a:xfrm>
                <a:off x="575697" y="2038453"/>
                <a:ext cx="8650233" cy="749051"/>
              </a:xfrm>
              <a:prstGeom prst="rect">
                <a:avLst/>
              </a:prstGeom>
              <a:blipFill>
                <a:blip r:embed="rId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292415" y="5626692"/>
                <a:ext cx="4648464" cy="790024"/>
              </a:xfrm>
              <a:prstGeom prst="rect">
                <a:avLst/>
              </a:prstGeom>
              <a:ln w="19050">
                <a:solidFill>
                  <a:srgbClr val="FF0000"/>
                </a:solid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num>
                            <m:den>
                              <m:r>
                                <a:rPr lang="en-US" sz="2000" b="0" i="1">
                                  <a:latin typeface="Cambria Math" panose="02040503050406030204" pitchFamily="18" charset="0"/>
                                  <a:ea typeface="Cambria Math" panose="02040503050406030204" pitchFamily="18" charset="0"/>
                                </a:rPr>
                                <m:t>𝑟</m:t>
                              </m:r>
                            </m:den>
                          </m:f>
                        </m:e>
                      </m:d>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oMath>
                  </m:oMathPara>
                </a14:m>
                <a:endParaRPr lang="en-US" sz="2000" b="0" i="1" dirty="0"/>
              </a:p>
            </p:txBody>
          </p:sp>
        </mc:Choice>
        <mc:Fallback xmlns="">
          <p:sp>
            <p:nvSpPr>
              <p:cNvPr id="17" name="Rectangle 16"/>
              <p:cNvSpPr>
                <a:spLocks noRot="1" noChangeAspect="1" noMove="1" noResize="1" noEditPoints="1" noAdjustHandles="1" noChangeArrowheads="1" noChangeShapeType="1" noTextEdit="1"/>
              </p:cNvSpPr>
              <p:nvPr/>
            </p:nvSpPr>
            <p:spPr>
              <a:xfrm>
                <a:off x="1292415" y="5626692"/>
                <a:ext cx="4648464" cy="790024"/>
              </a:xfrm>
              <a:prstGeom prst="rect">
                <a:avLst/>
              </a:prstGeom>
              <a:blipFill>
                <a:blip r:embed="rId5"/>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29523" y="3991684"/>
                <a:ext cx="4289656" cy="70987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solidFill>
                                <a:srgbClr val="00B050"/>
                              </a:solidFill>
                              <a:latin typeface="Cambria Math" panose="02040503050406030204" pitchFamily="18" charset="0"/>
                              <a:ea typeface="Cambria Math" panose="02040503050406030204" pitchFamily="18" charset="0"/>
                            </a:rPr>
                          </m:ctrlPr>
                        </m:fPr>
                        <m:num>
                          <m:r>
                            <a:rPr lang="en-US" sz="2000" b="0" i="1">
                              <a:solidFill>
                                <a:srgbClr val="00B050"/>
                              </a:solidFill>
                              <a:latin typeface="Cambria Math" panose="02040503050406030204" pitchFamily="18" charset="0"/>
                              <a:ea typeface="Cambria Math" panose="02040503050406030204" pitchFamily="18" charset="0"/>
                            </a:rPr>
                            <m:t>𝑐𝑜𝑠</m:t>
                          </m:r>
                          <m:r>
                            <a:rPr lang="en-US" sz="2000" b="0" i="1">
                              <a:solidFill>
                                <a:srgbClr val="00B050"/>
                              </a:solidFill>
                              <a:latin typeface="Cambria Math" panose="02040503050406030204" pitchFamily="18" charset="0"/>
                              <a:ea typeface="Cambria Math" panose="02040503050406030204" pitchFamily="18" charset="0"/>
                            </a:rPr>
                            <m:t>𝜃</m:t>
                          </m:r>
                        </m:num>
                        <m:den>
                          <m:r>
                            <a:rPr lang="en-US" sz="2000" b="0" i="1">
                              <a:solidFill>
                                <a:srgbClr val="00B050"/>
                              </a:solidFill>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oMath>
                  </m:oMathPara>
                </a14:m>
                <a:endParaRPr lang="en-US" sz="2000" b="0" i="1" dirty="0">
                  <a:latin typeface="Cambria Math"/>
                  <a:ea typeface="Cambria Math"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29523" y="3991684"/>
                <a:ext cx="4289656" cy="709874"/>
              </a:xfrm>
              <a:prstGeom prst="rect">
                <a:avLst/>
              </a:prstGeom>
              <a:blipFill>
                <a:blip r:embed="rId6"/>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41118" y="1442214"/>
                <a:ext cx="6176464" cy="619400"/>
              </a:xfrm>
              <a:prstGeom prst="rect">
                <a:avLst/>
              </a:prstGeom>
              <a:ln w="19050">
                <a:noFill/>
              </a:ln>
            </p:spPr>
            <p:txBody>
              <a:bodyPr wrap="square">
                <a:spAutoFit/>
              </a:bodyPr>
              <a:lstStyle/>
              <a:p>
                <a:pPr algn="r"/>
                <a14:m>
                  <m:oMathPara xmlns:m="http://schemas.openxmlformats.org/officeDocument/2006/math">
                    <m:oMathParaPr>
                      <m:jc m:val="center"/>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𝐫</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oMath>
                  </m:oMathPara>
                </a14:m>
                <a:endParaRPr lang="en-US" sz="2000" dirty="0"/>
              </a:p>
            </p:txBody>
          </p:sp>
        </mc:Choice>
        <mc:Fallback xmlns="">
          <p:sp>
            <p:nvSpPr>
              <p:cNvPr id="12" name="Rectangle 11"/>
              <p:cNvSpPr>
                <a:spLocks noRot="1" noChangeAspect="1" noMove="1" noResize="1" noEditPoints="1" noAdjustHandles="1" noChangeArrowheads="1" noChangeShapeType="1" noTextEdit="1"/>
              </p:cNvSpPr>
              <p:nvPr/>
            </p:nvSpPr>
            <p:spPr>
              <a:xfrm>
                <a:off x="441118" y="1442214"/>
                <a:ext cx="6176464" cy="619400"/>
              </a:xfrm>
              <a:prstGeom prst="rect">
                <a:avLst/>
              </a:prstGeom>
              <a:blipFill>
                <a:blip r:embed="rId7"/>
                <a:stretch>
                  <a:fillRect/>
                </a:stretch>
              </a:blipFill>
              <a:ln w="19050">
                <a:noFill/>
              </a:ln>
            </p:spPr>
            <p:txBody>
              <a:bodyPr/>
              <a:lstStyle/>
              <a:p>
                <a:r>
                  <a:rPr lang="LID4096">
                    <a:noFill/>
                  </a:rPr>
                  <a:t> </a:t>
                </a:r>
              </a:p>
            </p:txBody>
          </p:sp>
        </mc:Fallback>
      </mc:AlternateContent>
      <p:sp>
        <p:nvSpPr>
          <p:cNvPr id="16" name="Rectangle 15"/>
          <p:cNvSpPr/>
          <p:nvPr/>
        </p:nvSpPr>
        <p:spPr>
          <a:xfrm>
            <a:off x="503574" y="921762"/>
            <a:ext cx="3316876" cy="400110"/>
          </a:xfrm>
          <a:prstGeom prst="rect">
            <a:avLst/>
          </a:prstGeom>
        </p:spPr>
        <p:txBody>
          <a:bodyPr wrap="square">
            <a:spAutoFit/>
          </a:bodyPr>
          <a:lstStyle/>
          <a:p>
            <a:pPr algn="l"/>
            <a:r>
              <a:rPr lang="en-US" sz="2000" b="0" u="sng" dirty="0">
                <a:solidFill>
                  <a:srgbClr val="252525"/>
                </a:solidFill>
                <a:latin typeface="+mn-lt"/>
              </a:rPr>
              <a:t>The part that concerns</a:t>
            </a:r>
            <a:endParaRPr lang="en-US" sz="2000" b="0" u="sng" dirty="0">
              <a:latin typeface="+mn-lt"/>
            </a:endParaRPr>
          </a:p>
        </p:txBody>
      </p:sp>
      <p:sp>
        <p:nvSpPr>
          <p:cNvPr id="20" name="Rectangle 19"/>
          <p:cNvSpPr/>
          <p:nvPr/>
        </p:nvSpPr>
        <p:spPr>
          <a:xfrm>
            <a:off x="575697" y="3068848"/>
            <a:ext cx="3316876" cy="400110"/>
          </a:xfrm>
          <a:prstGeom prst="rect">
            <a:avLst/>
          </a:prstGeom>
        </p:spPr>
        <p:txBody>
          <a:bodyPr wrap="square">
            <a:spAutoFit/>
          </a:bodyPr>
          <a:lstStyle/>
          <a:p>
            <a:pPr algn="l"/>
            <a:r>
              <a:rPr lang="en-US" sz="2000" b="0" u="sng" dirty="0">
                <a:solidFill>
                  <a:srgbClr val="252525"/>
                </a:solidFill>
                <a:latin typeface="+mn-lt"/>
              </a:rPr>
              <a:t>Electric field</a:t>
            </a:r>
            <a:endParaRPr lang="en-US" sz="2000" b="0" u="sng" dirty="0">
              <a:latin typeface="+mn-lt"/>
            </a:endParaRPr>
          </a:p>
        </p:txBody>
      </p:sp>
      <mc:AlternateContent xmlns:mc="http://schemas.openxmlformats.org/markup-compatibility/2006" xmlns:a14="http://schemas.microsoft.com/office/drawing/2010/main">
        <mc:Choice Requires="a14">
          <p:sp>
            <p:nvSpPr>
              <p:cNvPr id="22" name="Rectangle 21"/>
              <p:cNvSpPr/>
              <p:nvPr/>
            </p:nvSpPr>
            <p:spPr>
              <a:xfrm>
                <a:off x="2051943" y="2856752"/>
                <a:ext cx="1946851" cy="74905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a:rPr>
                        <m:t>−</m:t>
                      </m:r>
                      <m:r>
                        <a:rPr lang="en-US" sz="200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22" name="Rectangle 21"/>
              <p:cNvSpPr>
                <a:spLocks noRot="1" noChangeAspect="1" noMove="1" noResize="1" noEditPoints="1" noAdjustHandles="1" noChangeArrowheads="1" noChangeShapeType="1" noTextEdit="1"/>
              </p:cNvSpPr>
              <p:nvPr/>
            </p:nvSpPr>
            <p:spPr>
              <a:xfrm>
                <a:off x="2051943" y="2856752"/>
                <a:ext cx="1946851" cy="749051"/>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917016" y="718725"/>
                <a:ext cx="537675" cy="74905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24" name="Rectangle 23"/>
              <p:cNvSpPr>
                <a:spLocks noRot="1" noChangeAspect="1" noMove="1" noResize="1" noEditPoints="1" noAdjustHandles="1" noChangeArrowheads="1" noChangeShapeType="1" noTextEdit="1"/>
              </p:cNvSpPr>
              <p:nvPr/>
            </p:nvSpPr>
            <p:spPr>
              <a:xfrm>
                <a:off x="2917016" y="718725"/>
                <a:ext cx="537675" cy="749051"/>
              </a:xfrm>
              <a:prstGeom prst="rect">
                <a:avLst/>
              </a:prstGeom>
              <a:blipFill>
                <a:blip r:embed="rId9"/>
                <a:stretch>
                  <a:fillRect/>
                </a:stretch>
              </a:blipFill>
              <a:ln w="19050">
                <a:noFill/>
              </a:ln>
            </p:spPr>
            <p:txBody>
              <a:bodyPr/>
              <a:lstStyle/>
              <a:p>
                <a:r>
                  <a:rPr lang="en-US">
                    <a:noFill/>
                  </a:rPr>
                  <a:t> </a:t>
                </a:r>
              </a:p>
            </p:txBody>
          </p:sp>
        </mc:Fallback>
      </mc:AlternateContent>
      <p:sp>
        <p:nvSpPr>
          <p:cNvPr id="13" name="Content Placeholder 4">
            <a:extLst>
              <a:ext uri="{FF2B5EF4-FFF2-40B4-BE49-F238E27FC236}">
                <a16:creationId xmlns:a16="http://schemas.microsoft.com/office/drawing/2014/main" id="{FED02AB4-4100-4210-83F8-9DC5EF2C96B1}"/>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16</a:t>
            </a:fld>
            <a:endParaRPr lang="en-US" b="0" kern="0"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7F28B20-3954-4C26-BE54-2D58CDA2D636}"/>
                  </a:ext>
                </a:extLst>
              </p:cNvPr>
              <p:cNvSpPr/>
              <p:nvPr/>
            </p:nvSpPr>
            <p:spPr>
              <a:xfrm>
                <a:off x="629523" y="4705579"/>
                <a:ext cx="11480592" cy="79002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d>
                        <m:dPr>
                          <m:begChr m:val="{"/>
                          <m:endChr m:val="}"/>
                          <m:ctrlPr>
                            <a:rPr lang="en-US" sz="2000" b="0" i="1">
                              <a:latin typeface="Cambria Math" panose="02040503050406030204" pitchFamily="18" charset="0"/>
                              <a:ea typeface="Cambria Math" panose="02040503050406030204" pitchFamily="18" charset="0"/>
                            </a:rPr>
                          </m:ctrlPr>
                        </m:dPr>
                        <m:e>
                          <m:d>
                            <m:dPr>
                              <m:ctrlPr>
                                <a:rPr lang="en-US" sz="2000" b="0" i="1">
                                  <a:latin typeface="Cambria Math" panose="02040503050406030204" pitchFamily="18" charset="0"/>
                                  <a:ea typeface="Cambria Math" panose="02040503050406030204" pitchFamily="18" charset="0"/>
                                </a:rPr>
                              </m:ctrlPr>
                            </m:dPr>
                            <m:e>
                              <m:f>
                                <m:fPr>
                                  <m:ctrlPr>
                                    <a:rPr lang="en-US" sz="2000" b="0" i="1">
                                      <a:solidFill>
                                        <a:srgbClr val="00B050"/>
                                      </a:solidFill>
                                      <a:latin typeface="Cambria Math" panose="02040503050406030204" pitchFamily="18" charset="0"/>
                                      <a:ea typeface="Cambria Math" panose="02040503050406030204" pitchFamily="18" charset="0"/>
                                    </a:rPr>
                                  </m:ctrlPr>
                                </m:fPr>
                                <m:num>
                                  <m:r>
                                    <a:rPr lang="en-US" sz="2000" b="0" i="1">
                                      <a:solidFill>
                                        <a:srgbClr val="00B050"/>
                                      </a:solidFill>
                                      <a:latin typeface="Cambria Math" panose="02040503050406030204" pitchFamily="18" charset="0"/>
                                      <a:ea typeface="Cambria Math" panose="02040503050406030204" pitchFamily="18" charset="0"/>
                                    </a:rPr>
                                    <m:t>𝑐𝑜𝑠</m:t>
                                  </m:r>
                                  <m:r>
                                    <a:rPr lang="en-US" sz="2000" b="0" i="1">
                                      <a:solidFill>
                                        <a:srgbClr val="00B050"/>
                                      </a:solidFill>
                                      <a:latin typeface="Cambria Math" panose="02040503050406030204" pitchFamily="18" charset="0"/>
                                      <a:ea typeface="Cambria Math" panose="02040503050406030204" pitchFamily="18" charset="0"/>
                                    </a:rPr>
                                    <m:t>𝜃</m:t>
                                  </m:r>
                                </m:num>
                                <m:den>
                                  <m:r>
                                    <a:rPr lang="en-US" sz="2000" b="0" i="1">
                                      <a:solidFill>
                                        <a:srgbClr val="00B050"/>
                                      </a:solidFill>
                                      <a:latin typeface="Cambria Math" panose="02040503050406030204" pitchFamily="18" charset="0"/>
                                      <a:ea typeface="Cambria Math" panose="02040503050406030204" pitchFamily="18" charset="0"/>
                                    </a:rPr>
                                    <m:t>𝑟</m:t>
                                  </m:r>
                                </m:den>
                              </m:f>
                              <m:r>
                                <a:rPr lang="en-US" sz="2000" b="0" i="1">
                                  <a:latin typeface="Cambria Math"/>
                                  <a:ea typeface="Cambria Math" panose="02040503050406030204" pitchFamily="18" charset="0"/>
                                </a:rPr>
                                <m:t>−</m:t>
                              </m:r>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1</m:t>
                                  </m:r>
                                </m:num>
                                <m:den>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a:solidFill>
                                    <a:srgbClr val="FF0000"/>
                                  </a:solidFill>
                                  <a:latin typeface="Cambria Math" panose="02040503050406030204" pitchFamily="18" charset="0"/>
                                  <a:ea typeface="Cambria Math" panose="02040503050406030204" pitchFamily="18" charset="0"/>
                                </a:rPr>
                                <m:t>𝑐𝑜𝑠</m:t>
                              </m:r>
                              <m:r>
                                <a:rPr lang="en-US" sz="2000" b="0" i="1">
                                  <a:solidFill>
                                    <a:srgbClr val="FF0000"/>
                                  </a:solidFill>
                                  <a:latin typeface="Cambria Math" panose="02040503050406030204" pitchFamily="18" charset="0"/>
                                  <a:ea typeface="Cambria Math" panose="02040503050406030204" pitchFamily="18" charset="0"/>
                                </a:rPr>
                                <m:t>𝜃</m:t>
                              </m:r>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num>
                            <m:den>
                              <m:r>
                                <a:rPr lang="en-US" sz="2000" b="0" i="1">
                                  <a:latin typeface="Cambria Math" panose="02040503050406030204" pitchFamily="18" charset="0"/>
                                  <a:ea typeface="Cambria Math" panose="02040503050406030204" pitchFamily="18" charset="0"/>
                                </a:rPr>
                                <m:t>𝑟</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oMath>
                  </m:oMathPara>
                </a14:m>
                <a:endParaRPr lang="en-US" sz="2000" b="0" i="1" dirty="0"/>
              </a:p>
            </p:txBody>
          </p:sp>
        </mc:Choice>
        <mc:Fallback xmlns="">
          <p:sp>
            <p:nvSpPr>
              <p:cNvPr id="14" name="Rectangle 13">
                <a:extLst>
                  <a:ext uri="{FF2B5EF4-FFF2-40B4-BE49-F238E27FC236}">
                    <a16:creationId xmlns:a16="http://schemas.microsoft.com/office/drawing/2014/main" id="{37F28B20-3954-4C26-BE54-2D58CDA2D636}"/>
                  </a:ext>
                </a:extLst>
              </p:cNvPr>
              <p:cNvSpPr>
                <a:spLocks noRot="1" noChangeAspect="1" noMove="1" noResize="1" noEditPoints="1" noAdjustHandles="1" noChangeArrowheads="1" noChangeShapeType="1" noTextEdit="1"/>
              </p:cNvSpPr>
              <p:nvPr/>
            </p:nvSpPr>
            <p:spPr>
              <a:xfrm>
                <a:off x="629523" y="4705579"/>
                <a:ext cx="11480592" cy="790024"/>
              </a:xfrm>
              <a:prstGeom prst="rect">
                <a:avLst/>
              </a:prstGeom>
              <a:blipFill>
                <a:blip r:embed="rId10"/>
                <a:stretch>
                  <a:fillRect/>
                </a:stretch>
              </a:blipFill>
              <a:ln w="19050">
                <a:noFill/>
              </a:ln>
            </p:spPr>
            <p:txBody>
              <a:bodyPr/>
              <a:lstStyle/>
              <a:p>
                <a:r>
                  <a:rPr lang="LID4096">
                    <a:noFill/>
                  </a:rPr>
                  <a:t> </a:t>
                </a:r>
              </a:p>
            </p:txBody>
          </p:sp>
        </mc:Fallback>
      </mc:AlternateContent>
      <p:sp>
        <p:nvSpPr>
          <p:cNvPr id="18" name="Left Brace 17">
            <a:extLst>
              <a:ext uri="{FF2B5EF4-FFF2-40B4-BE49-F238E27FC236}">
                <a16:creationId xmlns:a16="http://schemas.microsoft.com/office/drawing/2014/main" id="{19BBCCE8-1FAF-4C5A-9DBA-D723F7185071}"/>
              </a:ext>
            </a:extLst>
          </p:cNvPr>
          <p:cNvSpPr/>
          <p:nvPr/>
        </p:nvSpPr>
        <p:spPr bwMode="auto">
          <a:xfrm rot="5400000">
            <a:off x="7417737" y="1577716"/>
            <a:ext cx="180555" cy="4851219"/>
          </a:xfrm>
          <a:prstGeom prst="leftBrace">
            <a:avLst>
              <a:gd name="adj1" fmla="val 33094"/>
              <a:gd name="adj2" fmla="val 52123"/>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E8110A2-CF34-4E9F-B8DB-52AA2F132DCE}"/>
                  </a:ext>
                </a:extLst>
              </p:cNvPr>
              <p:cNvSpPr/>
              <p:nvPr/>
            </p:nvSpPr>
            <p:spPr>
              <a:xfrm>
                <a:off x="7096258" y="3144957"/>
                <a:ext cx="823511" cy="74905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21" name="Rectangle 20">
                <a:extLst>
                  <a:ext uri="{FF2B5EF4-FFF2-40B4-BE49-F238E27FC236}">
                    <a16:creationId xmlns:a16="http://schemas.microsoft.com/office/drawing/2014/main" id="{8E8110A2-CF34-4E9F-B8DB-52AA2F132DCE}"/>
                  </a:ext>
                </a:extLst>
              </p:cNvPr>
              <p:cNvSpPr>
                <a:spLocks noRot="1" noChangeAspect="1" noMove="1" noResize="1" noEditPoints="1" noAdjustHandles="1" noChangeArrowheads="1" noChangeShapeType="1" noTextEdit="1"/>
              </p:cNvSpPr>
              <p:nvPr/>
            </p:nvSpPr>
            <p:spPr>
              <a:xfrm>
                <a:off x="7096258" y="3144957"/>
                <a:ext cx="823511" cy="749051"/>
              </a:xfrm>
              <a:prstGeom prst="rect">
                <a:avLst/>
              </a:prstGeom>
              <a:blipFill>
                <a:blip r:embed="rId11"/>
                <a:stretch>
                  <a:fillRect/>
                </a:stretch>
              </a:blipFill>
              <a:ln w="19050">
                <a:noFill/>
              </a:ln>
            </p:spPr>
            <p:txBody>
              <a:bodyPr/>
              <a:lstStyle/>
              <a:p>
                <a:r>
                  <a:rPr lang="LID4096">
                    <a:noFill/>
                  </a:rPr>
                  <a:t> </a:t>
                </a:r>
              </a:p>
            </p:txBody>
          </p:sp>
        </mc:Fallback>
      </mc:AlternateContent>
      <p:sp>
        <p:nvSpPr>
          <p:cNvPr id="23" name="Left Brace 22">
            <a:extLst>
              <a:ext uri="{FF2B5EF4-FFF2-40B4-BE49-F238E27FC236}">
                <a16:creationId xmlns:a16="http://schemas.microsoft.com/office/drawing/2014/main" id="{36A66DF1-82EE-4AD7-996E-6CEE301B497B}"/>
              </a:ext>
            </a:extLst>
          </p:cNvPr>
          <p:cNvSpPr/>
          <p:nvPr/>
        </p:nvSpPr>
        <p:spPr bwMode="auto">
          <a:xfrm rot="5400000">
            <a:off x="2923883" y="2199500"/>
            <a:ext cx="180555" cy="3625196"/>
          </a:xfrm>
          <a:prstGeom prst="leftBrace">
            <a:avLst>
              <a:gd name="adj1" fmla="val 33094"/>
              <a:gd name="adj2" fmla="val 52123"/>
            </a:avLst>
          </a:pr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AEB0082-CCEA-458C-B053-652576C45437}"/>
                  </a:ext>
                </a:extLst>
              </p:cNvPr>
              <p:cNvSpPr/>
              <p:nvPr/>
            </p:nvSpPr>
            <p:spPr>
              <a:xfrm>
                <a:off x="2494038" y="3507037"/>
                <a:ext cx="749649" cy="400110"/>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a:rPr>
                        <m:t>−</m:t>
                      </m:r>
                      <m:r>
                        <a:rPr lang="en-US" sz="200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𝑉</m:t>
                      </m:r>
                    </m:oMath>
                  </m:oMathPara>
                </a14:m>
                <a:endParaRPr lang="en-US" sz="2000" dirty="0"/>
              </a:p>
            </p:txBody>
          </p:sp>
        </mc:Choice>
        <mc:Fallback xmlns="">
          <p:sp>
            <p:nvSpPr>
              <p:cNvPr id="25" name="Rectangle 24">
                <a:extLst>
                  <a:ext uri="{FF2B5EF4-FFF2-40B4-BE49-F238E27FC236}">
                    <a16:creationId xmlns:a16="http://schemas.microsoft.com/office/drawing/2014/main" id="{1AEB0082-CCEA-458C-B053-652576C45437}"/>
                  </a:ext>
                </a:extLst>
              </p:cNvPr>
              <p:cNvSpPr>
                <a:spLocks noRot="1" noChangeAspect="1" noMove="1" noResize="1" noEditPoints="1" noAdjustHandles="1" noChangeArrowheads="1" noChangeShapeType="1" noTextEdit="1"/>
              </p:cNvSpPr>
              <p:nvPr/>
            </p:nvSpPr>
            <p:spPr>
              <a:xfrm>
                <a:off x="2494038" y="3507037"/>
                <a:ext cx="749649" cy="400110"/>
              </a:xfrm>
              <a:prstGeom prst="rect">
                <a:avLst/>
              </a:prstGeom>
              <a:blipFill>
                <a:blip r:embed="rId12"/>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C9E1225-F2D6-4EDA-95BC-959EAC29EC29}"/>
                  </a:ext>
                </a:extLst>
              </p:cNvPr>
              <p:cNvSpPr/>
              <p:nvPr/>
            </p:nvSpPr>
            <p:spPr>
              <a:xfrm>
                <a:off x="6295841" y="5815301"/>
                <a:ext cx="5284361" cy="412805"/>
              </a:xfrm>
              <a:prstGeom prst="rect">
                <a:avLst/>
              </a:prstGeom>
            </p:spPr>
            <p:txBody>
              <a:bodyPr wrap="square">
                <a:spAutoFit/>
              </a:bodyPr>
              <a:lstStyle/>
              <a:p>
                <a:pPr algn="l"/>
                <a:r>
                  <a:rPr lang="en-US" sz="2000" b="0" dirty="0">
                    <a:solidFill>
                      <a:srgbClr val="252525"/>
                    </a:solidFill>
                    <a:latin typeface="+mn-lt"/>
                  </a:rPr>
                  <a:t>Electric field has only the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oMath>
                </a14:m>
                <a:r>
                  <a:rPr lang="en-US" sz="2000" b="0" dirty="0">
                    <a:solidFill>
                      <a:srgbClr val="252525"/>
                    </a:solidFill>
                    <a:latin typeface="+mn-lt"/>
                  </a:rPr>
                  <a:t>-component! </a:t>
                </a:r>
                <a:endParaRPr lang="en-US" sz="2000" b="0" dirty="0">
                  <a:latin typeface="+mn-lt"/>
                </a:endParaRPr>
              </a:p>
            </p:txBody>
          </p:sp>
        </mc:Choice>
        <mc:Fallback xmlns="">
          <p:sp>
            <p:nvSpPr>
              <p:cNvPr id="26" name="Rectangle 25">
                <a:extLst>
                  <a:ext uri="{FF2B5EF4-FFF2-40B4-BE49-F238E27FC236}">
                    <a16:creationId xmlns:a16="http://schemas.microsoft.com/office/drawing/2014/main" id="{1C9E1225-F2D6-4EDA-95BC-959EAC29EC29}"/>
                  </a:ext>
                </a:extLst>
              </p:cNvPr>
              <p:cNvSpPr>
                <a:spLocks noRot="1" noChangeAspect="1" noMove="1" noResize="1" noEditPoints="1" noAdjustHandles="1" noChangeArrowheads="1" noChangeShapeType="1" noTextEdit="1"/>
              </p:cNvSpPr>
              <p:nvPr/>
            </p:nvSpPr>
            <p:spPr>
              <a:xfrm>
                <a:off x="6295841" y="5815301"/>
                <a:ext cx="5284361" cy="412805"/>
              </a:xfrm>
              <a:prstGeom prst="rect">
                <a:avLst/>
              </a:prstGeom>
              <a:blipFill>
                <a:blip r:embed="rId13"/>
                <a:stretch>
                  <a:fillRect l="-1269" t="-7353" b="-26471"/>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4BCAF24-47A5-42C4-AA77-F71DB23AEEB6}"/>
                  </a:ext>
                </a:extLst>
              </p:cNvPr>
              <p:cNvSpPr/>
              <p:nvPr/>
            </p:nvSpPr>
            <p:spPr>
              <a:xfrm>
                <a:off x="4841421" y="3977079"/>
                <a:ext cx="5333183" cy="79002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nl-NL"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d>
                        <m:dPr>
                          <m:ctrlPr>
                            <a:rPr lang="en-US" sz="2000" b="0" i="1">
                              <a:latin typeface="Cambria Math" panose="02040503050406030204" pitchFamily="18" charset="0"/>
                              <a:ea typeface="Cambria Math" panose="02040503050406030204" pitchFamily="18" charset="0"/>
                            </a:rPr>
                          </m:ctrlPr>
                        </m:dPr>
                        <m:e>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1</m:t>
                              </m:r>
                            </m:num>
                            <m:den>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a:solidFill>
                                <a:srgbClr val="FF0000"/>
                              </a:solidFill>
                              <a:latin typeface="Cambria Math" panose="02040503050406030204" pitchFamily="18" charset="0"/>
                              <a:ea typeface="Cambria Math" panose="02040503050406030204" pitchFamily="18" charset="0"/>
                            </a:rPr>
                            <m:t>𝑐𝑜𝑠</m:t>
                          </m:r>
                          <m:r>
                            <a:rPr lang="en-US" sz="2000" b="0" i="1">
                              <a:solidFill>
                                <a:srgbClr val="FF0000"/>
                              </a:solidFill>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num>
                            <m:den>
                              <m:r>
                                <a:rPr lang="en-US" sz="2000" b="0" i="1">
                                  <a:solidFill>
                                    <a:srgbClr val="FF0000"/>
                                  </a:solidFill>
                                  <a:latin typeface="Cambria Math" panose="02040503050406030204" pitchFamily="18" charset="0"/>
                                  <a:ea typeface="Cambria Math" panose="02040503050406030204" pitchFamily="18" charset="0"/>
                                </a:rPr>
                                <m:t>𝑟</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oMath>
                  </m:oMathPara>
                </a14:m>
                <a:endParaRPr lang="en-US" sz="2000" b="0" i="1" dirty="0">
                  <a:latin typeface="Cambria Math"/>
                  <a:ea typeface="Cambria Math" panose="02040503050406030204" pitchFamily="18" charset="0"/>
                </a:endParaRPr>
              </a:p>
            </p:txBody>
          </p:sp>
        </mc:Choice>
        <mc:Fallback xmlns="">
          <p:sp>
            <p:nvSpPr>
              <p:cNvPr id="27" name="Rectangle 26">
                <a:extLst>
                  <a:ext uri="{FF2B5EF4-FFF2-40B4-BE49-F238E27FC236}">
                    <a16:creationId xmlns:a16="http://schemas.microsoft.com/office/drawing/2014/main" id="{14BCAF24-47A5-42C4-AA77-F71DB23AEEB6}"/>
                  </a:ext>
                </a:extLst>
              </p:cNvPr>
              <p:cNvSpPr>
                <a:spLocks noRot="1" noChangeAspect="1" noMove="1" noResize="1" noEditPoints="1" noAdjustHandles="1" noChangeArrowheads="1" noChangeShapeType="1" noTextEdit="1"/>
              </p:cNvSpPr>
              <p:nvPr/>
            </p:nvSpPr>
            <p:spPr>
              <a:xfrm>
                <a:off x="4841421" y="3977079"/>
                <a:ext cx="5333183" cy="790024"/>
              </a:xfrm>
              <a:prstGeom prst="rect">
                <a:avLst/>
              </a:prstGeom>
              <a:blipFill>
                <a:blip r:embed="rId14"/>
                <a:stretch>
                  <a:fillRect/>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407185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p:bldP spid="12" grpId="0"/>
      <p:bldP spid="20" grpId="0"/>
      <p:bldP spid="22" grpId="0"/>
      <p:bldP spid="14" grpId="0"/>
      <p:bldP spid="18" grpId="0" animBg="1"/>
      <p:bldP spid="21" grpId="0"/>
      <p:bldP spid="23" grpId="0" animBg="1"/>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2</a:t>
                </a:r>
                <a:r>
                  <a:rPr lang="ru-RU" altLang="en-US" dirty="0">
                    <a:solidFill>
                      <a:schemeClr val="accent2">
                        <a:lumMod val="50000"/>
                      </a:schemeClr>
                    </a:solidFill>
                  </a:rPr>
                  <a:t>. </a:t>
                </a:r>
                <a:r>
                  <a:rPr lang="en-US" altLang="en-US" dirty="0">
                    <a:solidFill>
                      <a:schemeClr val="accent2">
                        <a:lumMod val="50000"/>
                      </a:schemeClr>
                    </a:solidFill>
                  </a:rPr>
                  <a:t>Magnetic field</a:t>
                </a:r>
                <a:r>
                  <a:rPr lang="ru-RU" altLang="en-US" dirty="0">
                    <a:solidFill>
                      <a:schemeClr val="accent2">
                        <a:lumMod val="50000"/>
                      </a:schemeClr>
                    </a:solidFill>
                  </a:rPr>
                  <a:t> </a:t>
                </a:r>
                <a14:m>
                  <m:oMath xmlns:m="http://schemas.openxmlformats.org/officeDocument/2006/math">
                    <m:acc>
                      <m:accPr>
                        <m:chr m:val="⃗"/>
                        <m:ctrlPr>
                          <a:rPr lang="ru-RU" i="1">
                            <a:solidFill>
                              <a:schemeClr val="accent2">
                                <a:lumMod val="50000"/>
                              </a:schemeClr>
                            </a:solidFill>
                            <a:latin typeface="Cambria Math" panose="02040503050406030204" pitchFamily="18" charset="0"/>
                            <a:ea typeface="Cambria Math" panose="02040503050406030204" pitchFamily="18" charset="0"/>
                          </a:rPr>
                        </m:ctrlPr>
                      </m:accPr>
                      <m:e>
                        <m:r>
                          <a:rPr lang="en-US" b="1" i="0" smtClean="0">
                            <a:solidFill>
                              <a:schemeClr val="accent2">
                                <a:lumMod val="50000"/>
                              </a:schemeClr>
                            </a:solidFill>
                            <a:latin typeface="Cambria Math"/>
                            <a:ea typeface="Cambria Math" panose="02040503050406030204" pitchFamily="18" charset="0"/>
                          </a:rPr>
                          <m:t>𝐁</m:t>
                        </m:r>
                      </m:e>
                    </m:acc>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10672" y="4854347"/>
                <a:ext cx="8421985" cy="77726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solidFill>
                                <a:srgbClr val="00B050"/>
                              </a:solidFill>
                              <a:latin typeface="Cambria Math" panose="02040503050406030204" pitchFamily="18" charset="0"/>
                              <a:ea typeface="Cambria Math" panose="02040503050406030204" pitchFamily="18" charset="0"/>
                            </a:rPr>
                          </m:ctrlPr>
                        </m:fPr>
                        <m:num>
                          <m:r>
                            <a:rPr lang="en-US" sz="2000" b="0" i="1">
                              <a:solidFill>
                                <a:srgbClr val="00B050"/>
                              </a:solidFill>
                              <a:latin typeface="Cambria Math" panose="02040503050406030204" pitchFamily="18" charset="0"/>
                              <a:ea typeface="Cambria Math" panose="02040503050406030204" pitchFamily="18" charset="0"/>
                            </a:rPr>
                            <m:t>1</m:t>
                          </m:r>
                        </m:num>
                        <m:den>
                          <m:r>
                            <a:rPr lang="en-US" sz="2000" b="0" i="1">
                              <a:solidFill>
                                <a:srgbClr val="00B050"/>
                              </a:solidFill>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num>
                            <m:den>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m:oMathPara>
                </a14:m>
                <a:endParaRPr lang="en-US" sz="2000" b="0" dirty="0"/>
              </a:p>
            </p:txBody>
          </p:sp>
        </mc:Choice>
        <mc:Fallback xmlns="">
          <p:sp>
            <p:nvSpPr>
              <p:cNvPr id="12" name="Rectangle 11"/>
              <p:cNvSpPr>
                <a:spLocks noRot="1" noChangeAspect="1" noMove="1" noResize="1" noEditPoints="1" noAdjustHandles="1" noChangeArrowheads="1" noChangeShapeType="1" noTextEdit="1"/>
              </p:cNvSpPr>
              <p:nvPr/>
            </p:nvSpPr>
            <p:spPr>
              <a:xfrm>
                <a:off x="610672" y="4854347"/>
                <a:ext cx="8421985" cy="777264"/>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562802" y="5729004"/>
                <a:ext cx="4570603" cy="790024"/>
              </a:xfrm>
              <a:prstGeom prst="rect">
                <a:avLst/>
              </a:prstGeom>
              <a:ln w="19050">
                <a:solidFill>
                  <a:srgbClr val="FF0000"/>
                </a:solidFill>
              </a:ln>
            </p:spPr>
            <p:txBody>
              <a:bodyPr wrap="square">
                <a:spAutoFit/>
              </a:bodyPr>
              <a:lstStyle/>
              <a:p>
                <a:pPr algn="r"/>
                <a14:m>
                  <m:oMathPara xmlns:m="http://schemas.openxmlformats.org/officeDocument/2006/math">
                    <m:oMathParaPr>
                      <m:jc m:val="center"/>
                    </m:oMathParaPr>
                    <m:oMath xmlns:m="http://schemas.openxmlformats.org/officeDocument/2006/math">
                      <m:acc>
                        <m:accPr>
                          <m:chr m:val="⃗"/>
                          <m:ctrlPr>
                            <a:rPr lang="en-US" sz="200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num>
                            <m:den>
                              <m:r>
                                <a:rPr lang="en-US" sz="2000" b="0" i="1">
                                  <a:solidFill>
                                    <a:srgbClr val="00B050"/>
                                  </a:solidFill>
                                  <a:latin typeface="Cambria Math" panose="02040503050406030204" pitchFamily="18" charset="0"/>
                                  <a:ea typeface="Cambria Math" panose="02040503050406030204" pitchFamily="18" charset="0"/>
                                </a:rPr>
                                <m:t>𝑟</m:t>
                              </m:r>
                            </m:den>
                          </m:f>
                        </m:e>
                      </m:d>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m:oMathPara>
                </a14:m>
                <a:endParaRPr lang="en-US" sz="2000" b="0" dirty="0"/>
              </a:p>
            </p:txBody>
          </p:sp>
        </mc:Choice>
        <mc:Fallback xmlns="">
          <p:sp>
            <p:nvSpPr>
              <p:cNvPr id="22" name="Rectangle 21"/>
              <p:cNvSpPr>
                <a:spLocks noRot="1" noChangeAspect="1" noMove="1" noResize="1" noEditPoints="1" noAdjustHandles="1" noChangeArrowheads="1" noChangeShapeType="1" noTextEdit="1"/>
              </p:cNvSpPr>
              <p:nvPr/>
            </p:nvSpPr>
            <p:spPr>
              <a:xfrm>
                <a:off x="3562802" y="5729004"/>
                <a:ext cx="4570603" cy="790024"/>
              </a:xfrm>
              <a:prstGeom prst="rect">
                <a:avLst/>
              </a:prstGeom>
              <a:blipFill>
                <a:blip r:embed="rId5"/>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04452" y="842368"/>
                <a:ext cx="9076045" cy="64011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𝐫</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smtClean="0">
                              <a:solidFill>
                                <a:srgbClr val="FF0000"/>
                              </a:solidFill>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e>
                      </m:d>
                      <m:r>
                        <a:rPr lang="nl-NL" sz="2000" b="0" i="1" smtClean="0">
                          <a:latin typeface="Cambria Math" panose="02040503050406030204" pitchFamily="18" charset="0"/>
                          <a:ea typeface="Cambria Math" panose="02040503050406030204" pitchFamily="18" charset="0"/>
                        </a:rPr>
                        <m:t>       </m:t>
                      </m:r>
                      <m:r>
                        <m:rPr>
                          <m:sty m:val="p"/>
                        </m:rPr>
                        <a:rPr lang="nl-NL" sz="2000" b="0" i="0" smtClean="0">
                          <a:latin typeface="Cambria Math" panose="02040503050406030204" pitchFamily="18" charset="0"/>
                          <a:ea typeface="Cambria Math" panose="02040503050406030204" pitchFamily="18" charset="0"/>
                        </a:rPr>
                        <m:t>NB</m:t>
                      </m:r>
                      <m:r>
                        <a:rPr lang="nl-NL" sz="2000" b="0" i="1" smtClean="0">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𝐴</m:t>
                          </m:r>
                        </m:e>
                        <m:sub>
                          <m:r>
                            <a:rPr lang="en-US" sz="2000" b="0" i="1">
                              <a:latin typeface="Cambria Math"/>
                              <a:ea typeface="Cambria Math"/>
                            </a:rPr>
                            <m:t>𝜙</m:t>
                          </m:r>
                        </m:sub>
                      </m:sSub>
                      <m:r>
                        <a:rPr lang="nl-NL" sz="2000" b="0" i="1" smtClean="0">
                          <a:latin typeface="Cambria Math" panose="02040503050406030204" pitchFamily="18" charset="0"/>
                          <a:ea typeface="Cambria Math"/>
                        </a:rPr>
                        <m:t>=0</m:t>
                      </m:r>
                    </m:oMath>
                  </m:oMathPara>
                </a14:m>
                <a:endParaRPr lang="en-US" sz="2000" dirty="0"/>
              </a:p>
            </p:txBody>
          </p:sp>
        </mc:Choice>
        <mc:Fallback xmlns="">
          <p:sp>
            <p:nvSpPr>
              <p:cNvPr id="11" name="Rectangle 10"/>
              <p:cNvSpPr>
                <a:spLocks noRot="1" noChangeAspect="1" noMove="1" noResize="1" noEditPoints="1" noAdjustHandles="1" noChangeArrowheads="1" noChangeShapeType="1" noTextEdit="1"/>
              </p:cNvSpPr>
              <p:nvPr/>
            </p:nvSpPr>
            <p:spPr>
              <a:xfrm>
                <a:off x="604452" y="842368"/>
                <a:ext cx="9076045" cy="640112"/>
              </a:xfrm>
              <a:prstGeom prst="rect">
                <a:avLst/>
              </a:prstGeom>
              <a:blipFill>
                <a:blip r:embed="rId6"/>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63743" y="1546491"/>
                <a:ext cx="12067910" cy="77726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r>
                        <a:rPr lang="en-US" sz="200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r>
                        <a:rPr lang="en-US" sz="2000" b="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r>
                            <a:rPr lang="en-US" sz="2000" b="0" i="1">
                              <a:latin typeface="Cambria Math"/>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m:t>
                              </m:r>
                            </m:num>
                            <m:den>
                              <m:r>
                                <a:rPr lang="en-US" sz="2000" b="0" i="1">
                                  <a:latin typeface="Cambria Math"/>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𝜃</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r>
                                <a:rPr lang="en-US" sz="2000" b="0" i="1">
                                  <a:latin typeface="Cambria Math"/>
                                  <a:ea typeface="Cambria Math" panose="02040503050406030204" pitchFamily="18" charset="0"/>
                                </a:rPr>
                                <m:t> </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𝐴</m:t>
                                  </m:r>
                                </m:e>
                                <m:sub>
                                  <m:r>
                                    <a:rPr lang="en-US" sz="2000" b="0" i="1">
                                      <a:latin typeface="Cambria Math"/>
                                      <a:ea typeface="Cambria Math"/>
                                    </a:rPr>
                                    <m:t>𝜙</m:t>
                                  </m:r>
                                </m:sub>
                              </m:sSub>
                            </m:e>
                          </m:d>
                          <m:r>
                            <a:rPr lang="en-US" sz="2000" b="0" i="1">
                              <a:latin typeface="Cambria Math"/>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𝜃</m:t>
                                  </m:r>
                                </m:sub>
                              </m:sSub>
                            </m:num>
                            <m:den>
                              <m:r>
                                <a:rPr lang="en-US" sz="2000" b="0" i="1">
                                  <a:latin typeface="Cambria Math"/>
                                  <a:ea typeface="Cambria Math" panose="02040503050406030204" pitchFamily="18" charset="0"/>
                                </a:rPr>
                                <m:t>𝜕</m:t>
                              </m:r>
                              <m:r>
                                <a:rPr lang="en-US" sz="2000" b="0" i="1">
                                  <a:latin typeface="Cambria Math"/>
                                  <a:ea typeface="Cambria Math"/>
                                </a:rPr>
                                <m:t>𝜙</m:t>
                              </m:r>
                            </m:den>
                          </m:f>
                        </m:e>
                      </m:d>
                      <m:r>
                        <a:rPr lang="ru-RU" sz="2000" b="0" i="1">
                          <a:latin typeface="Cambria Math"/>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a:ea typeface="Cambria Math" panose="02040503050406030204" pitchFamily="18" charset="0"/>
                                    </a:rPr>
                                    <m:t>𝐴</m:t>
                                  </m:r>
                                </m:e>
                                <m:sub>
                                  <m:r>
                                    <a:rPr lang="en-US" sz="2000" b="0" i="1">
                                      <a:latin typeface="Cambria Math"/>
                                      <a:ea typeface="Cambria Math" panose="02040503050406030204" pitchFamily="18" charset="0"/>
                                    </a:rPr>
                                    <m:t>𝑟</m:t>
                                  </m:r>
                                </m:sub>
                              </m:sSub>
                            </m:num>
                            <m:den>
                              <m:r>
                                <a:rPr lang="en-US" sz="2000" b="0" i="1">
                                  <a:latin typeface="Cambria Math"/>
                                  <a:ea typeface="Cambria Math" panose="02040503050406030204" pitchFamily="18" charset="0"/>
                                </a:rPr>
                                <m:t>𝜕</m:t>
                              </m:r>
                              <m:r>
                                <a:rPr lang="en-US" sz="2000" b="0" i="1">
                                  <a:latin typeface="Cambria Math"/>
                                  <a:ea typeface="Cambria Math"/>
                                </a:rPr>
                                <m:t>𝜙</m:t>
                              </m:r>
                            </m:den>
                          </m:f>
                          <m:r>
                            <a:rPr lang="en-US" sz="2000" b="0" i="1">
                              <a:latin typeface="Cambria Math"/>
                              <a:ea typeface="Cambria Math"/>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𝑟</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a:ea typeface="Cambria Math"/>
                                    </a:rPr>
                                    <m:t>𝜙</m:t>
                                  </m:r>
                                </m:sub>
                              </m:sSub>
                            </m:e>
                          </m:d>
                        </m:e>
                      </m:d>
                      <m:r>
                        <a:rPr lang="ru-RU" sz="2000" b="0" i="1">
                          <a:latin typeface="Cambria Math"/>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𝑟</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𝜃</m:t>
                                  </m:r>
                                </m:sub>
                              </m:sSub>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𝑟</m:t>
                                  </m:r>
                                </m:sub>
                              </m:sSub>
                            </m:num>
                            <m:den>
                              <m:r>
                                <a:rPr lang="en-US" sz="2000" b="0" i="1">
                                  <a:latin typeface="Cambria Math" panose="02040503050406030204" pitchFamily="18" charset="0"/>
                                  <a:ea typeface="Cambria Math" panose="02040503050406030204" pitchFamily="18" charset="0"/>
                                </a:rPr>
                                <m:t>𝜕𝜃</m:t>
                              </m:r>
                            </m:den>
                          </m:f>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m:oMathPara>
                </a14:m>
                <a:endParaRPr lang="en-US" sz="2000" b="0" i="1" dirty="0">
                  <a:latin typeface="Cambria Math"/>
                  <a:ea typeface="Cambria Math" panose="020405030504060302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63743" y="1546491"/>
                <a:ext cx="12067910" cy="777264"/>
              </a:xfrm>
              <a:prstGeom prst="rect">
                <a:avLst/>
              </a:prstGeom>
              <a:blipFill>
                <a:blip r:embed="rId7"/>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563743" y="3392279"/>
                <a:ext cx="5284361" cy="412805"/>
              </a:xfrm>
              <a:prstGeom prst="rect">
                <a:avLst/>
              </a:prstGeom>
            </p:spPr>
            <p:txBody>
              <a:bodyPr wrap="square">
                <a:spAutoFit/>
              </a:bodyPr>
              <a:lstStyle/>
              <a:p>
                <a:pPr algn="l"/>
                <a:r>
                  <a:rPr lang="en-US" sz="2000" b="0" dirty="0">
                    <a:solidFill>
                      <a:srgbClr val="252525"/>
                    </a:solidFill>
                    <a:latin typeface="+mn-lt"/>
                  </a:rPr>
                  <a:t>Magnetic field has only the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a14:m>
                <a:r>
                  <a:rPr lang="en-US" sz="2000" b="0" dirty="0">
                    <a:solidFill>
                      <a:srgbClr val="252525"/>
                    </a:solidFill>
                    <a:latin typeface="+mn-lt"/>
                  </a:rPr>
                  <a:t>-component! </a:t>
                </a:r>
                <a:endParaRPr lang="en-US" sz="2000" b="0" dirty="0">
                  <a:latin typeface="+mn-lt"/>
                </a:endParaRPr>
              </a:p>
            </p:txBody>
          </p:sp>
        </mc:Choice>
        <mc:Fallback xmlns="">
          <p:sp>
            <p:nvSpPr>
              <p:cNvPr id="21" name="Rectangle 20"/>
              <p:cNvSpPr>
                <a:spLocks noRot="1" noChangeAspect="1" noMove="1" noResize="1" noEditPoints="1" noAdjustHandles="1" noChangeArrowheads="1" noChangeShapeType="1" noTextEdit="1"/>
              </p:cNvSpPr>
              <p:nvPr/>
            </p:nvSpPr>
            <p:spPr>
              <a:xfrm>
                <a:off x="563743" y="3392279"/>
                <a:ext cx="5284361" cy="412805"/>
              </a:xfrm>
              <a:prstGeom prst="rect">
                <a:avLst/>
              </a:prstGeom>
              <a:blipFill>
                <a:blip r:embed="rId8"/>
                <a:stretch>
                  <a:fillRect l="-1153" t="-8824"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D0F4499-4C01-45DC-8472-2A1C10462747}"/>
                  </a:ext>
                </a:extLst>
              </p:cNvPr>
              <p:cNvSpPr/>
              <p:nvPr/>
            </p:nvSpPr>
            <p:spPr>
              <a:xfrm>
                <a:off x="604452" y="3924397"/>
                <a:ext cx="11327404" cy="78386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f>
                        <m:fPr>
                          <m:ctrlPr>
                            <a:rPr lang="en-US" sz="2000" b="0" i="1">
                              <a:solidFill>
                                <a:srgbClr val="00B050"/>
                              </a:solidFill>
                              <a:latin typeface="Cambria Math" panose="02040503050406030204" pitchFamily="18" charset="0"/>
                              <a:ea typeface="Cambria Math" panose="02040503050406030204" pitchFamily="18" charset="0"/>
                            </a:rPr>
                          </m:ctrlPr>
                        </m:fPr>
                        <m:num>
                          <m:r>
                            <a:rPr lang="en-US" sz="2000" b="0" i="1">
                              <a:solidFill>
                                <a:srgbClr val="00B050"/>
                              </a:solidFill>
                              <a:latin typeface="Cambria Math" panose="02040503050406030204" pitchFamily="18" charset="0"/>
                              <a:ea typeface="Cambria Math" panose="02040503050406030204" pitchFamily="18" charset="0"/>
                            </a:rPr>
                            <m:t>1</m:t>
                          </m:r>
                        </m:num>
                        <m:den>
                          <m:r>
                            <a:rPr lang="en-US" sz="2000" b="0" i="1">
                              <a:solidFill>
                                <a:srgbClr val="00B050"/>
                              </a:solidFill>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𝑟</m:t>
                              </m:r>
                              <m:f>
                                <m:fPr>
                                  <m:ctrlPr>
                                    <a:rPr lang="en-US" sz="2000" b="0" i="1" smtClean="0">
                                      <a:solidFill>
                                        <a:schemeClr val="tx1"/>
                                      </a:solidFill>
                                      <a:latin typeface="Cambria Math" panose="02040503050406030204" pitchFamily="18" charset="0"/>
                                      <a:ea typeface="Cambria Math" panose="02040503050406030204" pitchFamily="18" charset="0"/>
                                    </a:rPr>
                                  </m:ctrlPr>
                                </m:fPr>
                                <m:num>
                                  <m:r>
                                    <a:rPr lang="en-US" sz="2000" b="0" i="1">
                                      <a:solidFill>
                                        <a:schemeClr val="tx1"/>
                                      </a:solidFill>
                                      <a:latin typeface="Cambria Math" panose="02040503050406030204" pitchFamily="18" charset="0"/>
                                      <a:ea typeface="Cambria Math" panose="02040503050406030204" pitchFamily="18" charset="0"/>
                                    </a:rPr>
                                    <m:t>1</m:t>
                                  </m:r>
                                </m:num>
                                <m:den>
                                  <m:r>
                                    <a:rPr lang="en-US" sz="2000" b="0" i="1" smtClean="0">
                                      <a:solidFill>
                                        <a:srgbClr val="FF0000"/>
                                      </a:solidFill>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𝑠𝑖𝑛</m:t>
                                  </m:r>
                                  <m:r>
                                    <a:rPr lang="en-US" sz="2000" b="0" i="1">
                                      <a:latin typeface="Cambria Math" panose="02040503050406030204" pitchFamily="18" charset="0"/>
                                      <a:ea typeface="Cambria Math" panose="02040503050406030204" pitchFamily="18" charset="0"/>
                                    </a:rPr>
                                    <m:t>𝜃</m:t>
                                  </m:r>
                                </m:e>
                              </m:d>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𝜕𝜃</m:t>
                              </m:r>
                            </m:den>
                          </m:f>
                          <m:d>
                            <m:dPr>
                              <m:ctrlPr>
                                <a:rPr lang="en-US" sz="2000" b="0" i="1" smtClean="0">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solidFill>
                                        <a:srgbClr val="FF0000"/>
                                      </a:solidFill>
                                      <a:latin typeface="Cambria Math" panose="02040503050406030204" pitchFamily="18" charset="0"/>
                                      <a:ea typeface="Cambria Math" panose="02040503050406030204" pitchFamily="18" charset="0"/>
                                    </a:rPr>
                                    <m:t>𝑟</m:t>
                                  </m:r>
                                </m:den>
                              </m:f>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r>
                                <a:rPr lang="en-US" sz="2000" b="0" i="1" smtClean="0">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m:oMathPara>
                </a14:m>
                <a:endParaRPr lang="en-US" sz="2000" b="0" dirty="0"/>
              </a:p>
            </p:txBody>
          </p:sp>
        </mc:Choice>
        <mc:Fallback xmlns="">
          <p:sp>
            <p:nvSpPr>
              <p:cNvPr id="9" name="Rectangle 8">
                <a:extLst>
                  <a:ext uri="{FF2B5EF4-FFF2-40B4-BE49-F238E27FC236}">
                    <a16:creationId xmlns:a16="http://schemas.microsoft.com/office/drawing/2014/main" id="{BD0F4499-4C01-45DC-8472-2A1C10462747}"/>
                  </a:ext>
                </a:extLst>
              </p:cNvPr>
              <p:cNvSpPr>
                <a:spLocks noRot="1" noChangeAspect="1" noMove="1" noResize="1" noEditPoints="1" noAdjustHandles="1" noChangeArrowheads="1" noChangeShapeType="1" noTextEdit="1"/>
              </p:cNvSpPr>
              <p:nvPr/>
            </p:nvSpPr>
            <p:spPr>
              <a:xfrm>
                <a:off x="604452" y="3924397"/>
                <a:ext cx="11327404" cy="783869"/>
              </a:xfrm>
              <a:prstGeom prst="rect">
                <a:avLst/>
              </a:prstGeom>
              <a:blipFill>
                <a:blip r:embed="rId9"/>
                <a:stretch>
                  <a:fillRect/>
                </a:stretch>
              </a:blipFill>
              <a:ln w="19050">
                <a:noFill/>
              </a:ln>
            </p:spPr>
            <p:txBody>
              <a:bodyPr/>
              <a:lstStyle/>
              <a:p>
                <a:r>
                  <a:rPr lang="en-US">
                    <a:noFill/>
                  </a:rPr>
                  <a:t> </a:t>
                </a:r>
              </a:p>
            </p:txBody>
          </p:sp>
        </mc:Fallback>
      </mc:AlternateContent>
      <p:sp>
        <p:nvSpPr>
          <p:cNvPr id="10" name="Content Placeholder 4">
            <a:extLst>
              <a:ext uri="{FF2B5EF4-FFF2-40B4-BE49-F238E27FC236}">
                <a16:creationId xmlns:a16="http://schemas.microsoft.com/office/drawing/2014/main" id="{AF92252C-EE28-458F-86D5-7105456FBF13}"/>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17</a:t>
            </a:fld>
            <a:endParaRPr lang="en-US" b="0" kern="0"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C94ADB0-ABDA-40F4-B672-E4B6AA458538}"/>
                  </a:ext>
                </a:extLst>
              </p:cNvPr>
              <p:cNvSpPr/>
              <p:nvPr/>
            </p:nvSpPr>
            <p:spPr>
              <a:xfrm>
                <a:off x="1792042" y="2451777"/>
                <a:ext cx="6205547" cy="77726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𝑟𝑠𝑖𝑛</m:t>
                          </m:r>
                          <m:r>
                            <a:rPr lang="en-US" sz="2000" b="0" i="1">
                              <a:latin typeface="Cambria Math" panose="02040503050406030204" pitchFamily="18" charset="0"/>
                              <a:ea typeface="Cambria Math" panose="02040503050406030204" pitchFamily="18" charset="0"/>
                            </a:rPr>
                            <m:t>𝜃</m:t>
                          </m:r>
                        </m:den>
                      </m:f>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0</m:t>
                          </m:r>
                        </m:e>
                      </m:d>
                      <m:r>
                        <a:rPr lang="ru-RU" sz="2000" b="0" i="1">
                          <a:latin typeface="Cambria Math"/>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0</m:t>
                          </m:r>
                        </m:e>
                      </m:d>
                      <m:r>
                        <a:rPr lang="ru-RU" sz="2000" b="0" i="1">
                          <a:latin typeface="Cambria Math"/>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r>
                        <a:rPr lang="en-US" sz="2000" b="0" i="1">
                          <a:latin typeface="Cambria Math" panose="02040503050406030204" pitchFamily="18" charset="0"/>
                          <a:ea typeface="Cambria Math" panose="02040503050406030204" pitchFamily="18" charset="0"/>
                        </a:rPr>
                        <m:t>+</m:t>
                      </m:r>
                      <m:f>
                        <m:fPr>
                          <m:ctrlPr>
                            <a:rPr lang="en-US" sz="2000" b="0" i="1">
                              <a:solidFill>
                                <a:srgbClr val="33CC33"/>
                              </a:solidFill>
                              <a:latin typeface="Cambria Math" panose="02040503050406030204" pitchFamily="18" charset="0"/>
                              <a:ea typeface="Cambria Math" panose="02040503050406030204" pitchFamily="18" charset="0"/>
                            </a:rPr>
                          </m:ctrlPr>
                        </m:fPr>
                        <m:num>
                          <m:r>
                            <a:rPr lang="en-US" sz="2000" b="0" i="1">
                              <a:solidFill>
                                <a:srgbClr val="33CC33"/>
                              </a:solidFill>
                              <a:latin typeface="Cambria Math" panose="02040503050406030204" pitchFamily="18" charset="0"/>
                              <a:ea typeface="Cambria Math" panose="02040503050406030204" pitchFamily="18" charset="0"/>
                            </a:rPr>
                            <m:t>1</m:t>
                          </m:r>
                        </m:num>
                        <m:den>
                          <m:r>
                            <a:rPr lang="en-US" sz="2000" b="0" i="1">
                              <a:solidFill>
                                <a:srgbClr val="33CC33"/>
                              </a:solidFill>
                              <a:latin typeface="Cambria Math" panose="02040503050406030204" pitchFamily="18" charset="0"/>
                              <a:ea typeface="Cambria Math" panose="02040503050406030204" pitchFamily="18" charset="0"/>
                            </a:rPr>
                            <m:t>𝑟</m:t>
                          </m:r>
                        </m:den>
                      </m:f>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𝑟</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𝜃</m:t>
                                  </m:r>
                                </m:sub>
                              </m:sSub>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𝐴</m:t>
                                  </m:r>
                                </m:e>
                                <m:sub>
                                  <m:r>
                                    <a:rPr lang="en-US" sz="2000" b="0" i="1">
                                      <a:latin typeface="Cambria Math" panose="02040503050406030204" pitchFamily="18" charset="0"/>
                                      <a:ea typeface="Cambria Math" panose="02040503050406030204" pitchFamily="18" charset="0"/>
                                    </a:rPr>
                                    <m:t>𝑟</m:t>
                                  </m:r>
                                </m:sub>
                              </m:sSub>
                            </m:num>
                            <m:den>
                              <m:r>
                                <a:rPr lang="en-US" sz="2000" b="0" i="1">
                                  <a:latin typeface="Cambria Math" panose="02040503050406030204" pitchFamily="18" charset="0"/>
                                  <a:ea typeface="Cambria Math" panose="02040503050406030204" pitchFamily="18" charset="0"/>
                                </a:rPr>
                                <m:t>𝜕𝜃</m:t>
                              </m:r>
                            </m:den>
                          </m:f>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m:oMathPara>
                </a14:m>
                <a:endParaRPr lang="en-US" sz="2000" b="0" dirty="0"/>
              </a:p>
            </p:txBody>
          </p:sp>
        </mc:Choice>
        <mc:Fallback xmlns="">
          <p:sp>
            <p:nvSpPr>
              <p:cNvPr id="13" name="Rectangle 12">
                <a:extLst>
                  <a:ext uri="{FF2B5EF4-FFF2-40B4-BE49-F238E27FC236}">
                    <a16:creationId xmlns:a16="http://schemas.microsoft.com/office/drawing/2014/main" id="{7C94ADB0-ABDA-40F4-B672-E4B6AA458538}"/>
                  </a:ext>
                </a:extLst>
              </p:cNvPr>
              <p:cNvSpPr>
                <a:spLocks noRot="1" noChangeAspect="1" noMove="1" noResize="1" noEditPoints="1" noAdjustHandles="1" noChangeArrowheads="1" noChangeShapeType="1" noTextEdit="1"/>
              </p:cNvSpPr>
              <p:nvPr/>
            </p:nvSpPr>
            <p:spPr>
              <a:xfrm>
                <a:off x="1792042" y="2451777"/>
                <a:ext cx="6205547" cy="777264"/>
              </a:xfrm>
              <a:prstGeom prst="rect">
                <a:avLst/>
              </a:prstGeom>
              <a:blipFill>
                <a:blip r:embed="rId10"/>
                <a:stretch>
                  <a:fillRect/>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16724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11" grpId="0"/>
      <p:bldP spid="14" grpId="0"/>
      <p:bldP spid="21" grpId="0"/>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Step 2</a:t>
                </a:r>
                <a:r>
                  <a:rPr lang="ru-RU" altLang="en-US" dirty="0">
                    <a:solidFill>
                      <a:schemeClr val="accent2">
                        <a:lumMod val="50000"/>
                      </a:schemeClr>
                    </a:solidFill>
                  </a:rPr>
                  <a:t>. </a:t>
                </a:r>
                <a:r>
                  <a:rPr lang="en-US" altLang="en-US" dirty="0">
                    <a:solidFill>
                      <a:schemeClr val="accent2">
                        <a:lumMod val="50000"/>
                      </a:schemeClr>
                    </a:solidFill>
                  </a:rPr>
                  <a:t>Electromagnetic field </a:t>
                </a:r>
                <a14:m>
                  <m:oMath xmlns:m="http://schemas.openxmlformats.org/officeDocument/2006/math">
                    <m:acc>
                      <m:accPr>
                        <m:chr m:val="⃗"/>
                        <m:ctrlPr>
                          <a:rPr lang="ru-RU" i="1">
                            <a:solidFill>
                              <a:schemeClr val="accent2">
                                <a:lumMod val="50000"/>
                              </a:schemeClr>
                            </a:solidFill>
                            <a:latin typeface="Cambria Math" panose="02040503050406030204" pitchFamily="18" charset="0"/>
                            <a:ea typeface="Cambria Math" panose="02040503050406030204" pitchFamily="18" charset="0"/>
                          </a:rPr>
                        </m:ctrlPr>
                      </m:accPr>
                      <m:e>
                        <m:r>
                          <a:rPr lang="en-US" b="1" i="0" smtClean="0">
                            <a:solidFill>
                              <a:schemeClr val="accent2">
                                <a:lumMod val="50000"/>
                              </a:schemeClr>
                            </a:solidFill>
                            <a:latin typeface="Cambria Math" panose="02040503050406030204" pitchFamily="18" charset="0"/>
                            <a:ea typeface="Cambria Math" panose="02040503050406030204" pitchFamily="18" charset="0"/>
                          </a:rPr>
                          <m:t>𝐄</m:t>
                        </m:r>
                      </m:e>
                    </m:acc>
                    <m:d>
                      <m:dPr>
                        <m:ctrlPr>
                          <a:rPr lang="en-US"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r>
                              <a:rPr lang="en-US" b="1" i="1">
                                <a:solidFill>
                                  <a:schemeClr val="accent2">
                                    <a:lumMod val="50000"/>
                                  </a:schemeClr>
                                </a:solidFill>
                                <a:latin typeface="Cambria Math" panose="02040503050406030204" pitchFamily="18" charset="0"/>
                                <a:ea typeface="Cambria Math" panose="02040503050406030204" pitchFamily="18" charset="0"/>
                              </a:rPr>
                              <m:t>𝒓</m:t>
                            </m:r>
                          </m:e>
                        </m:acc>
                        <m:r>
                          <a:rPr lang="en-US" b="1" i="1">
                            <a:solidFill>
                              <a:schemeClr val="accent2">
                                <a:lumMod val="50000"/>
                              </a:schemeClr>
                            </a:solidFill>
                            <a:latin typeface="Cambria Math" panose="02040503050406030204" pitchFamily="18" charset="0"/>
                            <a:ea typeface="Cambria Math" panose="02040503050406030204" pitchFamily="18" charset="0"/>
                          </a:rPr>
                          <m:t>,</m:t>
                        </m:r>
                        <m:r>
                          <a:rPr lang="en-US" b="1" i="1">
                            <a:solidFill>
                              <a:schemeClr val="accent2">
                                <a:lumMod val="50000"/>
                              </a:schemeClr>
                            </a:solidFill>
                            <a:latin typeface="Cambria Math" panose="02040503050406030204" pitchFamily="18" charset="0"/>
                            <a:ea typeface="Cambria Math" panose="02040503050406030204" pitchFamily="18" charset="0"/>
                          </a:rPr>
                          <m:t>𝒕</m:t>
                        </m:r>
                      </m:e>
                    </m:d>
                  </m:oMath>
                </a14:m>
                <a:r>
                  <a:rPr lang="en-US" altLang="en-US" dirty="0">
                    <a:solidFill>
                      <a:schemeClr val="accent2">
                        <a:lumMod val="50000"/>
                      </a:schemeClr>
                    </a:solidFill>
                  </a:rPr>
                  <a:t> and </a:t>
                </a:r>
                <a14:m>
                  <m:oMath xmlns:m="http://schemas.openxmlformats.org/officeDocument/2006/math">
                    <m:acc>
                      <m:accPr>
                        <m:chr m:val="⃗"/>
                        <m:ctrlPr>
                          <a:rPr lang="ru-RU" i="1">
                            <a:solidFill>
                              <a:schemeClr val="accent2">
                                <a:lumMod val="50000"/>
                              </a:schemeClr>
                            </a:solidFill>
                            <a:latin typeface="Cambria Math" panose="02040503050406030204" pitchFamily="18" charset="0"/>
                            <a:ea typeface="Cambria Math" panose="02040503050406030204" pitchFamily="18" charset="0"/>
                          </a:rPr>
                        </m:ctrlPr>
                      </m:accPr>
                      <m:e>
                        <m:r>
                          <a:rPr lang="en-US" b="1" i="0">
                            <a:solidFill>
                              <a:schemeClr val="accent2">
                                <a:lumMod val="50000"/>
                              </a:schemeClr>
                            </a:solidFill>
                            <a:latin typeface="Cambria Math"/>
                            <a:ea typeface="Cambria Math" panose="02040503050406030204" pitchFamily="18" charset="0"/>
                          </a:rPr>
                          <m:t>𝐁</m:t>
                        </m:r>
                      </m:e>
                    </m:acc>
                    <m:d>
                      <m:dPr>
                        <m:ctrlPr>
                          <a:rPr lang="en-US"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r>
                              <a:rPr lang="en-US" b="1" i="1">
                                <a:solidFill>
                                  <a:schemeClr val="accent2">
                                    <a:lumMod val="50000"/>
                                  </a:schemeClr>
                                </a:solidFill>
                                <a:latin typeface="Cambria Math" panose="02040503050406030204" pitchFamily="18" charset="0"/>
                                <a:ea typeface="Cambria Math" panose="02040503050406030204" pitchFamily="18" charset="0"/>
                              </a:rPr>
                              <m:t>𝒓</m:t>
                            </m:r>
                          </m:e>
                        </m:acc>
                        <m:r>
                          <a:rPr lang="en-US" b="1" i="1">
                            <a:solidFill>
                              <a:schemeClr val="accent2">
                                <a:lumMod val="50000"/>
                              </a:schemeClr>
                            </a:solidFill>
                            <a:latin typeface="Cambria Math" panose="02040503050406030204" pitchFamily="18" charset="0"/>
                            <a:ea typeface="Cambria Math" panose="02040503050406030204" pitchFamily="18" charset="0"/>
                          </a:rPr>
                          <m:t>,</m:t>
                        </m:r>
                        <m:r>
                          <a:rPr lang="en-US" b="1" i="1">
                            <a:solidFill>
                              <a:schemeClr val="accent2">
                                <a:lumMod val="50000"/>
                              </a:schemeClr>
                            </a:solidFill>
                            <a:latin typeface="Cambria Math" panose="02040503050406030204" pitchFamily="18" charset="0"/>
                            <a:ea typeface="Cambria Math" panose="02040503050406030204" pitchFamily="18" charset="0"/>
                          </a:rPr>
                          <m:t>𝒕</m:t>
                        </m:r>
                      </m:e>
                    </m:d>
                  </m:oMath>
                </a14:m>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t="-6000" b="-35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50318" y="836664"/>
                <a:ext cx="4648464" cy="790024"/>
              </a:xfrm>
              <a:prstGeom prst="rect">
                <a:avLst/>
              </a:prstGeom>
              <a:ln w="19050">
                <a:solidFill>
                  <a:srgbClr val="FF0000"/>
                </a:solid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num>
                            <m:den>
                              <m:r>
                                <a:rPr lang="en-US" sz="2000" b="0" i="1">
                                  <a:latin typeface="Cambria Math" panose="02040503050406030204" pitchFamily="18" charset="0"/>
                                  <a:ea typeface="Cambria Math" panose="02040503050406030204" pitchFamily="18" charset="0"/>
                                </a:rPr>
                                <m:t>𝑟</m:t>
                              </m:r>
                            </m:den>
                          </m:f>
                        </m:e>
                      </m:d>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𝛉</m:t>
                          </m:r>
                        </m:e>
                      </m:acc>
                    </m:oMath>
                  </m:oMathPara>
                </a14:m>
                <a:endParaRPr lang="en-US" sz="2000" b="0" i="1" dirty="0"/>
              </a:p>
            </p:txBody>
          </p:sp>
        </mc:Choice>
        <mc:Fallback xmlns="">
          <p:sp>
            <p:nvSpPr>
              <p:cNvPr id="17" name="Rectangle 16"/>
              <p:cNvSpPr>
                <a:spLocks noRot="1" noChangeAspect="1" noMove="1" noResize="1" noEditPoints="1" noAdjustHandles="1" noChangeArrowheads="1" noChangeShapeType="1" noTextEdit="1"/>
              </p:cNvSpPr>
              <p:nvPr/>
            </p:nvSpPr>
            <p:spPr>
              <a:xfrm>
                <a:off x="350318" y="836664"/>
                <a:ext cx="4648464" cy="790024"/>
              </a:xfrm>
              <a:prstGeom prst="rect">
                <a:avLst/>
              </a:prstGeom>
              <a:blipFill>
                <a:blip r:embed="rId4"/>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166312" y="850992"/>
                <a:ext cx="4647067" cy="790024"/>
              </a:xfrm>
              <a:prstGeom prst="rect">
                <a:avLst/>
              </a:prstGeom>
              <a:ln w="19050">
                <a:solidFill>
                  <a:srgbClr val="FF0000"/>
                </a:solidFill>
              </a:ln>
            </p:spPr>
            <p:txBody>
              <a:bodyPr wrap="square">
                <a:spAutoFit/>
              </a:bodyPr>
              <a:lstStyle/>
              <a:p>
                <a:pPr algn="r"/>
                <a14:m>
                  <m:oMathPara xmlns:m="http://schemas.openxmlformats.org/officeDocument/2006/math">
                    <m:oMathParaPr>
                      <m:jc m:val="center"/>
                    </m:oMathParaPr>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0" i="1">
                          <a:latin typeface="Cambria Math"/>
                          <a:ea typeface="Cambria Math"/>
                        </a:rPr>
                        <m:t>=</m:t>
                      </m:r>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2</m:t>
                              </m:r>
                            </m:sup>
                          </m:sSup>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func>
                                <m:funcPr>
                                  <m:ctrlPr>
                                    <a:rPr lang="en-US" sz="2000" b="0" i="1">
                                      <a:latin typeface="Cambria Math" panose="02040503050406030204" pitchFamily="18" charset="0"/>
                                      <a:ea typeface="Cambria Math" panose="02040503050406030204" pitchFamily="18" charset="0"/>
                                    </a:rPr>
                                  </m:ctrlPr>
                                </m:funcPr>
                                <m:fName>
                                  <m:r>
                                    <m:rPr>
                                      <m:sty m:val="p"/>
                                    </m:rPr>
                                    <a:rPr lang="en-US" sz="2000" b="0">
                                      <a:latin typeface="Cambria Math" panose="02040503050406030204" pitchFamily="18" charset="0"/>
                                      <a:ea typeface="Cambria Math" panose="02040503050406030204" pitchFamily="18" charset="0"/>
                                    </a:rPr>
                                    <m:t>sin</m:t>
                                  </m:r>
                                </m:fName>
                                <m:e>
                                  <m:r>
                                    <a:rPr lang="en-US" sz="2000" b="0" i="1">
                                      <a:latin typeface="Cambria Math" panose="02040503050406030204" pitchFamily="18" charset="0"/>
                                      <a:ea typeface="Cambria Math" panose="02040503050406030204" pitchFamily="18" charset="0"/>
                                    </a:rPr>
                                    <m:t>𝜃</m:t>
                                  </m:r>
                                </m:e>
                              </m:func>
                            </m:num>
                            <m:den>
                              <m:r>
                                <a:rPr lang="en-US" sz="2000" b="0" i="1">
                                  <a:latin typeface="Cambria Math" panose="02040503050406030204" pitchFamily="18" charset="0"/>
                                  <a:ea typeface="Cambria Math" panose="02040503050406030204" pitchFamily="18" charset="0"/>
                                </a:rPr>
                                <m:t>𝑟</m:t>
                              </m:r>
                            </m:den>
                          </m:f>
                        </m:e>
                      </m:d>
                      <m:r>
                        <a:rPr lang="en-US" sz="2000" b="0" i="1">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𝛟</m:t>
                          </m:r>
                        </m:e>
                      </m:acc>
                    </m:oMath>
                  </m:oMathPara>
                </a14:m>
                <a:endParaRPr lang="en-US" sz="2000" b="0" dirty="0"/>
              </a:p>
            </p:txBody>
          </p:sp>
        </mc:Choice>
        <mc:Fallback xmlns="">
          <p:sp>
            <p:nvSpPr>
              <p:cNvPr id="22" name="Rectangle 21"/>
              <p:cNvSpPr>
                <a:spLocks noRot="1" noChangeAspect="1" noMove="1" noResize="1" noEditPoints="1" noAdjustHandles="1" noChangeArrowheads="1" noChangeShapeType="1" noTextEdit="1"/>
              </p:cNvSpPr>
              <p:nvPr/>
            </p:nvSpPr>
            <p:spPr>
              <a:xfrm>
                <a:off x="5166312" y="850992"/>
                <a:ext cx="4647067" cy="790024"/>
              </a:xfrm>
              <a:prstGeom prst="rect">
                <a:avLst/>
              </a:prstGeom>
              <a:blipFill>
                <a:blip r:embed="rId5"/>
                <a:stretch>
                  <a:fillRect/>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32961" y="1766770"/>
                <a:ext cx="11543606" cy="2013756"/>
              </a:xfrm>
              <a:prstGeom prst="rect">
                <a:avLst/>
              </a:prstGeom>
            </p:spPr>
            <p:txBody>
              <a:bodyPr wrap="square">
                <a:spAutoFit/>
              </a:bodyPr>
              <a:lstStyle/>
              <a:p>
                <a:pPr algn="l">
                  <a:spcAft>
                    <a:spcPts val="600"/>
                  </a:spcAft>
                </a:pPr>
                <a:r>
                  <a:rPr lang="ru-RU" sz="2000" b="0" dirty="0">
                    <a:solidFill>
                      <a:srgbClr val="252525"/>
                    </a:solidFill>
                    <a:latin typeface="+mj-lt"/>
                  </a:rPr>
                  <a:t>1</a:t>
                </a:r>
                <a:r>
                  <a:rPr lang="en-US" sz="2000" b="0" dirty="0">
                    <a:solidFill>
                      <a:srgbClr val="252525"/>
                    </a:solidFill>
                    <a:latin typeface="+mj-lt"/>
                  </a:rPr>
                  <a:t>. The dipole oscillating as </a:t>
                </a:r>
                <a14:m>
                  <m:oMath xmlns:m="http://schemas.openxmlformats.org/officeDocument/2006/math">
                    <m:acc>
                      <m:accPr>
                        <m:chr m:val="⃗"/>
                        <m:ctrlPr>
                          <a:rPr lang="en-US" sz="2000" i="1" dirty="0" smtClean="0">
                            <a:latin typeface="Cambria Math" panose="02040503050406030204" pitchFamily="18" charset="0"/>
                            <a:ea typeface="Cambria Math" panose="02040503050406030204" pitchFamily="18" charset="0"/>
                          </a:rPr>
                        </m:ctrlPr>
                      </m:accPr>
                      <m:e>
                        <m:r>
                          <a:rPr lang="en-US" sz="2000" dirty="0">
                            <a:latin typeface="Cambria Math" panose="02040503050406030204" pitchFamily="18" charset="0"/>
                            <a:ea typeface="Cambria Math" panose="02040503050406030204" pitchFamily="18" charset="0"/>
                          </a:rPr>
                          <m:t>𝐩</m:t>
                        </m:r>
                      </m:e>
                    </m:acc>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 </m:t>
                    </m:r>
                    <m:acc>
                      <m:accPr>
                        <m:chr m:val="̂"/>
                        <m:ctrlPr>
                          <a:rPr lang="en-US" sz="2000" b="0" i="1" dirty="0">
                            <a:latin typeface="Cambria Math" panose="02040503050406030204" pitchFamily="18" charset="0"/>
                            <a:ea typeface="Cambria Math" panose="02040503050406030204" pitchFamily="18" charset="0"/>
                          </a:rPr>
                        </m:ctrlPr>
                      </m:accPr>
                      <m:e>
                        <m:r>
                          <a:rPr lang="en-US" sz="2000" i="1" dirty="0">
                            <a:latin typeface="Cambria Math" panose="02040503050406030204" pitchFamily="18" charset="0"/>
                            <a:ea typeface="Cambria Math" panose="02040503050406030204" pitchFamily="18" charset="0"/>
                          </a:rPr>
                          <m:t>𝒛</m:t>
                        </m:r>
                      </m:e>
                    </m:acc>
                  </m:oMath>
                </a14:m>
                <a:r>
                  <a:rPr lang="en-US" sz="2000" b="0" dirty="0">
                    <a:solidFill>
                      <a:srgbClr val="252525"/>
                    </a:solidFill>
                    <a:latin typeface="+mj-lt"/>
                  </a:rPr>
                  <a:t> radiates </a:t>
                </a:r>
                <a:r>
                  <a:rPr lang="ru-RU" sz="2000" b="0" dirty="0">
                    <a:solidFill>
                      <a:srgbClr val="252525"/>
                    </a:solidFill>
                    <a:latin typeface="+mj-lt"/>
                  </a:rPr>
                  <a:t>а </a:t>
                </a:r>
                <a:r>
                  <a:rPr lang="en-US" sz="2000" b="0" dirty="0">
                    <a:solidFill>
                      <a:srgbClr val="252525"/>
                    </a:solidFill>
                    <a:latin typeface="+mj-lt"/>
                  </a:rPr>
                  <a:t>monochromatic wave at the same frequency </a:t>
                </a:r>
                <a14:m>
                  <m:oMath xmlns:m="http://schemas.openxmlformats.org/officeDocument/2006/math">
                    <m:r>
                      <a:rPr lang="en-US" sz="2000" b="0" i="1" dirty="0">
                        <a:latin typeface="Cambria Math" panose="02040503050406030204" pitchFamily="18" charset="0"/>
                        <a:ea typeface="Cambria Math" panose="02040503050406030204" pitchFamily="18" charset="0"/>
                      </a:rPr>
                      <m:t>𝜔</m:t>
                    </m:r>
                  </m:oMath>
                </a14:m>
                <a:r>
                  <a:rPr lang="en-US" sz="2000" dirty="0">
                    <a:latin typeface="+mj-lt"/>
                  </a:rPr>
                  <a:t> </a:t>
                </a:r>
              </a:p>
              <a:p>
                <a:pPr algn="l">
                  <a:spcAft>
                    <a:spcPts val="600"/>
                  </a:spcAft>
                </a:pPr>
                <a:r>
                  <a:rPr lang="ru-RU" sz="2000" b="0" dirty="0">
                    <a:solidFill>
                      <a:srgbClr val="252525"/>
                    </a:solidFill>
                    <a:latin typeface="+mj-lt"/>
                  </a:rPr>
                  <a:t>2</a:t>
                </a:r>
                <a:r>
                  <a:rPr lang="en-US" sz="2000" b="0" dirty="0">
                    <a:solidFill>
                      <a:srgbClr val="252525"/>
                    </a:solidFill>
                    <a:latin typeface="+mj-lt"/>
                  </a:rPr>
                  <a:t>.</a:t>
                </a:r>
                <a:r>
                  <a:rPr lang="en-US" sz="2000" b="0" i="1" dirty="0">
                    <a:solidFill>
                      <a:srgbClr val="252525"/>
                    </a:solidFill>
                    <a:latin typeface="+mj-lt"/>
                  </a:rPr>
                  <a:t> </a:t>
                </a:r>
                <a:r>
                  <a:rPr lang="en-US" sz="2000" b="0" dirty="0">
                    <a:solidFill>
                      <a:srgbClr val="252525"/>
                    </a:solidFill>
                    <a:latin typeface="+mj-lt"/>
                  </a:rPr>
                  <a:t>Waves</a:t>
                </a:r>
                <a:r>
                  <a:rPr lang="en-US" sz="2000" b="0" i="1" dirty="0">
                    <a:solidFill>
                      <a:srgbClr val="252525"/>
                    </a:solidFill>
                    <a:latin typeface="+mj-lt"/>
                  </a:rPr>
                  <a:t> </a:t>
                </a:r>
                <a:r>
                  <a:rPr lang="en-US" sz="2000" b="0" dirty="0">
                    <a:solidFill>
                      <a:srgbClr val="252525"/>
                    </a:solidFill>
                    <a:latin typeface="+mj-lt"/>
                  </a:rPr>
                  <a:t>travel in the radial direction at the speed of light</a:t>
                </a:r>
              </a:p>
              <a:p>
                <a:pPr algn="l">
                  <a:spcAft>
                    <a:spcPts val="600"/>
                  </a:spcAft>
                </a:pPr>
                <a:r>
                  <a:rPr lang="ru-RU" sz="2000" b="0" dirty="0">
                    <a:solidFill>
                      <a:srgbClr val="252525"/>
                    </a:solidFill>
                    <a:latin typeface="+mj-lt"/>
                  </a:rPr>
                  <a:t>3</a:t>
                </a:r>
                <a:r>
                  <a:rPr lang="en-US" sz="2000" b="0" dirty="0">
                    <a:solidFill>
                      <a:srgbClr val="252525"/>
                    </a:solidFill>
                    <a:latin typeface="+mj-lt"/>
                  </a:rPr>
                  <a:t>.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oMath>
                </a14:m>
                <a:r>
                  <a:rPr lang="en-US" sz="2000" b="0" dirty="0">
                    <a:solidFill>
                      <a:srgbClr val="252525"/>
                    </a:solidFill>
                    <a:latin typeface="+mj-lt"/>
                  </a:rPr>
                  <a:t> and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oMath>
                </a14:m>
                <a:r>
                  <a:rPr lang="en-US" sz="2000" b="0" dirty="0">
                    <a:solidFill>
                      <a:srgbClr val="252525"/>
                    </a:solidFill>
                    <a:latin typeface="+mj-lt"/>
                  </a:rPr>
                  <a:t> are in phase</a:t>
                </a:r>
              </a:p>
              <a:p>
                <a:pPr algn="l">
                  <a:spcAft>
                    <a:spcPts val="600"/>
                  </a:spcAft>
                </a:pPr>
                <a:r>
                  <a:rPr lang="ru-RU" sz="2000" b="0" dirty="0">
                    <a:solidFill>
                      <a:srgbClr val="252525"/>
                    </a:solidFill>
                    <a:latin typeface="+mj-lt"/>
                  </a:rPr>
                  <a:t>4</a:t>
                </a:r>
                <a:r>
                  <a:rPr lang="en-US" sz="2000" b="0" dirty="0">
                    <a:solidFill>
                      <a:srgbClr val="252525"/>
                    </a:solidFill>
                    <a:latin typeface="+mj-lt"/>
                  </a:rPr>
                  <a:t>.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b="1" i="0" smtClean="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 </m:t>
                    </m:r>
                  </m:oMath>
                </a14:m>
                <a:r>
                  <a:rPr lang="en-US" sz="2000" b="0" dirty="0">
                    <a:solidFill>
                      <a:srgbClr val="252525"/>
                    </a:solidFill>
                    <a:latin typeface="+mj-lt"/>
                  </a:rPr>
                  <a:t>and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oMath>
                </a14:m>
                <a:r>
                  <a:rPr lang="en-US" sz="2000" b="0" dirty="0">
                    <a:solidFill>
                      <a:srgbClr val="252525"/>
                    </a:solidFill>
                    <a:latin typeface="+mj-lt"/>
                  </a:rPr>
                  <a:t> are </a:t>
                </a:r>
                <a:r>
                  <a:rPr lang="en-US" sz="2000" b="0" dirty="0">
                    <a:latin typeface="+mj-lt"/>
                  </a:rPr>
                  <a:t>mutually perpendicular and transverse</a:t>
                </a:r>
              </a:p>
              <a:p>
                <a:pPr algn="l">
                  <a:spcAft>
                    <a:spcPts val="600"/>
                  </a:spcAft>
                </a:pPr>
                <a:r>
                  <a:rPr lang="ru-RU" sz="2000" b="0" dirty="0">
                    <a:latin typeface="+mj-lt"/>
                  </a:rPr>
                  <a:t>5</a:t>
                </a:r>
                <a:r>
                  <a:rPr lang="en-US" sz="2000" b="0" dirty="0">
                    <a:latin typeface="+mj-lt"/>
                  </a:rPr>
                  <a:t>. The ratio of the amplitudes is </a:t>
                </a:r>
                <a14:m>
                  <m:oMath xmlns:m="http://schemas.openxmlformats.org/officeDocument/2006/math">
                    <m:f>
                      <m:fPr>
                        <m:type m:val="lin"/>
                        <m:ctrlPr>
                          <a:rPr lang="en-US" sz="2000" b="0" i="1" dirty="0">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𝐸</m:t>
                            </m:r>
                          </m:e>
                          <m:sub>
                            <m:r>
                              <a:rPr lang="en-US" sz="2000" b="0" i="1" dirty="0">
                                <a:latin typeface="Cambria Math" panose="02040503050406030204" pitchFamily="18" charset="0"/>
                                <a:ea typeface="Cambria Math" panose="02040503050406030204" pitchFamily="18" charset="0"/>
                              </a:rPr>
                              <m:t>0</m:t>
                            </m:r>
                          </m:sub>
                        </m:sSub>
                      </m:num>
                      <m:den>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𝐵</m:t>
                            </m:r>
                          </m:e>
                          <m:sub>
                            <m:r>
                              <a:rPr lang="en-US" sz="2000" b="0" i="1" dirty="0">
                                <a:latin typeface="Cambria Math" panose="02040503050406030204" pitchFamily="18" charset="0"/>
                                <a:ea typeface="Cambria Math" panose="02040503050406030204" pitchFamily="18" charset="0"/>
                              </a:rPr>
                              <m:t>0</m:t>
                            </m:r>
                          </m:sub>
                        </m:sSub>
                      </m:den>
                    </m:f>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𝑐</m:t>
                    </m:r>
                  </m:oMath>
                </a14:m>
                <a:endParaRPr lang="en-US" sz="2000" b="0" dirty="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332961" y="1766770"/>
                <a:ext cx="11543606" cy="2013756"/>
              </a:xfrm>
              <a:prstGeom prst="rect">
                <a:avLst/>
              </a:prstGeom>
              <a:blipFill>
                <a:blip r:embed="rId6"/>
                <a:stretch>
                  <a:fillRect l="-581" t="-1818" b="-35152"/>
                </a:stretch>
              </a:blipFill>
            </p:spPr>
            <p:txBody>
              <a:bodyPr/>
              <a:lstStyle/>
              <a:p>
                <a:r>
                  <a:rPr lang="en-US">
                    <a:noFill/>
                  </a:rPr>
                  <a:t> </a:t>
                </a:r>
              </a:p>
            </p:txBody>
          </p:sp>
        </mc:Fallback>
      </mc:AlternateContent>
      <p:sp>
        <p:nvSpPr>
          <p:cNvPr id="3" name="Rectangle 2"/>
          <p:cNvSpPr/>
          <p:nvPr/>
        </p:nvSpPr>
        <p:spPr>
          <a:xfrm>
            <a:off x="562458" y="5400548"/>
            <a:ext cx="4572000" cy="400110"/>
          </a:xfrm>
          <a:prstGeom prst="rect">
            <a:avLst/>
          </a:prstGeom>
        </p:spPr>
        <p:txBody>
          <a:bodyPr>
            <a:spAutoFit/>
          </a:bodyPr>
          <a:lstStyle/>
          <a:p>
            <a:pPr algn="l"/>
            <a:r>
              <a:rPr lang="en-US" sz="2000" b="0" dirty="0">
                <a:solidFill>
                  <a:srgbClr val="252525"/>
                </a:solidFill>
                <a:latin typeface="Times New Roman" panose="02020603050405020304" pitchFamily="18" charset="0"/>
              </a:rPr>
              <a:t>Such waves are called </a:t>
            </a:r>
            <a:r>
              <a:rPr lang="en-US" sz="2000" i="1" dirty="0">
                <a:solidFill>
                  <a:srgbClr val="FF0000"/>
                </a:solidFill>
                <a:latin typeface="Times New Roman" panose="02020603050405020304" pitchFamily="18" charset="0"/>
              </a:rPr>
              <a:t>spherical </a:t>
            </a:r>
            <a:r>
              <a:rPr lang="en-US" sz="2000" dirty="0">
                <a:solidFill>
                  <a:srgbClr val="FF0000"/>
                </a:solidFill>
                <a:latin typeface="Times New Roman" panose="02020603050405020304" pitchFamily="18" charset="0"/>
              </a:rPr>
              <a:t>waves</a:t>
            </a:r>
            <a:endParaRPr lang="en-US" sz="2000" dirty="0">
              <a:solidFill>
                <a:srgbClr val="FF0000"/>
              </a:solidFill>
            </a:endParaRPr>
          </a:p>
        </p:txBody>
      </p:sp>
      <p:sp>
        <p:nvSpPr>
          <p:cNvPr id="5" name="Rectangle 4"/>
          <p:cNvSpPr/>
          <p:nvPr/>
        </p:nvSpPr>
        <p:spPr>
          <a:xfrm>
            <a:off x="344125" y="3968115"/>
            <a:ext cx="5008666" cy="707886"/>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All of those is precisely what we expect for electromagnetic waves in free space</a:t>
            </a:r>
            <a:endParaRPr lang="en-US" sz="2000" dirty="0"/>
          </a:p>
        </p:txBody>
      </p:sp>
      <mc:AlternateContent xmlns:mc="http://schemas.openxmlformats.org/markup-compatibility/2006" xmlns:a14="http://schemas.microsoft.com/office/drawing/2010/main">
        <mc:Choice Requires="a14">
          <p:sp>
            <p:nvSpPr>
              <p:cNvPr id="21" name="Rectangle 20"/>
              <p:cNvSpPr/>
              <p:nvPr/>
            </p:nvSpPr>
            <p:spPr>
              <a:xfrm>
                <a:off x="346515" y="4812849"/>
                <a:ext cx="4492865" cy="400110"/>
              </a:xfrm>
              <a:prstGeom prst="rect">
                <a:avLst/>
              </a:prstGeom>
            </p:spPr>
            <p:txBody>
              <a:bodyPr wrap="square">
                <a:spAutoFit/>
              </a:bodyPr>
              <a:lstStyle/>
              <a:p>
                <a:pPr algn="l"/>
                <a:r>
                  <a:rPr lang="ru-RU" sz="2000" b="0" dirty="0">
                    <a:solidFill>
                      <a:srgbClr val="252525"/>
                    </a:solidFill>
                    <a:latin typeface="+mn-lt"/>
                  </a:rPr>
                  <a:t>6</a:t>
                </a:r>
                <a:r>
                  <a:rPr lang="en-US" sz="2000" b="0" dirty="0">
                    <a:solidFill>
                      <a:srgbClr val="252525"/>
                    </a:solidFill>
                    <a:latin typeface="+mn-lt"/>
                  </a:rPr>
                  <a:t>. </a:t>
                </a:r>
                <a:r>
                  <a:rPr lang="en-US" sz="2000" b="0" dirty="0">
                    <a:solidFill>
                      <a:srgbClr val="252525"/>
                    </a:solidFill>
                    <a:latin typeface="Times New Roman" panose="02020603050405020304" pitchFamily="18" charset="0"/>
                  </a:rPr>
                  <a:t>The wave amplitude decreases like </a:t>
                </a:r>
                <a14:m>
                  <m:oMath xmlns:m="http://schemas.openxmlformats.org/officeDocument/2006/math">
                    <m:f>
                      <m:fPr>
                        <m:type m:val="lin"/>
                        <m:ctrlPr>
                          <a:rPr lang="en-US" sz="2000" b="0" i="1" dirty="0">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1</m:t>
                        </m:r>
                      </m:num>
                      <m:den>
                        <m:r>
                          <a:rPr lang="en-US" sz="2000" b="0" i="1" dirty="0">
                            <a:latin typeface="Cambria Math" panose="02040503050406030204" pitchFamily="18" charset="0"/>
                            <a:ea typeface="Cambria Math" panose="02040503050406030204" pitchFamily="18" charset="0"/>
                          </a:rPr>
                          <m:t>𝑟</m:t>
                        </m:r>
                      </m:den>
                    </m:f>
                  </m:oMath>
                </a14:m>
                <a:endParaRPr lang="en-US" sz="2000" b="0" dirty="0">
                  <a:latin typeface="+mn-lt"/>
                </a:endParaRPr>
              </a:p>
            </p:txBody>
          </p:sp>
        </mc:Choice>
        <mc:Fallback xmlns="">
          <p:sp>
            <p:nvSpPr>
              <p:cNvPr id="21" name="Rectangle 20"/>
              <p:cNvSpPr>
                <a:spLocks noRot="1" noChangeAspect="1" noMove="1" noResize="1" noEditPoints="1" noAdjustHandles="1" noChangeArrowheads="1" noChangeShapeType="1" noTextEdit="1"/>
              </p:cNvSpPr>
              <p:nvPr/>
            </p:nvSpPr>
            <p:spPr>
              <a:xfrm>
                <a:off x="346515" y="4812849"/>
                <a:ext cx="4492865" cy="400110"/>
              </a:xfrm>
              <a:prstGeom prst="rect">
                <a:avLst/>
              </a:prstGeom>
              <a:blipFill>
                <a:blip r:embed="rId7"/>
                <a:stretch>
                  <a:fillRect l="-1493" t="-116923" r="-12076" b="-183077"/>
                </a:stretch>
              </a:blipFill>
            </p:spPr>
            <p:txBody>
              <a:bodyPr/>
              <a:lstStyle/>
              <a:p>
                <a:r>
                  <a:rPr lang="LID4096">
                    <a:noFill/>
                  </a:rPr>
                  <a:t> </a:t>
                </a:r>
              </a:p>
            </p:txBody>
          </p:sp>
        </mc:Fallback>
      </mc:AlternateContent>
      <p:pic>
        <p:nvPicPr>
          <p:cNvPr id="4098" name="Picture 2" descr="Image result for electric dipole radi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623537" y="2646355"/>
            <a:ext cx="5403621" cy="42116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177180" y="2230742"/>
            <a:ext cx="2880944" cy="400110"/>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Electric field in </a:t>
            </a:r>
            <a:r>
              <a:rPr lang="en-US" sz="2000" b="0" i="1" dirty="0" err="1">
                <a:solidFill>
                  <a:srgbClr val="252525"/>
                </a:solidFill>
                <a:latin typeface="Times New Roman" panose="02020603050405020304" pitchFamily="18" charset="0"/>
              </a:rPr>
              <a:t>zy</a:t>
            </a:r>
            <a:r>
              <a:rPr lang="en-US" sz="2000" b="0" dirty="0">
                <a:solidFill>
                  <a:srgbClr val="252525"/>
                </a:solidFill>
                <a:latin typeface="Times New Roman" panose="02020603050405020304" pitchFamily="18" charset="0"/>
              </a:rPr>
              <a:t>-plane</a:t>
            </a:r>
            <a:endParaRPr lang="en-US" sz="2000" dirty="0">
              <a:solidFill>
                <a:srgbClr val="FF0000"/>
              </a:solidFill>
            </a:endParaRPr>
          </a:p>
        </p:txBody>
      </p:sp>
      <p:cxnSp>
        <p:nvCxnSpPr>
          <p:cNvPr id="12" name="Straight Arrow Connector 11"/>
          <p:cNvCxnSpPr>
            <a:endCxn id="4098" idx="0"/>
          </p:cNvCxnSpPr>
          <p:nvPr/>
        </p:nvCxnSpPr>
        <p:spPr bwMode="auto">
          <a:xfrm flipV="1">
            <a:off x="9325348" y="2646355"/>
            <a:ext cx="0" cy="1272502"/>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endCxn id="4098" idx="3"/>
          </p:cNvCxnSpPr>
          <p:nvPr/>
        </p:nvCxnSpPr>
        <p:spPr bwMode="auto">
          <a:xfrm flipV="1">
            <a:off x="9482624" y="4752178"/>
            <a:ext cx="2544534" cy="5892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9" name="Rectangle 8"/>
              <p:cNvSpPr/>
              <p:nvPr/>
            </p:nvSpPr>
            <p:spPr>
              <a:xfrm>
                <a:off x="9344857" y="2585588"/>
                <a:ext cx="4283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panose="02040503050406030204" pitchFamily="18" charset="0"/>
                              <a:ea typeface="Cambria Math" panose="02040503050406030204" pitchFamily="18" charset="0"/>
                            </a:rPr>
                            <m:t>𝒛</m:t>
                          </m:r>
                        </m:e>
                      </m:acc>
                    </m:oMath>
                  </m:oMathPara>
                </a14:m>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9344857" y="2585588"/>
                <a:ext cx="428322" cy="461665"/>
              </a:xfrm>
              <a:prstGeom prst="rect">
                <a:avLst/>
              </a:prstGeom>
              <a:blipFill>
                <a:blip r:embed="rId9"/>
                <a:stretch>
                  <a:fillRect t="-2632"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1663385" y="4133692"/>
                <a:ext cx="301570" cy="461665"/>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a:ea typeface="Cambria Math" panose="02040503050406030204" pitchFamily="18" charset="0"/>
                            </a:rPr>
                            <m:t>𝒚</m:t>
                          </m:r>
                        </m:e>
                      </m:acc>
                    </m:oMath>
                  </m:oMathPara>
                </a14:m>
                <a:endParaRPr lang="en-US" sz="2400" dirty="0"/>
              </a:p>
            </p:txBody>
          </p:sp>
        </mc:Choice>
        <mc:Fallback xmlns="">
          <p:sp>
            <p:nvSpPr>
              <p:cNvPr id="19" name="Rectangle 18"/>
              <p:cNvSpPr>
                <a:spLocks noRot="1" noChangeAspect="1" noMove="1" noResize="1" noEditPoints="1" noAdjustHandles="1" noChangeArrowheads="1" noChangeShapeType="1" noTextEdit="1"/>
              </p:cNvSpPr>
              <p:nvPr/>
            </p:nvSpPr>
            <p:spPr>
              <a:xfrm>
                <a:off x="11663385" y="4133692"/>
                <a:ext cx="301570" cy="461665"/>
              </a:xfrm>
              <a:prstGeom prst="rect">
                <a:avLst/>
              </a:prstGeom>
              <a:blipFill>
                <a:blip r:embed="rId10"/>
                <a:stretch>
                  <a:fillRect l="-30000" t="-2632" r="-4000" b="-13158"/>
                </a:stretch>
              </a:blipFill>
              <a:ln>
                <a:noFill/>
              </a:ln>
            </p:spPr>
            <p:txBody>
              <a:bodyPr/>
              <a:lstStyle/>
              <a:p>
                <a:r>
                  <a:rPr lang="en-US">
                    <a:noFill/>
                  </a:rPr>
                  <a:t> </a:t>
                </a:r>
              </a:p>
            </p:txBody>
          </p:sp>
        </mc:Fallback>
      </mc:AlternateContent>
      <p:sp>
        <p:nvSpPr>
          <p:cNvPr id="20" name="Content Placeholder 4">
            <a:extLst>
              <a:ext uri="{FF2B5EF4-FFF2-40B4-BE49-F238E27FC236}">
                <a16:creationId xmlns:a16="http://schemas.microsoft.com/office/drawing/2014/main" id="{038C927A-8F53-42D5-904C-C437ABB89D39}"/>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18</a:t>
            </a:fld>
            <a:endParaRPr lang="en-US" b="0" kern="0" dirty="0"/>
          </a:p>
        </p:txBody>
      </p:sp>
    </p:spTree>
    <p:extLst>
      <p:ext uri="{BB962C8B-B14F-4D97-AF65-F5344CB8AC3E}">
        <p14:creationId xmlns:p14="http://schemas.microsoft.com/office/powerpoint/2010/main" val="36104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P spid="21" grpId="0"/>
      <p:bldP spid="11" grpId="0"/>
      <p:bldP spid="9"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DA351C-EF4C-47A7-AB02-B2DFE092E749}"/>
              </a:ext>
            </a:extLst>
          </p:cNvPr>
          <p:cNvPicPr>
            <a:picLocks noChangeAspect="1"/>
          </p:cNvPicPr>
          <p:nvPr/>
        </p:nvPicPr>
        <p:blipFill rotWithShape="1">
          <a:blip r:embed="rId3"/>
          <a:srcRect b="11006"/>
          <a:stretch/>
        </p:blipFill>
        <p:spPr>
          <a:xfrm>
            <a:off x="0" y="-293527"/>
            <a:ext cx="12280406" cy="7291227"/>
          </a:xfrm>
          <a:prstGeom prst="rect">
            <a:avLst/>
          </a:prstGeom>
        </p:spPr>
      </p:pic>
      <p:sp>
        <p:nvSpPr>
          <p:cNvPr id="14" name="Rectangle 13"/>
          <p:cNvSpPr/>
          <p:nvPr/>
        </p:nvSpPr>
        <p:spPr>
          <a:xfrm>
            <a:off x="612663" y="1800994"/>
            <a:ext cx="8714729" cy="5632311"/>
          </a:xfrm>
          <a:prstGeom prst="rect">
            <a:avLst/>
          </a:prstGeom>
          <a:effectLst>
            <a:outerShdw blurRad="12700" dist="25400" dir="2700000" algn="tl" rotWithShape="0">
              <a:prstClr val="black">
                <a:alpha val="83000"/>
              </a:prstClr>
            </a:outerShdw>
          </a:effectLst>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FFFFFF"/>
                </a:solidFill>
                <a:effectLst/>
                <a:uLnTx/>
                <a:uFillTx/>
                <a:latin typeface="Times New Roman"/>
                <a:ea typeface="+mn-ea"/>
                <a:cs typeface="+mn-cs"/>
              </a:rPr>
              <a:t>What you should learn (Griffiths Chapter 11.1.1-11.1.2):</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1. Properties of spherical waves</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2. The radiated intensity</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nl-NL"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a:ea typeface="+mn-ea"/>
                <a:cs typeface="+mn-cs"/>
              </a:rPr>
              <a:t>3. The </a:t>
            </a:r>
            <a:r>
              <a:rPr kumimoji="0" lang="nl-NL" sz="2000" b="0" i="0" u="none" strike="noStrike" kern="1200" cap="none" spc="0" normalizeH="0" baseline="0" noProof="0" dirty="0" err="1">
                <a:ln>
                  <a:noFill/>
                </a:ln>
                <a:solidFill>
                  <a:srgbClr val="FFFFFF"/>
                </a:solidFill>
                <a:effectLst/>
                <a:uLnTx/>
                <a:uFillTx/>
                <a:latin typeface="Times New Roman"/>
                <a:ea typeface="+mn-ea"/>
                <a:cs typeface="+mn-cs"/>
              </a:rPr>
              <a:t>radiated</a:t>
            </a:r>
            <a:r>
              <a:rPr kumimoji="0" lang="nl-NL" sz="2000" b="0" i="0" u="none" strike="noStrike" kern="1200" cap="none" spc="0" normalizeH="0" baseline="0" noProof="0" dirty="0">
                <a:ln>
                  <a:noFill/>
                </a:ln>
                <a:solidFill>
                  <a:srgbClr val="FFFFFF"/>
                </a:solidFill>
                <a:effectLst/>
                <a:uLnTx/>
                <a:uFillTx/>
                <a:latin typeface="Times New Roman"/>
                <a:ea typeface="+mn-ea"/>
                <a:cs typeface="+mn-cs"/>
              </a:rPr>
              <a:t> power</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4. Why the sky is blue and polarized, and why the sunset is red</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nl-NL"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a:ea typeface="+mn-ea"/>
                <a:cs typeface="+mn-cs"/>
              </a:rPr>
              <a:t>5. </a:t>
            </a:r>
            <a:r>
              <a:rPr kumimoji="0" lang="nl-NL" sz="2000" b="0" i="0" u="none" strike="noStrike" kern="1200" cap="none" spc="0" normalizeH="0" baseline="0" noProof="0" dirty="0" err="1">
                <a:ln>
                  <a:noFill/>
                </a:ln>
                <a:solidFill>
                  <a:srgbClr val="FFFFFF"/>
                </a:solidFill>
                <a:effectLst/>
                <a:uLnTx/>
                <a:uFillTx/>
                <a:latin typeface="Times New Roman"/>
                <a:ea typeface="+mn-ea"/>
                <a:cs typeface="+mn-cs"/>
              </a:rPr>
              <a:t>Larmor</a:t>
            </a:r>
            <a:r>
              <a:rPr kumimoji="0" lang="nl-NL" sz="2000" b="0" i="0" u="none" strike="noStrike" kern="1200" cap="none" spc="0" normalizeH="0" baseline="0" noProof="0" dirty="0">
                <a:ln>
                  <a:noFill/>
                </a:ln>
                <a:solidFill>
                  <a:srgbClr val="FFFFFF"/>
                </a:solidFill>
                <a:effectLst/>
                <a:uLnTx/>
                <a:uFillTx/>
                <a:latin typeface="Times New Roman"/>
                <a:ea typeface="+mn-ea"/>
                <a:cs typeface="+mn-cs"/>
              </a:rPr>
              <a:t> </a:t>
            </a:r>
            <a:r>
              <a:rPr kumimoji="0" lang="nl-NL" sz="2000" b="0" i="0" u="none" strike="noStrike" kern="1200" cap="none" spc="0" normalizeH="0" baseline="0" noProof="0" dirty="0" err="1">
                <a:ln>
                  <a:noFill/>
                </a:ln>
                <a:solidFill>
                  <a:srgbClr val="FFFFFF"/>
                </a:solidFill>
                <a:effectLst/>
                <a:uLnTx/>
                <a:uFillTx/>
                <a:latin typeface="Times New Roman"/>
                <a:ea typeface="+mn-ea"/>
                <a:cs typeface="+mn-cs"/>
              </a:rPr>
              <a:t>formula</a:t>
            </a:r>
            <a:r>
              <a:rPr kumimoji="0" lang="nl-NL" sz="2000" b="0" i="0" u="none" strike="noStrike" kern="1200" cap="none" spc="0" normalizeH="0" baseline="0" noProof="0" dirty="0">
                <a:ln>
                  <a:noFill/>
                </a:ln>
                <a:solidFill>
                  <a:srgbClr val="FFFFFF"/>
                </a:solidFill>
                <a:effectLst/>
                <a:uLnTx/>
                <a:uFillTx/>
                <a:latin typeface="Times New Roman"/>
                <a:ea typeface="+mn-ea"/>
                <a:cs typeface="+mn-cs"/>
              </a:rPr>
              <a:t> </a:t>
            </a:r>
            <a:r>
              <a:rPr kumimoji="0" lang="nl-NL" sz="2000" b="0" i="0" u="none" strike="noStrike" kern="1200" cap="none" spc="0" normalizeH="0" baseline="0" noProof="0" dirty="0" err="1">
                <a:ln>
                  <a:noFill/>
                </a:ln>
                <a:solidFill>
                  <a:srgbClr val="FFFFFF"/>
                </a:solidFill>
                <a:effectLst/>
                <a:uLnTx/>
                <a:uFillTx/>
                <a:latin typeface="Times New Roman"/>
                <a:ea typeface="+mn-ea"/>
                <a:cs typeface="+mn-cs"/>
              </a:rPr>
              <a:t>and</a:t>
            </a:r>
            <a:r>
              <a:rPr kumimoji="0" lang="nl-NL" sz="2000" b="0" i="0" u="none" strike="noStrike" kern="1200" cap="none" spc="0" normalizeH="0" baseline="0" noProof="0" dirty="0">
                <a:ln>
                  <a:noFill/>
                </a:ln>
                <a:solidFill>
                  <a:srgbClr val="FFFFFF"/>
                </a:solidFill>
                <a:effectLst/>
                <a:uLnTx/>
                <a:uFillTx/>
                <a:latin typeface="Times New Roman"/>
                <a:ea typeface="+mn-ea"/>
                <a:cs typeface="+mn-cs"/>
              </a:rPr>
              <a:t> synchrotron </a:t>
            </a:r>
            <a:r>
              <a:rPr kumimoji="0" lang="nl-NL" sz="2000" b="0" i="0" u="none" strike="noStrike" kern="1200" cap="none" spc="0" normalizeH="0" baseline="0" noProof="0" dirty="0" err="1">
                <a:ln>
                  <a:noFill/>
                </a:ln>
                <a:solidFill>
                  <a:srgbClr val="FFFFFF"/>
                </a:solidFill>
                <a:effectLst/>
                <a:uLnTx/>
                <a:uFillTx/>
                <a:latin typeface="Times New Roman"/>
                <a:ea typeface="+mn-ea"/>
                <a:cs typeface="+mn-cs"/>
              </a:rPr>
              <a:t>radiation</a:t>
            </a: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146" name="Rectangle 2"/>
          <p:cNvSpPr>
            <a:spLocks noGrp="1" noChangeArrowheads="1"/>
          </p:cNvSpPr>
          <p:nvPr>
            <p:ph type="title" idx="4294967295"/>
          </p:nvPr>
        </p:nvSpPr>
        <p:spPr>
          <a:xfrm>
            <a:off x="1524000" y="0"/>
            <a:ext cx="9144000" cy="609600"/>
          </a:xfrm>
          <a:effectLst>
            <a:outerShdw blurRad="12700" dist="25400" dir="2700000" algn="tl" rotWithShape="0">
              <a:prstClr val="black">
                <a:alpha val="83000"/>
              </a:prstClr>
            </a:outerShdw>
          </a:effectLst>
        </p:spPr>
        <p:txBody>
          <a:bodyPr/>
          <a:lstStyle/>
          <a:p>
            <a:pPr eaLnBrk="1" hangingPunct="1"/>
            <a:r>
              <a:rPr lang="en-US" altLang="en-US" dirty="0">
                <a:solidFill>
                  <a:schemeClr val="bg1"/>
                </a:solidFill>
              </a:rPr>
              <a:t>Lecture 30. Radiation</a:t>
            </a:r>
          </a:p>
        </p:txBody>
      </p:sp>
      <mc:AlternateContent xmlns:mc="http://schemas.openxmlformats.org/markup-compatibility/2006" xmlns:a14="http://schemas.microsoft.com/office/drawing/2010/main">
        <mc:Choice Requires="a14">
          <p:sp>
            <p:nvSpPr>
              <p:cNvPr id="16" name="Rectangle 15"/>
              <p:cNvSpPr/>
              <p:nvPr/>
            </p:nvSpPr>
            <p:spPr>
              <a:xfrm>
                <a:off x="7573328" y="3183906"/>
                <a:ext cx="2975302" cy="794833"/>
              </a:xfrm>
              <a:prstGeom prst="rect">
                <a:avLst/>
              </a:prstGeom>
              <a:ln w="19050">
                <a:solidFill>
                  <a:schemeClr val="bg1"/>
                </a:solidFill>
              </a:ln>
              <a:effectLst>
                <a:outerShdw blurRad="12700" dist="25400" dir="2700000" algn="tl" rotWithShape="0">
                  <a:prstClr val="black">
                    <a:alpha val="83000"/>
                  </a:prst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1"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1"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𝐒</m:t>
                              </m:r>
                            </m:e>
                          </m:acc>
                        </m:e>
                      </m:d>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2</m:t>
                                  </m:r>
                                </m:sup>
                              </m:sSup>
                            </m:den>
                          </m:f>
                        </m:e>
                      </m:d>
                      <m:acc>
                        <m:accPr>
                          <m:chr m:val="̂"/>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7573328" y="3183906"/>
                <a:ext cx="2975302" cy="794833"/>
              </a:xfrm>
              <a:prstGeom prst="rect">
                <a:avLst/>
              </a:prstGeom>
              <a:blipFill>
                <a:blip r:embed="rId4"/>
                <a:stretch>
                  <a:fillRect/>
                </a:stretch>
              </a:blipFill>
              <a:ln w="19050">
                <a:solidFill>
                  <a:schemeClr val="bg1"/>
                </a:solidFill>
              </a:ln>
              <a:effectLst>
                <a:outerShdw blurRad="12700" dist="25400" dir="2700000" algn="tl" rotWithShape="0">
                  <a:prstClr val="black">
                    <a:alpha val="83000"/>
                  </a:prstClr>
                </a:outerShdw>
              </a:effectLst>
            </p:spPr>
            <p:txBody>
              <a:bodyPr/>
              <a:lstStyle/>
              <a:p>
                <a:r>
                  <a:rPr lang="en-US">
                    <a:noFill/>
                  </a:rPr>
                  <a:t> </a:t>
                </a:r>
              </a:p>
            </p:txBody>
          </p:sp>
        </mc:Fallback>
      </mc:AlternateContent>
      <p:sp>
        <p:nvSpPr>
          <p:cNvPr id="2" name="Rectangle 1"/>
          <p:cNvSpPr/>
          <p:nvPr/>
        </p:nvSpPr>
        <p:spPr>
          <a:xfrm>
            <a:off x="8927032" y="6431103"/>
            <a:ext cx="3243196" cy="416011"/>
          </a:xfrm>
          <a:prstGeom prst="rect">
            <a:avLst/>
          </a:prstGeom>
        </p:spPr>
        <p:txBody>
          <a:bodyPr wrap="non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Photo © Maxim Pchenitchnikov</a:t>
            </a:r>
          </a:p>
        </p:txBody>
      </p:sp>
      <mc:AlternateContent xmlns:mc="http://schemas.openxmlformats.org/markup-compatibility/2006" xmlns:a14="http://schemas.microsoft.com/office/drawing/2010/main">
        <mc:Choice Requires="a14">
          <p:sp>
            <p:nvSpPr>
              <p:cNvPr id="10" name="Rectangle 9"/>
              <p:cNvSpPr/>
              <p:nvPr/>
            </p:nvSpPr>
            <p:spPr>
              <a:xfrm>
                <a:off x="7573328" y="4231211"/>
                <a:ext cx="1898378" cy="714876"/>
              </a:xfrm>
              <a:prstGeom prst="rect">
                <a:avLst/>
              </a:prstGeom>
              <a:ln w="19050">
                <a:solidFill>
                  <a:schemeClr val="bg1"/>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𝑃</m:t>
                          </m:r>
                        </m:e>
                      </m:d>
                      <m:r>
                        <a:rPr kumimoji="0" lang="en-US" sz="2000" b="1"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FFFFFF"/>
                              </a:solidFill>
                              <a:effectLst/>
                              <a:uLnTx/>
                              <a:uFillTx/>
                              <a:latin typeface="Cambria Math" panose="02040503050406030204" pitchFamily="18" charset="0"/>
                              <a:ea typeface="Cambria Math" panose="02040503050406030204" pitchFamily="18" charset="0"/>
                              <a:cs typeface="+mn-cs"/>
                            </a:rPr>
                            <m:t>12</m:t>
                          </m:r>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7573328" y="4231211"/>
                <a:ext cx="1898378" cy="714876"/>
              </a:xfrm>
              <a:prstGeom prst="rect">
                <a:avLst/>
              </a:prstGeom>
              <a:blipFill>
                <a:blip r:embed="rId5"/>
                <a:stretch>
                  <a:fillRect/>
                </a:stretch>
              </a:blipFill>
              <a:ln w="19050">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644750" y="5644093"/>
                <a:ext cx="1549591" cy="787010"/>
              </a:xfrm>
              <a:prstGeom prst="rect">
                <a:avLst/>
              </a:prstGeom>
              <a:ln w="19050">
                <a:solidFill>
                  <a:schemeClr val="bg1"/>
                </a:solid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FFFFFF"/>
                          </a:solidFill>
                          <a:effectLst/>
                          <a:uLnTx/>
                          <a:uFillTx/>
                          <a:latin typeface="Cambria Math"/>
                          <a:ea typeface="Cambria Math" panose="02040503050406030204" pitchFamily="18" charset="0"/>
                          <a:cs typeface="+mn-cs"/>
                        </a:rPr>
                        <m:t>𝑃</m:t>
                      </m:r>
                      <m:r>
                        <a:rPr kumimoji="0" lang="en-US" sz="2000" b="0" i="1" u="none" strike="noStrike" kern="1200" cap="none" spc="0" normalizeH="0" baseline="0" noProof="0">
                          <a:ln>
                            <a:noFill/>
                          </a:ln>
                          <a:solidFill>
                            <a:srgbClr val="FFFFFF"/>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FFFF"/>
                                  </a:solidFill>
                                  <a:effectLst/>
                                  <a:uLnTx/>
                                  <a:uFillTx/>
                                  <a:latin typeface="Cambria Math"/>
                                  <a:ea typeface="Cambria Math" panose="02040503050406030204" pitchFamily="18" charset="0"/>
                                  <a:cs typeface="+mn-cs"/>
                                </a:rPr>
                                <m:t>𝑞</m:t>
                              </m:r>
                            </m:e>
                            <m:sup>
                              <m:r>
                                <a:rPr kumimoji="0" lang="en-US" sz="2000" b="0" i="1" u="none" strike="noStrike" kern="1200" cap="none" spc="0" normalizeH="0" baseline="0" noProof="0">
                                  <a:ln>
                                    <a:noFill/>
                                  </a:ln>
                                  <a:solidFill>
                                    <a:srgbClr val="FFFFFF"/>
                                  </a:solidFill>
                                  <a:effectLst/>
                                  <a:uLnTx/>
                                  <a:uFillTx/>
                                  <a:latin typeface="Cambria Math"/>
                                  <a:ea typeface="Cambria Math" panose="02040503050406030204" pitchFamily="18" charset="0"/>
                                  <a:cs typeface="+mn-cs"/>
                                </a:rPr>
                                <m:t>2</m:t>
                              </m:r>
                            </m:sup>
                          </m:sSup>
                          <m:sSup>
                            <m:sSupPr>
                              <m:ctrlPr>
                                <a:rPr kumimoji="0" lang="ru-RU"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FFFFFF"/>
                                  </a:solidFill>
                                  <a:effectLst/>
                                  <a:uLnTx/>
                                  <a:uFillTx/>
                                  <a:latin typeface="Cambria Math"/>
                                  <a:ea typeface="Cambria Math" panose="02040503050406030204" pitchFamily="18" charset="0"/>
                                  <a:cs typeface="+mn-cs"/>
                                </a:rPr>
                                <m:t>𝑎</m:t>
                              </m:r>
                            </m:e>
                            <m:sup>
                              <m:r>
                                <a:rPr kumimoji="0" lang="en-US" sz="2000" b="0" i="1" u="none" strike="noStrike" kern="1200" cap="none" spc="0" normalizeH="0" baseline="0" noProof="0">
                                  <a:ln>
                                    <a:noFill/>
                                  </a:ln>
                                  <a:solidFill>
                                    <a:srgbClr val="FFFFFF"/>
                                  </a:solidFill>
                                  <a:effectLst/>
                                  <a:uLnTx/>
                                  <a:uFillTx/>
                                  <a:latin typeface="Cambria Math"/>
                                  <a:ea typeface="Cambria Math" panose="02040503050406030204" pitchFamily="18" charset="0"/>
                                  <a:cs typeface="+mn-cs"/>
                                </a:rPr>
                                <m:t>2</m:t>
                              </m:r>
                            </m:sup>
                          </m:sSup>
                        </m:num>
                        <m:den>
                          <m:r>
                            <a:rPr kumimoji="0" lang="en-US" sz="2000" b="0" i="1" u="none" strike="noStrike" kern="1200" cap="none" spc="0" normalizeH="0" baseline="0" noProof="0" dirty="0">
                              <a:ln>
                                <a:noFill/>
                              </a:ln>
                              <a:solidFill>
                                <a:srgbClr val="FFFFFF"/>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FFFFFF"/>
                              </a:solidFill>
                              <a:effectLst/>
                              <a:uLnTx/>
                              <a:uFillTx/>
                              <a:latin typeface="Cambria Math"/>
                              <a:ea typeface="Cambria Math"/>
                              <a:cs typeface="+mn-cs"/>
                            </a:rPr>
                            <m:t>𝜋</m:t>
                          </m:r>
                          <m:r>
                            <a:rPr kumimoji="0" lang="en-US" sz="2000" b="0" i="1" u="none" strike="noStrike" kern="1200" cap="none" spc="0" normalizeH="0" baseline="0" noProof="0">
                              <a:ln>
                                <a:noFill/>
                              </a:ln>
                              <a:solidFill>
                                <a:srgbClr val="FFFFFF"/>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7644750" y="5644093"/>
                <a:ext cx="1549591" cy="787010"/>
              </a:xfrm>
              <a:prstGeom prst="rect">
                <a:avLst/>
              </a:prstGeom>
              <a:blipFill>
                <a:blip r:embed="rId6"/>
                <a:stretch>
                  <a:fillRect/>
                </a:stretch>
              </a:blipFill>
              <a:ln w="19050">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5267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What is “(electromagnetic) radiation”?</a:t>
            </a:r>
          </a:p>
        </p:txBody>
      </p:sp>
      <p:sp>
        <p:nvSpPr>
          <p:cNvPr id="2" name="Rectangle 1"/>
          <p:cNvSpPr/>
          <p:nvPr/>
        </p:nvSpPr>
        <p:spPr>
          <a:xfrm>
            <a:off x="487124" y="826472"/>
            <a:ext cx="10905983" cy="1323439"/>
          </a:xfrm>
          <a:prstGeom prst="rect">
            <a:avLst/>
          </a:prstGeom>
        </p:spPr>
        <p:txBody>
          <a:bodyPr wrap="square">
            <a:spAutoFit/>
          </a:bodyPr>
          <a:lstStyle/>
          <a:p>
            <a:pPr algn="l"/>
            <a:r>
              <a:rPr lang="en-US" sz="2000" dirty="0">
                <a:solidFill>
                  <a:srgbClr val="242424"/>
                </a:solidFill>
                <a:latin typeface="+mn-lt"/>
              </a:rPr>
              <a:t>Electromagnetic radiation</a:t>
            </a:r>
            <a:r>
              <a:rPr lang="en-US" sz="2000" b="0" dirty="0">
                <a:solidFill>
                  <a:srgbClr val="242424"/>
                </a:solidFill>
                <a:latin typeface="+mn-lt"/>
              </a:rPr>
              <a:t>, in classical electrodynamics, is the flow of energy at the universal speed of light through free space (or through a material medium) in the form of electromagnetic waves such as radio waves, visible light, and gamma rays</a:t>
            </a:r>
          </a:p>
          <a:p>
            <a:pPr algn="l"/>
            <a:r>
              <a:rPr lang="en-US" sz="2000" b="0" dirty="0">
                <a:solidFill>
                  <a:srgbClr val="242424"/>
                </a:solidFill>
                <a:latin typeface="+mn-lt"/>
              </a:rPr>
              <a:t>After having been created, EM radiation becomes detached from its source and travels on its own</a:t>
            </a:r>
            <a:endParaRPr lang="en-US" sz="2000" dirty="0">
              <a:latin typeface="+mn-lt"/>
            </a:endParaRPr>
          </a:p>
        </p:txBody>
      </p:sp>
      <p:sp>
        <p:nvSpPr>
          <p:cNvPr id="12" name="Content Placeholder 4">
            <a:extLst>
              <a:ext uri="{FF2B5EF4-FFF2-40B4-BE49-F238E27FC236}">
                <a16:creationId xmlns:a16="http://schemas.microsoft.com/office/drawing/2014/main" id="{DD785C80-15B1-469C-BB16-24CBC9B5B82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2</a:t>
            </a:fld>
            <a:endParaRPr lang="en-US" b="0" kern="0" dirty="0"/>
          </a:p>
        </p:txBody>
      </p:sp>
      <p:pic>
        <p:nvPicPr>
          <p:cNvPr id="18" name="Picture 2" descr="https://upload.wikimedia.org/wikipedia/commons/6/6f/CMB_Timeline300_no_W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441" y="2686481"/>
            <a:ext cx="5553271" cy="36651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ADA351C-EF4C-47A7-AB02-B2DFE092E749}"/>
              </a:ext>
            </a:extLst>
          </p:cNvPr>
          <p:cNvPicPr>
            <a:picLocks noChangeAspect="1"/>
          </p:cNvPicPr>
          <p:nvPr/>
        </p:nvPicPr>
        <p:blipFill rotWithShape="1">
          <a:blip r:embed="rId4"/>
          <a:srcRect b="11006"/>
          <a:stretch/>
        </p:blipFill>
        <p:spPr>
          <a:xfrm>
            <a:off x="181288" y="2686481"/>
            <a:ext cx="6173121" cy="3665158"/>
          </a:xfrm>
          <a:prstGeom prst="rect">
            <a:avLst/>
          </a:prstGeom>
        </p:spPr>
      </p:pic>
    </p:spTree>
    <p:extLst>
      <p:ext uri="{BB962C8B-B14F-4D97-AF65-F5344CB8AC3E}">
        <p14:creationId xmlns:p14="http://schemas.microsoft.com/office/powerpoint/2010/main" val="399889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Question</a:t>
            </a:r>
            <a:r>
              <a:rPr lang="ru-RU" altLang="en-US" dirty="0">
                <a:solidFill>
                  <a:srgbClr val="000066"/>
                </a:solidFill>
              </a:rPr>
              <a:t> </a:t>
            </a:r>
            <a:r>
              <a:rPr lang="en-US" altLang="en-US" dirty="0">
                <a:solidFill>
                  <a:srgbClr val="000066"/>
                </a:solidFill>
              </a:rPr>
              <a:t>1:</a:t>
            </a:r>
            <a:r>
              <a:rPr lang="en-US" dirty="0">
                <a:solidFill>
                  <a:schemeClr val="accent2">
                    <a:lumMod val="50000"/>
                  </a:schemeClr>
                </a:solidFill>
              </a:rPr>
              <a:t> PollEv.com/2023mp</a:t>
            </a:r>
            <a:r>
              <a:rPr lang="en-US" altLang="en-US" dirty="0">
                <a:solidFill>
                  <a:srgbClr val="000066"/>
                </a:solidFill>
              </a:rPr>
              <a:t> </a:t>
            </a:r>
          </a:p>
        </p:txBody>
      </p:sp>
      <p:sp>
        <p:nvSpPr>
          <p:cNvPr id="20" name="Content Placeholder 4">
            <a:extLst>
              <a:ext uri="{FF2B5EF4-FFF2-40B4-BE49-F238E27FC236}">
                <a16:creationId xmlns:a16="http://schemas.microsoft.com/office/drawing/2014/main" id="{789FC586-960B-4AAD-908A-672DD7F8EF0C}"/>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20</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21" name="Rectangle 20">
            <a:extLst>
              <a:ext uri="{FF2B5EF4-FFF2-40B4-BE49-F238E27FC236}">
                <a16:creationId xmlns:a16="http://schemas.microsoft.com/office/drawing/2014/main" id="{97E908C9-C440-43D8-B2DE-F2B57980685F}"/>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31</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8" name="TextBox 47">
            <a:extLst>
              <a:ext uri="{FF2B5EF4-FFF2-40B4-BE49-F238E27FC236}">
                <a16:creationId xmlns:a16="http://schemas.microsoft.com/office/drawing/2014/main" id="{82FBDF1B-4036-5FCA-CDDE-DDDAB2D50D4A}"/>
              </a:ext>
            </a:extLst>
          </p:cNvPr>
          <p:cNvSpPr txBox="1"/>
          <p:nvPr/>
        </p:nvSpPr>
        <p:spPr>
          <a:xfrm>
            <a:off x="687532" y="973723"/>
            <a:ext cx="3624695"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Times New Roman"/>
                <a:ea typeface="+mn-ea"/>
                <a:cs typeface="+mn-cs"/>
              </a:rPr>
              <a:t>Coulomb's law holds if</a:t>
            </a:r>
            <a:endParaRPr kumimoji="0" lang="LID4096"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AEC2B234-2FAF-5EB0-AF99-14D3DB07E626}"/>
                  </a:ext>
                </a:extLst>
              </p:cNvPr>
              <p:cNvSpPr/>
              <p:nvPr/>
            </p:nvSpPr>
            <p:spPr>
              <a:xfrm>
                <a:off x="8104339" y="1173778"/>
                <a:ext cx="3542538" cy="899670"/>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d>
                        <m:dPr>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nary>
                        <m:naryPr>
                          <m:limLoc m:val="undOvr"/>
                          <m:subHide m:val="on"/>
                          <m:supHide m:val="on"/>
                          <m:ctrlPr>
                            <a:rPr kumimoji="0" lang="ru-RU"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ρ</m:t>
                              </m:r>
                              <m:d>
                                <m:dPr>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𝓻</m:t>
                              </m:r>
                            </m:e>
                          </m:acc>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e>
                      </m:nary>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0" name="Rectangle 49">
                <a:extLst>
                  <a:ext uri="{FF2B5EF4-FFF2-40B4-BE49-F238E27FC236}">
                    <a16:creationId xmlns:a16="http://schemas.microsoft.com/office/drawing/2014/main" id="{AEC2B234-2FAF-5EB0-AF99-14D3DB07E626}"/>
                  </a:ext>
                </a:extLst>
              </p:cNvPr>
              <p:cNvSpPr>
                <a:spLocks noRot="1" noChangeAspect="1" noMove="1" noResize="1" noEditPoints="1" noAdjustHandles="1" noChangeArrowheads="1" noChangeShapeType="1" noTextEdit="1"/>
              </p:cNvSpPr>
              <p:nvPr/>
            </p:nvSpPr>
            <p:spPr>
              <a:xfrm>
                <a:off x="8104339" y="1173778"/>
                <a:ext cx="3542538" cy="899670"/>
              </a:xfrm>
              <a:prstGeom prst="rect">
                <a:avLst/>
              </a:prstGeom>
              <a:blipFill>
                <a:blip r:embed="rId3"/>
                <a:stretch>
                  <a:fillRect/>
                </a:stretch>
              </a:blipFill>
              <a:ln w="19050">
                <a:noFill/>
              </a:ln>
            </p:spPr>
            <p:txBody>
              <a:bodyPr/>
              <a:lstStyle/>
              <a:p>
                <a:r>
                  <a:rPr lang="LID4096">
                    <a:noFill/>
                  </a:rPr>
                  <a:t> </a:t>
                </a:r>
              </a:p>
            </p:txBody>
          </p:sp>
        </mc:Fallback>
      </mc:AlternateContent>
      <p:sp>
        <p:nvSpPr>
          <p:cNvPr id="51" name="TextBox 50">
            <a:extLst>
              <a:ext uri="{FF2B5EF4-FFF2-40B4-BE49-F238E27FC236}">
                <a16:creationId xmlns:a16="http://schemas.microsoft.com/office/drawing/2014/main" id="{2AF828D1-93CC-784F-B2FD-664CE8210C0D}"/>
              </a:ext>
            </a:extLst>
          </p:cNvPr>
          <p:cNvSpPr txBox="1"/>
          <p:nvPr/>
        </p:nvSpPr>
        <p:spPr>
          <a:xfrm>
            <a:off x="687532" y="1879352"/>
            <a:ext cx="6112452"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Times New Roman"/>
                <a:ea typeface="+mn-ea"/>
                <a:cs typeface="+mn-cs"/>
              </a:rPr>
              <a:t>A. </a:t>
            </a:r>
            <a:r>
              <a:rPr kumimoji="0" lang="LID4096" sz="2000" b="0" i="0" u="none" strike="noStrike" kern="1200" cap="none" spc="0" normalizeH="0" baseline="0" noProof="0" dirty="0">
                <a:ln>
                  <a:noFill/>
                </a:ln>
                <a:solidFill>
                  <a:srgbClr val="000000"/>
                </a:solidFill>
                <a:effectLst/>
                <a:uLnTx/>
                <a:uFillTx/>
                <a:latin typeface="Times New Roman"/>
                <a:ea typeface="+mn-ea"/>
                <a:cs typeface="+mn-cs"/>
              </a:rPr>
              <a:t>Currents are constant</a:t>
            </a:r>
            <a:endParaRPr kumimoji="0" lang="nl-NL"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 Charge density changes in time slowly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 Both of above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D. Neither of above: Coulomb's law always holds</a:t>
            </a:r>
            <a:endParaRPr kumimoji="0" lang="LID4096"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7853BA4-7BD2-FD14-BE90-7DD841075B37}"/>
                  </a:ext>
                </a:extLst>
              </p:cNvPr>
              <p:cNvSpPr txBox="1"/>
              <p:nvPr/>
            </p:nvSpPr>
            <p:spPr>
              <a:xfrm>
                <a:off x="671880" y="4600708"/>
                <a:ext cx="8656073" cy="94141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𝜖</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nary>
                        <m:naryPr>
                          <m:limLoc m:val="undOvr"/>
                          <m:subHide m:val="on"/>
                          <m:sup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𝓻</m:t>
                                  </m:r>
                                </m:e>
                              </m:ac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𝜕𝜌</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sub>
                                  </m:sSub>
                                </m:den>
                              </m:f>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𝓻</m:t>
                                  </m:r>
                                </m:e>
                              </m:ac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𝐉</m:t>
                                      </m:r>
                                    </m:e>
                                  </m:acc>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sub>
                                      </m:sSub>
                                    </m:e>
                                  </m:d>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sub>
                                  </m:sSub>
                                </m:den>
                              </m:f>
                            </m:e>
                          </m:d>
                        </m:e>
                      </m:nary>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oMath>
                  </m:oMathPara>
                </a14:m>
                <a:endParaRPr kumimoji="0" lang="LID4096"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2" name="TextBox 51">
                <a:extLst>
                  <a:ext uri="{FF2B5EF4-FFF2-40B4-BE49-F238E27FC236}">
                    <a16:creationId xmlns:a16="http://schemas.microsoft.com/office/drawing/2014/main" id="{07853BA4-7BD2-FD14-BE90-7DD841075B37}"/>
                  </a:ext>
                </a:extLst>
              </p:cNvPr>
              <p:cNvSpPr txBox="1">
                <a:spLocks noRot="1" noChangeAspect="1" noMove="1" noResize="1" noEditPoints="1" noAdjustHandles="1" noChangeArrowheads="1" noChangeShapeType="1" noTextEdit="1"/>
              </p:cNvSpPr>
              <p:nvPr/>
            </p:nvSpPr>
            <p:spPr>
              <a:xfrm>
                <a:off x="671880" y="4600708"/>
                <a:ext cx="8656073" cy="941412"/>
              </a:xfrm>
              <a:prstGeom prst="rect">
                <a:avLst/>
              </a:prstGeom>
              <a:blipFill>
                <a:blip r:embed="rId4"/>
                <a:stretch>
                  <a:fillRect/>
                </a:stretch>
              </a:blipFill>
            </p:spPr>
            <p:txBody>
              <a:bodyPr/>
              <a:lstStyle/>
              <a:p>
                <a:r>
                  <a:rPr lang="LID4096">
                    <a:noFill/>
                  </a:rPr>
                  <a:t> </a:t>
                </a:r>
              </a:p>
            </p:txBody>
          </p:sp>
        </mc:Fallback>
      </mc:AlternateContent>
      <p:sp>
        <p:nvSpPr>
          <p:cNvPr id="53" name="Rectangle 52">
            <a:extLst>
              <a:ext uri="{FF2B5EF4-FFF2-40B4-BE49-F238E27FC236}">
                <a16:creationId xmlns:a16="http://schemas.microsoft.com/office/drawing/2014/main" id="{5FE4D488-30CB-A933-B9DC-24B108F7C788}"/>
              </a:ext>
            </a:extLst>
          </p:cNvPr>
          <p:cNvSpPr/>
          <p:nvPr/>
        </p:nvSpPr>
        <p:spPr>
          <a:xfrm>
            <a:off x="620151" y="4200598"/>
            <a:ext cx="1218603"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 C</a:t>
            </a:r>
            <a:endParaRPr kumimoji="0" lang="en-US" sz="2000" b="1" i="0" u="none" strike="noStrike" kern="1200" cap="none" spc="0" normalizeH="0" baseline="0" noProof="0" dirty="0">
              <a:ln>
                <a:noFill/>
              </a:ln>
              <a:solidFill>
                <a:srgbClr val="00B050"/>
              </a:solidFill>
              <a:effectLst/>
              <a:uLnTx/>
              <a:uFillTx/>
              <a:latin typeface="Times New Roman"/>
              <a:ea typeface="+mn-ea"/>
              <a:cs typeface="+mn-cs"/>
            </a:endParaRPr>
          </a:p>
        </p:txBody>
      </p:sp>
      <p:sp>
        <p:nvSpPr>
          <p:cNvPr id="54" name="Rectangle 53">
            <a:extLst>
              <a:ext uri="{FF2B5EF4-FFF2-40B4-BE49-F238E27FC236}">
                <a16:creationId xmlns:a16="http://schemas.microsoft.com/office/drawing/2014/main" id="{91E08356-8705-7AAA-583E-7E67A15344A5}"/>
              </a:ext>
            </a:extLst>
          </p:cNvPr>
          <p:cNvSpPr/>
          <p:nvPr/>
        </p:nvSpPr>
        <p:spPr>
          <a:xfrm>
            <a:off x="620151" y="5529604"/>
            <a:ext cx="11026726" cy="400110"/>
          </a:xfrm>
          <a:prstGeom prst="rect">
            <a:avLst/>
          </a:prstGeom>
        </p:spPr>
        <p:txBody>
          <a:bodyPr wrap="square">
            <a:spAutoFit/>
          </a:bodyPr>
          <a:lstStyle/>
          <a:p>
            <a:pPr lvl="0" eaLnBrk="0" fontAlgn="base" hangingPunct="0">
              <a:spcBef>
                <a:spcPct val="0"/>
              </a:spcBef>
              <a:spcAft>
                <a:spcPct val="0"/>
              </a:spcAft>
              <a:defRPr/>
            </a:pPr>
            <a:r>
              <a:rPr lang="LID4096" sz="2000" dirty="0">
                <a:solidFill>
                  <a:srgbClr val="000000"/>
                </a:solidFill>
              </a:rPr>
              <a:t>Currents are constant</a:t>
            </a:r>
            <a:r>
              <a:rPr lang="nl-NL" sz="2000" dirty="0">
                <a:solidFill>
                  <a:srgbClr val="000000"/>
                </a:solidFill>
              </a:rPr>
              <a:t> </a:t>
            </a:r>
            <a:r>
              <a:rPr lang="nl-NL" sz="2000" dirty="0" err="1">
                <a:solidFill>
                  <a:srgbClr val="000000"/>
                </a:solidFill>
              </a:rPr>
              <a:t>and</a:t>
            </a:r>
            <a:r>
              <a:rPr lang="nl-NL" sz="2000" dirty="0">
                <a:solidFill>
                  <a:srgbClr val="000000"/>
                </a:solidFill>
              </a:rPr>
              <a:t> c</a:t>
            </a:r>
            <a:r>
              <a:rPr lang="en-US" sz="2000" dirty="0" err="1">
                <a:solidFill>
                  <a:srgbClr val="000000"/>
                </a:solidFill>
              </a:rPr>
              <a:t>harge</a:t>
            </a:r>
            <a:r>
              <a:rPr lang="en-US" sz="2000" dirty="0">
                <a:solidFill>
                  <a:srgbClr val="000000"/>
                </a:solidFill>
              </a:rPr>
              <a:t> density changes in time slowly</a:t>
            </a:r>
          </a:p>
        </p:txBody>
      </p:sp>
      <p:pic>
        <p:nvPicPr>
          <p:cNvPr id="3" name="Picture 2">
            <a:extLst>
              <a:ext uri="{FF2B5EF4-FFF2-40B4-BE49-F238E27FC236}">
                <a16:creationId xmlns:a16="http://schemas.microsoft.com/office/drawing/2014/main" id="{7C0AE177-FCBB-A468-6DC4-DD626ABBA1AC}"/>
              </a:ext>
            </a:extLst>
          </p:cNvPr>
          <p:cNvPicPr>
            <a:picLocks noChangeAspect="1"/>
          </p:cNvPicPr>
          <p:nvPr/>
        </p:nvPicPr>
        <p:blipFill>
          <a:blip r:embed="rId5"/>
          <a:stretch>
            <a:fillRect/>
          </a:stretch>
        </p:blipFill>
        <p:spPr>
          <a:xfrm>
            <a:off x="8685622" y="2201178"/>
            <a:ext cx="3043265" cy="2455643"/>
          </a:xfrm>
          <a:prstGeom prst="rect">
            <a:avLst/>
          </a:prstGeom>
        </p:spPr>
      </p:pic>
    </p:spTree>
    <p:extLst>
      <p:ext uri="{BB962C8B-B14F-4D97-AF65-F5344CB8AC3E}">
        <p14:creationId xmlns:p14="http://schemas.microsoft.com/office/powerpoint/2010/main" val="126899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Question</a:t>
            </a:r>
            <a:r>
              <a:rPr lang="ru-RU" altLang="en-US" dirty="0">
                <a:solidFill>
                  <a:srgbClr val="000066"/>
                </a:solidFill>
              </a:rPr>
              <a:t> </a:t>
            </a:r>
            <a:r>
              <a:rPr lang="en-US" altLang="en-US" dirty="0">
                <a:solidFill>
                  <a:srgbClr val="000066"/>
                </a:solidFill>
              </a:rPr>
              <a:t>1:</a:t>
            </a:r>
            <a:r>
              <a:rPr lang="en-US" dirty="0">
                <a:solidFill>
                  <a:schemeClr val="accent2">
                    <a:lumMod val="50000"/>
                  </a:schemeClr>
                </a:solidFill>
              </a:rPr>
              <a:t> PollEv.com/2023mp</a:t>
            </a:r>
            <a:r>
              <a:rPr lang="en-US" altLang="en-US" dirty="0">
                <a:solidFill>
                  <a:srgbClr val="000066"/>
                </a:solidFill>
              </a:rPr>
              <a:t> </a:t>
            </a:r>
          </a:p>
        </p:txBody>
      </p:sp>
      <p:sp>
        <p:nvSpPr>
          <p:cNvPr id="2" name="Rectangle 1"/>
          <p:cNvSpPr/>
          <p:nvPr/>
        </p:nvSpPr>
        <p:spPr>
          <a:xfrm>
            <a:off x="351065" y="822352"/>
            <a:ext cx="604134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“Point dipole approximation” means that we </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398798" y="1450550"/>
                <a:ext cx="5766764"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 Suppose that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 Dismiss all terms which scale faster than </a:t>
                </a: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 Dismiss all terms which scale faster than </a:t>
                </a:r>
                <a14:m>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d>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oMath>
                </a14:m>
                <a:endParaRPr kumimoji="0" lang="en-US" sz="2000" b="0" i="0" u="none" strike="noStrike" kern="1200" cap="none" spc="0" normalizeH="0" baseline="0" noProof="0" dirty="0">
                  <a:ln>
                    <a:noFill/>
                  </a:ln>
                  <a:solidFill>
                    <a:srgbClr val="000000"/>
                  </a:solidFill>
                  <a:effectLst/>
                  <a:uLnTx/>
                  <a:uFillTx/>
                  <a:latin typeface="Times New Roman"/>
                  <a:ea typeface="Cambria Math"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D. I use no approximation; I go numerical !</a:t>
                </a:r>
              </a:p>
            </p:txBody>
          </p:sp>
        </mc:Choice>
        <mc:Fallback xmlns="">
          <p:sp>
            <p:nvSpPr>
              <p:cNvPr id="3" name="Rectangle 2"/>
              <p:cNvSpPr>
                <a:spLocks noRot="1" noChangeAspect="1" noMove="1" noResize="1" noEditPoints="1" noAdjustHandles="1" noChangeArrowheads="1" noChangeShapeType="1" noTextEdit="1"/>
              </p:cNvSpPr>
              <p:nvPr/>
            </p:nvSpPr>
            <p:spPr>
              <a:xfrm>
                <a:off x="398798" y="1450550"/>
                <a:ext cx="5766764" cy="1631216"/>
              </a:xfrm>
              <a:prstGeom prst="rect">
                <a:avLst/>
              </a:prstGeom>
              <a:blipFill>
                <a:blip r:embed="rId3"/>
                <a:stretch>
                  <a:fillRect l="-1057" t="-2239" b="-5597"/>
                </a:stretch>
              </a:blipFill>
            </p:spPr>
            <p:txBody>
              <a:bodyPr/>
              <a:lstStyle/>
              <a:p>
                <a:r>
                  <a:rPr lang="LID4096">
                    <a:noFill/>
                  </a:rPr>
                  <a:t> </a:t>
                </a:r>
              </a:p>
            </p:txBody>
          </p:sp>
        </mc:Fallback>
      </mc:AlternateContent>
      <p:sp>
        <p:nvSpPr>
          <p:cNvPr id="5" name="Rectangle 4"/>
          <p:cNvSpPr/>
          <p:nvPr/>
        </p:nvSpPr>
        <p:spPr>
          <a:xfrm>
            <a:off x="452803" y="3522677"/>
            <a:ext cx="1218603"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 B</a:t>
            </a:r>
            <a:endParaRPr kumimoji="0" lang="en-US" sz="2000" b="1" i="0" u="none" strike="noStrike" kern="1200" cap="none" spc="0" normalizeH="0" baseline="0" noProof="0" dirty="0">
              <a:ln>
                <a:noFill/>
              </a:ln>
              <a:solidFill>
                <a:srgbClr val="00B050"/>
              </a:solidFill>
              <a:effectLst/>
              <a:uLnTx/>
              <a:uFillTx/>
              <a:latin typeface="Times New Roman"/>
              <a:ea typeface="+mn-ea"/>
              <a:cs typeface="+mn-cs"/>
            </a:endParaRPr>
          </a:p>
        </p:txBody>
      </p:sp>
      <p:sp>
        <p:nvSpPr>
          <p:cNvPr id="20" name="Content Placeholder 4">
            <a:extLst>
              <a:ext uri="{FF2B5EF4-FFF2-40B4-BE49-F238E27FC236}">
                <a16:creationId xmlns:a16="http://schemas.microsoft.com/office/drawing/2014/main" id="{789FC586-960B-4AAD-908A-672DD7F8EF0C}"/>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21</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21" name="Rectangle 20">
            <a:extLst>
              <a:ext uri="{FF2B5EF4-FFF2-40B4-BE49-F238E27FC236}">
                <a16:creationId xmlns:a16="http://schemas.microsoft.com/office/drawing/2014/main" id="{97E908C9-C440-43D8-B2DE-F2B57980685F}"/>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31</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Oval 21">
            <a:extLst>
              <a:ext uri="{FF2B5EF4-FFF2-40B4-BE49-F238E27FC236}">
                <a16:creationId xmlns:a16="http://schemas.microsoft.com/office/drawing/2014/main" id="{01BAAE2C-F589-4284-A596-11F55B142C98}"/>
              </a:ext>
            </a:extLst>
          </p:cNvPr>
          <p:cNvSpPr/>
          <p:nvPr/>
        </p:nvSpPr>
        <p:spPr bwMode="auto">
          <a:xfrm>
            <a:off x="11501606" y="1371598"/>
            <a:ext cx="217643" cy="223937"/>
          </a:xfrm>
          <a:prstGeom prst="ellipse">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E114A281-C901-466D-9F61-2A2A09AF0336}"/>
                  </a:ext>
                </a:extLst>
              </p:cNvPr>
              <p:cNvSpPr/>
              <p:nvPr/>
            </p:nvSpPr>
            <p:spPr>
              <a:xfrm>
                <a:off x="9026727" y="821452"/>
                <a:ext cx="2797552" cy="400110"/>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𝑞</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𝑞</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3" name="Rectangle 22">
                <a:extLst>
                  <a:ext uri="{FF2B5EF4-FFF2-40B4-BE49-F238E27FC236}">
                    <a16:creationId xmlns:a16="http://schemas.microsoft.com/office/drawing/2014/main" id="{E114A281-C901-466D-9F61-2A2A09AF0336}"/>
                  </a:ext>
                </a:extLst>
              </p:cNvPr>
              <p:cNvSpPr>
                <a:spLocks noRot="1" noChangeAspect="1" noMove="1" noResize="1" noEditPoints="1" noAdjustHandles="1" noChangeArrowheads="1" noChangeShapeType="1" noTextEdit="1"/>
              </p:cNvSpPr>
              <p:nvPr/>
            </p:nvSpPr>
            <p:spPr>
              <a:xfrm>
                <a:off x="9026727" y="821452"/>
                <a:ext cx="2797552" cy="400110"/>
              </a:xfrm>
              <a:prstGeom prst="rect">
                <a:avLst/>
              </a:prstGeom>
              <a:blipFill>
                <a:blip r:embed="rId4"/>
                <a:stretch>
                  <a:fillRect b="-18462"/>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F9E5CC3A-E5E1-4FF3-9A68-16789E81A2BD}"/>
                  </a:ext>
                </a:extLst>
              </p:cNvPr>
              <p:cNvSpPr/>
              <p:nvPr/>
            </p:nvSpPr>
            <p:spPr>
              <a:xfrm>
                <a:off x="8951887" y="1376430"/>
                <a:ext cx="910569"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𝑞</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4" name="Rectangle 23">
                <a:extLst>
                  <a:ext uri="{FF2B5EF4-FFF2-40B4-BE49-F238E27FC236}">
                    <a16:creationId xmlns:a16="http://schemas.microsoft.com/office/drawing/2014/main" id="{F9E5CC3A-E5E1-4FF3-9A68-16789E81A2BD}"/>
                  </a:ext>
                </a:extLst>
              </p:cNvPr>
              <p:cNvSpPr>
                <a:spLocks noRot="1" noChangeAspect="1" noMove="1" noResize="1" noEditPoints="1" noAdjustHandles="1" noChangeArrowheads="1" noChangeShapeType="1" noTextEdit="1"/>
              </p:cNvSpPr>
              <p:nvPr/>
            </p:nvSpPr>
            <p:spPr>
              <a:xfrm>
                <a:off x="8951887" y="1376430"/>
                <a:ext cx="910569" cy="461665"/>
              </a:xfrm>
              <a:prstGeom prst="rect">
                <a:avLst/>
              </a:prstGeom>
              <a:blipFill>
                <a:blip r:embed="rId5"/>
                <a:stretch>
                  <a:fillRect l="-667" r="-11333" b="-19737"/>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EA00E06-BA8B-4A71-AB21-D5BBF1874A1D}"/>
                  </a:ext>
                </a:extLst>
              </p:cNvPr>
              <p:cNvSpPr/>
              <p:nvPr/>
            </p:nvSpPr>
            <p:spPr>
              <a:xfrm>
                <a:off x="9848219" y="1259199"/>
                <a:ext cx="464828"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b>
                          <m: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sub>
                      </m:sSub>
                    </m:oMath>
                  </m:oMathPara>
                </a14:m>
                <a:endParaRPr kumimoji="0" lang="en-US" sz="24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25" name="Rectangle 24">
                <a:extLst>
                  <a:ext uri="{FF2B5EF4-FFF2-40B4-BE49-F238E27FC236}">
                    <a16:creationId xmlns:a16="http://schemas.microsoft.com/office/drawing/2014/main" id="{EEA00E06-BA8B-4A71-AB21-D5BBF1874A1D}"/>
                  </a:ext>
                </a:extLst>
              </p:cNvPr>
              <p:cNvSpPr>
                <a:spLocks noRot="1" noChangeAspect="1" noMove="1" noResize="1" noEditPoints="1" noAdjustHandles="1" noChangeArrowheads="1" noChangeShapeType="1" noTextEdit="1"/>
              </p:cNvSpPr>
              <p:nvPr/>
            </p:nvSpPr>
            <p:spPr>
              <a:xfrm>
                <a:off x="9848219" y="1259199"/>
                <a:ext cx="464828" cy="461665"/>
              </a:xfrm>
              <a:prstGeom prst="rect">
                <a:avLst/>
              </a:prstGeom>
              <a:blipFill>
                <a:blip r:embed="rId6"/>
                <a:stretch>
                  <a:fillRect r="-13158" b="-5333"/>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7F138AF-1CDF-4507-AB6B-582E9EDC4852}"/>
                  </a:ext>
                </a:extLst>
              </p:cNvPr>
              <p:cNvSpPr/>
              <p:nvPr/>
            </p:nvSpPr>
            <p:spPr>
              <a:xfrm>
                <a:off x="9109353" y="2279541"/>
                <a:ext cx="341003"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24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26" name="Rectangle 25">
                <a:extLst>
                  <a:ext uri="{FF2B5EF4-FFF2-40B4-BE49-F238E27FC236}">
                    <a16:creationId xmlns:a16="http://schemas.microsoft.com/office/drawing/2014/main" id="{17F138AF-1CDF-4507-AB6B-582E9EDC4852}"/>
                  </a:ext>
                </a:extLst>
              </p:cNvPr>
              <p:cNvSpPr>
                <a:spLocks noRot="1" noChangeAspect="1" noMove="1" noResize="1" noEditPoints="1" noAdjustHandles="1" noChangeArrowheads="1" noChangeShapeType="1" noTextEdit="1"/>
              </p:cNvSpPr>
              <p:nvPr/>
            </p:nvSpPr>
            <p:spPr>
              <a:xfrm>
                <a:off x="9109353" y="2279541"/>
                <a:ext cx="341003" cy="461665"/>
              </a:xfrm>
              <a:prstGeom prst="rect">
                <a:avLst/>
              </a:prstGeom>
              <a:blipFill>
                <a:blip r:embed="rId7"/>
                <a:stretch>
                  <a:fillRect l="-3571" r="-8929"/>
                </a:stretch>
              </a:blipFill>
              <a:ln w="19050">
                <a:noFill/>
              </a:ln>
            </p:spPr>
            <p:txBody>
              <a:bodyPr/>
              <a:lstStyle/>
              <a:p>
                <a:r>
                  <a:rPr lang="LID4096">
                    <a:noFill/>
                  </a:rPr>
                  <a:t> </a:t>
                </a:r>
              </a:p>
            </p:txBody>
          </p:sp>
        </mc:Fallback>
      </mc:AlternateContent>
      <p:sp>
        <p:nvSpPr>
          <p:cNvPr id="27" name="Freeform 2">
            <a:extLst>
              <a:ext uri="{FF2B5EF4-FFF2-40B4-BE49-F238E27FC236}">
                <a16:creationId xmlns:a16="http://schemas.microsoft.com/office/drawing/2014/main" id="{DF51BCC2-E663-448A-AA20-81C9AADDD5B1}"/>
              </a:ext>
            </a:extLst>
          </p:cNvPr>
          <p:cNvSpPr/>
          <p:nvPr/>
        </p:nvSpPr>
        <p:spPr bwMode="auto">
          <a:xfrm>
            <a:off x="8993155" y="2618015"/>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8A3DFAD4-BE06-47AB-BCAB-C305FD7A856D}"/>
                  </a:ext>
                </a:extLst>
              </p:cNvPr>
              <p:cNvSpPr/>
              <p:nvPr/>
            </p:nvSpPr>
            <p:spPr>
              <a:xfrm>
                <a:off x="10506805" y="2436022"/>
                <a:ext cx="464828"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b>
                          <m: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sub>
                      </m:sSub>
                    </m:oMath>
                  </m:oMathPara>
                </a14:m>
                <a:endParaRPr kumimoji="0" lang="en-US" sz="24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28" name="Rectangle 27">
                <a:extLst>
                  <a:ext uri="{FF2B5EF4-FFF2-40B4-BE49-F238E27FC236}">
                    <a16:creationId xmlns:a16="http://schemas.microsoft.com/office/drawing/2014/main" id="{8A3DFAD4-BE06-47AB-BCAB-C305FD7A856D}"/>
                  </a:ext>
                </a:extLst>
              </p:cNvPr>
              <p:cNvSpPr>
                <a:spLocks noRot="1" noChangeAspect="1" noMove="1" noResize="1" noEditPoints="1" noAdjustHandles="1" noChangeArrowheads="1" noChangeShapeType="1" noTextEdit="1"/>
              </p:cNvSpPr>
              <p:nvPr/>
            </p:nvSpPr>
            <p:spPr>
              <a:xfrm>
                <a:off x="10506805" y="2436022"/>
                <a:ext cx="464828" cy="461665"/>
              </a:xfrm>
              <a:prstGeom prst="rect">
                <a:avLst/>
              </a:prstGeom>
              <a:blipFill>
                <a:blip r:embed="rId8"/>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5E1AEFB-3772-48D9-A755-20D8C9033B78}"/>
                  </a:ext>
                </a:extLst>
              </p:cNvPr>
              <p:cNvSpPr/>
              <p:nvPr/>
            </p:nvSpPr>
            <p:spPr>
              <a:xfrm>
                <a:off x="11404877" y="3032016"/>
                <a:ext cx="464828"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𝑦</m:t>
                      </m:r>
                    </m:oMath>
                  </m:oMathPara>
                </a14:m>
                <a:endParaRPr kumimoji="0" lang="en-US" sz="24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29" name="Rectangle 28">
                <a:extLst>
                  <a:ext uri="{FF2B5EF4-FFF2-40B4-BE49-F238E27FC236}">
                    <a16:creationId xmlns:a16="http://schemas.microsoft.com/office/drawing/2014/main" id="{C5E1AEFB-3772-48D9-A755-20D8C9033B78}"/>
                  </a:ext>
                </a:extLst>
              </p:cNvPr>
              <p:cNvSpPr>
                <a:spLocks noRot="1" noChangeAspect="1" noMove="1" noResize="1" noEditPoints="1" noAdjustHandles="1" noChangeArrowheads="1" noChangeShapeType="1" noTextEdit="1"/>
              </p:cNvSpPr>
              <p:nvPr/>
            </p:nvSpPr>
            <p:spPr>
              <a:xfrm>
                <a:off x="11404877" y="3032016"/>
                <a:ext cx="464828" cy="461665"/>
              </a:xfrm>
              <a:prstGeom prst="rect">
                <a:avLst/>
              </a:prstGeom>
              <a:blipFill>
                <a:blip r:embed="rId9"/>
                <a:stretch>
                  <a:fillRect l="-3947" b="-13158"/>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B5D1387D-1040-40E1-BC63-E1E45909C0DE}"/>
                  </a:ext>
                </a:extLst>
              </p:cNvPr>
              <p:cNvSpPr/>
              <p:nvPr/>
            </p:nvSpPr>
            <p:spPr>
              <a:xfrm>
                <a:off x="8671202" y="1012716"/>
                <a:ext cx="464828"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𝑧</m:t>
                      </m:r>
                    </m:oMath>
                  </m:oMathPara>
                </a14:m>
                <a:endParaRPr kumimoji="0" lang="en-US" sz="24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30" name="Rectangle 29">
                <a:extLst>
                  <a:ext uri="{FF2B5EF4-FFF2-40B4-BE49-F238E27FC236}">
                    <a16:creationId xmlns:a16="http://schemas.microsoft.com/office/drawing/2014/main" id="{B5D1387D-1040-40E1-BC63-E1E45909C0DE}"/>
                  </a:ext>
                </a:extLst>
              </p:cNvPr>
              <p:cNvSpPr>
                <a:spLocks noRot="1" noChangeAspect="1" noMove="1" noResize="1" noEditPoints="1" noAdjustHandles="1" noChangeArrowheads="1" noChangeShapeType="1" noTextEdit="1"/>
              </p:cNvSpPr>
              <p:nvPr/>
            </p:nvSpPr>
            <p:spPr>
              <a:xfrm>
                <a:off x="8671202" y="1012716"/>
                <a:ext cx="464828" cy="461665"/>
              </a:xfrm>
              <a:prstGeom prst="rect">
                <a:avLst/>
              </a:prstGeom>
              <a:blipFill>
                <a:blip r:embed="rId10"/>
                <a:stretch>
                  <a:fillRect/>
                </a:stretch>
              </a:blipFill>
              <a:ln w="19050">
                <a:noFill/>
              </a:ln>
            </p:spPr>
            <p:txBody>
              <a:bodyPr/>
              <a:lstStyle/>
              <a:p>
                <a:r>
                  <a:rPr lang="LID4096">
                    <a:noFill/>
                  </a:rPr>
                  <a:t> </a:t>
                </a:r>
              </a:p>
            </p:txBody>
          </p:sp>
        </mc:Fallback>
      </mc:AlternateContent>
      <p:cxnSp>
        <p:nvCxnSpPr>
          <p:cNvPr id="31" name="Straight Arrow Connector 30">
            <a:extLst>
              <a:ext uri="{FF2B5EF4-FFF2-40B4-BE49-F238E27FC236}">
                <a16:creationId xmlns:a16="http://schemas.microsoft.com/office/drawing/2014/main" id="{14CE6A74-B455-426F-8099-37286E5F27CC}"/>
              </a:ext>
            </a:extLst>
          </p:cNvPr>
          <p:cNvCxnSpPr/>
          <p:nvPr/>
        </p:nvCxnSpPr>
        <p:spPr bwMode="auto">
          <a:xfrm>
            <a:off x="8974106" y="3056165"/>
            <a:ext cx="2676525" cy="9524"/>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3238866C-C029-4557-8A43-A31E761616D6}"/>
              </a:ext>
            </a:extLst>
          </p:cNvPr>
          <p:cNvCxnSpPr>
            <a:cxnSpLocks/>
            <a:stCxn id="44" idx="7"/>
          </p:cNvCxnSpPr>
          <p:nvPr/>
        </p:nvCxnSpPr>
        <p:spPr bwMode="auto">
          <a:xfrm flipV="1">
            <a:off x="9160714" y="1576026"/>
            <a:ext cx="2338878" cy="2480126"/>
          </a:xfrm>
          <a:prstGeom prst="straightConnector1">
            <a:avLst/>
          </a:prstGeom>
          <a:noFill/>
          <a:ln w="28575" cap="flat" cmpd="sng" algn="ctr">
            <a:solidFill>
              <a:srgbClr val="00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70E4C662-CECA-4E1D-8D15-A1B1ED2AD482}"/>
              </a:ext>
            </a:extLst>
          </p:cNvPr>
          <p:cNvCxnSpPr/>
          <p:nvPr/>
        </p:nvCxnSpPr>
        <p:spPr bwMode="auto">
          <a:xfrm flipV="1">
            <a:off x="8999213" y="1513115"/>
            <a:ext cx="2565693" cy="523875"/>
          </a:xfrm>
          <a:prstGeom prst="straightConnector1">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DAB7698F-1428-4AFC-B819-E212DE2A5CB3}"/>
                  </a:ext>
                </a:extLst>
              </p:cNvPr>
              <p:cNvSpPr/>
              <p:nvPr/>
            </p:nvSpPr>
            <p:spPr>
              <a:xfrm>
                <a:off x="9814396" y="1994373"/>
                <a:ext cx="464828"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𝐫</m:t>
                          </m:r>
                        </m:e>
                      </m:acc>
                    </m:oMath>
                  </m:oMathPara>
                </a14:m>
                <a:endParaRPr kumimoji="0" lang="en-US" sz="2400" b="1"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34" name="Rectangle 33">
                <a:extLst>
                  <a:ext uri="{FF2B5EF4-FFF2-40B4-BE49-F238E27FC236}">
                    <a16:creationId xmlns:a16="http://schemas.microsoft.com/office/drawing/2014/main" id="{DAB7698F-1428-4AFC-B819-E212DE2A5CB3}"/>
                  </a:ext>
                </a:extLst>
              </p:cNvPr>
              <p:cNvSpPr>
                <a:spLocks noRot="1" noChangeAspect="1" noMove="1" noResize="1" noEditPoints="1" noAdjustHandles="1" noChangeArrowheads="1" noChangeShapeType="1" noTextEdit="1"/>
              </p:cNvSpPr>
              <p:nvPr/>
            </p:nvSpPr>
            <p:spPr>
              <a:xfrm>
                <a:off x="9814396" y="1994373"/>
                <a:ext cx="464828" cy="461665"/>
              </a:xfrm>
              <a:prstGeom prst="rect">
                <a:avLst/>
              </a:prstGeom>
              <a:blipFill>
                <a:blip r:embed="rId11"/>
                <a:stretch>
                  <a:fillRect l="-6579" t="-19737" r="-18421"/>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56A22BC-2A00-4DAC-9C6F-A78BDD1C989B}"/>
                  </a:ext>
                </a:extLst>
              </p:cNvPr>
              <p:cNvSpPr/>
              <p:nvPr/>
            </p:nvSpPr>
            <p:spPr>
              <a:xfrm>
                <a:off x="8432095" y="2799931"/>
                <a:ext cx="576028"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𝑑</m:t>
                      </m:r>
                    </m:oMath>
                  </m:oMathPara>
                </a14:m>
                <a:endParaRPr kumimoji="0" lang="en-US" sz="24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5" name="Rectangle 34">
                <a:extLst>
                  <a:ext uri="{FF2B5EF4-FFF2-40B4-BE49-F238E27FC236}">
                    <a16:creationId xmlns:a16="http://schemas.microsoft.com/office/drawing/2014/main" id="{956A22BC-2A00-4DAC-9C6F-A78BDD1C989B}"/>
                  </a:ext>
                </a:extLst>
              </p:cNvPr>
              <p:cNvSpPr>
                <a:spLocks noRot="1" noChangeAspect="1" noMove="1" noResize="1" noEditPoints="1" noAdjustHandles="1" noChangeArrowheads="1" noChangeShapeType="1" noTextEdit="1"/>
              </p:cNvSpPr>
              <p:nvPr/>
            </p:nvSpPr>
            <p:spPr>
              <a:xfrm>
                <a:off x="8432095" y="2799931"/>
                <a:ext cx="576028" cy="461665"/>
              </a:xfrm>
              <a:prstGeom prst="rect">
                <a:avLst/>
              </a:prstGeom>
              <a:blipFill>
                <a:blip r:embed="rId12"/>
                <a:stretch>
                  <a:fillRect/>
                </a:stretch>
              </a:blipFill>
              <a:ln w="19050">
                <a:noFill/>
              </a:ln>
            </p:spPr>
            <p:txBody>
              <a:bodyPr/>
              <a:lstStyle/>
              <a:p>
                <a:r>
                  <a:rPr lang="LID4096">
                    <a:noFill/>
                  </a:rPr>
                  <a:t> </a:t>
                </a:r>
              </a:p>
            </p:txBody>
          </p:sp>
        </mc:Fallback>
      </mc:AlternateContent>
      <p:cxnSp>
        <p:nvCxnSpPr>
          <p:cNvPr id="36" name="Straight Arrow Connector 35">
            <a:extLst>
              <a:ext uri="{FF2B5EF4-FFF2-40B4-BE49-F238E27FC236}">
                <a16:creationId xmlns:a16="http://schemas.microsoft.com/office/drawing/2014/main" id="{B06A1695-CCC1-432C-B488-034BEDF7003C}"/>
              </a:ext>
            </a:extLst>
          </p:cNvPr>
          <p:cNvCxnSpPr/>
          <p:nvPr/>
        </p:nvCxnSpPr>
        <p:spPr bwMode="auto">
          <a:xfrm flipV="1">
            <a:off x="9031255" y="1503590"/>
            <a:ext cx="2552700" cy="155257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51DD7C32-6B4C-4A7C-A087-2012BFF9E1C1}"/>
              </a:ext>
            </a:extLst>
          </p:cNvPr>
          <p:cNvCxnSpPr/>
          <p:nvPr/>
        </p:nvCxnSpPr>
        <p:spPr bwMode="auto">
          <a:xfrm flipV="1">
            <a:off x="8720109" y="2041074"/>
            <a:ext cx="2264" cy="813286"/>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B15DF927-A260-4177-9DAA-3E8B5DE6CC52}"/>
              </a:ext>
            </a:extLst>
          </p:cNvPr>
          <p:cNvCxnSpPr/>
          <p:nvPr/>
        </p:nvCxnSpPr>
        <p:spPr bwMode="auto">
          <a:xfrm>
            <a:off x="8705142" y="3221754"/>
            <a:ext cx="11788" cy="996461"/>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D900310C-B7E7-4D1E-8D1D-1EC1823BE28B}"/>
              </a:ext>
            </a:extLst>
          </p:cNvPr>
          <p:cNvCxnSpPr/>
          <p:nvPr/>
        </p:nvCxnSpPr>
        <p:spPr bwMode="auto">
          <a:xfrm flipH="1" flipV="1">
            <a:off x="8652977" y="2046514"/>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07D8BFBC-7B5F-4AE7-B580-9DB2B03752AD}"/>
              </a:ext>
            </a:extLst>
          </p:cNvPr>
          <p:cNvCxnSpPr/>
          <p:nvPr/>
        </p:nvCxnSpPr>
        <p:spPr bwMode="auto">
          <a:xfrm flipH="1" flipV="1">
            <a:off x="8625762" y="4201886"/>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E405A8BA-A361-4098-985C-2E30D5CC7C90}"/>
              </a:ext>
            </a:extLst>
          </p:cNvPr>
          <p:cNvCxnSpPr/>
          <p:nvPr/>
        </p:nvCxnSpPr>
        <p:spPr bwMode="auto">
          <a:xfrm flipH="1" flipV="1">
            <a:off x="9000376" y="2057941"/>
            <a:ext cx="2304" cy="2024203"/>
          </a:xfrm>
          <a:prstGeom prst="straightConnector1">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2EFE3BAD-9786-44C2-AE16-91AD0D22FCC3}"/>
                  </a:ext>
                </a:extLst>
              </p:cNvPr>
              <p:cNvSpPr/>
              <p:nvPr/>
            </p:nvSpPr>
            <p:spPr>
              <a:xfrm>
                <a:off x="9195261" y="4115353"/>
                <a:ext cx="890353" cy="461665"/>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𝑞</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2" name="Rectangle 41">
                <a:extLst>
                  <a:ext uri="{FF2B5EF4-FFF2-40B4-BE49-F238E27FC236}">
                    <a16:creationId xmlns:a16="http://schemas.microsoft.com/office/drawing/2014/main" id="{2EFE3BAD-9786-44C2-AE16-91AD0D22FCC3}"/>
                  </a:ext>
                </a:extLst>
              </p:cNvPr>
              <p:cNvSpPr>
                <a:spLocks noRot="1" noChangeAspect="1" noMove="1" noResize="1" noEditPoints="1" noAdjustHandles="1" noChangeArrowheads="1" noChangeShapeType="1" noTextEdit="1"/>
              </p:cNvSpPr>
              <p:nvPr/>
            </p:nvSpPr>
            <p:spPr>
              <a:xfrm>
                <a:off x="9195261" y="4115353"/>
                <a:ext cx="890353" cy="461665"/>
              </a:xfrm>
              <a:prstGeom prst="rect">
                <a:avLst/>
              </a:prstGeom>
              <a:blipFill>
                <a:blip r:embed="rId13"/>
                <a:stretch>
                  <a:fillRect r="-14384" b="-19737"/>
                </a:stretch>
              </a:blipFill>
              <a:ln w="19050">
                <a:noFill/>
              </a:ln>
            </p:spPr>
            <p:txBody>
              <a:bodyPr/>
              <a:lstStyle/>
              <a:p>
                <a:r>
                  <a:rPr lang="LID4096">
                    <a:noFill/>
                  </a:rPr>
                  <a:t> </a:t>
                </a:r>
              </a:p>
            </p:txBody>
          </p:sp>
        </mc:Fallback>
      </mc:AlternateContent>
      <p:cxnSp>
        <p:nvCxnSpPr>
          <p:cNvPr id="43" name="Straight Arrow Connector 42">
            <a:extLst>
              <a:ext uri="{FF2B5EF4-FFF2-40B4-BE49-F238E27FC236}">
                <a16:creationId xmlns:a16="http://schemas.microsoft.com/office/drawing/2014/main" id="{7B207A3E-2022-4038-BF87-352B763A7017}"/>
              </a:ext>
            </a:extLst>
          </p:cNvPr>
          <p:cNvCxnSpPr/>
          <p:nvPr/>
        </p:nvCxnSpPr>
        <p:spPr bwMode="auto">
          <a:xfrm flipH="1" flipV="1">
            <a:off x="8993156" y="1141640"/>
            <a:ext cx="9525" cy="34575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43">
            <a:extLst>
              <a:ext uri="{FF2B5EF4-FFF2-40B4-BE49-F238E27FC236}">
                <a16:creationId xmlns:a16="http://schemas.microsoft.com/office/drawing/2014/main" id="{DAFFBD88-F54E-4AB6-84E7-CD7407A5EC9C}"/>
              </a:ext>
            </a:extLst>
          </p:cNvPr>
          <p:cNvSpPr/>
          <p:nvPr/>
        </p:nvSpPr>
        <p:spPr bwMode="auto">
          <a:xfrm>
            <a:off x="8823066" y="3998063"/>
            <a:ext cx="395579" cy="396655"/>
          </a:xfrm>
          <a:prstGeom prst="ellipse">
            <a:avLst/>
          </a:prstGeom>
          <a:solidFill>
            <a:srgbClr val="000099"/>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5" name="Oval 44">
            <a:extLst>
              <a:ext uri="{FF2B5EF4-FFF2-40B4-BE49-F238E27FC236}">
                <a16:creationId xmlns:a16="http://schemas.microsoft.com/office/drawing/2014/main" id="{9A303449-F27E-4844-B3C2-FAE1E8F93651}"/>
              </a:ext>
            </a:extLst>
          </p:cNvPr>
          <p:cNvSpPr/>
          <p:nvPr/>
        </p:nvSpPr>
        <p:spPr bwMode="auto">
          <a:xfrm>
            <a:off x="8807000" y="1828800"/>
            <a:ext cx="402314" cy="390243"/>
          </a:xfrm>
          <a:prstGeom prst="ellipse">
            <a:avLst/>
          </a:prstGeom>
          <a:solidFill>
            <a:srgbClr val="FF0000"/>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C6E6DA90-9BC7-45F6-9AC1-156560260C33}"/>
                  </a:ext>
                </a:extLst>
              </p:cNvPr>
              <p:cNvSpPr/>
              <p:nvPr/>
            </p:nvSpPr>
            <p:spPr>
              <a:xfrm>
                <a:off x="11542028" y="1637977"/>
                <a:ext cx="503791"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𝒫</m:t>
                      </m:r>
                    </m:oMath>
                  </m:oMathPara>
                </a14:m>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6" name="Rectangle 45">
                <a:extLst>
                  <a:ext uri="{FF2B5EF4-FFF2-40B4-BE49-F238E27FC236}">
                    <a16:creationId xmlns:a16="http://schemas.microsoft.com/office/drawing/2014/main" id="{C6E6DA90-9BC7-45F6-9AC1-156560260C33}"/>
                  </a:ext>
                </a:extLst>
              </p:cNvPr>
              <p:cNvSpPr>
                <a:spLocks noRot="1" noChangeAspect="1" noMove="1" noResize="1" noEditPoints="1" noAdjustHandles="1" noChangeArrowheads="1" noChangeShapeType="1" noTextEdit="1"/>
              </p:cNvSpPr>
              <p:nvPr/>
            </p:nvSpPr>
            <p:spPr>
              <a:xfrm>
                <a:off x="11542028" y="1637977"/>
                <a:ext cx="503791" cy="461665"/>
              </a:xfrm>
              <a:prstGeom prst="rect">
                <a:avLst/>
              </a:prstGeom>
              <a:blipFill>
                <a:blip r:embed="rId14"/>
                <a:stretch>
                  <a:fillRect l="-241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02964E0B-153F-47E1-AD4E-7913B1606E5B}"/>
                  </a:ext>
                </a:extLst>
              </p:cNvPr>
              <p:cNvSpPr/>
              <p:nvPr/>
            </p:nvSpPr>
            <p:spPr>
              <a:xfrm>
                <a:off x="589378" y="4934692"/>
                <a:ext cx="4119219" cy="472758"/>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𝓇</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rad>
                        <m:radPr>
                          <m:deg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radPr>
                        <m:deg/>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e>
                      </m:rad>
                    </m:oMath>
                  </m:oMathPara>
                </a14:m>
                <a:endParaRPr kumimoji="0" lang="en-US" sz="2000" b="0" i="0" u="none" strike="noStrike" kern="1200" cap="none" spc="0" normalizeH="0" baseline="0" noProof="0" dirty="0">
                  <a:ln>
                    <a:noFill/>
                  </a:ln>
                  <a:solidFill>
                    <a:srgbClr val="000000"/>
                  </a:solidFill>
                  <a:effectLst/>
                  <a:uLnTx/>
                  <a:uFillTx/>
                  <a:latin typeface="Arial" charset="0"/>
                  <a:ea typeface="Cambria Math" panose="02040503050406030204" pitchFamily="18" charset="0"/>
                  <a:cs typeface="+mn-cs"/>
                </a:endParaRPr>
              </a:p>
            </p:txBody>
          </p:sp>
        </mc:Choice>
        <mc:Fallback xmlns="">
          <p:sp>
            <p:nvSpPr>
              <p:cNvPr id="47" name="Rectangle 46">
                <a:extLst>
                  <a:ext uri="{FF2B5EF4-FFF2-40B4-BE49-F238E27FC236}">
                    <a16:creationId xmlns:a16="http://schemas.microsoft.com/office/drawing/2014/main" id="{02964E0B-153F-47E1-AD4E-7913B1606E5B}"/>
                  </a:ext>
                </a:extLst>
              </p:cNvPr>
              <p:cNvSpPr>
                <a:spLocks noRot="1" noChangeAspect="1" noMove="1" noResize="1" noEditPoints="1" noAdjustHandles="1" noChangeArrowheads="1" noChangeShapeType="1" noTextEdit="1"/>
              </p:cNvSpPr>
              <p:nvPr/>
            </p:nvSpPr>
            <p:spPr>
              <a:xfrm>
                <a:off x="589378" y="4934692"/>
                <a:ext cx="4119219" cy="472758"/>
              </a:xfrm>
              <a:prstGeom prst="rect">
                <a:avLst/>
              </a:prstGeom>
              <a:blipFill>
                <a:blip r:embed="rId15"/>
                <a:stretch>
                  <a:fillRect b="-11538"/>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DD921E9E-EAD5-4F0D-89FD-09F8B9421707}"/>
                  </a:ext>
                </a:extLst>
              </p:cNvPr>
              <p:cNvSpPr/>
              <p:nvPr/>
            </p:nvSpPr>
            <p:spPr>
              <a:xfrm>
                <a:off x="499001" y="4091383"/>
                <a:ext cx="6041346" cy="1015663"/>
              </a:xfrm>
              <a:prstGeom prst="rect">
                <a:avLst/>
              </a:prstGeom>
              <a:ln w="190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42424"/>
                    </a:solidFill>
                    <a:effectLst/>
                    <a:uLnTx/>
                    <a:uFillTx/>
                    <a:latin typeface="Times New Roman"/>
                    <a:ea typeface="+mn-ea"/>
                    <a:cs typeface="+mn-cs"/>
                  </a:rPr>
                  <a:t>We use approximation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or </a:t>
                </a:r>
                <a14:m>
                  <m:oMath xmlns:m="http://schemas.openxmlformats.org/officeDocument/2006/math">
                    <m:f>
                      <m:fPr>
                        <m:type m:val="lin"/>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oMath>
                </a14:m>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which converts </a:t>
                </a:r>
                <a:r>
                  <a:rPr kumimoji="0" lang="en-US" sz="2000" b="0" i="1"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physical </a:t>
                </a: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dipole into a </a:t>
                </a:r>
                <a:r>
                  <a:rPr kumimoji="0" lang="en-US" sz="2000" b="0" i="1"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perfect </a:t>
                </a:r>
                <a:r>
                  <a:rPr kumimoji="0" lang="en-US" sz="2000" b="0" i="0" u="none" strike="noStrike" kern="1200" cap="none" spc="0" normalizeH="0" baseline="0" noProof="0" dirty="0">
                    <a:ln>
                      <a:noFill/>
                    </a:ln>
                    <a:solidFill>
                      <a:srgbClr val="242424"/>
                    </a:solidFill>
                    <a:effectLst/>
                    <a:uLnTx/>
                    <a:uFillTx/>
                    <a:latin typeface="Times New Roman" panose="02020603050405020304" pitchFamily="18" charset="0"/>
                    <a:ea typeface="+mn-ea"/>
                    <a:cs typeface="+mn-cs"/>
                  </a:rPr>
                  <a:t>dipole</a:t>
                </a: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49" name="Rectangle 48">
                <a:extLst>
                  <a:ext uri="{FF2B5EF4-FFF2-40B4-BE49-F238E27FC236}">
                    <a16:creationId xmlns:a16="http://schemas.microsoft.com/office/drawing/2014/main" id="{DD921E9E-EAD5-4F0D-89FD-09F8B9421707}"/>
                  </a:ext>
                </a:extLst>
              </p:cNvPr>
              <p:cNvSpPr>
                <a:spLocks noRot="1" noChangeAspect="1" noMove="1" noResize="1" noEditPoints="1" noAdjustHandles="1" noChangeArrowheads="1" noChangeShapeType="1" noTextEdit="1"/>
              </p:cNvSpPr>
              <p:nvPr/>
            </p:nvSpPr>
            <p:spPr>
              <a:xfrm>
                <a:off x="499001" y="4091383"/>
                <a:ext cx="6041346" cy="1015663"/>
              </a:xfrm>
              <a:prstGeom prst="rect">
                <a:avLst/>
              </a:prstGeom>
              <a:blipFill>
                <a:blip r:embed="rId16"/>
                <a:stretch>
                  <a:fillRect l="-1110" t="-45509" b="-10180"/>
                </a:stretch>
              </a:blipFill>
              <a:ln w="19050">
                <a:noFill/>
              </a:ln>
            </p:spPr>
            <p:txBody>
              <a:bodyPr/>
              <a:lstStyle/>
              <a:p>
                <a:r>
                  <a:rPr lang="LID4096">
                    <a:noFill/>
                  </a:rPr>
                  <a:t> </a:t>
                </a:r>
              </a:p>
            </p:txBody>
          </p:sp>
        </mc:Fallback>
      </mc:AlternateContent>
      <p:pic>
        <p:nvPicPr>
          <p:cNvPr id="7" name="Picture 6">
            <a:extLst>
              <a:ext uri="{FF2B5EF4-FFF2-40B4-BE49-F238E27FC236}">
                <a16:creationId xmlns:a16="http://schemas.microsoft.com/office/drawing/2014/main" id="{4AB4B788-5314-978C-1F0E-4B758DB7D7C6}"/>
              </a:ext>
            </a:extLst>
          </p:cNvPr>
          <p:cNvPicPr>
            <a:picLocks noChangeAspect="1"/>
          </p:cNvPicPr>
          <p:nvPr/>
        </p:nvPicPr>
        <p:blipFill>
          <a:blip r:embed="rId17"/>
          <a:stretch>
            <a:fillRect/>
          </a:stretch>
        </p:blipFill>
        <p:spPr>
          <a:xfrm>
            <a:off x="5772531" y="4453828"/>
            <a:ext cx="3290578" cy="2302177"/>
          </a:xfrm>
          <a:prstGeom prst="rect">
            <a:avLst/>
          </a:prstGeom>
        </p:spPr>
      </p:pic>
    </p:spTree>
    <p:extLst>
      <p:ext uri="{BB962C8B-B14F-4D97-AF65-F5344CB8AC3E}">
        <p14:creationId xmlns:p14="http://schemas.microsoft.com/office/powerpoint/2010/main" val="3908457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07816" y="2431050"/>
            <a:ext cx="5166519" cy="3773806"/>
          </a:xfrm>
          <a:prstGeom prst="rect">
            <a:avLst/>
          </a:prstGeom>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Step 3. The radiated energy and intensity</a:t>
            </a:r>
          </a:p>
        </p:txBody>
      </p:sp>
      <mc:AlternateContent xmlns:mc="http://schemas.openxmlformats.org/markup-compatibility/2006" xmlns:a14="http://schemas.microsoft.com/office/drawing/2010/main">
        <mc:Choice Requires="a14">
          <p:sp>
            <p:nvSpPr>
              <p:cNvPr id="17" name="Rectangle 16"/>
              <p:cNvSpPr/>
              <p:nvPr/>
            </p:nvSpPr>
            <p:spPr>
              <a:xfrm>
                <a:off x="346874" y="648602"/>
                <a:ext cx="9691129" cy="790024"/>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den>
                          </m:f>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begChr m:val="["/>
                          <m:end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e>
                          </m:d>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𝛉</m:t>
                          </m:r>
                        </m:e>
                      </m:acc>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den>
                          </m:f>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begChr m:val="["/>
                          <m:end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e>
                          </m:d>
                        </m:e>
                      </m:d>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𝛟</m:t>
                          </m:r>
                        </m:e>
                      </m:acc>
                    </m:oMath>
                  </m:oMathPara>
                </a14:m>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346874" y="648602"/>
                <a:ext cx="9691129" cy="790024"/>
              </a:xfrm>
              <a:prstGeom prst="rect">
                <a:avLst/>
              </a:prstGeom>
              <a:blipFill>
                <a:blip r:embed="rId4"/>
                <a:stretch>
                  <a:fillRect/>
                </a:stretch>
              </a:blipFill>
              <a:ln w="19050">
                <a:noFill/>
              </a:ln>
            </p:spPr>
            <p:txBody>
              <a:bodyPr/>
              <a:lstStyle/>
              <a:p>
                <a:r>
                  <a:rPr lang="LID4096">
                    <a:noFill/>
                  </a:rPr>
                  <a:t> </a:t>
                </a:r>
              </a:p>
            </p:txBody>
          </p:sp>
        </mc:Fallback>
      </mc:AlternateContent>
      <p:sp>
        <p:nvSpPr>
          <p:cNvPr id="6" name="Rectangle 5"/>
          <p:cNvSpPr/>
          <p:nvPr/>
        </p:nvSpPr>
        <p:spPr>
          <a:xfrm>
            <a:off x="276530" y="1449837"/>
            <a:ext cx="5503623"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energy radiated by an oscillating electric dipole</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46874" y="2858126"/>
            <a:ext cx="8194432"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intensity is obtained by averaging over time:</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1321521" y="3429000"/>
                <a:ext cx="2874313" cy="794833"/>
              </a:xfrm>
              <a:prstGeom prst="rect">
                <a:avLst/>
              </a:prstGeom>
              <a:ln w="19050">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1321521" y="3429000"/>
                <a:ext cx="2874313" cy="794833"/>
              </a:xfrm>
              <a:prstGeom prst="rect">
                <a:avLst/>
              </a:prstGeom>
              <a:blipFill>
                <a:blip r:embed="rId5"/>
                <a:stretch>
                  <a:fillRect/>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76780" y="4338291"/>
                <a:ext cx="6434745" cy="23298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1. The intensity profile takes the form of a donut</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2. The maximum is in the equatorial plane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     (where </a:t>
                </a:r>
                <a14:m>
                  <m:oMath xmlns:m="http://schemas.openxmlformats.org/officeDocument/2006/math">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sin</m:t>
                        </m:r>
                      </m:fNa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fun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3. No radiation along the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axis </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of the dipole,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    i.e.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z</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-axis (where </a:t>
                </a:r>
                <a14:m>
                  <m:oMath xmlns:m="http://schemas.openxmlformats.org/officeDocument/2006/math">
                    <m:func>
                      <m:func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sin</m:t>
                        </m:r>
                      </m:fName>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func>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4. Strong frequency dependence: </a:t>
                </a:r>
                <a14:m>
                  <m:oMath xmlns:m="http://schemas.openxmlformats.org/officeDocument/2006/math">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oMath>
                </a14:m>
                <a:r>
                  <a:rPr kumimoji="0" lang="en-US" sz="2000" b="1"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t>
                </a:r>
              </a:p>
            </p:txBody>
          </p:sp>
        </mc:Choice>
        <mc:Fallback xmlns="">
          <p:sp>
            <p:nvSpPr>
              <p:cNvPr id="9" name="Rectangle 8"/>
              <p:cNvSpPr>
                <a:spLocks noRot="1" noChangeAspect="1" noMove="1" noResize="1" noEditPoints="1" noAdjustHandles="1" noChangeArrowheads="1" noChangeShapeType="1" noTextEdit="1"/>
              </p:cNvSpPr>
              <p:nvPr/>
            </p:nvSpPr>
            <p:spPr>
              <a:xfrm>
                <a:off x="376780" y="4338291"/>
                <a:ext cx="6434745" cy="2329869"/>
              </a:xfrm>
              <a:prstGeom prst="rect">
                <a:avLst/>
              </a:prstGeom>
              <a:blipFill>
                <a:blip r:embed="rId6"/>
                <a:stretch>
                  <a:fillRect l="-1043" t="-1571" b="-3665"/>
                </a:stretch>
              </a:blipFill>
            </p:spPr>
            <p:txBody>
              <a:bodyPr/>
              <a:lstStyle/>
              <a:p>
                <a:r>
                  <a:rPr lang="en-US">
                    <a:noFill/>
                  </a:rPr>
                  <a:t> </a:t>
                </a:r>
              </a:p>
            </p:txBody>
          </p:sp>
        </mc:Fallback>
      </mc:AlternateContent>
      <p:cxnSp>
        <p:nvCxnSpPr>
          <p:cNvPr id="11" name="Straight Arrow Connector 10"/>
          <p:cNvCxnSpPr/>
          <p:nvPr/>
        </p:nvCxnSpPr>
        <p:spPr bwMode="auto">
          <a:xfrm flipV="1">
            <a:off x="8780690" y="2616497"/>
            <a:ext cx="2017" cy="140383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11034247" y="4518334"/>
            <a:ext cx="747226" cy="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4" name="Rectangle 13"/>
              <p:cNvSpPr/>
              <p:nvPr/>
            </p:nvSpPr>
            <p:spPr>
              <a:xfrm>
                <a:off x="8843142" y="2405389"/>
                <a:ext cx="42832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𝒛</m:t>
                          </m:r>
                        </m:e>
                      </m:acc>
                    </m:oMath>
                  </m:oMathPara>
                </a14:m>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8843142" y="2405389"/>
                <a:ext cx="428322" cy="461665"/>
              </a:xfrm>
              <a:prstGeom prst="rect">
                <a:avLst/>
              </a:prstGeom>
              <a:blipFill>
                <a:blip r:embed="rId8"/>
                <a:stretch>
                  <a:fillRect l="-1429" t="-2667" r="-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601390" y="4489097"/>
                <a:ext cx="301570" cy="461665"/>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𝒚</m:t>
                          </m:r>
                        </m:e>
                      </m:acc>
                    </m:oMath>
                  </m:oMathPara>
                </a14:m>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11601390" y="4489097"/>
                <a:ext cx="301570" cy="461665"/>
              </a:xfrm>
              <a:prstGeom prst="rect">
                <a:avLst/>
              </a:prstGeom>
              <a:blipFill>
                <a:blip r:embed="rId9"/>
                <a:stretch>
                  <a:fillRect l="-32000" t="-2632" r="-2000" b="-13158"/>
                </a:stretch>
              </a:blipFill>
              <a:ln>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823373" y="5668150"/>
                <a:ext cx="447558"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𝒙</m:t>
                          </m:r>
                        </m:e>
                      </m:acc>
                    </m:oMath>
                  </m:oMathPara>
                </a14:m>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6823373" y="5668150"/>
                <a:ext cx="447558" cy="461665"/>
              </a:xfrm>
              <a:prstGeom prst="rect">
                <a:avLst/>
              </a:prstGeom>
              <a:blipFill>
                <a:blip r:embed="rId10"/>
                <a:stretch>
                  <a:fillRect l="-4054" t="-2632" r="-4054"/>
                </a:stretch>
              </a:blipFill>
            </p:spPr>
            <p:txBody>
              <a:bodyPr/>
              <a:lstStyle/>
              <a:p>
                <a:r>
                  <a:rPr lang="LID4096">
                    <a:noFill/>
                  </a:rPr>
                  <a:t> </a:t>
                </a:r>
              </a:p>
            </p:txBody>
          </p:sp>
        </mc:Fallback>
      </mc:AlternateContent>
      <p:cxnSp>
        <p:nvCxnSpPr>
          <p:cNvPr id="24" name="Straight Arrow Connector 23"/>
          <p:cNvCxnSpPr/>
          <p:nvPr/>
        </p:nvCxnSpPr>
        <p:spPr bwMode="auto">
          <a:xfrm flipH="1">
            <a:off x="9629192" y="4719930"/>
            <a:ext cx="623409" cy="281278"/>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flipH="1" flipV="1">
            <a:off x="9946433" y="4068147"/>
            <a:ext cx="314713" cy="633121"/>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p:cNvCxnSpPr/>
          <p:nvPr/>
        </p:nvCxnSpPr>
        <p:spPr bwMode="auto">
          <a:xfrm>
            <a:off x="10242679" y="4701463"/>
            <a:ext cx="660497" cy="88243"/>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H="1" flipV="1">
            <a:off x="8768361" y="5977398"/>
            <a:ext cx="7508" cy="841853"/>
          </a:xfrm>
          <a:prstGeom prst="straightConnector1">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Content Placeholder 4">
            <a:extLst>
              <a:ext uri="{FF2B5EF4-FFF2-40B4-BE49-F238E27FC236}">
                <a16:creationId xmlns:a16="http://schemas.microsoft.com/office/drawing/2014/main" id="{54838312-2828-4774-8B92-F47C17A7E1D9}"/>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22</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C51E2D24-FECC-4231-A8C6-C6624792B421}"/>
                  </a:ext>
                </a:extLst>
              </p:cNvPr>
              <p:cNvSpPr/>
              <p:nvPr/>
            </p:nvSpPr>
            <p:spPr>
              <a:xfrm>
                <a:off x="376780" y="1890361"/>
                <a:ext cx="6816738" cy="8508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den>
                                  </m:f>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begChr m:val="["/>
                                  <m:end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e>
                                  </m:d>
                                </m:e>
                              </m:d>
                            </m:e>
                          </m:d>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6" name="Rectangle 25">
                <a:extLst>
                  <a:ext uri="{FF2B5EF4-FFF2-40B4-BE49-F238E27FC236}">
                    <a16:creationId xmlns:a16="http://schemas.microsoft.com/office/drawing/2014/main" id="{C51E2D24-FECC-4231-A8C6-C6624792B421}"/>
                  </a:ext>
                </a:extLst>
              </p:cNvPr>
              <p:cNvSpPr>
                <a:spLocks noRot="1" noChangeAspect="1" noMove="1" noResize="1" noEditPoints="1" noAdjustHandles="1" noChangeArrowheads="1" noChangeShapeType="1" noTextEdit="1"/>
              </p:cNvSpPr>
              <p:nvPr/>
            </p:nvSpPr>
            <p:spPr>
              <a:xfrm>
                <a:off x="376780" y="1890361"/>
                <a:ext cx="6816738" cy="850810"/>
              </a:xfrm>
              <a:prstGeom prst="rect">
                <a:avLst/>
              </a:prstGeom>
              <a:blipFill>
                <a:blip r:embed="rId11"/>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 name="Oval 1">
                <a:extLst>
                  <a:ext uri="{FF2B5EF4-FFF2-40B4-BE49-F238E27FC236}">
                    <a16:creationId xmlns:a16="http://schemas.microsoft.com/office/drawing/2014/main" id="{430EE3CD-83FB-4329-86CC-0221B397EC36}"/>
                  </a:ext>
                </a:extLst>
              </p:cNvPr>
              <p:cNvSpPr/>
              <p:nvPr/>
            </p:nvSpPr>
            <p:spPr bwMode="auto">
              <a:xfrm>
                <a:off x="10169837" y="3922528"/>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smtClean="0">
                              <a:ln>
                                <a:noFill/>
                              </a:ln>
                              <a:solidFill>
                                <a:srgbClr val="000000">
                                  <a:alpha val="71000"/>
                                </a:srgbClr>
                              </a:solidFill>
                              <a:effectLst/>
                              <a:uLnTx/>
                              <a:uFillTx/>
                              <a:latin typeface="Cambria Math" panose="02040503050406030204" pitchFamily="18" charset="0"/>
                              <a:ea typeface="Cambria Math" panose="02040503050406030204" pitchFamily="18" charset="0"/>
                              <a:cs typeface="+mn-cs"/>
                            </a:rPr>
                          </m:ctrlPr>
                        </m:accPr>
                        <m:e>
                          <m:r>
                            <a:rPr kumimoji="0" lang="en-US" sz="2400" b="1" i="0" u="none" strike="noStrike" kern="1200" cap="none" spc="0" normalizeH="0" baseline="0" noProof="0">
                              <a:ln>
                                <a:noFill/>
                              </a:ln>
                              <a:solidFill>
                                <a:srgbClr val="000000">
                                  <a:alpha val="71000"/>
                                </a:srgbClr>
                              </a:solidFill>
                              <a:effectLst/>
                              <a:uLnTx/>
                              <a:uFillTx/>
                              <a:latin typeface="Cambria Math" panose="02040503050406030204" pitchFamily="18" charset="0"/>
                              <a:ea typeface="Cambria Math" panose="02040503050406030204" pitchFamily="18" charset="0"/>
                              <a:cs typeface="+mn-cs"/>
                            </a:rPr>
                            <m:t>𝐄</m:t>
                          </m:r>
                        </m:e>
                      </m:acc>
                    </m:oMath>
                  </m:oMathPara>
                </a14:m>
                <a:endParaRPr kumimoji="0" lang="en-US" sz="2400" b="1" i="0" u="none" strike="noStrike" kern="1200" cap="none" spc="0" normalizeH="0" baseline="0" noProof="0" dirty="0">
                  <a:ln>
                    <a:noFill/>
                  </a:ln>
                  <a:solidFill>
                    <a:srgbClr val="000000">
                      <a:alpha val="71000"/>
                    </a:srgbClr>
                  </a:solidFill>
                  <a:effectLst/>
                  <a:uLnTx/>
                  <a:uFillTx/>
                  <a:latin typeface="Arial" charset="0"/>
                  <a:ea typeface="+mn-ea"/>
                  <a:cs typeface="+mn-cs"/>
                </a:endParaRPr>
              </a:p>
            </p:txBody>
          </p:sp>
        </mc:Choice>
        <mc:Fallback xmlns="">
          <p:sp>
            <p:nvSpPr>
              <p:cNvPr id="2" name="Oval 1">
                <a:extLst>
                  <a:ext uri="{FF2B5EF4-FFF2-40B4-BE49-F238E27FC236}">
                    <a16:creationId xmlns:a16="http://schemas.microsoft.com/office/drawing/2014/main" id="{430EE3CD-83FB-4329-86CC-0221B397EC36}"/>
                  </a:ext>
                </a:extLst>
              </p:cNvPr>
              <p:cNvSpPr>
                <a:spLocks noRot="1" noChangeAspect="1" noMove="1" noResize="1" noEditPoints="1" noAdjustHandles="1" noChangeArrowheads="1" noChangeShapeType="1" noTextEdit="1"/>
              </p:cNvSpPr>
              <p:nvPr/>
            </p:nvSpPr>
            <p:spPr bwMode="auto">
              <a:xfrm>
                <a:off x="10169837" y="3922528"/>
                <a:ext cx="350897" cy="414088"/>
              </a:xfrm>
              <a:prstGeom prst="ellipse">
                <a:avLst/>
              </a:prstGeom>
              <a:blipFill>
                <a:blip r:embed="rId15"/>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5A618818-58B5-4902-A4DA-D036307CEA18}"/>
                  </a:ext>
                </a:extLst>
              </p:cNvPr>
              <p:cNvSpPr/>
              <p:nvPr/>
            </p:nvSpPr>
            <p:spPr bwMode="auto">
              <a:xfrm>
                <a:off x="10340866" y="4874732"/>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oMath>
                  </m:oMathPara>
                </a14:m>
                <a:endParaRPr kumimoji="0" lang="en-US" sz="2400" b="1" i="0" u="none" strike="noStrike" kern="1200" cap="none" spc="0" normalizeH="0" baseline="0" noProof="0" dirty="0">
                  <a:ln>
                    <a:noFill/>
                  </a:ln>
                  <a:solidFill>
                    <a:srgbClr val="000000">
                      <a:alpha val="71000"/>
                    </a:srgbClr>
                  </a:solidFill>
                  <a:effectLst/>
                  <a:uLnTx/>
                  <a:uFillTx/>
                  <a:latin typeface="Arial" charset="0"/>
                  <a:ea typeface="+mn-ea"/>
                  <a:cs typeface="+mn-cs"/>
                </a:endParaRPr>
              </a:p>
            </p:txBody>
          </p:sp>
        </mc:Choice>
        <mc:Fallback xmlns="">
          <p:sp>
            <p:nvSpPr>
              <p:cNvPr id="28" name="Oval 27">
                <a:extLst>
                  <a:ext uri="{FF2B5EF4-FFF2-40B4-BE49-F238E27FC236}">
                    <a16:creationId xmlns:a16="http://schemas.microsoft.com/office/drawing/2014/main" id="{5A618818-58B5-4902-A4DA-D036307CEA18}"/>
                  </a:ext>
                </a:extLst>
              </p:cNvPr>
              <p:cNvSpPr>
                <a:spLocks noRot="1" noChangeAspect="1" noMove="1" noResize="1" noEditPoints="1" noAdjustHandles="1" noChangeArrowheads="1" noChangeShapeType="1" noTextEdit="1"/>
              </p:cNvSpPr>
              <p:nvPr/>
            </p:nvSpPr>
            <p:spPr bwMode="auto">
              <a:xfrm>
                <a:off x="10340866" y="4874732"/>
                <a:ext cx="350897" cy="414088"/>
              </a:xfrm>
              <a:prstGeom prst="ellipse">
                <a:avLst/>
              </a:prstGeom>
              <a:blipFill>
                <a:blip r:embed="rId16"/>
                <a:stretch>
                  <a:fillRect/>
                </a:stretch>
              </a:blipFill>
              <a:ln w="19050" cap="flat" cmpd="sng" algn="ctr">
                <a:noFill/>
                <a:prstDash val="solid"/>
                <a:round/>
                <a:headEnd type="none" w="med" len="med"/>
                <a:tailEnd type="arrow" w="med" len="med"/>
              </a:ln>
              <a:effectLst/>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2BFC604E-C3A9-4DC2-B093-41A5B8A24836}"/>
                  </a:ext>
                </a:extLst>
              </p:cNvPr>
              <p:cNvSpPr/>
              <p:nvPr/>
            </p:nvSpPr>
            <p:spPr bwMode="auto">
              <a:xfrm>
                <a:off x="9495405" y="5055470"/>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oMath>
                  </m:oMathPara>
                </a14:m>
                <a:endParaRPr kumimoji="0" lang="en-US" sz="2400" b="1" i="0" u="none" strike="noStrike" kern="1200" cap="none" spc="0" normalizeH="0" baseline="0" noProof="0" dirty="0">
                  <a:ln>
                    <a:noFill/>
                  </a:ln>
                  <a:solidFill>
                    <a:srgbClr val="000000">
                      <a:alpha val="71000"/>
                    </a:srgbClr>
                  </a:solidFill>
                  <a:effectLst/>
                  <a:uLnTx/>
                  <a:uFillTx/>
                  <a:latin typeface="Arial" charset="0"/>
                  <a:ea typeface="+mn-ea"/>
                  <a:cs typeface="+mn-cs"/>
                </a:endParaRPr>
              </a:p>
            </p:txBody>
          </p:sp>
        </mc:Choice>
        <mc:Fallback xmlns="">
          <p:sp>
            <p:nvSpPr>
              <p:cNvPr id="29" name="Oval 28">
                <a:extLst>
                  <a:ext uri="{FF2B5EF4-FFF2-40B4-BE49-F238E27FC236}">
                    <a16:creationId xmlns:a16="http://schemas.microsoft.com/office/drawing/2014/main" id="{2BFC604E-C3A9-4DC2-B093-41A5B8A24836}"/>
                  </a:ext>
                </a:extLst>
              </p:cNvPr>
              <p:cNvSpPr>
                <a:spLocks noRot="1" noChangeAspect="1" noMove="1" noResize="1" noEditPoints="1" noAdjustHandles="1" noChangeArrowheads="1" noChangeShapeType="1" noTextEdit="1"/>
              </p:cNvSpPr>
              <p:nvPr/>
            </p:nvSpPr>
            <p:spPr bwMode="auto">
              <a:xfrm>
                <a:off x="9495405" y="5055470"/>
                <a:ext cx="350897" cy="414088"/>
              </a:xfrm>
              <a:prstGeom prst="ellipse">
                <a:avLst/>
              </a:prstGeom>
              <a:blipFill>
                <a:blip r:embed="rId17"/>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B609703D-E407-4B3E-A7E8-BA8F23591CC1}"/>
              </a:ext>
            </a:extLst>
          </p:cNvPr>
          <p:cNvCxnSpPr/>
          <p:nvPr/>
        </p:nvCxnSpPr>
        <p:spPr bwMode="auto">
          <a:xfrm flipV="1">
            <a:off x="8782707" y="4521237"/>
            <a:ext cx="2392442" cy="7873"/>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F5BBEB2B-3347-41DC-B449-F17F3A1868B5}"/>
              </a:ext>
            </a:extLst>
          </p:cNvPr>
          <p:cNvCxnSpPr/>
          <p:nvPr/>
        </p:nvCxnSpPr>
        <p:spPr bwMode="auto">
          <a:xfrm flipV="1">
            <a:off x="7852098" y="4482235"/>
            <a:ext cx="973294" cy="1047637"/>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7194829" y="5359375"/>
            <a:ext cx="828874" cy="892240"/>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074E8AF6-0CA4-44B5-955F-6289CF46576C}"/>
              </a:ext>
            </a:extLst>
          </p:cNvPr>
          <p:cNvCxnSpPr/>
          <p:nvPr/>
        </p:nvCxnSpPr>
        <p:spPr bwMode="auto">
          <a:xfrm flipV="1">
            <a:off x="8773422" y="4047023"/>
            <a:ext cx="11548" cy="1930375"/>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37483EA5-7A7E-457D-9D09-45AC9281AE31}"/>
              </a:ext>
            </a:extLst>
          </p:cNvPr>
          <p:cNvCxnSpPr/>
          <p:nvPr/>
        </p:nvCxnSpPr>
        <p:spPr bwMode="auto">
          <a:xfrm>
            <a:off x="8790031" y="4541529"/>
            <a:ext cx="1462570" cy="167626"/>
          </a:xfrm>
          <a:prstGeom prst="straightConnector1">
            <a:avLst/>
          </a:prstGeom>
          <a:noFill/>
          <a:ln w="38100" cap="flat" cmpd="sng" algn="ctr">
            <a:solidFill>
              <a:schemeClr val="accent2">
                <a:lumMod val="60000"/>
                <a:lumOff val="40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4907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xEl>
                                              <p:pRg st="5" end="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9" grpId="0" uiExpand="1" build="p"/>
      <p:bldP spid="14" grpId="0"/>
      <p:bldP spid="15" grpId="0"/>
      <p:bldP spid="20" grpId="0"/>
      <p:bldP spid="26" grpId="0"/>
      <p:bldP spid="2"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46079" y="2477573"/>
            <a:ext cx="3664167"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r</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-dependence cancels!</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2" name="Rectangle 21"/>
              <p:cNvSpPr/>
              <p:nvPr/>
            </p:nvSpPr>
            <p:spPr>
              <a:xfrm>
                <a:off x="4967363" y="1581460"/>
                <a:ext cx="3971150" cy="89967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nary>
                        <m:naryPr>
                          <m:limLoc m:val="undOvr"/>
                          <m:subHide m:val="on"/>
                          <m:supHide m:val="on"/>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𝜑</m:t>
                          </m:r>
                        </m:e>
                      </m:nary>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967363" y="1581460"/>
                <a:ext cx="3971150" cy="899670"/>
              </a:xfrm>
              <a:prstGeom prst="rect">
                <a:avLst/>
              </a:prstGeom>
              <a:blipFill>
                <a:blip r:embed="rId3"/>
                <a:stretch>
                  <a:fillRect/>
                </a:stretch>
              </a:blipFill>
            </p:spPr>
            <p:txBody>
              <a:bodyPr/>
              <a:lstStyle/>
              <a:p>
                <a:r>
                  <a:rPr lang="LID4096">
                    <a:noFill/>
                  </a:rPr>
                  <a:t> </a:t>
                </a:r>
              </a:p>
            </p:txBody>
          </p:sp>
        </mc:Fallback>
      </mc:AlternateContent>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Step 3. The radiated power</a:t>
            </a:r>
          </a:p>
        </p:txBody>
      </p:sp>
      <mc:AlternateContent xmlns:mc="http://schemas.openxmlformats.org/markup-compatibility/2006" xmlns:a14="http://schemas.microsoft.com/office/drawing/2010/main">
        <mc:Choice Requires="a14">
          <p:sp>
            <p:nvSpPr>
              <p:cNvPr id="13" name="Rectangle 12"/>
              <p:cNvSpPr/>
              <p:nvPr/>
            </p:nvSpPr>
            <p:spPr>
              <a:xfrm>
                <a:off x="367983" y="777813"/>
                <a:ext cx="2874312" cy="79483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367983" y="777813"/>
                <a:ext cx="2874312" cy="794833"/>
              </a:xfrm>
              <a:prstGeom prst="rect">
                <a:avLst/>
              </a:prstGeom>
              <a:blipFill>
                <a:blip r:embed="rId4"/>
                <a:stretch>
                  <a:fillRect/>
                </a:stretch>
              </a:blipFill>
            </p:spPr>
            <p:txBody>
              <a:bodyPr/>
              <a:lstStyle/>
              <a:p>
                <a:r>
                  <a:rPr lang="LID4096">
                    <a:noFill/>
                  </a:rPr>
                  <a:t> </a:t>
                </a:r>
              </a:p>
            </p:txBody>
          </p:sp>
        </mc:Fallback>
      </mc:AlternateContent>
      <p:sp>
        <p:nvSpPr>
          <p:cNvPr id="19" name="Rectangle 18"/>
          <p:cNvSpPr/>
          <p:nvPr/>
        </p:nvSpPr>
        <p:spPr>
          <a:xfrm>
            <a:off x="307753" y="1772154"/>
            <a:ext cx="3141409"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total power radiated:</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0" name="Rectangle 19"/>
              <p:cNvSpPr/>
              <p:nvPr/>
            </p:nvSpPr>
            <p:spPr>
              <a:xfrm>
                <a:off x="3016927" y="1553194"/>
                <a:ext cx="2354427" cy="81118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ary>
                        <m:nary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𝒮</m:t>
                          </m:r>
                        </m:sub>
                        <m:sup/>
                        <m:e>
                          <m:d>
                            <m:dPr>
                              <m:begChr m:val="⟨"/>
                              <m:end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𝐚</m:t>
                              </m:r>
                            </m:e>
                          </m:acc>
                        </m:e>
                      </m:nary>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3016927" y="1553194"/>
                <a:ext cx="2354427" cy="811184"/>
              </a:xfrm>
              <a:prstGeom prst="rect">
                <a:avLst/>
              </a:prstGeom>
              <a:blipFill>
                <a:blip r:embed="rId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31270" y="1580095"/>
                <a:ext cx="11632163" cy="88396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nary>
                        <m:nary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up>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𝜑</m:t>
                          </m:r>
                        </m:e>
                      </m:nary>
                      <m:nary>
                        <m:nary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r>
                            <m:rPr>
                              <m:brk m:alnAt="23"/>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up>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nary>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8531270" y="1580095"/>
                <a:ext cx="11632163" cy="883960"/>
              </a:xfrm>
              <a:prstGeom prst="rect">
                <a:avLst/>
              </a:prstGeom>
              <a:blipFill>
                <a:blip r:embed="rId6"/>
                <a:stretch>
                  <a:fillRect/>
                </a:stretch>
              </a:blipFill>
            </p:spPr>
            <p:txBody>
              <a:bodyPr/>
              <a:lstStyle/>
              <a:p>
                <a:r>
                  <a:rPr lang="LID4096">
                    <a:noFill/>
                  </a:rPr>
                  <a:t> </a:t>
                </a:r>
              </a:p>
            </p:txBody>
          </p:sp>
        </mc:Fallback>
      </mc:AlternateContent>
      <p:sp>
        <p:nvSpPr>
          <p:cNvPr id="16" name="Rectangle 15"/>
          <p:cNvSpPr/>
          <p:nvPr/>
        </p:nvSpPr>
        <p:spPr>
          <a:xfrm>
            <a:off x="262011" y="2932009"/>
            <a:ext cx="8372447"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radiated power does not depend on the distance ! (it should not, of course)</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5106139" y="5364500"/>
                <a:ext cx="1898378" cy="714876"/>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12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5106139" y="5364500"/>
                <a:ext cx="1898378" cy="714876"/>
              </a:xfrm>
              <a:prstGeom prst="rect">
                <a:avLst/>
              </a:prstGeom>
              <a:blipFill>
                <a:blip r:embed="rId7"/>
                <a:stretch>
                  <a:fillRect/>
                </a:stretch>
              </a:blipFill>
              <a:ln w="19050">
                <a:solidFill>
                  <a:srgbClr val="FF0000"/>
                </a:solidFill>
              </a:ln>
            </p:spPr>
            <p:txBody>
              <a:bodyPr/>
              <a:lstStyle/>
              <a:p>
                <a:r>
                  <a:rPr lang="en-GB">
                    <a:noFill/>
                  </a:rPr>
                  <a:t> </a:t>
                </a:r>
              </a:p>
            </p:txBody>
          </p:sp>
        </mc:Fallback>
      </mc:AlternateContent>
      <p:cxnSp>
        <p:nvCxnSpPr>
          <p:cNvPr id="23" name="Straight Connector 22"/>
          <p:cNvCxnSpPr>
            <a:cxnSpLocks/>
          </p:cNvCxnSpPr>
          <p:nvPr/>
        </p:nvCxnSpPr>
        <p:spPr bwMode="auto">
          <a:xfrm flipV="1">
            <a:off x="6910051" y="2135022"/>
            <a:ext cx="211016" cy="362033"/>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a:cxnSpLocks/>
          </p:cNvCxnSpPr>
          <p:nvPr/>
        </p:nvCxnSpPr>
        <p:spPr bwMode="auto">
          <a:xfrm flipH="1" flipV="1">
            <a:off x="6734591" y="2266908"/>
            <a:ext cx="175460" cy="230147"/>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B9758DF-61F9-4F3D-ACFF-948CA8350F6A}"/>
                  </a:ext>
                </a:extLst>
              </p:cNvPr>
              <p:cNvSpPr/>
              <p:nvPr/>
            </p:nvSpPr>
            <p:spPr>
              <a:xfrm>
                <a:off x="513745" y="3525411"/>
                <a:ext cx="1412448" cy="72173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nary>
                        <m:naryPr>
                          <m:subHide m:val="on"/>
                          <m:supHide m:val="on"/>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nary>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a:extLst>
                  <a:ext uri="{FF2B5EF4-FFF2-40B4-BE49-F238E27FC236}">
                    <a16:creationId xmlns:a16="http://schemas.microsoft.com/office/drawing/2014/main" id="{7B9758DF-61F9-4F3D-ACFF-948CA8350F6A}"/>
                  </a:ext>
                </a:extLst>
              </p:cNvPr>
              <p:cNvSpPr>
                <a:spLocks noRot="1" noChangeAspect="1" noMove="1" noResize="1" noEditPoints="1" noAdjustHandles="1" noChangeArrowheads="1" noChangeShapeType="1" noTextEdit="1"/>
              </p:cNvSpPr>
              <p:nvPr/>
            </p:nvSpPr>
            <p:spPr>
              <a:xfrm>
                <a:off x="513745" y="3525411"/>
                <a:ext cx="1412448" cy="721736"/>
              </a:xfrm>
              <a:prstGeom prst="rect">
                <a:avLst/>
              </a:prstGeom>
              <a:blipFill>
                <a:blip r:embed="rId8"/>
                <a:stretch>
                  <a:fillRect/>
                </a:stretch>
              </a:blipFill>
            </p:spPr>
            <p:txBody>
              <a:bodyPr/>
              <a:lstStyle/>
              <a:p>
                <a:r>
                  <a:rPr lang="en-US">
                    <a:noFill/>
                  </a:rPr>
                  <a:t> </a:t>
                </a:r>
              </a:p>
            </p:txBody>
          </p:sp>
        </mc:Fallback>
      </mc:AlternateContent>
      <p:sp>
        <p:nvSpPr>
          <p:cNvPr id="17" name="Content Placeholder 4">
            <a:extLst>
              <a:ext uri="{FF2B5EF4-FFF2-40B4-BE49-F238E27FC236}">
                <a16:creationId xmlns:a16="http://schemas.microsoft.com/office/drawing/2014/main" id="{17AA6368-ECEA-4213-BA0D-8C0243B823F8}"/>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BA239FE-4777-42EB-AD67-197ACF7B1492}"/>
                  </a:ext>
                </a:extLst>
              </p:cNvPr>
              <p:cNvSpPr/>
              <p:nvPr/>
            </p:nvSpPr>
            <p:spPr>
              <a:xfrm>
                <a:off x="543083" y="4311112"/>
                <a:ext cx="4439662" cy="88396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e>
                      </m:d>
                      <m:m>
                        <m:mPr>
                          <m:mcs>
                            <m:mc>
                              <m:mcPr>
                                <m:count m:val="1"/>
                                <m:mcJc m:val="center"/>
                              </m:mcPr>
                            </m:mc>
                          </m:mcs>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mPr>
                        <m:mr>
                          <m:e>
                            <m:eqArr>
                              <m:eqArr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eqArrPr>
                              <m:e>
                                <m:r>
                                  <m:rPr>
                                    <m:brk m:alnAt="7"/>
                                  </m:r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e/>
                            </m:eqArr>
                          </m:e>
                        </m:mr>
                        <m:m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e>
                        </m:mr>
                      </m:m>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8" name="Rectangle 17">
                <a:extLst>
                  <a:ext uri="{FF2B5EF4-FFF2-40B4-BE49-F238E27FC236}">
                    <a16:creationId xmlns:a16="http://schemas.microsoft.com/office/drawing/2014/main" id="{3BA239FE-4777-42EB-AD67-197ACF7B1492}"/>
                  </a:ext>
                </a:extLst>
              </p:cNvPr>
              <p:cNvSpPr>
                <a:spLocks noRot="1" noChangeAspect="1" noMove="1" noResize="1" noEditPoints="1" noAdjustHandles="1" noChangeArrowheads="1" noChangeShapeType="1" noTextEdit="1"/>
              </p:cNvSpPr>
              <p:nvPr/>
            </p:nvSpPr>
            <p:spPr>
              <a:xfrm>
                <a:off x="543083" y="4311112"/>
                <a:ext cx="4439662" cy="88396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3BA239FE-4777-42EB-AD67-197ACF7B1492}"/>
                  </a:ext>
                </a:extLst>
              </p:cNvPr>
              <p:cNvSpPr/>
              <p:nvPr/>
            </p:nvSpPr>
            <p:spPr>
              <a:xfrm>
                <a:off x="4645729" y="4304407"/>
                <a:ext cx="3402945" cy="87177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16</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6" name="Rectangle 25">
                <a:extLst>
                  <a:ext uri="{FF2B5EF4-FFF2-40B4-BE49-F238E27FC236}">
                    <a16:creationId xmlns:a16="http://schemas.microsoft.com/office/drawing/2014/main" id="{3BA239FE-4777-42EB-AD67-197ACF7B1492}"/>
                  </a:ext>
                </a:extLst>
              </p:cNvPr>
              <p:cNvSpPr>
                <a:spLocks noRot="1" noChangeAspect="1" noMove="1" noResize="1" noEditPoints="1" noAdjustHandles="1" noChangeArrowheads="1" noChangeShapeType="1" noTextEdit="1"/>
              </p:cNvSpPr>
              <p:nvPr/>
            </p:nvSpPr>
            <p:spPr>
              <a:xfrm>
                <a:off x="4645729" y="4304407"/>
                <a:ext cx="3402945" cy="87177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BA239FE-4777-42EB-AD67-197ACF7B1492}"/>
                  </a:ext>
                </a:extLst>
              </p:cNvPr>
              <p:cNvSpPr/>
              <p:nvPr/>
            </p:nvSpPr>
            <p:spPr>
              <a:xfrm>
                <a:off x="7901980" y="4344385"/>
                <a:ext cx="2855666" cy="7918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16</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12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7" name="Rectangle 26">
                <a:extLst>
                  <a:ext uri="{FF2B5EF4-FFF2-40B4-BE49-F238E27FC236}">
                    <a16:creationId xmlns:a16="http://schemas.microsoft.com/office/drawing/2014/main" id="{3BA239FE-4777-42EB-AD67-197ACF7B1492}"/>
                  </a:ext>
                </a:extLst>
              </p:cNvPr>
              <p:cNvSpPr>
                <a:spLocks noRot="1" noChangeAspect="1" noMove="1" noResize="1" noEditPoints="1" noAdjustHandles="1" noChangeArrowheads="1" noChangeShapeType="1" noTextEdit="1"/>
              </p:cNvSpPr>
              <p:nvPr/>
            </p:nvSpPr>
            <p:spPr>
              <a:xfrm>
                <a:off x="7901980" y="4344385"/>
                <a:ext cx="2855666" cy="79182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99734" y="6187282"/>
                <a:ext cx="10117130"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a:t>
                </a:r>
                <a14:m>
                  <m:oMath xmlns:m="http://schemas.openxmlformats.org/officeDocument/2006/math">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dependence has few interesting consequences which link the abstract theory to daily life </a:t>
                </a:r>
                <a:endParaRPr kumimoji="0" lang="en-GB"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399734" y="6187282"/>
                <a:ext cx="10117130" cy="400110"/>
              </a:xfrm>
              <a:prstGeom prst="rect">
                <a:avLst/>
              </a:prstGeom>
              <a:blipFill>
                <a:blip r:embed="rId12"/>
                <a:stretch>
                  <a:fillRect l="-241" t="-9091" r="-121" b="-257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99B6475-9921-49F7-9B7C-6506C58C0F5C}"/>
                  </a:ext>
                </a:extLst>
              </p:cNvPr>
              <p:cNvSpPr/>
              <p:nvPr/>
            </p:nvSpPr>
            <p:spPr>
              <a:xfrm>
                <a:off x="1805139" y="3515701"/>
                <a:ext cx="2643095" cy="72173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ary>
                        <m:naryPr>
                          <m:subHide m:val="on"/>
                          <m:sup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nary>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5" name="Rectangle 24">
                <a:extLst>
                  <a:ext uri="{FF2B5EF4-FFF2-40B4-BE49-F238E27FC236}">
                    <a16:creationId xmlns:a16="http://schemas.microsoft.com/office/drawing/2014/main" id="{099B6475-9921-49F7-9B7C-6506C58C0F5C}"/>
                  </a:ext>
                </a:extLst>
              </p:cNvPr>
              <p:cNvSpPr>
                <a:spLocks noRot="1" noChangeAspect="1" noMove="1" noResize="1" noEditPoints="1" noAdjustHandles="1" noChangeArrowheads="1" noChangeShapeType="1" noTextEdit="1"/>
              </p:cNvSpPr>
              <p:nvPr/>
            </p:nvSpPr>
            <p:spPr>
              <a:xfrm>
                <a:off x="1805139" y="3515701"/>
                <a:ext cx="2643095" cy="72173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A849752-2DBA-4422-BAE3-0CAD8CF2D5D4}"/>
                  </a:ext>
                </a:extLst>
              </p:cNvPr>
              <p:cNvSpPr/>
              <p:nvPr/>
            </p:nvSpPr>
            <p:spPr>
              <a:xfrm>
                <a:off x="4128495" y="3550689"/>
                <a:ext cx="3222266" cy="72173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ary>
                        <m:naryPr>
                          <m:subHide m:val="on"/>
                          <m:sup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nary>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8" name="Rectangle 27">
                <a:extLst>
                  <a:ext uri="{FF2B5EF4-FFF2-40B4-BE49-F238E27FC236}">
                    <a16:creationId xmlns:a16="http://schemas.microsoft.com/office/drawing/2014/main" id="{DA849752-2DBA-4422-BAE3-0CAD8CF2D5D4}"/>
                  </a:ext>
                </a:extLst>
              </p:cNvPr>
              <p:cNvSpPr>
                <a:spLocks noRot="1" noChangeAspect="1" noMove="1" noResize="1" noEditPoints="1" noAdjustHandles="1" noChangeArrowheads="1" noChangeShapeType="1" noTextEdit="1"/>
              </p:cNvSpPr>
              <p:nvPr/>
            </p:nvSpPr>
            <p:spPr>
              <a:xfrm>
                <a:off x="4128495" y="3550689"/>
                <a:ext cx="3222266" cy="72173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2E5D9181-CD0F-4320-AEED-0C1B158BADDE}"/>
                  </a:ext>
                </a:extLst>
              </p:cNvPr>
              <p:cNvSpPr/>
              <p:nvPr/>
            </p:nvSpPr>
            <p:spPr>
              <a:xfrm>
                <a:off x="7118112" y="3493311"/>
                <a:ext cx="2176863" cy="70993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9" name="Rectangle 28">
                <a:extLst>
                  <a:ext uri="{FF2B5EF4-FFF2-40B4-BE49-F238E27FC236}">
                    <a16:creationId xmlns:a16="http://schemas.microsoft.com/office/drawing/2014/main" id="{2E5D9181-CD0F-4320-AEED-0C1B158BADDE}"/>
                  </a:ext>
                </a:extLst>
              </p:cNvPr>
              <p:cNvSpPr>
                <a:spLocks noRot="1" noChangeAspect="1" noMove="1" noResize="1" noEditPoints="1" noAdjustHandles="1" noChangeArrowheads="1" noChangeShapeType="1" noTextEdit="1"/>
              </p:cNvSpPr>
              <p:nvPr/>
            </p:nvSpPr>
            <p:spPr>
              <a:xfrm>
                <a:off x="7118112" y="3493311"/>
                <a:ext cx="2176863" cy="709938"/>
              </a:xfrm>
              <a:prstGeom prst="rect">
                <a:avLst/>
              </a:prstGeom>
              <a:blipFill>
                <a:blip r:embed="rId15"/>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6444F83C-CD37-40A0-8F51-2BEF7DAEED54}"/>
              </a:ext>
            </a:extLst>
          </p:cNvPr>
          <p:cNvSpPr/>
          <p:nvPr/>
        </p:nvSpPr>
        <p:spPr>
          <a:xfrm>
            <a:off x="2065429" y="2218649"/>
            <a:ext cx="158882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large surface</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31" name="Straight Connector 30">
            <a:extLst>
              <a:ext uri="{FF2B5EF4-FFF2-40B4-BE49-F238E27FC236}">
                <a16:creationId xmlns:a16="http://schemas.microsoft.com/office/drawing/2014/main" id="{E771C3A6-43F9-4364-9296-AA84510253C5}"/>
              </a:ext>
            </a:extLst>
          </p:cNvPr>
          <p:cNvCxnSpPr>
            <a:cxnSpLocks/>
          </p:cNvCxnSpPr>
          <p:nvPr/>
        </p:nvCxnSpPr>
        <p:spPr bwMode="auto">
          <a:xfrm flipV="1">
            <a:off x="3557160" y="2335009"/>
            <a:ext cx="329477" cy="103044"/>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347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19" grpId="0"/>
      <p:bldP spid="20" grpId="0"/>
      <p:bldP spid="14" grpId="0"/>
      <p:bldP spid="16" grpId="0"/>
      <p:bldP spid="21" grpId="0" animBg="1"/>
      <p:bldP spid="2" grpId="0"/>
      <p:bldP spid="18" grpId="0"/>
      <p:bldP spid="26" grpId="0"/>
      <p:bldP spid="27" grpId="0"/>
      <p:bldP spid="4" grpId="0"/>
      <p:bldP spid="25"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143CBDA-D84B-4DCE-A7B8-FA0CBF66384B}"/>
              </a:ext>
            </a:extLst>
          </p:cNvPr>
          <p:cNvPicPr>
            <a:picLocks noChangeAspect="1"/>
          </p:cNvPicPr>
          <p:nvPr/>
        </p:nvPicPr>
        <p:blipFill>
          <a:blip r:embed="rId3"/>
          <a:stretch>
            <a:fillRect/>
          </a:stretch>
        </p:blipFill>
        <p:spPr>
          <a:xfrm>
            <a:off x="4044524" y="665965"/>
            <a:ext cx="1392936" cy="3817620"/>
          </a:xfrm>
          <a:prstGeom prst="rect">
            <a:avLst/>
          </a:prstGeom>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Step 4.1. Why is the sky blue?</a:t>
            </a:r>
          </a:p>
        </p:txBody>
      </p:sp>
      <mc:AlternateContent xmlns:mc="http://schemas.openxmlformats.org/markup-compatibility/2006" xmlns:a14="http://schemas.microsoft.com/office/drawing/2010/main">
        <mc:Choice Requires="a14">
          <p:sp>
            <p:nvSpPr>
              <p:cNvPr id="21" name="Rectangle 20"/>
              <p:cNvSpPr/>
              <p:nvPr/>
            </p:nvSpPr>
            <p:spPr>
              <a:xfrm>
                <a:off x="9455085" y="1074523"/>
                <a:ext cx="1898378" cy="714876"/>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12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9455085" y="1074523"/>
                <a:ext cx="1898378" cy="714876"/>
              </a:xfrm>
              <a:prstGeom prst="rect">
                <a:avLst/>
              </a:prstGeom>
              <a:blipFill>
                <a:blip r:embed="rId6"/>
                <a:stretch>
                  <a:fillRect/>
                </a:stretch>
              </a:blipFill>
              <a:ln w="19050">
                <a:solidFill>
                  <a:srgbClr val="FF0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19489" y="4455453"/>
                <a:ext cx="11523306" cy="21698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incident solar radiation covers a broad range of frequencies (white light)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Sunlight passing through the atmosphere stimulates atoms to oscillate as tiny dipoles. It is this re-radiated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scattered</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light that you see when you look up in the sky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energy absorbed and reradiated by the atmospheric dipoles is stronger at the higher frequencies because of the </a:t>
                </a:r>
                <a14:m>
                  <m:oMath xmlns:m="http://schemas.openxmlformats.org/officeDocument/2006/math">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dependence (400 nm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vs.</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750 nm)</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Re-radiation </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is more intense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in the blue</a:t>
                </a:r>
                <a:r>
                  <a:rPr kumimoji="0" lang="en-US" sz="2000" b="1"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than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in the red</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419489" y="4455453"/>
                <a:ext cx="11523306" cy="2169825"/>
              </a:xfrm>
              <a:prstGeom prst="rect">
                <a:avLst/>
              </a:prstGeom>
              <a:blipFill>
                <a:blip r:embed="rId7"/>
                <a:stretch>
                  <a:fillRect l="-582" t="-1685" r="-317" b="-4213"/>
                </a:stretch>
              </a:blipFill>
            </p:spPr>
            <p:txBody>
              <a:bodyPr/>
              <a:lstStyle/>
              <a:p>
                <a:r>
                  <a:rPr lang="en-US">
                    <a:noFill/>
                  </a:rPr>
                  <a:t> </a:t>
                </a:r>
              </a:p>
            </p:txBody>
          </p:sp>
        </mc:Fallback>
      </mc:AlternateContent>
      <p:sp>
        <p:nvSpPr>
          <p:cNvPr id="6" name="Rectangle 5"/>
          <p:cNvSpPr/>
          <p:nvPr/>
        </p:nvSpPr>
        <p:spPr bwMode="auto">
          <a:xfrm>
            <a:off x="5225024" y="3760345"/>
            <a:ext cx="2024862" cy="429099"/>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06B473A8-CA65-4703-9AE6-39A04A034704}"/>
              </a:ext>
            </a:extLst>
          </p:cNvPr>
          <p:cNvSpPr/>
          <p:nvPr/>
        </p:nvSpPr>
        <p:spPr bwMode="auto">
          <a:xfrm>
            <a:off x="3400425" y="2279500"/>
            <a:ext cx="1338360" cy="3589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FDEEC3B1-D3FA-4C90-92BB-B5169B6907B7}"/>
              </a:ext>
            </a:extLst>
          </p:cNvPr>
          <p:cNvSpPr/>
          <p:nvPr/>
        </p:nvSpPr>
        <p:spPr bwMode="auto">
          <a:xfrm>
            <a:off x="3162300" y="2574775"/>
            <a:ext cx="1338360" cy="3589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084C2CCC-32F5-446C-B4BC-81D500D25189}"/>
              </a:ext>
            </a:extLst>
          </p:cNvPr>
          <p:cNvSpPr/>
          <p:nvPr/>
        </p:nvSpPr>
        <p:spPr bwMode="auto">
          <a:xfrm>
            <a:off x="5314950" y="2841475"/>
            <a:ext cx="771525" cy="3589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Rectangle 12">
            <a:extLst>
              <a:ext uri="{FF2B5EF4-FFF2-40B4-BE49-F238E27FC236}">
                <a16:creationId xmlns:a16="http://schemas.microsoft.com/office/drawing/2014/main" id="{1B76E8DE-F086-4C0F-9A9F-45BE8A117A51}"/>
              </a:ext>
            </a:extLst>
          </p:cNvPr>
          <p:cNvSpPr/>
          <p:nvPr/>
        </p:nvSpPr>
        <p:spPr>
          <a:xfrm>
            <a:off x="2096364" y="2116358"/>
            <a:ext cx="2486025" cy="707886"/>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White light directly from the sun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cxnSp>
        <p:nvCxnSpPr>
          <p:cNvPr id="18" name="Straight Arrow Connector 17">
            <a:extLst>
              <a:ext uri="{FF2B5EF4-FFF2-40B4-BE49-F238E27FC236}">
                <a16:creationId xmlns:a16="http://schemas.microsoft.com/office/drawing/2014/main" id="{2A5171C2-42BA-4511-B75E-A7A22954F8D0}"/>
              </a:ext>
            </a:extLst>
          </p:cNvPr>
          <p:cNvCxnSpPr/>
          <p:nvPr/>
        </p:nvCxnSpPr>
        <p:spPr bwMode="auto">
          <a:xfrm>
            <a:off x="5291530" y="1833042"/>
            <a:ext cx="2541729" cy="2083699"/>
          </a:xfrm>
          <a:prstGeom prst="straightConnector1">
            <a:avLst/>
          </a:prstGeom>
          <a:noFill/>
          <a:ln w="7620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Straight Arrow Connector 2">
            <a:extLst>
              <a:ext uri="{FF2B5EF4-FFF2-40B4-BE49-F238E27FC236}">
                <a16:creationId xmlns:a16="http://schemas.microsoft.com/office/drawing/2014/main" id="{1D51FC5C-2AB3-4510-934A-4D9211104639}"/>
              </a:ext>
            </a:extLst>
          </p:cNvPr>
          <p:cNvCxnSpPr/>
          <p:nvPr/>
        </p:nvCxnSpPr>
        <p:spPr bwMode="auto">
          <a:xfrm flipH="1">
            <a:off x="5063449" y="2279500"/>
            <a:ext cx="700455" cy="654201"/>
          </a:xfrm>
          <a:prstGeom prst="straightConnector1">
            <a:avLst/>
          </a:prstGeom>
          <a:noFill/>
          <a:ln w="38100" cap="flat" cmpd="sng" algn="ctr">
            <a:solidFill>
              <a:srgbClr val="00B0F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19">
            <a:extLst>
              <a:ext uri="{FF2B5EF4-FFF2-40B4-BE49-F238E27FC236}">
                <a16:creationId xmlns:a16="http://schemas.microsoft.com/office/drawing/2014/main" id="{ED594964-210E-461B-916E-6CB9D658AA8D}"/>
              </a:ext>
            </a:extLst>
          </p:cNvPr>
          <p:cNvSpPr/>
          <p:nvPr/>
        </p:nvSpPr>
        <p:spPr>
          <a:xfrm>
            <a:off x="6181142" y="1605461"/>
            <a:ext cx="3222019"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Blue light scattered more efficiently by the atmosphere</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Rectangle 9">
            <a:extLst>
              <a:ext uri="{FF2B5EF4-FFF2-40B4-BE49-F238E27FC236}">
                <a16:creationId xmlns:a16="http://schemas.microsoft.com/office/drawing/2014/main" id="{5EA9D002-C4DA-49E0-AAD7-7036FB659BDE}"/>
              </a:ext>
            </a:extLst>
          </p:cNvPr>
          <p:cNvSpPr/>
          <p:nvPr/>
        </p:nvSpPr>
        <p:spPr bwMode="auto">
          <a:xfrm>
            <a:off x="4646211" y="2116358"/>
            <a:ext cx="307686" cy="769156"/>
          </a:xfrm>
          <a:prstGeom prst="rect">
            <a:avLst/>
          </a:prstGeom>
          <a:solidFill>
            <a:schemeClr val="bg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22" name="Straight Arrow Connector 21">
            <a:extLst>
              <a:ext uri="{FF2B5EF4-FFF2-40B4-BE49-F238E27FC236}">
                <a16:creationId xmlns:a16="http://schemas.microsoft.com/office/drawing/2014/main" id="{B3808064-CDB4-4FC1-AB29-26D7F5ECDC24}"/>
              </a:ext>
            </a:extLst>
          </p:cNvPr>
          <p:cNvCxnSpPr/>
          <p:nvPr/>
        </p:nvCxnSpPr>
        <p:spPr bwMode="auto">
          <a:xfrm>
            <a:off x="4800054" y="2116358"/>
            <a:ext cx="1" cy="745621"/>
          </a:xfrm>
          <a:prstGeom prst="straightConnector1">
            <a:avLst/>
          </a:prstGeom>
          <a:noFill/>
          <a:ln w="7620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1D51FC5C-2AB3-4510-934A-4D9211104639}"/>
              </a:ext>
            </a:extLst>
          </p:cNvPr>
          <p:cNvCxnSpPr/>
          <p:nvPr/>
        </p:nvCxnSpPr>
        <p:spPr bwMode="auto">
          <a:xfrm flipH="1">
            <a:off x="5651802" y="1857983"/>
            <a:ext cx="294243" cy="819760"/>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1D51FC5C-2AB3-4510-934A-4D9211104639}"/>
              </a:ext>
            </a:extLst>
          </p:cNvPr>
          <p:cNvCxnSpPr/>
          <p:nvPr/>
        </p:nvCxnSpPr>
        <p:spPr bwMode="auto">
          <a:xfrm>
            <a:off x="5600970" y="1849478"/>
            <a:ext cx="410972" cy="873760"/>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1D51FC5C-2AB3-4510-934A-4D9211104639}"/>
              </a:ext>
            </a:extLst>
          </p:cNvPr>
          <p:cNvCxnSpPr/>
          <p:nvPr/>
        </p:nvCxnSpPr>
        <p:spPr bwMode="auto">
          <a:xfrm flipV="1">
            <a:off x="5373405" y="2099375"/>
            <a:ext cx="864050" cy="320333"/>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1D51FC5C-2AB3-4510-934A-4D9211104639}"/>
              </a:ext>
            </a:extLst>
          </p:cNvPr>
          <p:cNvCxnSpPr/>
          <p:nvPr/>
        </p:nvCxnSpPr>
        <p:spPr bwMode="auto">
          <a:xfrm>
            <a:off x="6199172" y="2294932"/>
            <a:ext cx="410972" cy="873760"/>
          </a:xfrm>
          <a:prstGeom prst="straightConnector1">
            <a:avLst/>
          </a:prstGeom>
          <a:noFill/>
          <a:ln w="38100" cap="flat" cmpd="sng" algn="ctr">
            <a:solidFill>
              <a:srgbClr val="33CC33"/>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1D51FC5C-2AB3-4510-934A-4D9211104639}"/>
              </a:ext>
            </a:extLst>
          </p:cNvPr>
          <p:cNvCxnSpPr/>
          <p:nvPr/>
        </p:nvCxnSpPr>
        <p:spPr bwMode="auto">
          <a:xfrm flipV="1">
            <a:off x="5971607" y="2544829"/>
            <a:ext cx="864050" cy="320333"/>
          </a:xfrm>
          <a:prstGeom prst="straightConnector1">
            <a:avLst/>
          </a:prstGeom>
          <a:noFill/>
          <a:ln w="38100" cap="flat" cmpd="sng" algn="ctr">
            <a:solidFill>
              <a:srgbClr val="33CC33"/>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1D51FC5C-2AB3-4510-934A-4D9211104639}"/>
              </a:ext>
            </a:extLst>
          </p:cNvPr>
          <p:cNvCxnSpPr/>
          <p:nvPr/>
        </p:nvCxnSpPr>
        <p:spPr bwMode="auto">
          <a:xfrm flipV="1">
            <a:off x="6736189" y="3038993"/>
            <a:ext cx="655944" cy="481742"/>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099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rc 40">
            <a:extLst>
              <a:ext uri="{FF2B5EF4-FFF2-40B4-BE49-F238E27FC236}">
                <a16:creationId xmlns:a16="http://schemas.microsoft.com/office/drawing/2014/main" id="{C673603D-794A-4C94-889F-829DE1099603}"/>
              </a:ext>
            </a:extLst>
          </p:cNvPr>
          <p:cNvSpPr/>
          <p:nvPr/>
        </p:nvSpPr>
        <p:spPr bwMode="auto">
          <a:xfrm>
            <a:off x="1396404" y="1537397"/>
            <a:ext cx="9590998" cy="4908216"/>
          </a:xfrm>
          <a:prstGeom prst="arc">
            <a:avLst>
              <a:gd name="adj1" fmla="val 10756784"/>
              <a:gd name="adj2" fmla="val 16281"/>
            </a:avLst>
          </a:prstGeom>
          <a:solidFill>
            <a:srgbClr val="EBF8FF"/>
          </a:solidFill>
          <a:ln w="38100" cap="flat" cmpd="sng" algn="ctr">
            <a:no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rc 2">
            <a:extLst>
              <a:ext uri="{FF2B5EF4-FFF2-40B4-BE49-F238E27FC236}">
                <a16:creationId xmlns:a16="http://schemas.microsoft.com/office/drawing/2014/main" id="{1E55623A-9A95-4754-AC47-D56EBF79F0B4}"/>
              </a:ext>
            </a:extLst>
          </p:cNvPr>
          <p:cNvSpPr/>
          <p:nvPr/>
        </p:nvSpPr>
        <p:spPr bwMode="auto">
          <a:xfrm>
            <a:off x="2273401" y="3009367"/>
            <a:ext cx="7837005" cy="3424704"/>
          </a:xfrm>
          <a:prstGeom prst="arc">
            <a:avLst>
              <a:gd name="adj1" fmla="val 11475269"/>
              <a:gd name="adj2" fmla="val 20934717"/>
            </a:avLst>
          </a:prstGeom>
          <a:solidFill>
            <a:srgbClr val="9BCCA5"/>
          </a:solidFill>
          <a:ln w="38100" cap="flat" cmpd="sng" algn="ctr">
            <a:solidFill>
              <a:srgbClr val="33CC33"/>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Step 4.2. Why is the sunset red?</a:t>
            </a:r>
          </a:p>
        </p:txBody>
      </p:sp>
      <p:sp>
        <p:nvSpPr>
          <p:cNvPr id="4" name="Rectangle 3"/>
          <p:cNvSpPr/>
          <p:nvPr/>
        </p:nvSpPr>
        <p:spPr>
          <a:xfrm>
            <a:off x="3801228" y="980465"/>
            <a:ext cx="4992622"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Blue colors are re-radiated into all directions</a:t>
            </a:r>
          </a:p>
        </p:txBody>
      </p:sp>
      <p:sp>
        <p:nvSpPr>
          <p:cNvPr id="16" name="Rectangle 15"/>
          <p:cNvSpPr/>
          <p:nvPr/>
        </p:nvSpPr>
        <p:spPr>
          <a:xfrm>
            <a:off x="1095622" y="4861514"/>
            <a:ext cx="9676699" cy="155427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In the sunset/sunrise, the sunlight travels through the most atmosphere</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blue light is efficiently removed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from the sunrays by re-radiation into all directions</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red light is removed less efficiently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from the sunrays by re-radiation</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Red is the color to be seen!</a:t>
            </a:r>
          </a:p>
        </p:txBody>
      </p:sp>
      <p:cxnSp>
        <p:nvCxnSpPr>
          <p:cNvPr id="17" name="Straight Connector 16"/>
          <p:cNvCxnSpPr>
            <a:cxnSpLocks/>
          </p:cNvCxnSpPr>
          <p:nvPr/>
        </p:nvCxnSpPr>
        <p:spPr bwMode="auto">
          <a:xfrm flipV="1">
            <a:off x="4631557" y="1893905"/>
            <a:ext cx="603006" cy="321736"/>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a:cxnSpLocks/>
          </p:cNvCxnSpPr>
          <p:nvPr/>
        </p:nvCxnSpPr>
        <p:spPr bwMode="auto">
          <a:xfrm>
            <a:off x="4450687" y="2185497"/>
            <a:ext cx="412506" cy="401753"/>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a:cxnSpLocks/>
          </p:cNvCxnSpPr>
          <p:nvPr/>
        </p:nvCxnSpPr>
        <p:spPr bwMode="auto">
          <a:xfrm flipH="1">
            <a:off x="4270810" y="2151780"/>
            <a:ext cx="139944" cy="530607"/>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a:cxnSpLocks/>
          </p:cNvCxnSpPr>
          <p:nvPr/>
        </p:nvCxnSpPr>
        <p:spPr bwMode="auto">
          <a:xfrm flipH="1">
            <a:off x="3791161" y="2080876"/>
            <a:ext cx="518013" cy="350368"/>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a:cxnSpLocks/>
          </p:cNvCxnSpPr>
          <p:nvPr/>
        </p:nvCxnSpPr>
        <p:spPr bwMode="auto">
          <a:xfrm flipH="1">
            <a:off x="3619188" y="1999923"/>
            <a:ext cx="449505" cy="81518"/>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a:cxnSpLocks/>
          </p:cNvCxnSpPr>
          <p:nvPr/>
        </p:nvCxnSpPr>
        <p:spPr bwMode="auto">
          <a:xfrm flipH="1" flipV="1">
            <a:off x="3984223" y="1371572"/>
            <a:ext cx="255708" cy="693818"/>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a:cxnSpLocks/>
          </p:cNvCxnSpPr>
          <p:nvPr/>
        </p:nvCxnSpPr>
        <p:spPr bwMode="auto">
          <a:xfrm flipV="1">
            <a:off x="4387337" y="1854266"/>
            <a:ext cx="519735" cy="250303"/>
          </a:xfrm>
          <a:prstGeom prst="line">
            <a:avLst/>
          </a:prstGeom>
          <a:noFill/>
          <a:ln w="28575"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a:cxnSpLocks/>
          </p:cNvCxnSpPr>
          <p:nvPr/>
        </p:nvCxnSpPr>
        <p:spPr bwMode="auto">
          <a:xfrm flipV="1">
            <a:off x="6195374" y="2305982"/>
            <a:ext cx="579143" cy="216550"/>
          </a:xfrm>
          <a:prstGeom prst="line">
            <a:avLst/>
          </a:prstGeom>
          <a:noFill/>
          <a:ln w="28575"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cxnSpLocks/>
          </p:cNvCxnSpPr>
          <p:nvPr/>
        </p:nvCxnSpPr>
        <p:spPr bwMode="auto">
          <a:xfrm>
            <a:off x="5813589" y="2436615"/>
            <a:ext cx="120383" cy="306063"/>
          </a:xfrm>
          <a:prstGeom prst="line">
            <a:avLst/>
          </a:prstGeom>
          <a:noFill/>
          <a:ln w="28575"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a:cxnSpLocks/>
          </p:cNvCxnSpPr>
          <p:nvPr/>
        </p:nvCxnSpPr>
        <p:spPr bwMode="auto">
          <a:xfrm flipH="1">
            <a:off x="5078984" y="2228719"/>
            <a:ext cx="169950" cy="306063"/>
          </a:xfrm>
          <a:prstGeom prst="line">
            <a:avLst/>
          </a:prstGeom>
          <a:noFill/>
          <a:ln w="28575"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a:cxnSpLocks/>
          </p:cNvCxnSpPr>
          <p:nvPr/>
        </p:nvCxnSpPr>
        <p:spPr bwMode="auto">
          <a:xfrm flipH="1">
            <a:off x="5138201" y="2345235"/>
            <a:ext cx="498031" cy="323294"/>
          </a:xfrm>
          <a:prstGeom prst="line">
            <a:avLst/>
          </a:prstGeom>
          <a:noFill/>
          <a:ln w="28575"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a:cxnSpLocks/>
          </p:cNvCxnSpPr>
          <p:nvPr/>
        </p:nvCxnSpPr>
        <p:spPr bwMode="auto">
          <a:xfrm flipH="1" flipV="1">
            <a:off x="5853310" y="2054325"/>
            <a:ext cx="15792" cy="335166"/>
          </a:xfrm>
          <a:prstGeom prst="line">
            <a:avLst/>
          </a:prstGeom>
          <a:noFill/>
          <a:ln w="28575"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Content Placeholder 4">
            <a:extLst>
              <a:ext uri="{FF2B5EF4-FFF2-40B4-BE49-F238E27FC236}">
                <a16:creationId xmlns:a16="http://schemas.microsoft.com/office/drawing/2014/main" id="{BECFC01F-0752-4F82-B457-76B26F90217E}"/>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25</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23" name="Picture 2" descr="Image result for why is sky blue">
            <a:extLst>
              <a:ext uri="{FF2B5EF4-FFF2-40B4-BE49-F238E27FC236}">
                <a16:creationId xmlns:a16="http://schemas.microsoft.com/office/drawing/2014/main" id="{38D5D747-2A39-4964-808D-CC9B55577D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17" t="3146" r="58940" b="63780"/>
          <a:stretch/>
        </p:blipFill>
        <p:spPr bwMode="auto">
          <a:xfrm>
            <a:off x="1778559" y="813916"/>
            <a:ext cx="1205802" cy="11656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44C5C76-7793-4F0E-863D-50FCD2663691}"/>
              </a:ext>
            </a:extLst>
          </p:cNvPr>
          <p:cNvCxnSpPr/>
          <p:nvPr/>
        </p:nvCxnSpPr>
        <p:spPr bwMode="auto">
          <a:xfrm>
            <a:off x="2461847" y="1999622"/>
            <a:ext cx="422031" cy="1145512"/>
          </a:xfrm>
          <a:prstGeom prst="line">
            <a:avLst/>
          </a:prstGeom>
          <a:noFill/>
          <a:ln w="381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B35FAFD6-9FBB-4592-BC5E-451F4AB67684}"/>
              </a:ext>
            </a:extLst>
          </p:cNvPr>
          <p:cNvCxnSpPr/>
          <p:nvPr/>
        </p:nvCxnSpPr>
        <p:spPr bwMode="auto">
          <a:xfrm>
            <a:off x="2553956" y="1981200"/>
            <a:ext cx="422031" cy="1145512"/>
          </a:xfrm>
          <a:prstGeom prst="line">
            <a:avLst/>
          </a:prstGeom>
          <a:noFill/>
          <a:ln w="38100" cap="flat" cmpd="sng" algn="ctr">
            <a:solidFill>
              <a:srgbClr val="33CC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F949960E-C5A7-4D1B-AD11-81A9A7BBBE82}"/>
              </a:ext>
            </a:extLst>
          </p:cNvPr>
          <p:cNvCxnSpPr/>
          <p:nvPr/>
        </p:nvCxnSpPr>
        <p:spPr bwMode="auto">
          <a:xfrm>
            <a:off x="2632669" y="1979526"/>
            <a:ext cx="482321" cy="1135464"/>
          </a:xfrm>
          <a:prstGeom prst="line">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498C80B1-8D9A-4B3A-881A-21E3FE0552F7}"/>
              </a:ext>
            </a:extLst>
          </p:cNvPr>
          <p:cNvCxnSpPr/>
          <p:nvPr/>
        </p:nvCxnSpPr>
        <p:spPr bwMode="auto">
          <a:xfrm>
            <a:off x="2734828" y="1941007"/>
            <a:ext cx="482321" cy="1135464"/>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E696ED22-7D2B-4506-A92B-43915648430C}"/>
              </a:ext>
            </a:extLst>
          </p:cNvPr>
          <p:cNvCxnSpPr/>
          <p:nvPr/>
        </p:nvCxnSpPr>
        <p:spPr bwMode="auto">
          <a:xfrm>
            <a:off x="2986036" y="1589314"/>
            <a:ext cx="1726641" cy="621323"/>
          </a:xfrm>
          <a:prstGeom prst="line">
            <a:avLst/>
          </a:prstGeom>
          <a:noFill/>
          <a:ln w="381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8D56F241-EA08-44C0-91CE-E186A1128340}"/>
              </a:ext>
            </a:extLst>
          </p:cNvPr>
          <p:cNvCxnSpPr/>
          <p:nvPr/>
        </p:nvCxnSpPr>
        <p:spPr bwMode="auto">
          <a:xfrm>
            <a:off x="2965938" y="1408445"/>
            <a:ext cx="3304233" cy="1143837"/>
          </a:xfrm>
          <a:prstGeom prst="line">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DDC664FF-0F3B-4A7F-978F-657F0D5708F2}"/>
              </a:ext>
            </a:extLst>
          </p:cNvPr>
          <p:cNvCxnSpPr/>
          <p:nvPr/>
        </p:nvCxnSpPr>
        <p:spPr bwMode="auto">
          <a:xfrm>
            <a:off x="2994408" y="1537397"/>
            <a:ext cx="2592475" cy="884255"/>
          </a:xfrm>
          <a:prstGeom prst="line">
            <a:avLst/>
          </a:prstGeom>
          <a:noFill/>
          <a:ln w="38100" cap="flat" cmpd="sng" algn="ctr">
            <a:solidFill>
              <a:srgbClr val="33CC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00C4661A-3A3C-4890-896B-FBFCA68C8C3E}"/>
              </a:ext>
            </a:extLst>
          </p:cNvPr>
          <p:cNvCxnSpPr>
            <a:cxnSpLocks/>
          </p:cNvCxnSpPr>
          <p:nvPr/>
        </p:nvCxnSpPr>
        <p:spPr bwMode="auto">
          <a:xfrm>
            <a:off x="5306471" y="2337897"/>
            <a:ext cx="149784" cy="395254"/>
          </a:xfrm>
          <a:prstGeom prst="line">
            <a:avLst/>
          </a:prstGeom>
          <a:noFill/>
          <a:ln w="28575"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DD38336C-2ACC-4578-A7AA-F79A87EBF79E}"/>
              </a:ext>
            </a:extLst>
          </p:cNvPr>
          <p:cNvCxnSpPr>
            <a:cxnSpLocks/>
          </p:cNvCxnSpPr>
          <p:nvPr/>
        </p:nvCxnSpPr>
        <p:spPr bwMode="auto">
          <a:xfrm flipH="1">
            <a:off x="4612193" y="2188846"/>
            <a:ext cx="294019" cy="303145"/>
          </a:xfrm>
          <a:prstGeom prst="line">
            <a:avLst/>
          </a:prstGeom>
          <a:noFill/>
          <a:ln w="28575"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2AC1F554-F6F8-4A0A-9E16-F9DE1FA38006}"/>
              </a:ext>
            </a:extLst>
          </p:cNvPr>
          <p:cNvCxnSpPr>
            <a:cxnSpLocks/>
          </p:cNvCxnSpPr>
          <p:nvPr/>
        </p:nvCxnSpPr>
        <p:spPr bwMode="auto">
          <a:xfrm flipH="1">
            <a:off x="4913644" y="2270907"/>
            <a:ext cx="142353" cy="381858"/>
          </a:xfrm>
          <a:prstGeom prst="line">
            <a:avLst/>
          </a:prstGeom>
          <a:noFill/>
          <a:ln w="28575"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a:extLst>
              <a:ext uri="{FF2B5EF4-FFF2-40B4-BE49-F238E27FC236}">
                <a16:creationId xmlns:a16="http://schemas.microsoft.com/office/drawing/2014/main" id="{F609E8CA-A3BC-4A4D-917B-4C8E5761BCC4}"/>
              </a:ext>
            </a:extLst>
          </p:cNvPr>
          <p:cNvCxnSpPr>
            <a:cxnSpLocks/>
          </p:cNvCxnSpPr>
          <p:nvPr/>
        </p:nvCxnSpPr>
        <p:spPr bwMode="auto">
          <a:xfrm flipV="1">
            <a:off x="5498126" y="2029767"/>
            <a:ext cx="219386" cy="383491"/>
          </a:xfrm>
          <a:prstGeom prst="line">
            <a:avLst/>
          </a:prstGeom>
          <a:noFill/>
          <a:ln w="28575"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a:extLst>
              <a:ext uri="{FF2B5EF4-FFF2-40B4-BE49-F238E27FC236}">
                <a16:creationId xmlns:a16="http://schemas.microsoft.com/office/drawing/2014/main" id="{63D09B77-B66B-449E-91FA-2CAAD4BEB84F}"/>
              </a:ext>
            </a:extLst>
          </p:cNvPr>
          <p:cNvCxnSpPr>
            <a:cxnSpLocks/>
          </p:cNvCxnSpPr>
          <p:nvPr/>
        </p:nvCxnSpPr>
        <p:spPr bwMode="auto">
          <a:xfrm flipH="1" flipV="1">
            <a:off x="5024176" y="1808703"/>
            <a:ext cx="93790" cy="443803"/>
          </a:xfrm>
          <a:prstGeom prst="line">
            <a:avLst/>
          </a:prstGeom>
          <a:noFill/>
          <a:ln w="28575"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Freeform: Shape 51">
            <a:extLst>
              <a:ext uri="{FF2B5EF4-FFF2-40B4-BE49-F238E27FC236}">
                <a16:creationId xmlns:a16="http://schemas.microsoft.com/office/drawing/2014/main" id="{9EA4E584-CE35-440A-9759-1A9AEDFF401B}"/>
              </a:ext>
            </a:extLst>
          </p:cNvPr>
          <p:cNvSpPr/>
          <p:nvPr/>
        </p:nvSpPr>
        <p:spPr bwMode="auto">
          <a:xfrm>
            <a:off x="2984360" y="1419697"/>
            <a:ext cx="6360607" cy="1814147"/>
          </a:xfrm>
          <a:custGeom>
            <a:avLst/>
            <a:gdLst>
              <a:gd name="connsiteX0" fmla="*/ 0 w 6360607"/>
              <a:gd name="connsiteY0" fmla="*/ 7169 h 1814147"/>
              <a:gd name="connsiteX1" fmla="*/ 100484 w 6360607"/>
              <a:gd name="connsiteY1" fmla="*/ 37314 h 1814147"/>
              <a:gd name="connsiteX2" fmla="*/ 301451 w 6360607"/>
              <a:gd name="connsiteY2" fmla="*/ 7169 h 1814147"/>
              <a:gd name="connsiteX3" fmla="*/ 522515 w 6360607"/>
              <a:gd name="connsiteY3" fmla="*/ 198088 h 1814147"/>
              <a:gd name="connsiteX4" fmla="*/ 813917 w 6360607"/>
              <a:gd name="connsiteY4" fmla="*/ 147846 h 1814147"/>
              <a:gd name="connsiteX5" fmla="*/ 1034981 w 6360607"/>
              <a:gd name="connsiteY5" fmla="*/ 348813 h 1814147"/>
              <a:gd name="connsiteX6" fmla="*/ 1316335 w 6360607"/>
              <a:gd name="connsiteY6" fmla="*/ 298571 h 1814147"/>
              <a:gd name="connsiteX7" fmla="*/ 1547447 w 6360607"/>
              <a:gd name="connsiteY7" fmla="*/ 499538 h 1814147"/>
              <a:gd name="connsiteX8" fmla="*/ 1848897 w 6360607"/>
              <a:gd name="connsiteY8" fmla="*/ 439248 h 1814147"/>
              <a:gd name="connsiteX9" fmla="*/ 2049864 w 6360607"/>
              <a:gd name="connsiteY9" fmla="*/ 650263 h 1814147"/>
              <a:gd name="connsiteX10" fmla="*/ 2321170 w 6360607"/>
              <a:gd name="connsiteY10" fmla="*/ 589973 h 1814147"/>
              <a:gd name="connsiteX11" fmla="*/ 2542233 w 6360607"/>
              <a:gd name="connsiteY11" fmla="*/ 760795 h 1814147"/>
              <a:gd name="connsiteX12" fmla="*/ 2833636 w 6360607"/>
              <a:gd name="connsiteY12" fmla="*/ 730650 h 1814147"/>
              <a:gd name="connsiteX13" fmla="*/ 3044651 w 6360607"/>
              <a:gd name="connsiteY13" fmla="*/ 931617 h 1814147"/>
              <a:gd name="connsiteX14" fmla="*/ 3326005 w 6360607"/>
              <a:gd name="connsiteY14" fmla="*/ 891424 h 1814147"/>
              <a:gd name="connsiteX15" fmla="*/ 3567165 w 6360607"/>
              <a:gd name="connsiteY15" fmla="*/ 1072294 h 1814147"/>
              <a:gd name="connsiteX16" fmla="*/ 3828422 w 6360607"/>
              <a:gd name="connsiteY16" fmla="*/ 1032101 h 1814147"/>
              <a:gd name="connsiteX17" fmla="*/ 4069583 w 6360607"/>
              <a:gd name="connsiteY17" fmla="*/ 1212971 h 1814147"/>
              <a:gd name="connsiteX18" fmla="*/ 4360985 w 6360607"/>
              <a:gd name="connsiteY18" fmla="*/ 1182826 h 1814147"/>
              <a:gd name="connsiteX19" fmla="*/ 4551904 w 6360607"/>
              <a:gd name="connsiteY19" fmla="*/ 1343600 h 1814147"/>
              <a:gd name="connsiteX20" fmla="*/ 4863403 w 6360607"/>
              <a:gd name="connsiteY20" fmla="*/ 1323503 h 1814147"/>
              <a:gd name="connsiteX21" fmla="*/ 5054321 w 6360607"/>
              <a:gd name="connsiteY21" fmla="*/ 1514422 h 1814147"/>
              <a:gd name="connsiteX22" fmla="*/ 5335675 w 6360607"/>
              <a:gd name="connsiteY22" fmla="*/ 1474228 h 1814147"/>
              <a:gd name="connsiteX23" fmla="*/ 5606981 w 6360607"/>
              <a:gd name="connsiteY23" fmla="*/ 1645050 h 1814147"/>
              <a:gd name="connsiteX24" fmla="*/ 5858189 w 6360607"/>
              <a:gd name="connsiteY24" fmla="*/ 1604857 h 1814147"/>
              <a:gd name="connsiteX25" fmla="*/ 6089302 w 6360607"/>
              <a:gd name="connsiteY25" fmla="*/ 1795776 h 1814147"/>
              <a:gd name="connsiteX26" fmla="*/ 6360607 w 6360607"/>
              <a:gd name="connsiteY26" fmla="*/ 1795776 h 181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0607" h="1814147">
                <a:moveTo>
                  <a:pt x="0" y="7169"/>
                </a:moveTo>
                <a:cubicBezTo>
                  <a:pt x="25121" y="22241"/>
                  <a:pt x="50242" y="37314"/>
                  <a:pt x="100484" y="37314"/>
                </a:cubicBezTo>
                <a:cubicBezTo>
                  <a:pt x="150726" y="37314"/>
                  <a:pt x="231113" y="-19627"/>
                  <a:pt x="301451" y="7169"/>
                </a:cubicBezTo>
                <a:cubicBezTo>
                  <a:pt x="371789" y="33965"/>
                  <a:pt x="437104" y="174642"/>
                  <a:pt x="522515" y="198088"/>
                </a:cubicBezTo>
                <a:cubicBezTo>
                  <a:pt x="607926" y="221534"/>
                  <a:pt x="728506" y="122725"/>
                  <a:pt x="813917" y="147846"/>
                </a:cubicBezTo>
                <a:cubicBezTo>
                  <a:pt x="899328" y="172967"/>
                  <a:pt x="951245" y="323692"/>
                  <a:pt x="1034981" y="348813"/>
                </a:cubicBezTo>
                <a:cubicBezTo>
                  <a:pt x="1118717" y="373934"/>
                  <a:pt x="1230924" y="273450"/>
                  <a:pt x="1316335" y="298571"/>
                </a:cubicBezTo>
                <a:cubicBezTo>
                  <a:pt x="1401746" y="323692"/>
                  <a:pt x="1458687" y="476092"/>
                  <a:pt x="1547447" y="499538"/>
                </a:cubicBezTo>
                <a:cubicBezTo>
                  <a:pt x="1636207" y="522984"/>
                  <a:pt x="1765161" y="414127"/>
                  <a:pt x="1848897" y="439248"/>
                </a:cubicBezTo>
                <a:cubicBezTo>
                  <a:pt x="1932633" y="464369"/>
                  <a:pt x="1971152" y="625142"/>
                  <a:pt x="2049864" y="650263"/>
                </a:cubicBezTo>
                <a:cubicBezTo>
                  <a:pt x="2128576" y="675384"/>
                  <a:pt x="2239108" y="571551"/>
                  <a:pt x="2321170" y="589973"/>
                </a:cubicBezTo>
                <a:cubicBezTo>
                  <a:pt x="2403232" y="608395"/>
                  <a:pt x="2456822" y="737349"/>
                  <a:pt x="2542233" y="760795"/>
                </a:cubicBezTo>
                <a:cubicBezTo>
                  <a:pt x="2627644" y="784241"/>
                  <a:pt x="2749900" y="702180"/>
                  <a:pt x="2833636" y="730650"/>
                </a:cubicBezTo>
                <a:cubicBezTo>
                  <a:pt x="2917372" y="759120"/>
                  <a:pt x="2962590" y="904821"/>
                  <a:pt x="3044651" y="931617"/>
                </a:cubicBezTo>
                <a:cubicBezTo>
                  <a:pt x="3126712" y="958413"/>
                  <a:pt x="3238919" y="867978"/>
                  <a:pt x="3326005" y="891424"/>
                </a:cubicBezTo>
                <a:cubicBezTo>
                  <a:pt x="3413091" y="914870"/>
                  <a:pt x="3483429" y="1048848"/>
                  <a:pt x="3567165" y="1072294"/>
                </a:cubicBezTo>
                <a:cubicBezTo>
                  <a:pt x="3650901" y="1095740"/>
                  <a:pt x="3744686" y="1008655"/>
                  <a:pt x="3828422" y="1032101"/>
                </a:cubicBezTo>
                <a:cubicBezTo>
                  <a:pt x="3912158" y="1055547"/>
                  <a:pt x="3980823" y="1187850"/>
                  <a:pt x="4069583" y="1212971"/>
                </a:cubicBezTo>
                <a:cubicBezTo>
                  <a:pt x="4158343" y="1238092"/>
                  <a:pt x="4280598" y="1161055"/>
                  <a:pt x="4360985" y="1182826"/>
                </a:cubicBezTo>
                <a:cubicBezTo>
                  <a:pt x="4441372" y="1204597"/>
                  <a:pt x="4468168" y="1320154"/>
                  <a:pt x="4551904" y="1343600"/>
                </a:cubicBezTo>
                <a:cubicBezTo>
                  <a:pt x="4635640" y="1367046"/>
                  <a:pt x="4779667" y="1295033"/>
                  <a:pt x="4863403" y="1323503"/>
                </a:cubicBezTo>
                <a:cubicBezTo>
                  <a:pt x="4947139" y="1351973"/>
                  <a:pt x="4975609" y="1489301"/>
                  <a:pt x="5054321" y="1514422"/>
                </a:cubicBezTo>
                <a:cubicBezTo>
                  <a:pt x="5133033" y="1539543"/>
                  <a:pt x="5243565" y="1452457"/>
                  <a:pt x="5335675" y="1474228"/>
                </a:cubicBezTo>
                <a:cubicBezTo>
                  <a:pt x="5427785" y="1495999"/>
                  <a:pt x="5519895" y="1623279"/>
                  <a:pt x="5606981" y="1645050"/>
                </a:cubicBezTo>
                <a:cubicBezTo>
                  <a:pt x="5694067" y="1666822"/>
                  <a:pt x="5777802" y="1579736"/>
                  <a:pt x="5858189" y="1604857"/>
                </a:cubicBezTo>
                <a:cubicBezTo>
                  <a:pt x="5938576" y="1629978"/>
                  <a:pt x="6005566" y="1763956"/>
                  <a:pt x="6089302" y="1795776"/>
                </a:cubicBezTo>
                <a:cubicBezTo>
                  <a:pt x="6173038" y="1827596"/>
                  <a:pt x="6266822" y="1811686"/>
                  <a:pt x="6360607" y="1795776"/>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54" name="Straight Connector 53">
            <a:extLst>
              <a:ext uri="{FF2B5EF4-FFF2-40B4-BE49-F238E27FC236}">
                <a16:creationId xmlns:a16="http://schemas.microsoft.com/office/drawing/2014/main" id="{B1C6C14B-B980-48A9-B192-03712E5D39FE}"/>
              </a:ext>
            </a:extLst>
          </p:cNvPr>
          <p:cNvCxnSpPr>
            <a:cxnSpLocks/>
          </p:cNvCxnSpPr>
          <p:nvPr/>
        </p:nvCxnSpPr>
        <p:spPr bwMode="auto">
          <a:xfrm flipV="1">
            <a:off x="8297154" y="2659349"/>
            <a:ext cx="579143" cy="216550"/>
          </a:xfrm>
          <a:prstGeom prst="lin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a:extLst>
              <a:ext uri="{FF2B5EF4-FFF2-40B4-BE49-F238E27FC236}">
                <a16:creationId xmlns:a16="http://schemas.microsoft.com/office/drawing/2014/main" id="{D41594B3-22BB-4111-88F5-ACC9B5760CC9}"/>
              </a:ext>
            </a:extLst>
          </p:cNvPr>
          <p:cNvCxnSpPr>
            <a:cxnSpLocks/>
          </p:cNvCxnSpPr>
          <p:nvPr/>
        </p:nvCxnSpPr>
        <p:spPr bwMode="auto">
          <a:xfrm flipH="1" flipV="1">
            <a:off x="6662057" y="1949380"/>
            <a:ext cx="159664" cy="506163"/>
          </a:xfrm>
          <a:prstGeom prst="lin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a:extLst>
              <a:ext uri="{FF2B5EF4-FFF2-40B4-BE49-F238E27FC236}">
                <a16:creationId xmlns:a16="http://schemas.microsoft.com/office/drawing/2014/main" id="{4BB7F750-366B-4A4F-A7B6-14E0958017C6}"/>
              </a:ext>
            </a:extLst>
          </p:cNvPr>
          <p:cNvCxnSpPr>
            <a:cxnSpLocks/>
          </p:cNvCxnSpPr>
          <p:nvPr/>
        </p:nvCxnSpPr>
        <p:spPr bwMode="auto">
          <a:xfrm flipV="1">
            <a:off x="5498123" y="1778558"/>
            <a:ext cx="269631" cy="409145"/>
          </a:xfrm>
          <a:prstGeom prst="lin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a:extLst>
              <a:ext uri="{FF2B5EF4-FFF2-40B4-BE49-F238E27FC236}">
                <a16:creationId xmlns:a16="http://schemas.microsoft.com/office/drawing/2014/main" id="{2DE08E78-F870-438C-B967-672DED81A5F9}"/>
              </a:ext>
            </a:extLst>
          </p:cNvPr>
          <p:cNvCxnSpPr>
            <a:cxnSpLocks/>
          </p:cNvCxnSpPr>
          <p:nvPr/>
        </p:nvCxnSpPr>
        <p:spPr bwMode="auto">
          <a:xfrm>
            <a:off x="7506119" y="2793442"/>
            <a:ext cx="232787" cy="361742"/>
          </a:xfrm>
          <a:prstGeom prst="lin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60">
            <a:extLst>
              <a:ext uri="{FF2B5EF4-FFF2-40B4-BE49-F238E27FC236}">
                <a16:creationId xmlns:a16="http://schemas.microsoft.com/office/drawing/2014/main" id="{2E21ADA1-5C8C-4403-ABB6-A4F0C4813B75}"/>
              </a:ext>
            </a:extLst>
          </p:cNvPr>
          <p:cNvSpPr/>
          <p:nvPr/>
        </p:nvSpPr>
        <p:spPr>
          <a:xfrm>
            <a:off x="8897416" y="2298474"/>
            <a:ext cx="3130459"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Red colors are scattered less</a:t>
            </a:r>
          </a:p>
        </p:txBody>
      </p:sp>
      <p:sp>
        <p:nvSpPr>
          <p:cNvPr id="60" name="Rectangle 59">
            <a:extLst>
              <a:ext uri="{FF2B5EF4-FFF2-40B4-BE49-F238E27FC236}">
                <a16:creationId xmlns:a16="http://schemas.microsoft.com/office/drawing/2014/main" id="{D3B4A1E7-DEF1-464A-BC6E-C7452F4A39E2}"/>
              </a:ext>
            </a:extLst>
          </p:cNvPr>
          <p:cNvSpPr/>
          <p:nvPr/>
        </p:nvSpPr>
        <p:spPr bwMode="auto">
          <a:xfrm>
            <a:off x="2903974" y="1708220"/>
            <a:ext cx="100483" cy="150725"/>
          </a:xfrm>
          <a:prstGeom prst="rect">
            <a:avLst/>
          </a:prstGeom>
          <a:solidFill>
            <a:schemeClr val="bg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9455085" y="1074523"/>
                <a:ext cx="1898378" cy="714876"/>
              </a:xfrm>
              <a:prstGeom prst="rect">
                <a:avLst/>
              </a:prstGeom>
              <a:ln w="19050">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12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9455085" y="1074523"/>
                <a:ext cx="1898378" cy="714876"/>
              </a:xfrm>
              <a:prstGeom prst="rect">
                <a:avLst/>
              </a:prstGeom>
              <a:blipFill>
                <a:blip r:embed="rId7"/>
                <a:stretch>
                  <a:fillRect/>
                </a:stretch>
              </a:blipFill>
              <a:ln w="19050">
                <a:solidFill>
                  <a:srgbClr val="FF0000"/>
                </a:solidFill>
              </a:ln>
            </p:spPr>
            <p:txBody>
              <a:bodyPr/>
              <a:lstStyle/>
              <a:p>
                <a:r>
                  <a:rPr lang="en-GB">
                    <a:noFill/>
                  </a:rPr>
                  <a:t> </a:t>
                </a:r>
              </a:p>
            </p:txBody>
          </p:sp>
        </mc:Fallback>
      </mc:AlternateContent>
      <p:pic>
        <p:nvPicPr>
          <p:cNvPr id="8" name="Picture 7">
            <a:extLst>
              <a:ext uri="{FF2B5EF4-FFF2-40B4-BE49-F238E27FC236}">
                <a16:creationId xmlns:a16="http://schemas.microsoft.com/office/drawing/2014/main" id="{CBCBF836-E95F-47CF-875C-C0125AA3CC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97060">
            <a:off x="2971547" y="2967843"/>
            <a:ext cx="361869" cy="742784"/>
          </a:xfrm>
          <a:prstGeom prst="rect">
            <a:avLst/>
          </a:prstGeom>
        </p:spPr>
      </p:pic>
      <p:pic>
        <p:nvPicPr>
          <p:cNvPr id="53" name="Picture 52">
            <a:extLst>
              <a:ext uri="{FF2B5EF4-FFF2-40B4-BE49-F238E27FC236}">
                <a16:creationId xmlns:a16="http://schemas.microsoft.com/office/drawing/2014/main" id="{84571A5E-EBFD-46B7-9594-0C65D8292D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3422">
            <a:off x="9197564" y="3049236"/>
            <a:ext cx="361869" cy="742784"/>
          </a:xfrm>
          <a:prstGeom prst="rect">
            <a:avLst/>
          </a:prstGeom>
        </p:spPr>
      </p:pic>
    </p:spTree>
    <p:extLst>
      <p:ext uri="{BB962C8B-B14F-4D97-AF65-F5344CB8AC3E}">
        <p14:creationId xmlns:p14="http://schemas.microsoft.com/office/powerpoint/2010/main" val="297401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xEl>
                                              <p:pRg st="2" end="2"/>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uiExpand="1" build="p"/>
      <p:bldP spid="52" grpId="0" animBg="1"/>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7925B-1C47-4474-B0B7-48A61C2A722E}"/>
              </a:ext>
            </a:extLst>
          </p:cNvPr>
          <p:cNvPicPr>
            <a:picLocks noChangeAspect="1"/>
          </p:cNvPicPr>
          <p:nvPr/>
        </p:nvPicPr>
        <p:blipFill>
          <a:blip r:embed="rId3"/>
          <a:stretch>
            <a:fillRect/>
          </a:stretch>
        </p:blipFill>
        <p:spPr>
          <a:xfrm>
            <a:off x="-1172989" y="1"/>
            <a:ext cx="13364989" cy="6945744"/>
          </a:xfrm>
          <a:prstGeom prst="rect">
            <a:avLst/>
          </a:prstGeom>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bg1"/>
                </a:solidFill>
              </a:rPr>
              <a:t>Sunset at other planets</a:t>
            </a:r>
          </a:p>
        </p:txBody>
      </p:sp>
      <p:sp>
        <p:nvSpPr>
          <p:cNvPr id="8" name="Rectangle 11"/>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4" name="Content Placeholder 4">
            <a:extLst>
              <a:ext uri="{FF2B5EF4-FFF2-40B4-BE49-F238E27FC236}">
                <a16:creationId xmlns:a16="http://schemas.microsoft.com/office/drawing/2014/main" id="{AF1E2D72-5244-4F77-ABF2-10A282959020}"/>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7" name="TextBox 16">
            <a:extLst>
              <a:ext uri="{FF2B5EF4-FFF2-40B4-BE49-F238E27FC236}">
                <a16:creationId xmlns:a16="http://schemas.microsoft.com/office/drawing/2014/main" id="{A757BB91-1D96-4507-A644-3FB97C1F70C2}"/>
              </a:ext>
            </a:extLst>
          </p:cNvPr>
          <p:cNvSpPr txBox="1"/>
          <p:nvPr/>
        </p:nvSpPr>
        <p:spPr>
          <a:xfrm>
            <a:off x="6455064" y="6437914"/>
            <a:ext cx="611216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https://www.youtube.com/watch?v=DwD3HD6t5Vs</a:t>
            </a:r>
          </a:p>
        </p:txBody>
      </p:sp>
    </p:spTree>
    <p:extLst>
      <p:ext uri="{BB962C8B-B14F-4D97-AF65-F5344CB8AC3E}">
        <p14:creationId xmlns:p14="http://schemas.microsoft.com/office/powerpoint/2010/main" val="987270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E03D41-5A23-4A87-9725-1601DF46AB9A}"/>
              </a:ext>
            </a:extLst>
          </p:cNvPr>
          <p:cNvPicPr>
            <a:picLocks noChangeAspect="1"/>
          </p:cNvPicPr>
          <p:nvPr/>
        </p:nvPicPr>
        <p:blipFill>
          <a:blip r:embed="rId3"/>
          <a:stretch>
            <a:fillRect/>
          </a:stretch>
        </p:blipFill>
        <p:spPr>
          <a:xfrm>
            <a:off x="4015040" y="739147"/>
            <a:ext cx="1392936" cy="3817620"/>
          </a:xfrm>
          <a:prstGeom prst="rect">
            <a:avLst/>
          </a:prstGeom>
        </p:spPr>
      </p:pic>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Step 4.3. What about the polarization?</a:t>
            </a:r>
          </a:p>
        </p:txBody>
      </p:sp>
      <p:sp>
        <p:nvSpPr>
          <p:cNvPr id="6" name="Rectangle 5"/>
          <p:cNvSpPr/>
          <p:nvPr/>
        </p:nvSpPr>
        <p:spPr bwMode="auto">
          <a:xfrm>
            <a:off x="5225024" y="3760345"/>
            <a:ext cx="2024862" cy="429099"/>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06B473A8-CA65-4703-9AE6-39A04A034704}"/>
              </a:ext>
            </a:extLst>
          </p:cNvPr>
          <p:cNvSpPr/>
          <p:nvPr/>
        </p:nvSpPr>
        <p:spPr bwMode="auto">
          <a:xfrm>
            <a:off x="3400425" y="2279500"/>
            <a:ext cx="1338360" cy="3589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FDEEC3B1-D3FA-4C90-92BB-B5169B6907B7}"/>
              </a:ext>
            </a:extLst>
          </p:cNvPr>
          <p:cNvSpPr/>
          <p:nvPr/>
        </p:nvSpPr>
        <p:spPr bwMode="auto">
          <a:xfrm>
            <a:off x="3162300" y="2574775"/>
            <a:ext cx="1338360" cy="3589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084C2CCC-32F5-446C-B4BC-81D500D25189}"/>
              </a:ext>
            </a:extLst>
          </p:cNvPr>
          <p:cNvSpPr/>
          <p:nvPr/>
        </p:nvSpPr>
        <p:spPr bwMode="auto">
          <a:xfrm>
            <a:off x="5314950" y="2841475"/>
            <a:ext cx="771525" cy="3589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27</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cxnSp>
        <p:nvCxnSpPr>
          <p:cNvPr id="18" name="Straight Arrow Connector 17">
            <a:extLst>
              <a:ext uri="{FF2B5EF4-FFF2-40B4-BE49-F238E27FC236}">
                <a16:creationId xmlns:a16="http://schemas.microsoft.com/office/drawing/2014/main" id="{2A5171C2-42BA-4511-B75E-A7A22954F8D0}"/>
              </a:ext>
            </a:extLst>
          </p:cNvPr>
          <p:cNvCxnSpPr/>
          <p:nvPr/>
        </p:nvCxnSpPr>
        <p:spPr bwMode="auto">
          <a:xfrm>
            <a:off x="5291530" y="1833042"/>
            <a:ext cx="2541729" cy="2083699"/>
          </a:xfrm>
          <a:prstGeom prst="straightConnector1">
            <a:avLst/>
          </a:prstGeom>
          <a:noFill/>
          <a:ln w="76200" cap="flat" cmpd="sng" algn="ctr">
            <a:solidFill>
              <a:srgbClr val="FFC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a:extLst>
              <a:ext uri="{FF2B5EF4-FFF2-40B4-BE49-F238E27FC236}">
                <a16:creationId xmlns:a16="http://schemas.microsoft.com/office/drawing/2014/main" id="{5EA9D002-C4DA-49E0-AAD7-7036FB659BDE}"/>
              </a:ext>
            </a:extLst>
          </p:cNvPr>
          <p:cNvSpPr/>
          <p:nvPr/>
        </p:nvSpPr>
        <p:spPr bwMode="auto">
          <a:xfrm>
            <a:off x="4646211" y="2116358"/>
            <a:ext cx="307686" cy="769156"/>
          </a:xfrm>
          <a:prstGeom prst="rect">
            <a:avLst/>
          </a:prstGeom>
          <a:solidFill>
            <a:schemeClr val="bg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cxnSp>
        <p:nvCxnSpPr>
          <p:cNvPr id="19" name="Straight Arrow Connector 18">
            <a:extLst>
              <a:ext uri="{FF2B5EF4-FFF2-40B4-BE49-F238E27FC236}">
                <a16:creationId xmlns:a16="http://schemas.microsoft.com/office/drawing/2014/main" id="{1D51FC5C-2AB3-4510-934A-4D9211104639}"/>
              </a:ext>
            </a:extLst>
          </p:cNvPr>
          <p:cNvCxnSpPr/>
          <p:nvPr/>
        </p:nvCxnSpPr>
        <p:spPr bwMode="auto">
          <a:xfrm flipH="1">
            <a:off x="5504768" y="1876598"/>
            <a:ext cx="515980" cy="660305"/>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1D51FC5C-2AB3-4510-934A-4D9211104639}"/>
              </a:ext>
            </a:extLst>
          </p:cNvPr>
          <p:cNvCxnSpPr/>
          <p:nvPr/>
        </p:nvCxnSpPr>
        <p:spPr bwMode="auto">
          <a:xfrm flipV="1">
            <a:off x="5301505" y="2196536"/>
            <a:ext cx="922505" cy="33218"/>
          </a:xfrm>
          <a:prstGeom prst="straightConnector1">
            <a:avLst/>
          </a:prstGeom>
          <a:noFill/>
          <a:ln w="38100" cap="flat" cmpd="sng" algn="ctr">
            <a:solidFill>
              <a:srgbClr val="00B0F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1D51FC5C-2AB3-4510-934A-4D9211104639}"/>
              </a:ext>
            </a:extLst>
          </p:cNvPr>
          <p:cNvCxnSpPr/>
          <p:nvPr/>
        </p:nvCxnSpPr>
        <p:spPr bwMode="auto">
          <a:xfrm flipH="1">
            <a:off x="5056960" y="2452717"/>
            <a:ext cx="515980" cy="660305"/>
          </a:xfrm>
          <a:prstGeom prst="straightConnector1">
            <a:avLst/>
          </a:prstGeom>
          <a:noFill/>
          <a:ln w="19050" cap="flat" cmpd="sng" algn="ctr">
            <a:solidFill>
              <a:srgbClr val="00B0F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7" name="Rectangle 36"/>
              <p:cNvSpPr/>
              <p:nvPr/>
            </p:nvSpPr>
            <p:spPr>
              <a:xfrm>
                <a:off x="8772565" y="831314"/>
                <a:ext cx="2874312" cy="794833"/>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7" name="Rectangle 36"/>
              <p:cNvSpPr>
                <a:spLocks noRot="1" noChangeAspect="1" noMove="1" noResize="1" noEditPoints="1" noAdjustHandles="1" noChangeArrowheads="1" noChangeShapeType="1" noTextEdit="1"/>
              </p:cNvSpPr>
              <p:nvPr/>
            </p:nvSpPr>
            <p:spPr>
              <a:xfrm>
                <a:off x="8772565" y="831314"/>
                <a:ext cx="2874312" cy="794833"/>
              </a:xfrm>
              <a:prstGeom prst="rect">
                <a:avLst/>
              </a:prstGeom>
              <a:blipFill>
                <a:blip r:embed="rId6"/>
                <a:stretch>
                  <a:fillRect/>
                </a:stretch>
              </a:blipFill>
              <a:ln w="19050">
                <a:noFill/>
              </a:ln>
            </p:spPr>
            <p:txBody>
              <a:bodyPr/>
              <a:lstStyle/>
              <a:p>
                <a:r>
                  <a:rPr lang="en-GB">
                    <a:noFill/>
                  </a:rPr>
                  <a:t> </a:t>
                </a:r>
              </a:p>
            </p:txBody>
          </p:sp>
        </mc:Fallback>
      </mc:AlternateContent>
      <p:sp>
        <p:nvSpPr>
          <p:cNvPr id="38" name="Rectangle 37">
            <a:extLst>
              <a:ext uri="{FF2B5EF4-FFF2-40B4-BE49-F238E27FC236}">
                <a16:creationId xmlns:a16="http://schemas.microsoft.com/office/drawing/2014/main" id="{ADD07719-7A13-4216-989C-826469D1EDC2}"/>
              </a:ext>
            </a:extLst>
          </p:cNvPr>
          <p:cNvSpPr/>
          <p:nvPr/>
        </p:nvSpPr>
        <p:spPr>
          <a:xfrm>
            <a:off x="6086475" y="1275972"/>
            <a:ext cx="2982928"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This dipole does not radiate to the observer</a:t>
            </a:r>
          </a:p>
        </p:txBody>
      </p:sp>
      <p:sp>
        <p:nvSpPr>
          <p:cNvPr id="43" name="Rectangle 42">
            <a:extLst>
              <a:ext uri="{FF2B5EF4-FFF2-40B4-BE49-F238E27FC236}">
                <a16:creationId xmlns:a16="http://schemas.microsoft.com/office/drawing/2014/main" id="{F5245D08-21AD-45C8-8E47-5C0CC315C0C1}"/>
              </a:ext>
            </a:extLst>
          </p:cNvPr>
          <p:cNvSpPr/>
          <p:nvPr/>
        </p:nvSpPr>
        <p:spPr>
          <a:xfrm>
            <a:off x="2657995" y="2090953"/>
            <a:ext cx="2567029" cy="707886"/>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This dipole radiates to the observer</a:t>
            </a:r>
          </a:p>
        </p:txBody>
      </p:sp>
      <mc:AlternateContent xmlns:mc="http://schemas.openxmlformats.org/markup-compatibility/2006" xmlns:a14="http://schemas.microsoft.com/office/drawing/2010/main">
        <mc:Choice Requires="a14">
          <p:sp>
            <p:nvSpPr>
              <p:cNvPr id="44" name="Rectangle 43"/>
              <p:cNvSpPr/>
              <p:nvPr/>
            </p:nvSpPr>
            <p:spPr>
              <a:xfrm>
                <a:off x="710442" y="4924089"/>
                <a:ext cx="11167427"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Because electromagnetic waves are transverse, the dipoles oscillate in a plane orthogonal to the sun's rays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In the celestial arc perpendicular to these rays,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the dipoles oscillating along the line of sight send no radiation</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to the observer (because of the</a:t>
                </a:r>
                <a14:m>
                  <m:oMath xmlns:m="http://schemas.openxmlformats.org/officeDocument/2006/math">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sin</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term) </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Light received by the observer is therefore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polarized perpendicular to the sun's rays</a:t>
                </a:r>
              </a:p>
            </p:txBody>
          </p:sp>
        </mc:Choice>
        <mc:Fallback xmlns="">
          <p:sp>
            <p:nvSpPr>
              <p:cNvPr id="44" name="Rectangle 43"/>
              <p:cNvSpPr>
                <a:spLocks noRot="1" noChangeAspect="1" noMove="1" noResize="1" noEditPoints="1" noAdjustHandles="1" noChangeArrowheads="1" noChangeShapeType="1" noTextEdit="1"/>
              </p:cNvSpPr>
              <p:nvPr/>
            </p:nvSpPr>
            <p:spPr>
              <a:xfrm>
                <a:off x="710442" y="4924089"/>
                <a:ext cx="11167427" cy="1477328"/>
              </a:xfrm>
              <a:prstGeom prst="rect">
                <a:avLst/>
              </a:prstGeom>
              <a:blipFill>
                <a:blip r:embed="rId7"/>
                <a:stretch>
                  <a:fillRect l="-601" t="-2479" b="-6612"/>
                </a:stretch>
              </a:blipFill>
            </p:spPr>
            <p:txBody>
              <a:bodyPr/>
              <a:lstStyle/>
              <a:p>
                <a:r>
                  <a:rPr lang="LID4096">
                    <a:noFill/>
                  </a:rPr>
                  <a:t> </a:t>
                </a:r>
              </a:p>
            </p:txBody>
          </p:sp>
        </mc:Fallback>
      </mc:AlternateContent>
    </p:spTree>
    <p:extLst>
      <p:ext uri="{BB962C8B-B14F-4D97-AF65-F5344CB8AC3E}">
        <p14:creationId xmlns:p14="http://schemas.microsoft.com/office/powerpoint/2010/main" val="73582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p:bldP spid="4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DB9A93-21D5-4CB2-AF9B-2ACF1B52BBC6}"/>
              </a:ext>
            </a:extLst>
          </p:cNvPr>
          <p:cNvSpPr/>
          <p:nvPr/>
        </p:nvSpPr>
        <p:spPr bwMode="auto">
          <a:xfrm>
            <a:off x="-77821" y="0"/>
            <a:ext cx="12269821" cy="6858000"/>
          </a:xfrm>
          <a:prstGeom prst="rect">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bg1"/>
                </a:solidFill>
              </a:rPr>
              <a:t>Experimental setup</a:t>
            </a:r>
          </a:p>
        </p:txBody>
      </p:sp>
      <p:pic>
        <p:nvPicPr>
          <p:cNvPr id="2" name="Picture 2" descr="http://ic.pics.livejournal.com/oude_rus/11932035/500161/500161_original.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14134" y="630374"/>
            <a:ext cx="9361284" cy="624573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F63987E-C4F7-41B2-A033-571FC4EFE31B}"/>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28</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6" name="Rectangle 5">
            <a:extLst>
              <a:ext uri="{FF2B5EF4-FFF2-40B4-BE49-F238E27FC236}">
                <a16:creationId xmlns:a16="http://schemas.microsoft.com/office/drawing/2014/main" id="{156D8136-D570-4385-BBFA-89C52CBB12DC}"/>
              </a:ext>
            </a:extLst>
          </p:cNvPr>
          <p:cNvSpPr/>
          <p:nvPr/>
        </p:nvSpPr>
        <p:spPr>
          <a:xfrm>
            <a:off x="8670442" y="1283856"/>
            <a:ext cx="2337969"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“Sun”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Tungsten lamp</a:t>
            </a: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7" name="Straight Arrow Connector 6">
            <a:extLst>
              <a:ext uri="{FF2B5EF4-FFF2-40B4-BE49-F238E27FC236}">
                <a16:creationId xmlns:a16="http://schemas.microsoft.com/office/drawing/2014/main" id="{78B337E3-C990-4020-A1D7-9D4DB650FC8D}"/>
              </a:ext>
            </a:extLst>
          </p:cNvPr>
          <p:cNvCxnSpPr/>
          <p:nvPr/>
        </p:nvCxnSpPr>
        <p:spPr bwMode="auto">
          <a:xfrm flipH="1">
            <a:off x="9450490" y="2059912"/>
            <a:ext cx="301450" cy="733530"/>
          </a:xfrm>
          <a:prstGeom prst="straightConnector1">
            <a:avLst/>
          </a:prstGeom>
          <a:noFill/>
          <a:ln w="38100"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63EFB8F3-AF18-48DD-9ABB-BAD8F7ECC770}"/>
              </a:ext>
            </a:extLst>
          </p:cNvPr>
          <p:cNvSpPr/>
          <p:nvPr/>
        </p:nvSpPr>
        <p:spPr>
          <a:xfrm>
            <a:off x="3768520" y="672581"/>
            <a:ext cx="2337969"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“Atmosphere”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Water in a jar</a:t>
            </a: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10" name="Straight Arrow Connector 9">
            <a:extLst>
              <a:ext uri="{FF2B5EF4-FFF2-40B4-BE49-F238E27FC236}">
                <a16:creationId xmlns:a16="http://schemas.microsoft.com/office/drawing/2014/main" id="{E268B594-EB0F-4BB8-8CEC-2803E569DF8F}"/>
              </a:ext>
            </a:extLst>
          </p:cNvPr>
          <p:cNvCxnSpPr/>
          <p:nvPr/>
        </p:nvCxnSpPr>
        <p:spPr bwMode="auto">
          <a:xfrm>
            <a:off x="5200037" y="1457011"/>
            <a:ext cx="723481" cy="622998"/>
          </a:xfrm>
          <a:prstGeom prst="straightConnector1">
            <a:avLst/>
          </a:prstGeom>
          <a:noFill/>
          <a:ln w="38100"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a:extLst>
              <a:ext uri="{FF2B5EF4-FFF2-40B4-BE49-F238E27FC236}">
                <a16:creationId xmlns:a16="http://schemas.microsoft.com/office/drawing/2014/main" id="{3C91B24A-74C3-475A-BD57-6DE08E590845}"/>
              </a:ext>
            </a:extLst>
          </p:cNvPr>
          <p:cNvSpPr/>
          <p:nvPr/>
        </p:nvSpPr>
        <p:spPr>
          <a:xfrm>
            <a:off x="1267177" y="4432659"/>
            <a:ext cx="3138062"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“Scattering dipoles”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Magere</a:t>
            </a: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melk</a:t>
            </a: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14" name="Straight Arrow Connector 13">
            <a:extLst>
              <a:ext uri="{FF2B5EF4-FFF2-40B4-BE49-F238E27FC236}">
                <a16:creationId xmlns:a16="http://schemas.microsoft.com/office/drawing/2014/main" id="{FEEA2925-782B-4CB2-B853-1E2D35F801BF}"/>
              </a:ext>
            </a:extLst>
          </p:cNvPr>
          <p:cNvCxnSpPr/>
          <p:nvPr/>
        </p:nvCxnSpPr>
        <p:spPr bwMode="auto">
          <a:xfrm flipV="1">
            <a:off x="3141800" y="3858567"/>
            <a:ext cx="1073499" cy="544285"/>
          </a:xfrm>
          <a:prstGeom prst="straightConnector1">
            <a:avLst/>
          </a:prstGeom>
          <a:noFill/>
          <a:ln w="38100"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50D0A840-91C9-4CD7-96DA-97672EAD2036}"/>
              </a:ext>
            </a:extLst>
          </p:cNvPr>
          <p:cNvSpPr/>
          <p:nvPr/>
        </p:nvSpPr>
        <p:spPr>
          <a:xfrm>
            <a:off x="958742" y="428819"/>
            <a:ext cx="1555819"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Observer</a:t>
            </a: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17" name="Straight Arrow Connector 16">
            <a:extLst>
              <a:ext uri="{FF2B5EF4-FFF2-40B4-BE49-F238E27FC236}">
                <a16:creationId xmlns:a16="http://schemas.microsoft.com/office/drawing/2014/main" id="{04D0B961-0616-4776-B2E7-64937EE98BCF}"/>
              </a:ext>
            </a:extLst>
          </p:cNvPr>
          <p:cNvCxnSpPr/>
          <p:nvPr/>
        </p:nvCxnSpPr>
        <p:spPr bwMode="auto">
          <a:xfrm flipH="1">
            <a:off x="408578" y="830379"/>
            <a:ext cx="1155559" cy="1286189"/>
          </a:xfrm>
          <a:prstGeom prst="straightConnector1">
            <a:avLst/>
          </a:prstGeom>
          <a:noFill/>
          <a:ln w="38100"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42892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Which milk to take?</a:t>
            </a:r>
          </a:p>
        </p:txBody>
      </p:sp>
      <p:pic>
        <p:nvPicPr>
          <p:cNvPr id="3074" name="Picture 2" descr="http://www.horiba.com/fileadmin/_processed_/csm_MilkRawMilkSize_03025daff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39" y="3117522"/>
            <a:ext cx="5361822" cy="3458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0505" y="2837334"/>
            <a:ext cx="4251485"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lumMod val="50000"/>
                  </a:srgbClr>
                </a:solidFill>
                <a:effectLst/>
                <a:uLnTx/>
                <a:uFillTx/>
                <a:latin typeface="Times New Roman"/>
                <a:ea typeface="+mn-ea"/>
                <a:cs typeface="+mn-cs"/>
              </a:rPr>
              <a:t>Particle size distribution in raw milk </a:t>
            </a:r>
          </a:p>
        </p:txBody>
      </p:sp>
      <mc:AlternateContent xmlns:mc="http://schemas.openxmlformats.org/markup-compatibility/2006" xmlns:a14="http://schemas.microsoft.com/office/drawing/2010/main">
        <mc:Choice Requires="a14">
          <p:sp>
            <p:nvSpPr>
              <p:cNvPr id="5" name="Rectangle 4"/>
              <p:cNvSpPr/>
              <p:nvPr/>
            </p:nvSpPr>
            <p:spPr>
              <a:xfrm>
                <a:off x="340469" y="708284"/>
                <a:ext cx="11439727" cy="214417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4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Times New Roman"/>
                    <a:ea typeface="+mn-ea"/>
                    <a:cs typeface="+mn-cs"/>
                  </a:rPr>
                  <a:t>We need scattering particles with sizes &lt;&lt; </a:t>
                </a:r>
                <a14:m>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a:ea typeface="Cambria Math"/>
                        <a:cs typeface="+mn-cs"/>
                      </a:rPr>
                      <m:t>λ</m:t>
                    </m:r>
                  </m:oMath>
                </a14:m>
                <a:endParaRPr kumimoji="0" lang="en-US" sz="2000" b="0" i="0" u="none" strike="noStrike" kern="1200" cap="none" spc="0" normalizeH="0" baseline="0" noProof="0" dirty="0">
                  <a:ln>
                    <a:noFill/>
                  </a:ln>
                  <a:solidFill>
                    <a:srgbClr val="333333"/>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ts val="4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Times New Roman"/>
                    <a:ea typeface="+mn-ea"/>
                    <a:cs typeface="+mn-cs"/>
                  </a:rPr>
                  <a:t>Cow’s milk is composed of</a:t>
                </a:r>
                <a:r>
                  <a:rPr kumimoji="0" lang="en-US" sz="2000" b="0" i="0" u="none" strike="noStrike" kern="1200" cap="none" spc="0" normalizeH="0" baseline="0" noProof="0" dirty="0">
                    <a:ln>
                      <a:noFill/>
                    </a:ln>
                    <a:solidFill>
                      <a:srgbClr val="00B050"/>
                    </a:solidFill>
                    <a:effectLst/>
                    <a:uLnTx/>
                    <a:uFillTx/>
                    <a:latin typeface="Times New Roman"/>
                    <a:ea typeface="+mn-ea"/>
                    <a:cs typeface="+mn-cs"/>
                  </a:rPr>
                  <a:t> 87% water, 3.5% protein</a:t>
                </a:r>
                <a:r>
                  <a:rPr kumimoji="0" lang="en-US" sz="2000" b="0" i="0" u="none" strike="noStrike" kern="1200" cap="none" spc="0" normalizeH="0" baseline="0" noProof="0" dirty="0">
                    <a:ln>
                      <a:noFill/>
                    </a:ln>
                    <a:solidFill>
                      <a:srgbClr val="333333"/>
                    </a:solidFill>
                    <a:effectLst/>
                    <a:uLnTx/>
                    <a:uFillTx/>
                    <a:latin typeface="Times New Roman"/>
                    <a:ea typeface="+mn-ea"/>
                    <a:cs typeface="+mn-cs"/>
                  </a:rPr>
                  <a:t>, </a:t>
                </a:r>
                <a:r>
                  <a:rPr kumimoji="0" lang="en-US" sz="2000" b="0" i="0" u="none" strike="noStrike" kern="1200" cap="none" spc="0" normalizeH="0" baseline="0" noProof="0" dirty="0">
                    <a:ln>
                      <a:noFill/>
                    </a:ln>
                    <a:solidFill>
                      <a:srgbClr val="FF0000"/>
                    </a:solidFill>
                    <a:effectLst/>
                    <a:uLnTx/>
                    <a:uFillTx/>
                    <a:latin typeface="Times New Roman"/>
                    <a:ea typeface="+mn-ea"/>
                    <a:cs typeface="+mn-cs"/>
                  </a:rPr>
                  <a:t>3.7% fat</a:t>
                </a:r>
                <a:r>
                  <a:rPr kumimoji="0" lang="en-US" sz="2000" b="0" i="0" u="none" strike="noStrike" kern="1200" cap="none" spc="0" normalizeH="0" baseline="0" noProof="0" dirty="0">
                    <a:ln>
                      <a:noFill/>
                    </a:ln>
                    <a:solidFill>
                      <a:srgbClr val="333333"/>
                    </a:solidFill>
                    <a:effectLst/>
                    <a:uLnTx/>
                    <a:uFillTx/>
                    <a:latin typeface="Times New Roman"/>
                    <a:ea typeface="+mn-ea"/>
                    <a:cs typeface="+mn-cs"/>
                  </a:rPr>
                  <a:t>, 4.9% lactose, and 0.7% salts </a:t>
                </a:r>
              </a:p>
              <a:p>
                <a:pPr marL="0" marR="0" lvl="0" indent="0" algn="l" defTabSz="914400" rtl="0" eaLnBrk="0" fontAlgn="base" latinLnBrk="0" hangingPunct="0">
                  <a:lnSpc>
                    <a:spcPct val="100000"/>
                  </a:lnSpc>
                  <a:spcBef>
                    <a:spcPct val="0"/>
                  </a:spcBef>
                  <a:spcAft>
                    <a:spcPts val="4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Times New Roman"/>
                    <a:ea typeface="+mn-ea"/>
                    <a:cs typeface="+mn-cs"/>
                  </a:rPr>
                  <a:t>The proteins, referred to as casein particles, combine together calcium and phosphate to form aggregates with a well-defined structure. Their typical size is </a:t>
                </a:r>
                <a:r>
                  <a:rPr kumimoji="0" lang="en-US" sz="2000" b="0" i="0" u="none" strike="noStrike" kern="1200" cap="none" spc="0" normalizeH="0" baseline="0" noProof="0" dirty="0">
                    <a:ln>
                      <a:noFill/>
                    </a:ln>
                    <a:solidFill>
                      <a:srgbClr val="00B050"/>
                    </a:solidFill>
                    <a:effectLst/>
                    <a:uLnTx/>
                    <a:uFillTx/>
                    <a:latin typeface="Times New Roman"/>
                    <a:ea typeface="+mn-ea"/>
                    <a:cs typeface="+mn-cs"/>
                  </a:rPr>
                  <a:t>in the range of 100-200 nm</a:t>
                </a:r>
              </a:p>
              <a:p>
                <a:pPr marL="0" marR="0" lvl="0" indent="0" algn="l" defTabSz="914400" rtl="0" eaLnBrk="0" fontAlgn="base" latinLnBrk="0" hangingPunct="0">
                  <a:lnSpc>
                    <a:spcPct val="100000"/>
                  </a:lnSpc>
                  <a:spcBef>
                    <a:spcPct val="0"/>
                  </a:spcBef>
                  <a:spcAft>
                    <a:spcPts val="4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Times New Roman"/>
                    <a:ea typeface="+mn-ea"/>
                    <a:cs typeface="+mn-cs"/>
                  </a:rPr>
                  <a:t>The </a:t>
                </a:r>
                <a:r>
                  <a:rPr kumimoji="0" lang="en-US" sz="2000" b="0" i="0" u="none" strike="noStrike" kern="1200" cap="none" spc="0" normalizeH="0" baseline="0" noProof="0" dirty="0">
                    <a:ln>
                      <a:noFill/>
                    </a:ln>
                    <a:solidFill>
                      <a:srgbClr val="FF0000"/>
                    </a:solidFill>
                    <a:effectLst/>
                    <a:uLnTx/>
                    <a:uFillTx/>
                    <a:latin typeface="Times New Roman"/>
                    <a:ea typeface="+mn-ea"/>
                    <a:cs typeface="+mn-cs"/>
                  </a:rPr>
                  <a:t>fat globules </a:t>
                </a:r>
                <a:r>
                  <a:rPr kumimoji="0" lang="en-US" sz="2000" b="0" i="0" u="none" strike="noStrike" kern="1200" cap="none" spc="0" normalizeH="0" baseline="0" noProof="0" dirty="0">
                    <a:ln>
                      <a:noFill/>
                    </a:ln>
                    <a:solidFill>
                      <a:srgbClr val="333333"/>
                    </a:solidFill>
                    <a:effectLst/>
                    <a:uLnTx/>
                    <a:uFillTx/>
                    <a:latin typeface="Times New Roman"/>
                    <a:ea typeface="+mn-ea"/>
                    <a:cs typeface="+mn-cs"/>
                  </a:rPr>
                  <a:t>in raw unhomogenized milk are between </a:t>
                </a:r>
                <a:r>
                  <a:rPr kumimoji="0" lang="en-US" sz="2000" b="0" i="0" u="none" strike="noStrike" kern="1200" cap="none" spc="0" normalizeH="0" baseline="0" noProof="0" dirty="0">
                    <a:ln>
                      <a:noFill/>
                    </a:ln>
                    <a:solidFill>
                      <a:srgbClr val="FF0000"/>
                    </a:solidFill>
                    <a:effectLst/>
                    <a:uLnTx/>
                    <a:uFillTx/>
                    <a:latin typeface="Times New Roman"/>
                    <a:ea typeface="+mn-ea"/>
                    <a:cs typeface="+mn-cs"/>
                  </a:rPr>
                  <a:t>1-10 µm</a:t>
                </a:r>
                <a:endParaRPr kumimoji="0" lang="en-US" sz="2000" b="0" i="0" u="none" strike="noStrike" kern="1200" cap="none" spc="0" normalizeH="0" baseline="0" noProof="0" dirty="0">
                  <a:ln>
                    <a:noFill/>
                  </a:ln>
                  <a:solidFill>
                    <a:srgbClr val="333333"/>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ts val="40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Times New Roman"/>
                    <a:ea typeface="+mn-ea"/>
                    <a:cs typeface="+mn-cs"/>
                  </a:rPr>
                  <a:t>So </a:t>
                </a:r>
                <a:r>
                  <a:rPr kumimoji="0" lang="en-GB" sz="2000" b="0" i="0" u="none" strike="noStrike" kern="1200" cap="none" spc="0" normalizeH="0" baseline="0" noProof="0" dirty="0">
                    <a:ln>
                      <a:noFill/>
                    </a:ln>
                    <a:solidFill>
                      <a:srgbClr val="333333"/>
                    </a:solidFill>
                    <a:effectLst/>
                    <a:uLnTx/>
                    <a:uFillTx/>
                    <a:latin typeface="Times New Roman"/>
                    <a:ea typeface="+mn-ea"/>
                    <a:cs typeface="+mn-cs"/>
                  </a:rPr>
                  <a:t>the </a:t>
                </a:r>
                <a:r>
                  <a:rPr kumimoji="0" lang="en-US" sz="2000" b="0" i="0" u="none" strike="noStrike" kern="1200" cap="none" spc="0" normalizeH="0" baseline="0" noProof="0" dirty="0">
                    <a:ln>
                      <a:noFill/>
                    </a:ln>
                    <a:solidFill>
                      <a:srgbClr val="333333"/>
                    </a:solidFill>
                    <a:effectLst/>
                    <a:uLnTx/>
                    <a:uFillTx/>
                    <a:latin typeface="Times New Roman"/>
                    <a:ea typeface="+mn-ea"/>
                    <a:cs typeface="+mn-cs"/>
                  </a:rPr>
                  <a:t>nonfat (skimmed) milk should work!</a:t>
                </a:r>
              </a:p>
            </p:txBody>
          </p:sp>
        </mc:Choice>
        <mc:Fallback xmlns="">
          <p:sp>
            <p:nvSpPr>
              <p:cNvPr id="5" name="Rectangle 4"/>
              <p:cNvSpPr>
                <a:spLocks noRot="1" noChangeAspect="1" noMove="1" noResize="1" noEditPoints="1" noAdjustHandles="1" noChangeArrowheads="1" noChangeShapeType="1" noTextEdit="1"/>
              </p:cNvSpPr>
              <p:nvPr/>
            </p:nvSpPr>
            <p:spPr>
              <a:xfrm>
                <a:off x="340469" y="708284"/>
                <a:ext cx="11439727" cy="2144177"/>
              </a:xfrm>
              <a:prstGeom prst="rect">
                <a:avLst/>
              </a:prstGeom>
              <a:blipFill>
                <a:blip r:embed="rId4"/>
                <a:stretch>
                  <a:fillRect l="-586" t="-1420" b="-4261"/>
                </a:stretch>
              </a:blipFill>
            </p:spPr>
            <p:txBody>
              <a:bodyPr/>
              <a:lstStyle/>
              <a:p>
                <a:r>
                  <a:rPr lang="LID4096">
                    <a:noFill/>
                  </a:rPr>
                  <a:t> </a:t>
                </a:r>
              </a:p>
            </p:txBody>
          </p:sp>
        </mc:Fallback>
      </mc:AlternateContent>
      <p:pic>
        <p:nvPicPr>
          <p:cNvPr id="3076" name="Picture 4" descr="http://www.horiba.com/fileadmin/_processed_/csm_MilkNonfatSize_0b82f999d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820" y="3117523"/>
            <a:ext cx="5424903" cy="345837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69EFB8C3-86C6-4550-9D84-480EC9B6544E}"/>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7ECF4866-60A7-4296-AD55-C5B277DCE595}"/>
              </a:ext>
            </a:extLst>
          </p:cNvPr>
          <p:cNvSpPr/>
          <p:nvPr/>
        </p:nvSpPr>
        <p:spPr>
          <a:xfrm>
            <a:off x="6666114" y="2795182"/>
            <a:ext cx="4535216"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lumMod val="50000"/>
                  </a:srgbClr>
                </a:solidFill>
                <a:effectLst/>
                <a:uLnTx/>
                <a:uFillTx/>
                <a:latin typeface="Times New Roman"/>
                <a:ea typeface="+mn-ea"/>
                <a:cs typeface="+mn-cs"/>
              </a:rPr>
              <a:t>Particle size distribution in nonfat milk </a:t>
            </a:r>
          </a:p>
        </p:txBody>
      </p:sp>
      <p:sp>
        <p:nvSpPr>
          <p:cNvPr id="11" name="Rectangle 10">
            <a:extLst>
              <a:ext uri="{FF2B5EF4-FFF2-40B4-BE49-F238E27FC236}">
                <a16:creationId xmlns:a16="http://schemas.microsoft.com/office/drawing/2014/main" id="{EDC4BB9D-C214-4FCC-83CB-A9798499B045}"/>
              </a:ext>
            </a:extLst>
          </p:cNvPr>
          <p:cNvSpPr/>
          <p:nvPr/>
        </p:nvSpPr>
        <p:spPr>
          <a:xfrm>
            <a:off x="2525860" y="6328129"/>
            <a:ext cx="2337969"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Diameter (µm)</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Rectangle 11">
            <a:extLst>
              <a:ext uri="{FF2B5EF4-FFF2-40B4-BE49-F238E27FC236}">
                <a16:creationId xmlns:a16="http://schemas.microsoft.com/office/drawing/2014/main" id="{2892BF70-7537-443E-AAFA-D9966506F1FA}"/>
              </a:ext>
            </a:extLst>
          </p:cNvPr>
          <p:cNvSpPr/>
          <p:nvPr/>
        </p:nvSpPr>
        <p:spPr>
          <a:xfrm>
            <a:off x="8125750" y="6354068"/>
            <a:ext cx="2337969"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Diameter (µm)</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Rectangle 12">
            <a:extLst>
              <a:ext uri="{FF2B5EF4-FFF2-40B4-BE49-F238E27FC236}">
                <a16:creationId xmlns:a16="http://schemas.microsoft.com/office/drawing/2014/main" id="{19F35BE0-267C-4FB5-B7EE-42B86E8BC2E1}"/>
              </a:ext>
            </a:extLst>
          </p:cNvPr>
          <p:cNvSpPr/>
          <p:nvPr/>
        </p:nvSpPr>
        <p:spPr>
          <a:xfrm rot="16200000">
            <a:off x="-5239" y="4400461"/>
            <a:ext cx="1846924"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Occurrence (%)</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88FE8278-7FB3-411C-A04D-838FF2423639}"/>
              </a:ext>
            </a:extLst>
          </p:cNvPr>
          <p:cNvSpPr/>
          <p:nvPr/>
        </p:nvSpPr>
        <p:spPr>
          <a:xfrm rot="16200000">
            <a:off x="5517559" y="4353476"/>
            <a:ext cx="1846924"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Occurrence (%)</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Rectangle 15">
            <a:extLst>
              <a:ext uri="{FF2B5EF4-FFF2-40B4-BE49-F238E27FC236}">
                <a16:creationId xmlns:a16="http://schemas.microsoft.com/office/drawing/2014/main" id="{EDDDCEA3-851B-46F1-84E3-EB9AADB189E6}"/>
              </a:ext>
            </a:extLst>
          </p:cNvPr>
          <p:cNvSpPr/>
          <p:nvPr/>
        </p:nvSpPr>
        <p:spPr>
          <a:xfrm>
            <a:off x="1034285" y="6033057"/>
            <a:ext cx="4743943"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0.1           1.0            10.0          100.0</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 name="Rectangle 16">
            <a:extLst>
              <a:ext uri="{FF2B5EF4-FFF2-40B4-BE49-F238E27FC236}">
                <a16:creationId xmlns:a16="http://schemas.microsoft.com/office/drawing/2014/main" id="{3C652A1D-80C2-401F-8AD9-84F4576F7312}"/>
              </a:ext>
            </a:extLst>
          </p:cNvPr>
          <p:cNvSpPr/>
          <p:nvPr/>
        </p:nvSpPr>
        <p:spPr>
          <a:xfrm>
            <a:off x="6507715" y="6058998"/>
            <a:ext cx="4743943" cy="400110"/>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0.1           1.0            10.0          100.0</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TextBox 1">
            <a:extLst>
              <a:ext uri="{FF2B5EF4-FFF2-40B4-BE49-F238E27FC236}">
                <a16:creationId xmlns:a16="http://schemas.microsoft.com/office/drawing/2014/main" id="{0A83159F-D43F-4C72-BB01-DDC315BC62DC}"/>
              </a:ext>
            </a:extLst>
          </p:cNvPr>
          <p:cNvSpPr txBox="1"/>
          <p:nvPr/>
        </p:nvSpPr>
        <p:spPr>
          <a:xfrm>
            <a:off x="3438727" y="3394631"/>
            <a:ext cx="1794754" cy="1066837"/>
          </a:xfrm>
          <a:prstGeom prst="rect">
            <a:avLst/>
          </a:prstGeom>
          <a:solidFill>
            <a:schemeClr val="bg1"/>
          </a:solidFill>
          <a:ln w="19050">
            <a:solidFill>
              <a:schemeClr val="tx1"/>
            </a:solidFill>
          </a:ln>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Raw milk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Median 3.1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µm</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Mean    3.7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µm</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4F579A4F-4AB4-434F-8D9E-BDCAE20C73F5}"/>
              </a:ext>
            </a:extLst>
          </p:cNvPr>
          <p:cNvSpPr txBox="1"/>
          <p:nvPr/>
        </p:nvSpPr>
        <p:spPr>
          <a:xfrm>
            <a:off x="8635399" y="3526935"/>
            <a:ext cx="2126386" cy="1066837"/>
          </a:xfrm>
          <a:prstGeom prst="rect">
            <a:avLst/>
          </a:prstGeom>
          <a:solidFill>
            <a:schemeClr val="bg1"/>
          </a:solidFill>
          <a:ln w="19050">
            <a:solidFill>
              <a:schemeClr val="tx1"/>
            </a:solidFill>
          </a:ln>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Non-fat milk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Median 0.18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µm</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Mean    0.2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µm</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9" name="Picture 18">
            <a:extLst>
              <a:ext uri="{FF2B5EF4-FFF2-40B4-BE49-F238E27FC236}">
                <a16:creationId xmlns:a16="http://schemas.microsoft.com/office/drawing/2014/main" id="{1732D240-1553-8DC9-2D4D-A040FE16B501}"/>
              </a:ext>
            </a:extLst>
          </p:cNvPr>
          <p:cNvPicPr/>
          <p:nvPr/>
        </p:nvPicPr>
        <p:blipFill rotWithShape="1">
          <a:blip r:embed="rId6" cstate="print">
            <a:extLst>
              <a:ext uri="{28A0092B-C50C-407E-A947-70E740481C1C}">
                <a14:useLocalDpi xmlns:a14="http://schemas.microsoft.com/office/drawing/2010/main" val="0"/>
              </a:ext>
            </a:extLst>
          </a:blip>
          <a:srcRect l="11005" t="24767" r="10747" b="24083"/>
          <a:stretch/>
        </p:blipFill>
        <p:spPr bwMode="auto">
          <a:xfrm rot="5400000">
            <a:off x="7076033" y="3994507"/>
            <a:ext cx="2137347" cy="8276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1788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Electromagnetic radiation examples</a:t>
            </a:r>
          </a:p>
        </p:txBody>
      </p:sp>
      <p:sp>
        <p:nvSpPr>
          <p:cNvPr id="30" name="Content Placeholder 4">
            <a:extLst>
              <a:ext uri="{FF2B5EF4-FFF2-40B4-BE49-F238E27FC236}">
                <a16:creationId xmlns:a16="http://schemas.microsoft.com/office/drawing/2014/main" id="{2934FDB4-32C2-48F7-A4F2-F0C56C338332}"/>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3</a:t>
            </a:fld>
            <a:endParaRPr lang="en-US" b="0" kern="0" dirty="0"/>
          </a:p>
        </p:txBody>
      </p:sp>
      <p:pic>
        <p:nvPicPr>
          <p:cNvPr id="1028" name="Picture 4" descr="Designing A Dipole Antenna: Transmission Basics">
            <a:extLst>
              <a:ext uri="{FF2B5EF4-FFF2-40B4-BE49-F238E27FC236}">
                <a16:creationId xmlns:a16="http://schemas.microsoft.com/office/drawing/2014/main" id="{936F7B62-8364-BFA2-BB10-849AC7EA3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13" y="1209560"/>
            <a:ext cx="5160982" cy="2541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E0F4C80-06F1-B606-B39F-48B981789C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9513" y="1135035"/>
            <a:ext cx="4901035" cy="35287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wikimedia.org/wikipedia/commons/8/88/Quantum_Dots_with_emission_maxima_in_a_10-nm_step_are_being_produced_at_PlasmaChem_in_a_kg_scale.jpg">
            <a:extLst>
              <a:ext uri="{FF2B5EF4-FFF2-40B4-BE49-F238E27FC236}">
                <a16:creationId xmlns:a16="http://schemas.microsoft.com/office/drawing/2014/main" id="{91887E2F-6E05-B635-D847-D66C3EA3A0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65" t="39683" r="12441" b="2919"/>
          <a:stretch/>
        </p:blipFill>
        <p:spPr bwMode="auto">
          <a:xfrm>
            <a:off x="7157456" y="4557800"/>
            <a:ext cx="5034544" cy="23524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C0D323C-35E2-0F12-5A42-19DDB1C7B561}"/>
              </a:ext>
            </a:extLst>
          </p:cNvPr>
          <p:cNvSpPr/>
          <p:nvPr/>
        </p:nvSpPr>
        <p:spPr>
          <a:xfrm>
            <a:off x="1165412" y="734431"/>
            <a:ext cx="4475579" cy="400110"/>
          </a:xfrm>
          <a:prstGeom prst="rect">
            <a:avLst/>
          </a:prstGeom>
        </p:spPr>
        <p:txBody>
          <a:bodyPr wrap="square">
            <a:spAutoFit/>
          </a:bodyPr>
          <a:lstStyle/>
          <a:p>
            <a:pPr algn="l"/>
            <a:r>
              <a:rPr lang="en-US" sz="2000" dirty="0">
                <a:solidFill>
                  <a:srgbClr val="242424"/>
                </a:solidFill>
                <a:latin typeface="+mn-lt"/>
              </a:rPr>
              <a:t>EM wave emitting by a dipole antenna</a:t>
            </a:r>
            <a:endParaRPr lang="en-US" sz="2000" dirty="0">
              <a:latin typeface="+mn-lt"/>
            </a:endParaRPr>
          </a:p>
        </p:txBody>
      </p:sp>
      <p:sp>
        <p:nvSpPr>
          <p:cNvPr id="12" name="Rectangle 11">
            <a:extLst>
              <a:ext uri="{FF2B5EF4-FFF2-40B4-BE49-F238E27FC236}">
                <a16:creationId xmlns:a16="http://schemas.microsoft.com/office/drawing/2014/main" id="{3792B458-E004-4BE1-4338-144E4206C3A6}"/>
              </a:ext>
            </a:extLst>
          </p:cNvPr>
          <p:cNvSpPr/>
          <p:nvPr/>
        </p:nvSpPr>
        <p:spPr>
          <a:xfrm>
            <a:off x="6787678" y="734431"/>
            <a:ext cx="5362487" cy="400110"/>
          </a:xfrm>
          <a:prstGeom prst="rect">
            <a:avLst/>
          </a:prstGeom>
        </p:spPr>
        <p:txBody>
          <a:bodyPr wrap="square">
            <a:spAutoFit/>
          </a:bodyPr>
          <a:lstStyle/>
          <a:p>
            <a:pPr algn="l"/>
            <a:r>
              <a:rPr lang="en-US" sz="2000" dirty="0">
                <a:solidFill>
                  <a:srgbClr val="242424"/>
                </a:solidFill>
                <a:latin typeface="+mn-lt"/>
              </a:rPr>
              <a:t>EM wave emitting by atomic/molecular dipoles</a:t>
            </a:r>
            <a:endParaRPr lang="en-US" sz="2000" dirty="0">
              <a:latin typeface="+mn-lt"/>
            </a:endParaRPr>
          </a:p>
        </p:txBody>
      </p:sp>
      <p:pic>
        <p:nvPicPr>
          <p:cNvPr id="13" name="Picture 12">
            <a:extLst>
              <a:ext uri="{FF2B5EF4-FFF2-40B4-BE49-F238E27FC236}">
                <a16:creationId xmlns:a16="http://schemas.microsoft.com/office/drawing/2014/main" id="{56C9D636-5D3E-1D35-46BE-98612CA31758}"/>
              </a:ext>
            </a:extLst>
          </p:cNvPr>
          <p:cNvPicPr>
            <a:picLocks noChangeAspect="1"/>
          </p:cNvPicPr>
          <p:nvPr/>
        </p:nvPicPr>
        <p:blipFill rotWithShape="1">
          <a:blip r:embed="rId6"/>
          <a:srcRect l="56689" t="68881" r="34288" b="7002"/>
          <a:stretch/>
        </p:blipFill>
        <p:spPr>
          <a:xfrm>
            <a:off x="10422922" y="2591592"/>
            <a:ext cx="974165" cy="1966208"/>
          </a:xfrm>
          <a:prstGeom prst="rect">
            <a:avLst/>
          </a:prstGeom>
        </p:spPr>
      </p:pic>
      <p:pic>
        <p:nvPicPr>
          <p:cNvPr id="4" name="Picture 3">
            <a:extLst>
              <a:ext uri="{FF2B5EF4-FFF2-40B4-BE49-F238E27FC236}">
                <a16:creationId xmlns:a16="http://schemas.microsoft.com/office/drawing/2014/main" id="{23FAC58F-2726-487B-3150-CC2CA273A0FA}"/>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b="23227"/>
          <a:stretch/>
        </p:blipFill>
        <p:spPr>
          <a:xfrm>
            <a:off x="225706" y="3982949"/>
            <a:ext cx="6663083" cy="2875051"/>
          </a:xfrm>
          <a:prstGeom prst="rect">
            <a:avLst/>
          </a:prstGeom>
        </p:spPr>
      </p:pic>
    </p:spTree>
    <p:extLst>
      <p:ext uri="{BB962C8B-B14F-4D97-AF65-F5344CB8AC3E}">
        <p14:creationId xmlns:p14="http://schemas.microsoft.com/office/powerpoint/2010/main" val="1024538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Sunset in 11.0022</a:t>
            </a:r>
          </a:p>
        </p:txBody>
      </p:sp>
      <p:pic>
        <p:nvPicPr>
          <p:cNvPr id="3076" name="Picture 1"/>
          <p:cNvPicPr>
            <a:picLocks noChangeAspect="1" noChangeArrowheads="1"/>
          </p:cNvPicPr>
          <p:nvPr/>
        </p:nvPicPr>
        <p:blipFill>
          <a:blip r:embed="rId3">
            <a:extLst>
              <a:ext uri="{28A0092B-C50C-407E-A947-70E740481C1C}">
                <a14:useLocalDpi xmlns:a14="http://schemas.microsoft.com/office/drawing/2010/main" val="0"/>
              </a:ext>
            </a:extLst>
          </a:blip>
          <a:srcRect l="39027" t="18282" r="37061" b="37224"/>
          <a:stretch>
            <a:fillRect/>
          </a:stretch>
        </p:blipFill>
        <p:spPr bwMode="auto">
          <a:xfrm>
            <a:off x="1605420" y="1145660"/>
            <a:ext cx="2118572" cy="221923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l="36549" t="23128" r="38422" b="32379"/>
          <a:stretch>
            <a:fillRect/>
          </a:stretch>
        </p:blipFill>
        <p:spPr bwMode="auto">
          <a:xfrm>
            <a:off x="3804335" y="1148049"/>
            <a:ext cx="2219238" cy="22192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4"/>
          <p:cNvPicPr>
            <a:picLocks noChangeAspect="1" noChangeArrowheads="1"/>
          </p:cNvPicPr>
          <p:nvPr/>
        </p:nvPicPr>
        <p:blipFill>
          <a:blip r:embed="rId5">
            <a:extLst>
              <a:ext uri="{28A0092B-C50C-407E-A947-70E740481C1C}">
                <a14:useLocalDpi xmlns:a14="http://schemas.microsoft.com/office/drawing/2010/main" val="0"/>
              </a:ext>
            </a:extLst>
          </a:blip>
          <a:srcRect l="36424" t="19388" r="39409" b="35889"/>
          <a:stretch>
            <a:fillRect/>
          </a:stretch>
        </p:blipFill>
        <p:spPr bwMode="auto">
          <a:xfrm>
            <a:off x="6096000" y="1154661"/>
            <a:ext cx="2141450" cy="2228389"/>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5"/>
          <p:cNvPicPr>
            <a:picLocks noChangeAspect="1" noChangeArrowheads="1"/>
          </p:cNvPicPr>
          <p:nvPr/>
        </p:nvPicPr>
        <p:blipFill>
          <a:blip r:embed="rId6">
            <a:extLst>
              <a:ext uri="{28A0092B-C50C-407E-A947-70E740481C1C}">
                <a14:useLocalDpi xmlns:a14="http://schemas.microsoft.com/office/drawing/2010/main" val="0"/>
              </a:ext>
            </a:extLst>
          </a:blip>
          <a:srcRect l="37665" t="17406" r="37921" b="37869"/>
          <a:stretch>
            <a:fillRect/>
          </a:stretch>
        </p:blipFill>
        <p:spPr bwMode="auto">
          <a:xfrm>
            <a:off x="8340709" y="1170634"/>
            <a:ext cx="2164329" cy="22283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a:spLocks noChangeArrowheads="1"/>
          </p:cNvSpPr>
          <p:nvPr/>
        </p:nvSpPr>
        <p:spPr bwMode="auto">
          <a:xfrm>
            <a:off x="1469682" y="3324668"/>
            <a:ext cx="2167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 </a:t>
            </a: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 name="Rectangle 6"/>
          <p:cNvSpPr/>
          <p:nvPr/>
        </p:nvSpPr>
        <p:spPr>
          <a:xfrm>
            <a:off x="4144978" y="675503"/>
            <a:ext cx="3459471"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a:ea typeface="Calibri" pitchFamily="34" charset="0"/>
                <a:cs typeface="Times New Roman" pitchFamily="18" charset="0"/>
              </a:rPr>
              <a:t>Different phases of the “sunset”</a:t>
            </a:r>
            <a:endParaRPr kumimoji="0" lang="en-US" altLang="en-US" sz="2000" b="0" i="0" u="none" strike="noStrike" kern="1200" cap="none" spc="0" normalizeH="0" baseline="0" noProof="0" dirty="0">
              <a:ln>
                <a:noFill/>
              </a:ln>
              <a:solidFill>
                <a:srgbClr val="000000"/>
              </a:solidFill>
              <a:effectLst/>
              <a:uLnTx/>
              <a:uFillTx/>
              <a:latin typeface="Times New Roman"/>
              <a:ea typeface="+mn-ea"/>
              <a:cs typeface="Arial" pitchFamily="34" charset="0"/>
            </a:endParaRPr>
          </a:p>
        </p:txBody>
      </p:sp>
      <p:pic>
        <p:nvPicPr>
          <p:cNvPr id="308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5582" r="18140"/>
          <a:stretch>
            <a:fillRect/>
          </a:stretch>
        </p:blipFill>
        <p:spPr bwMode="auto">
          <a:xfrm>
            <a:off x="2030997" y="3644025"/>
            <a:ext cx="3657600" cy="270093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11298" t="7439" r="15063" b="2184"/>
          <a:stretch>
            <a:fillRect/>
          </a:stretch>
        </p:blipFill>
        <p:spPr bwMode="auto">
          <a:xfrm>
            <a:off x="6221449" y="3644024"/>
            <a:ext cx="3923366" cy="27071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0" name="Rectangle 13"/>
          <p:cNvSpPr>
            <a:spLocks noChangeArrowheads="1"/>
          </p:cNvSpPr>
          <p:nvPr/>
        </p:nvSpPr>
        <p:spPr bwMode="auto">
          <a:xfrm>
            <a:off x="2030997" y="6373500"/>
            <a:ext cx="81041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a:ea typeface="Calibri" pitchFamily="34" charset="0"/>
                <a:cs typeface="Times New Roman" pitchFamily="18" charset="0"/>
              </a:rPr>
              <a:t>             Horizontal polarization                                        Vertical polarization </a:t>
            </a:r>
            <a:endParaRPr kumimoji="0" lang="en-US" altLang="en-US" sz="2000" b="0" i="0" u="none" strike="noStrike" kern="1200" cap="none" spc="0" normalizeH="0" baseline="0" noProof="0" dirty="0">
              <a:ln>
                <a:noFill/>
              </a:ln>
              <a:solidFill>
                <a:srgbClr val="000000"/>
              </a:solidFill>
              <a:effectLst/>
              <a:uLnTx/>
              <a:uFillTx/>
              <a:latin typeface="Times New Roman"/>
              <a:ea typeface="+mn-ea"/>
              <a:cs typeface="Arial" pitchFamily="34" charset="0"/>
            </a:endParaRPr>
          </a:p>
        </p:txBody>
      </p:sp>
      <p:sp>
        <p:nvSpPr>
          <p:cNvPr id="14" name="Content Placeholder 4">
            <a:extLst>
              <a:ext uri="{FF2B5EF4-FFF2-40B4-BE49-F238E27FC236}">
                <a16:creationId xmlns:a16="http://schemas.microsoft.com/office/drawing/2014/main" id="{AF1E2D72-5244-4F77-ABF2-10A282959020}"/>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694879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Make Your Own Sunset</a:t>
            </a: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7" name="Rectangle 36"/>
              <p:cNvSpPr/>
              <p:nvPr/>
            </p:nvSpPr>
            <p:spPr>
              <a:xfrm>
                <a:off x="8772565" y="831314"/>
                <a:ext cx="2874312" cy="794833"/>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32</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e>
                      </m:d>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7" name="Rectangle 36"/>
              <p:cNvSpPr>
                <a:spLocks noRot="1" noChangeAspect="1" noMove="1" noResize="1" noEditPoints="1" noAdjustHandles="1" noChangeArrowheads="1" noChangeShapeType="1" noTextEdit="1"/>
              </p:cNvSpPr>
              <p:nvPr/>
            </p:nvSpPr>
            <p:spPr>
              <a:xfrm>
                <a:off x="8772565" y="831314"/>
                <a:ext cx="2874312" cy="794833"/>
              </a:xfrm>
              <a:prstGeom prst="rect">
                <a:avLst/>
              </a:prstGeom>
              <a:blipFill>
                <a:blip r:embed="rId3"/>
                <a:stretch>
                  <a:fillRect/>
                </a:stretch>
              </a:blipFill>
              <a:ln w="19050">
                <a:noFill/>
              </a:ln>
            </p:spPr>
            <p:txBody>
              <a:bodyPr/>
              <a:lstStyle/>
              <a:p>
                <a:r>
                  <a:rPr lang="LID4096">
                    <a:noFill/>
                  </a:rPr>
                  <a:t> </a:t>
                </a:r>
              </a:p>
            </p:txBody>
          </p:sp>
        </mc:Fallback>
      </mc:AlternateContent>
      <p:pic>
        <p:nvPicPr>
          <p:cNvPr id="3" name="Picture 2">
            <a:extLst>
              <a:ext uri="{FF2B5EF4-FFF2-40B4-BE49-F238E27FC236}">
                <a16:creationId xmlns:a16="http://schemas.microsoft.com/office/drawing/2014/main" id="{4DB38452-07A4-4B06-AF4D-659CC882887E}"/>
              </a:ext>
            </a:extLst>
          </p:cNvPr>
          <p:cNvPicPr>
            <a:picLocks noChangeAspect="1"/>
          </p:cNvPicPr>
          <p:nvPr/>
        </p:nvPicPr>
        <p:blipFill>
          <a:blip r:embed="rId4"/>
          <a:stretch>
            <a:fillRect/>
          </a:stretch>
        </p:blipFill>
        <p:spPr>
          <a:xfrm>
            <a:off x="668211" y="1479176"/>
            <a:ext cx="8506033" cy="4204609"/>
          </a:xfrm>
          <a:prstGeom prst="rect">
            <a:avLst/>
          </a:prstGeom>
        </p:spPr>
      </p:pic>
      <p:pic>
        <p:nvPicPr>
          <p:cNvPr id="21" name="Picture 20">
            <a:extLst>
              <a:ext uri="{FF2B5EF4-FFF2-40B4-BE49-F238E27FC236}">
                <a16:creationId xmlns:a16="http://schemas.microsoft.com/office/drawing/2014/main" id="{337E2B31-6382-4683-A819-45954AB7AEA0}"/>
              </a:ext>
            </a:extLst>
          </p:cNvPr>
          <p:cNvPicPr/>
          <p:nvPr/>
        </p:nvPicPr>
        <p:blipFill rotWithShape="1">
          <a:blip r:embed="rId5" cstate="print">
            <a:extLst>
              <a:ext uri="{28A0092B-C50C-407E-A947-70E740481C1C}">
                <a14:useLocalDpi xmlns:a14="http://schemas.microsoft.com/office/drawing/2010/main" val="0"/>
              </a:ext>
            </a:extLst>
          </a:blip>
          <a:srcRect l="11005" t="24767" r="10747" b="24083"/>
          <a:stretch/>
        </p:blipFill>
        <p:spPr bwMode="auto">
          <a:xfrm rot="5400000">
            <a:off x="9048768" y="2827295"/>
            <a:ext cx="3497091" cy="15083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2426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821081-857B-4737-8D8C-23D949076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42" y="3504354"/>
            <a:ext cx="4103810" cy="329734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rgbClr val="000066"/>
                </a:solidFill>
              </a:rPr>
              <a:t>Question </a:t>
            </a:r>
            <a:r>
              <a:rPr lang="nl-NL" altLang="en-US" dirty="0">
                <a:solidFill>
                  <a:srgbClr val="000066"/>
                </a:solidFill>
              </a:rPr>
              <a:t>3</a:t>
            </a:r>
            <a:r>
              <a:rPr lang="en-US" altLang="en-US" dirty="0">
                <a:solidFill>
                  <a:srgbClr val="000066"/>
                </a:solidFill>
              </a:rPr>
              <a:t>:</a:t>
            </a:r>
            <a:r>
              <a:rPr lang="en-US" dirty="0">
                <a:solidFill>
                  <a:schemeClr val="accent2">
                    <a:lumMod val="50000"/>
                  </a:schemeClr>
                </a:solidFill>
              </a:rPr>
              <a:t> PollEv.com/2023mp</a:t>
            </a:r>
            <a:endParaRPr lang="en-US" altLang="en-US" dirty="0">
              <a:solidFill>
                <a:srgbClr val="000066"/>
              </a:solidFill>
            </a:endParaRP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32</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AE2D5A1D-4A97-4A64-B1C4-CD945C9236C9}"/>
              </a:ext>
            </a:extLst>
          </p:cNvPr>
          <p:cNvSpPr/>
          <p:nvPr/>
        </p:nvSpPr>
        <p:spPr>
          <a:xfrm>
            <a:off x="351065" y="822352"/>
            <a:ext cx="665285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Why does the sky appear blue and not violet?</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Rectangle 11">
            <a:extLst>
              <a:ext uri="{FF2B5EF4-FFF2-40B4-BE49-F238E27FC236}">
                <a16:creationId xmlns:a16="http://schemas.microsoft.com/office/drawing/2014/main" id="{BEC40E7A-9C46-4E76-90A4-22F3330D0CE0}"/>
              </a:ext>
            </a:extLst>
          </p:cNvPr>
          <p:cNvSpPr/>
          <p:nvPr/>
        </p:nvSpPr>
        <p:spPr>
          <a:xfrm>
            <a:off x="2548408" y="4034470"/>
            <a:ext cx="1218603"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 C</a:t>
            </a:r>
            <a:endParaRPr kumimoji="0" lang="en-US" sz="2000" b="1" i="0" u="none" strike="noStrike" kern="1200" cap="none" spc="0" normalizeH="0" baseline="0" noProof="0" dirty="0">
              <a:ln>
                <a:noFill/>
              </a:ln>
              <a:solidFill>
                <a:srgbClr val="00B050"/>
              </a:solidFill>
              <a:effectLst/>
              <a:uLnTx/>
              <a:uFillTx/>
              <a:latin typeface="Times New Roman"/>
              <a:ea typeface="+mn-ea"/>
              <a:cs typeface="+mn-cs"/>
            </a:endParaRPr>
          </a:p>
        </p:txBody>
      </p:sp>
      <p:sp>
        <p:nvSpPr>
          <p:cNvPr id="15" name="Rectangle 14">
            <a:extLst>
              <a:ext uri="{FF2B5EF4-FFF2-40B4-BE49-F238E27FC236}">
                <a16:creationId xmlns:a16="http://schemas.microsoft.com/office/drawing/2014/main" id="{FEE2795A-BF52-400A-B465-C058DA5C66A5}"/>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31</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0" name="Picture 2" descr="Image result for why is sky blue">
            <a:extLst>
              <a:ext uri="{FF2B5EF4-FFF2-40B4-BE49-F238E27FC236}">
                <a16:creationId xmlns:a16="http://schemas.microsoft.com/office/drawing/2014/main" id="{EE3ABC95-7F20-49B4-80CE-64D109DCB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649" y="822352"/>
            <a:ext cx="3520381" cy="54188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BD72DD3-6423-48DE-9663-01710C231AF7}"/>
              </a:ext>
            </a:extLst>
          </p:cNvPr>
          <p:cNvSpPr/>
          <p:nvPr/>
        </p:nvSpPr>
        <p:spPr>
          <a:xfrm>
            <a:off x="403970" y="1666125"/>
            <a:ext cx="4930030"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a:ea typeface="+mn-ea"/>
                <a:cs typeface="+mn-cs"/>
              </a:rPr>
              <a:t>Answer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 Violet scatters less than blue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 There is no violet color in Sun’s radiation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C. Our eyes are not very sensitive to violet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D. Maxwell was wrong!</a:t>
            </a:r>
          </a:p>
        </p:txBody>
      </p:sp>
      <p:pic>
        <p:nvPicPr>
          <p:cNvPr id="3" name="Picture 2">
            <a:extLst>
              <a:ext uri="{FF2B5EF4-FFF2-40B4-BE49-F238E27FC236}">
                <a16:creationId xmlns:a16="http://schemas.microsoft.com/office/drawing/2014/main" id="{162E0501-936F-FBE9-86C1-17C41A410AF7}"/>
              </a:ext>
            </a:extLst>
          </p:cNvPr>
          <p:cNvPicPr>
            <a:picLocks noChangeAspect="1"/>
          </p:cNvPicPr>
          <p:nvPr/>
        </p:nvPicPr>
        <p:blipFill>
          <a:blip r:embed="rId5"/>
          <a:stretch>
            <a:fillRect/>
          </a:stretch>
        </p:blipFill>
        <p:spPr>
          <a:xfrm>
            <a:off x="3924352" y="4355098"/>
            <a:ext cx="4377784" cy="1680549"/>
          </a:xfrm>
          <a:prstGeom prst="rect">
            <a:avLst/>
          </a:prstGeom>
        </p:spPr>
      </p:pic>
    </p:spTree>
    <p:extLst>
      <p:ext uri="{BB962C8B-B14F-4D97-AF65-F5344CB8AC3E}">
        <p14:creationId xmlns:p14="http://schemas.microsoft.com/office/powerpoint/2010/main" val="395150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13F165C6-71F2-C37C-D1C5-0ED915B45C5F}"/>
              </a:ext>
            </a:extLst>
          </p:cNvPr>
          <p:cNvCxnSpPr/>
          <p:nvPr/>
        </p:nvCxnSpPr>
        <p:spPr bwMode="auto">
          <a:xfrm flipV="1">
            <a:off x="3141187" y="2853293"/>
            <a:ext cx="2105464" cy="1214512"/>
          </a:xfrm>
          <a:prstGeom prst="line">
            <a:avLst/>
          </a:prstGeom>
          <a:noFill/>
          <a:ln w="28575" cap="flat" cmpd="sng" algn="ctr">
            <a:solidFill>
              <a:srgbClr val="00B050"/>
            </a:solidFill>
            <a:prstDash val="sys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Step 4.4. What about Brewster’s angle?</a:t>
            </a: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33</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1026" name="Picture 2">
            <a:extLst>
              <a:ext uri="{FF2B5EF4-FFF2-40B4-BE49-F238E27FC236}">
                <a16:creationId xmlns:a16="http://schemas.microsoft.com/office/drawing/2014/main" id="{5834D9F3-CCBA-4312-B314-2BB864663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87" b="6191"/>
          <a:stretch/>
        </p:blipFill>
        <p:spPr bwMode="auto">
          <a:xfrm>
            <a:off x="-3848274" y="1304401"/>
            <a:ext cx="3465319" cy="431490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EC8D8486-17E7-4647-A698-6EDD43941711}"/>
              </a:ext>
            </a:extLst>
          </p:cNvPr>
          <p:cNvCxnSpPr/>
          <p:nvPr/>
        </p:nvCxnSpPr>
        <p:spPr bwMode="auto">
          <a:xfrm flipV="1">
            <a:off x="2907324" y="2565009"/>
            <a:ext cx="2105464" cy="1214512"/>
          </a:xfrm>
          <a:prstGeom prst="line">
            <a:avLst/>
          </a:prstGeom>
          <a:noFill/>
          <a:ln w="28575" cap="flat" cmpd="sng" algn="ctr">
            <a:solidFill>
              <a:srgbClr val="00B050"/>
            </a:solidFill>
            <a:prstDash val="sys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1810B109-2CF5-4999-9C16-0F73F406D6D9}"/>
              </a:ext>
            </a:extLst>
          </p:cNvPr>
          <p:cNvCxnSpPr/>
          <p:nvPr/>
        </p:nvCxnSpPr>
        <p:spPr bwMode="auto">
          <a:xfrm>
            <a:off x="806548" y="2155021"/>
            <a:ext cx="2100776" cy="1629509"/>
          </a:xfrm>
          <a:prstGeom prst="line">
            <a:avLst/>
          </a:prstGeom>
          <a:noFill/>
          <a:ln w="28575"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2B705954-A555-4D88-9F14-306C433F869C}"/>
              </a:ext>
            </a:extLst>
          </p:cNvPr>
          <p:cNvCxnSpPr/>
          <p:nvPr/>
        </p:nvCxnSpPr>
        <p:spPr bwMode="auto">
          <a:xfrm>
            <a:off x="2907324" y="3779521"/>
            <a:ext cx="1052732" cy="2067950"/>
          </a:xfrm>
          <a:prstGeom prst="line">
            <a:avLst/>
          </a:prstGeom>
          <a:noFill/>
          <a:ln w="28575"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1CB00CAA-E9D6-435B-8817-F2EB5DE10CFF}"/>
              </a:ext>
            </a:extLst>
          </p:cNvPr>
          <p:cNvCxnSpPr/>
          <p:nvPr/>
        </p:nvCxnSpPr>
        <p:spPr bwMode="auto">
          <a:xfrm flipV="1">
            <a:off x="1169143" y="2291862"/>
            <a:ext cx="550985" cy="654147"/>
          </a:xfrm>
          <a:prstGeom prst="line">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887938F3-5EA2-4F95-BE53-1D9720F6C3EB}"/>
              </a:ext>
            </a:extLst>
          </p:cNvPr>
          <p:cNvCxnSpPr/>
          <p:nvPr/>
        </p:nvCxnSpPr>
        <p:spPr bwMode="auto">
          <a:xfrm flipV="1">
            <a:off x="2840731" y="4274797"/>
            <a:ext cx="839372" cy="354033"/>
          </a:xfrm>
          <a:prstGeom prst="line">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6158DD1D-3358-47FF-93EE-EFE7BFDFC40E}"/>
              </a:ext>
            </a:extLst>
          </p:cNvPr>
          <p:cNvCxnSpPr/>
          <p:nvPr/>
        </p:nvCxnSpPr>
        <p:spPr bwMode="auto">
          <a:xfrm flipH="1" flipV="1">
            <a:off x="2908752" y="1604780"/>
            <a:ext cx="25283" cy="4220307"/>
          </a:xfrm>
          <a:prstGeom prst="line">
            <a:avLst/>
          </a:prstGeom>
          <a:noFill/>
          <a:ln w="285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659175FA-A74F-451E-AD00-108CF70AD0B4}"/>
              </a:ext>
            </a:extLst>
          </p:cNvPr>
          <p:cNvCxnSpPr/>
          <p:nvPr/>
        </p:nvCxnSpPr>
        <p:spPr bwMode="auto">
          <a:xfrm flipH="1">
            <a:off x="856950" y="3790711"/>
            <a:ext cx="4024540" cy="1"/>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Arc 27">
            <a:extLst>
              <a:ext uri="{FF2B5EF4-FFF2-40B4-BE49-F238E27FC236}">
                <a16:creationId xmlns:a16="http://schemas.microsoft.com/office/drawing/2014/main" id="{3B8490C9-97E8-4ABF-8DEC-E7464F2FB010}"/>
              </a:ext>
            </a:extLst>
          </p:cNvPr>
          <p:cNvSpPr/>
          <p:nvPr/>
        </p:nvSpPr>
        <p:spPr bwMode="auto">
          <a:xfrm>
            <a:off x="1468535" y="2357354"/>
            <a:ext cx="2733684" cy="2534841"/>
          </a:xfrm>
          <a:prstGeom prst="arc">
            <a:avLst>
              <a:gd name="adj1" fmla="val 12811425"/>
              <a:gd name="adj2" fmla="val 16368677"/>
            </a:avLst>
          </a:prstGeom>
          <a:noFill/>
          <a:ln w="12700" cap="flat" cmpd="sng" algn="ctr">
            <a:solidFill>
              <a:schemeClr val="tx1"/>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LID4096"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7476191-CD2D-4765-B1F2-2DBEEA21C2CD}"/>
                  </a:ext>
                </a:extLst>
              </p:cNvPr>
              <p:cNvSpPr txBox="1"/>
              <p:nvPr/>
            </p:nvSpPr>
            <p:spPr>
              <a:xfrm>
                <a:off x="2096091" y="1963670"/>
                <a:ext cx="418320"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0" name="TextBox 29">
                <a:extLst>
                  <a:ext uri="{FF2B5EF4-FFF2-40B4-BE49-F238E27FC236}">
                    <a16:creationId xmlns:a16="http://schemas.microsoft.com/office/drawing/2014/main" id="{27476191-CD2D-4765-B1F2-2DBEEA21C2CD}"/>
                  </a:ext>
                </a:extLst>
              </p:cNvPr>
              <p:cNvSpPr txBox="1">
                <a:spLocks noRot="1" noChangeAspect="1" noMove="1" noResize="1" noEditPoints="1" noAdjustHandles="1" noChangeArrowheads="1" noChangeShapeType="1" noTextEdit="1"/>
              </p:cNvSpPr>
              <p:nvPr/>
            </p:nvSpPr>
            <p:spPr>
              <a:xfrm>
                <a:off x="2096091" y="1963670"/>
                <a:ext cx="418320" cy="369332"/>
              </a:xfrm>
              <a:prstGeom prst="rect">
                <a:avLst/>
              </a:prstGeom>
              <a:blipFill>
                <a:blip r:embed="rId4"/>
                <a:stretch>
                  <a:fillRect l="-25000" b="-163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0A749CB-1710-4A20-9D88-DD671F461892}"/>
                  </a:ext>
                </a:extLst>
              </p:cNvPr>
              <p:cNvSpPr txBox="1"/>
              <p:nvPr/>
            </p:nvSpPr>
            <p:spPr>
              <a:xfrm>
                <a:off x="2501409" y="5113399"/>
                <a:ext cx="415627"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4" name="TextBox 33">
                <a:extLst>
                  <a:ext uri="{FF2B5EF4-FFF2-40B4-BE49-F238E27FC236}">
                    <a16:creationId xmlns:a16="http://schemas.microsoft.com/office/drawing/2014/main" id="{F0A749CB-1710-4A20-9D88-DD671F461892}"/>
                  </a:ext>
                </a:extLst>
              </p:cNvPr>
              <p:cNvSpPr txBox="1">
                <a:spLocks noRot="1" noChangeAspect="1" noMove="1" noResize="1" noEditPoints="1" noAdjustHandles="1" noChangeArrowheads="1" noChangeShapeType="1" noTextEdit="1"/>
              </p:cNvSpPr>
              <p:nvPr/>
            </p:nvSpPr>
            <p:spPr>
              <a:xfrm>
                <a:off x="2501409" y="5113399"/>
                <a:ext cx="415627" cy="369332"/>
              </a:xfrm>
              <a:prstGeom prst="rect">
                <a:avLst/>
              </a:prstGeom>
              <a:blipFill>
                <a:blip r:embed="rId5"/>
                <a:stretch>
                  <a:fillRect l="-24638" b="-18333"/>
                </a:stretch>
              </a:blipFill>
            </p:spPr>
            <p:txBody>
              <a:bodyPr/>
              <a:lstStyle/>
              <a:p>
                <a:r>
                  <a:rPr lang="LID4096">
                    <a:noFill/>
                  </a:rPr>
                  <a:t> </a:t>
                </a:r>
              </a:p>
            </p:txBody>
          </p:sp>
        </mc:Fallback>
      </mc:AlternateContent>
      <p:sp>
        <p:nvSpPr>
          <p:cNvPr id="35" name="Arc 34">
            <a:extLst>
              <a:ext uri="{FF2B5EF4-FFF2-40B4-BE49-F238E27FC236}">
                <a16:creationId xmlns:a16="http://schemas.microsoft.com/office/drawing/2014/main" id="{41C253ED-2694-4492-97FB-B382C28040C5}"/>
              </a:ext>
            </a:extLst>
          </p:cNvPr>
          <p:cNvSpPr/>
          <p:nvPr/>
        </p:nvSpPr>
        <p:spPr bwMode="auto">
          <a:xfrm rot="10800000">
            <a:off x="1609728" y="2902642"/>
            <a:ext cx="2733684" cy="2534841"/>
          </a:xfrm>
          <a:prstGeom prst="arc">
            <a:avLst>
              <a:gd name="adj1" fmla="val 14315522"/>
              <a:gd name="adj2" fmla="val 16368677"/>
            </a:avLst>
          </a:prstGeom>
          <a:noFill/>
          <a:ln w="12700" cap="flat" cmpd="sng" algn="ctr">
            <a:solidFill>
              <a:schemeClr val="tx1"/>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LID4096"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D503709-7E7A-4D58-AD96-25F9D765D836}"/>
                  </a:ext>
                </a:extLst>
              </p:cNvPr>
              <p:cNvSpPr txBox="1"/>
              <p:nvPr/>
            </p:nvSpPr>
            <p:spPr>
              <a:xfrm>
                <a:off x="1167715" y="1970355"/>
                <a:ext cx="368819"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6" name="TextBox 35">
                <a:extLst>
                  <a:ext uri="{FF2B5EF4-FFF2-40B4-BE49-F238E27FC236}">
                    <a16:creationId xmlns:a16="http://schemas.microsoft.com/office/drawing/2014/main" id="{DD503709-7E7A-4D58-AD96-25F9D765D836}"/>
                  </a:ext>
                </a:extLst>
              </p:cNvPr>
              <p:cNvSpPr txBox="1">
                <a:spLocks noRot="1" noChangeAspect="1" noMove="1" noResize="1" noEditPoints="1" noAdjustHandles="1" noChangeArrowheads="1" noChangeShapeType="1" noTextEdit="1"/>
              </p:cNvSpPr>
              <p:nvPr/>
            </p:nvSpPr>
            <p:spPr>
              <a:xfrm>
                <a:off x="1167715" y="1970355"/>
                <a:ext cx="368819" cy="369332"/>
              </a:xfrm>
              <a:prstGeom prst="rect">
                <a:avLst/>
              </a:prstGeom>
              <a:blipFill>
                <a:blip r:embed="rId6"/>
                <a:stretch>
                  <a:fillRect l="-30000" b="-163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342C7F2-3DB3-4995-9A4F-E2EFC2D181E1}"/>
                  </a:ext>
                </a:extLst>
              </p:cNvPr>
              <p:cNvSpPr txBox="1"/>
              <p:nvPr/>
            </p:nvSpPr>
            <p:spPr>
              <a:xfrm>
                <a:off x="3822732" y="4082185"/>
                <a:ext cx="429156"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7" name="TextBox 36">
                <a:extLst>
                  <a:ext uri="{FF2B5EF4-FFF2-40B4-BE49-F238E27FC236}">
                    <a16:creationId xmlns:a16="http://schemas.microsoft.com/office/drawing/2014/main" id="{B342C7F2-3DB3-4995-9A4F-E2EFC2D181E1}"/>
                  </a:ext>
                </a:extLst>
              </p:cNvPr>
              <p:cNvSpPr txBox="1">
                <a:spLocks noRot="1" noChangeAspect="1" noMove="1" noResize="1" noEditPoints="1" noAdjustHandles="1" noChangeArrowheads="1" noChangeShapeType="1" noTextEdit="1"/>
              </p:cNvSpPr>
              <p:nvPr/>
            </p:nvSpPr>
            <p:spPr>
              <a:xfrm>
                <a:off x="3822732" y="4082185"/>
                <a:ext cx="429156" cy="369332"/>
              </a:xfrm>
              <a:prstGeom prst="rect">
                <a:avLst/>
              </a:prstGeom>
              <a:blipFill>
                <a:blip r:embed="rId7"/>
                <a:stretch>
                  <a:fillRect l="-24286" b="-1833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93092D1-601A-4E1B-85A5-230C85FC9745}"/>
                  </a:ext>
                </a:extLst>
              </p:cNvPr>
              <p:cNvSpPr txBox="1"/>
              <p:nvPr/>
            </p:nvSpPr>
            <p:spPr>
              <a:xfrm>
                <a:off x="4457994" y="2091850"/>
                <a:ext cx="997902"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𝐸</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sub>
                      </m:s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8" name="TextBox 37">
                <a:extLst>
                  <a:ext uri="{FF2B5EF4-FFF2-40B4-BE49-F238E27FC236}">
                    <a16:creationId xmlns:a16="http://schemas.microsoft.com/office/drawing/2014/main" id="{193092D1-601A-4E1B-85A5-230C85FC9745}"/>
                  </a:ext>
                </a:extLst>
              </p:cNvPr>
              <p:cNvSpPr txBox="1">
                <a:spLocks noRot="1" noChangeAspect="1" noMove="1" noResize="1" noEditPoints="1" noAdjustHandles="1" noChangeArrowheads="1" noChangeShapeType="1" noTextEdit="1"/>
              </p:cNvSpPr>
              <p:nvPr/>
            </p:nvSpPr>
            <p:spPr>
              <a:xfrm>
                <a:off x="4457994" y="2091850"/>
                <a:ext cx="997902" cy="369332"/>
              </a:xfrm>
              <a:prstGeom prst="rect">
                <a:avLst/>
              </a:prstGeom>
              <a:blipFill>
                <a:blip r:embed="rId8"/>
                <a:stretch>
                  <a:fillRect l="-9756" r="-1829" b="-163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BD68DD4-8DE9-47B9-A68B-05820941CE0B}"/>
                  </a:ext>
                </a:extLst>
              </p:cNvPr>
              <p:cNvSpPr txBox="1"/>
              <p:nvPr/>
            </p:nvSpPr>
            <p:spPr>
              <a:xfrm>
                <a:off x="955349" y="3312084"/>
                <a:ext cx="396775"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39" name="TextBox 38">
                <a:extLst>
                  <a:ext uri="{FF2B5EF4-FFF2-40B4-BE49-F238E27FC236}">
                    <a16:creationId xmlns:a16="http://schemas.microsoft.com/office/drawing/2014/main" id="{CBD68DD4-8DE9-47B9-A68B-05820941CE0B}"/>
                  </a:ext>
                </a:extLst>
              </p:cNvPr>
              <p:cNvSpPr txBox="1">
                <a:spLocks noRot="1" noChangeAspect="1" noMove="1" noResize="1" noEditPoints="1" noAdjustHandles="1" noChangeArrowheads="1" noChangeShapeType="1" noTextEdit="1"/>
              </p:cNvSpPr>
              <p:nvPr/>
            </p:nvSpPr>
            <p:spPr>
              <a:xfrm>
                <a:off x="955349" y="3312084"/>
                <a:ext cx="396775" cy="369332"/>
              </a:xfrm>
              <a:prstGeom prst="rect">
                <a:avLst/>
              </a:prstGeom>
              <a:blipFill>
                <a:blip r:embed="rId9"/>
                <a:stretch>
                  <a:fillRect l="-20000" b="-163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8C44C44-FFFD-4B4B-820E-F44E6E6E06E2}"/>
                  </a:ext>
                </a:extLst>
              </p:cNvPr>
              <p:cNvSpPr txBox="1"/>
              <p:nvPr/>
            </p:nvSpPr>
            <p:spPr>
              <a:xfrm>
                <a:off x="936168" y="3869232"/>
                <a:ext cx="403892"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0" name="TextBox 39">
                <a:extLst>
                  <a:ext uri="{FF2B5EF4-FFF2-40B4-BE49-F238E27FC236}">
                    <a16:creationId xmlns:a16="http://schemas.microsoft.com/office/drawing/2014/main" id="{A8C44C44-FFFD-4B4B-820E-F44E6E6E06E2}"/>
                  </a:ext>
                </a:extLst>
              </p:cNvPr>
              <p:cNvSpPr txBox="1">
                <a:spLocks noRot="1" noChangeAspect="1" noMove="1" noResize="1" noEditPoints="1" noAdjustHandles="1" noChangeArrowheads="1" noChangeShapeType="1" noTextEdit="1"/>
              </p:cNvSpPr>
              <p:nvPr/>
            </p:nvSpPr>
            <p:spPr>
              <a:xfrm>
                <a:off x="936168" y="3869232"/>
                <a:ext cx="403892" cy="369332"/>
              </a:xfrm>
              <a:prstGeom prst="rect">
                <a:avLst/>
              </a:prstGeom>
              <a:blipFill>
                <a:blip r:embed="rId10"/>
                <a:stretch>
                  <a:fillRect l="-19697" b="-18333"/>
                </a:stretch>
              </a:blipFill>
            </p:spPr>
            <p:txBody>
              <a:bodyPr/>
              <a:lstStyle/>
              <a:p>
                <a:r>
                  <a:rPr lang="LID4096">
                    <a:noFill/>
                  </a:rPr>
                  <a:t> </a:t>
                </a:r>
              </a:p>
            </p:txBody>
          </p:sp>
        </mc:Fallback>
      </mc:AlternateContent>
      <p:cxnSp>
        <p:nvCxnSpPr>
          <p:cNvPr id="41" name="Straight Connector 40">
            <a:extLst>
              <a:ext uri="{FF2B5EF4-FFF2-40B4-BE49-F238E27FC236}">
                <a16:creationId xmlns:a16="http://schemas.microsoft.com/office/drawing/2014/main" id="{E098010B-1398-42F8-A472-19C024D1750C}"/>
              </a:ext>
            </a:extLst>
          </p:cNvPr>
          <p:cNvCxnSpPr/>
          <p:nvPr/>
        </p:nvCxnSpPr>
        <p:spPr bwMode="auto">
          <a:xfrm flipV="1">
            <a:off x="3083578" y="3881727"/>
            <a:ext cx="385174" cy="226039"/>
          </a:xfrm>
          <a:prstGeom prst="line">
            <a:avLst/>
          </a:prstGeom>
          <a:noFill/>
          <a:ln w="28575" cap="flat" cmpd="sng" algn="ctr">
            <a:solidFill>
              <a:srgbClr val="00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29BC4612-39EB-400E-AF63-C6ABD5E1D419}"/>
              </a:ext>
            </a:extLst>
          </p:cNvPr>
          <p:cNvCxnSpPr/>
          <p:nvPr/>
        </p:nvCxnSpPr>
        <p:spPr bwMode="auto">
          <a:xfrm>
            <a:off x="3284737" y="3568495"/>
            <a:ext cx="175093" cy="318698"/>
          </a:xfrm>
          <a:prstGeom prst="line">
            <a:avLst/>
          </a:prstGeom>
          <a:noFill/>
          <a:ln w="28575" cap="flat" cmpd="sng" algn="ctr">
            <a:solidFill>
              <a:srgbClr val="00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6520C9F7-D05C-40E7-95FC-253E98E5359B}"/>
                  </a:ext>
                </a:extLst>
              </p:cNvPr>
              <p:cNvSpPr/>
              <p:nvPr/>
            </p:nvSpPr>
            <p:spPr>
              <a:xfrm>
                <a:off x="5530119" y="811324"/>
                <a:ext cx="5448886"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Dipoles at the interface do not re-emit at</a:t>
                </a:r>
                <a14:m>
                  <m:oMath xmlns:m="http://schemas.openxmlformats.org/officeDocument/2006/math">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𝜋</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den>
                    </m:f>
                  </m:oMath>
                </a14:m>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Choice>
        <mc:Fallback xmlns="">
          <p:sp>
            <p:nvSpPr>
              <p:cNvPr id="46" name="Rectangle 45">
                <a:extLst>
                  <a:ext uri="{FF2B5EF4-FFF2-40B4-BE49-F238E27FC236}">
                    <a16:creationId xmlns:a16="http://schemas.microsoft.com/office/drawing/2014/main" id="{6520C9F7-D05C-40E7-95FC-253E98E5359B}"/>
                  </a:ext>
                </a:extLst>
              </p:cNvPr>
              <p:cNvSpPr>
                <a:spLocks noRot="1" noChangeAspect="1" noMove="1" noResize="1" noEditPoints="1" noAdjustHandles="1" noChangeArrowheads="1" noChangeShapeType="1" noTextEdit="1"/>
              </p:cNvSpPr>
              <p:nvPr/>
            </p:nvSpPr>
            <p:spPr>
              <a:xfrm>
                <a:off x="5530119" y="811324"/>
                <a:ext cx="5448886" cy="400110"/>
              </a:xfrm>
              <a:prstGeom prst="rect">
                <a:avLst/>
              </a:prstGeom>
              <a:blipFill>
                <a:blip r:embed="rId11"/>
                <a:stretch>
                  <a:fillRect l="-1119" t="-115152" r="-7159" b="-178788"/>
                </a:stretch>
              </a:blipFill>
            </p:spPr>
            <p:txBody>
              <a:bodyPr/>
              <a:lstStyle/>
              <a:p>
                <a:r>
                  <a:rPr lang="LID4096">
                    <a:noFill/>
                  </a:rPr>
                  <a:t> </a:t>
                </a:r>
              </a:p>
            </p:txBody>
          </p:sp>
        </mc:Fallback>
      </mc:AlternateContent>
      <p:sp>
        <p:nvSpPr>
          <p:cNvPr id="47" name="Arc 46">
            <a:extLst>
              <a:ext uri="{FF2B5EF4-FFF2-40B4-BE49-F238E27FC236}">
                <a16:creationId xmlns:a16="http://schemas.microsoft.com/office/drawing/2014/main" id="{6D834456-C4A0-42B4-BCCB-0B6A8D8AAF3D}"/>
              </a:ext>
            </a:extLst>
          </p:cNvPr>
          <p:cNvSpPr/>
          <p:nvPr/>
        </p:nvSpPr>
        <p:spPr bwMode="auto">
          <a:xfrm rot="3266643">
            <a:off x="1626796" y="2447513"/>
            <a:ext cx="2733684" cy="2534841"/>
          </a:xfrm>
          <a:prstGeom prst="arc">
            <a:avLst>
              <a:gd name="adj1" fmla="val 12811425"/>
              <a:gd name="adj2" fmla="val 16368677"/>
            </a:avLst>
          </a:prstGeom>
          <a:noFill/>
          <a:ln w="12700" cap="flat" cmpd="sng" algn="ctr">
            <a:solidFill>
              <a:schemeClr val="tx1"/>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LID4096" sz="1600" b="1" i="0" u="none" strike="noStrike" kern="120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63870EE-2E1F-4C67-92E0-E33FC5EA5800}"/>
                  </a:ext>
                </a:extLst>
              </p:cNvPr>
              <p:cNvSpPr txBox="1"/>
              <p:nvPr/>
            </p:nvSpPr>
            <p:spPr>
              <a:xfrm>
                <a:off x="3568202" y="2123206"/>
                <a:ext cx="418320" cy="36933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oMath>
                  </m:oMathPara>
                </a14:m>
                <a:endParaRPr kumimoji="0" lang="LID4096" sz="24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8" name="TextBox 47">
                <a:extLst>
                  <a:ext uri="{FF2B5EF4-FFF2-40B4-BE49-F238E27FC236}">
                    <a16:creationId xmlns:a16="http://schemas.microsoft.com/office/drawing/2014/main" id="{A63870EE-2E1F-4C67-92E0-E33FC5EA5800}"/>
                  </a:ext>
                </a:extLst>
              </p:cNvPr>
              <p:cNvSpPr txBox="1">
                <a:spLocks noRot="1" noChangeAspect="1" noMove="1" noResize="1" noEditPoints="1" noAdjustHandles="1" noChangeArrowheads="1" noChangeShapeType="1" noTextEdit="1"/>
              </p:cNvSpPr>
              <p:nvPr/>
            </p:nvSpPr>
            <p:spPr>
              <a:xfrm>
                <a:off x="3568202" y="2123206"/>
                <a:ext cx="418320" cy="369332"/>
              </a:xfrm>
              <a:prstGeom prst="rect">
                <a:avLst/>
              </a:prstGeom>
              <a:blipFill>
                <a:blip r:embed="rId12"/>
                <a:stretch>
                  <a:fillRect l="-24638" b="-1639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6675659-5DD6-4AC1-B44D-F42EB874F25D}"/>
                  </a:ext>
                </a:extLst>
              </p:cNvPr>
              <p:cNvSpPr txBox="1"/>
              <p:nvPr/>
            </p:nvSpPr>
            <p:spPr>
              <a:xfrm>
                <a:off x="5704273" y="1341119"/>
                <a:ext cx="2172005" cy="307777"/>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oMath>
                  </m:oMathPara>
                </a14:m>
                <a:endParaRPr kumimoji="0" lang="LID4096"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49" name="TextBox 48">
                <a:extLst>
                  <a:ext uri="{FF2B5EF4-FFF2-40B4-BE49-F238E27FC236}">
                    <a16:creationId xmlns:a16="http://schemas.microsoft.com/office/drawing/2014/main" id="{B6675659-5DD6-4AC1-B44D-F42EB874F25D}"/>
                  </a:ext>
                </a:extLst>
              </p:cNvPr>
              <p:cNvSpPr txBox="1">
                <a:spLocks noRot="1" noChangeAspect="1" noMove="1" noResize="1" noEditPoints="1" noAdjustHandles="1" noChangeArrowheads="1" noChangeShapeType="1" noTextEdit="1"/>
              </p:cNvSpPr>
              <p:nvPr/>
            </p:nvSpPr>
            <p:spPr>
              <a:xfrm>
                <a:off x="5704273" y="1341119"/>
                <a:ext cx="2172005" cy="307777"/>
              </a:xfrm>
              <a:prstGeom prst="rect">
                <a:avLst/>
              </a:prstGeom>
              <a:blipFill>
                <a:blip r:embed="rId13"/>
                <a:stretch>
                  <a:fillRect l="-3933" t="-164000" b="-254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C4FF621-E6C8-4EFA-A341-ED7C60D04742}"/>
                  </a:ext>
                </a:extLst>
              </p:cNvPr>
              <p:cNvSpPr txBox="1"/>
              <p:nvPr/>
            </p:nvSpPr>
            <p:spPr>
              <a:xfrm>
                <a:off x="5753475" y="1860472"/>
                <a:ext cx="1707840" cy="307777"/>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oMath>
                  </m:oMathPara>
                </a14:m>
                <a:endParaRPr kumimoji="0" lang="LID4096"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0" name="TextBox 49">
                <a:extLst>
                  <a:ext uri="{FF2B5EF4-FFF2-40B4-BE49-F238E27FC236}">
                    <a16:creationId xmlns:a16="http://schemas.microsoft.com/office/drawing/2014/main" id="{EC4FF621-E6C8-4EFA-A341-ED7C60D04742}"/>
                  </a:ext>
                </a:extLst>
              </p:cNvPr>
              <p:cNvSpPr txBox="1">
                <a:spLocks noRot="1" noChangeAspect="1" noMove="1" noResize="1" noEditPoints="1" noAdjustHandles="1" noChangeArrowheads="1" noChangeShapeType="1" noTextEdit="1"/>
              </p:cNvSpPr>
              <p:nvPr/>
            </p:nvSpPr>
            <p:spPr>
              <a:xfrm>
                <a:off x="5753475" y="1860472"/>
                <a:ext cx="1707840" cy="307777"/>
              </a:xfrm>
              <a:prstGeom prst="rect">
                <a:avLst/>
              </a:prstGeom>
              <a:blipFill>
                <a:blip r:embed="rId14"/>
                <a:stretch>
                  <a:fillRect l="-5000" t="-160784" r="-357" b="-24902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0E5DC6F-01F1-4865-BCD0-3BDD69821579}"/>
                  </a:ext>
                </a:extLst>
              </p:cNvPr>
              <p:cNvSpPr txBox="1"/>
              <p:nvPr/>
            </p:nvSpPr>
            <p:spPr>
              <a:xfrm>
                <a:off x="5745252" y="2378003"/>
                <a:ext cx="1426673" cy="631135"/>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sin</m:t>
                              </m:r>
                            </m:fNa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e>
                          </m:func>
                        </m:num>
                        <m:den>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sin</m:t>
                              </m:r>
                            </m:fNa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𝑇</m:t>
                                  </m:r>
                                </m:sub>
                              </m:sSub>
                            </m:e>
                          </m:func>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LID4096"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1" name="TextBox 50">
                <a:extLst>
                  <a:ext uri="{FF2B5EF4-FFF2-40B4-BE49-F238E27FC236}">
                    <a16:creationId xmlns:a16="http://schemas.microsoft.com/office/drawing/2014/main" id="{20E5DC6F-01F1-4865-BCD0-3BDD69821579}"/>
                  </a:ext>
                </a:extLst>
              </p:cNvPr>
              <p:cNvSpPr txBox="1">
                <a:spLocks noRot="1" noChangeAspect="1" noMove="1" noResize="1" noEditPoints="1" noAdjustHandles="1" noChangeArrowheads="1" noChangeShapeType="1" noTextEdit="1"/>
              </p:cNvSpPr>
              <p:nvPr/>
            </p:nvSpPr>
            <p:spPr>
              <a:xfrm>
                <a:off x="5745252" y="2378003"/>
                <a:ext cx="1426673" cy="631135"/>
              </a:xfrm>
              <a:prstGeom prst="rect">
                <a:avLst/>
              </a:prstGeom>
              <a:blipFill>
                <a:blip r:embed="rId15"/>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26F0872-35F4-41B9-A2DD-4DE102AE8BF6}"/>
                  </a:ext>
                </a:extLst>
              </p:cNvPr>
              <p:cNvSpPr txBox="1"/>
              <p:nvPr/>
            </p:nvSpPr>
            <p:spPr>
              <a:xfrm>
                <a:off x="7383586" y="2347067"/>
                <a:ext cx="2235548" cy="631135"/>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sin</m:t>
                              </m:r>
                            </m:fNa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e>
                          </m:func>
                        </m:num>
                        <m:den>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sin</m:t>
                              </m:r>
                            </m:fName>
                            <m:e>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e>
                              </m:d>
                            </m:e>
                          </m:func>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den>
                      </m:f>
                    </m:oMath>
                  </m:oMathPara>
                </a14:m>
                <a:endParaRPr kumimoji="0" lang="LID4096"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2" name="TextBox 51">
                <a:extLst>
                  <a:ext uri="{FF2B5EF4-FFF2-40B4-BE49-F238E27FC236}">
                    <a16:creationId xmlns:a16="http://schemas.microsoft.com/office/drawing/2014/main" id="{B26F0872-35F4-41B9-A2DD-4DE102AE8BF6}"/>
                  </a:ext>
                </a:extLst>
              </p:cNvPr>
              <p:cNvSpPr txBox="1">
                <a:spLocks noRot="1" noChangeAspect="1" noMove="1" noResize="1" noEditPoints="1" noAdjustHandles="1" noChangeArrowheads="1" noChangeShapeType="1" noTextEdit="1"/>
              </p:cNvSpPr>
              <p:nvPr/>
            </p:nvSpPr>
            <p:spPr>
              <a:xfrm>
                <a:off x="7383586" y="2347067"/>
                <a:ext cx="2235548" cy="631135"/>
              </a:xfrm>
              <a:prstGeom prst="rect">
                <a:avLst/>
              </a:prstGeom>
              <a:blipFill>
                <a:blip r:embed="rId16"/>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E84A891-DB0A-43E3-9731-50C6975D1A59}"/>
                  </a:ext>
                </a:extLst>
              </p:cNvPr>
              <p:cNvSpPr txBox="1"/>
              <p:nvPr/>
            </p:nvSpPr>
            <p:spPr>
              <a:xfrm>
                <a:off x="5764323" y="3264241"/>
                <a:ext cx="1463542" cy="631135"/>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sin</m:t>
                              </m:r>
                            </m:fNa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e>
                          </m:func>
                        </m:num>
                        <m:den>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fNa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e>
                          </m:func>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LID4096"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4" name="TextBox 53">
                <a:extLst>
                  <a:ext uri="{FF2B5EF4-FFF2-40B4-BE49-F238E27FC236}">
                    <a16:creationId xmlns:a16="http://schemas.microsoft.com/office/drawing/2014/main" id="{EE84A891-DB0A-43E3-9731-50C6975D1A59}"/>
                  </a:ext>
                </a:extLst>
              </p:cNvPr>
              <p:cNvSpPr txBox="1">
                <a:spLocks noRot="1" noChangeAspect="1" noMove="1" noResize="1" noEditPoints="1" noAdjustHandles="1" noChangeArrowheads="1" noChangeShapeType="1" noTextEdit="1"/>
              </p:cNvSpPr>
              <p:nvPr/>
            </p:nvSpPr>
            <p:spPr>
              <a:xfrm>
                <a:off x="5764323" y="3264241"/>
                <a:ext cx="1463542" cy="631135"/>
              </a:xfrm>
              <a:prstGeom prst="rect">
                <a:avLst/>
              </a:prstGeom>
              <a:blipFill>
                <a:blip r:embed="rId17"/>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28ACCA3-3DD0-4AD4-BA4D-B170C28F5030}"/>
                  </a:ext>
                </a:extLst>
              </p:cNvPr>
              <p:cNvSpPr txBox="1"/>
              <p:nvPr/>
            </p:nvSpPr>
            <p:spPr>
              <a:xfrm>
                <a:off x="7305594" y="3317974"/>
                <a:ext cx="1347035" cy="577402"/>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tan</m:t>
                          </m:r>
                        </m:fName>
                        <m:e>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e>
                            <m:sub>
                              <m:r>
                                <a:rPr kumimoji="0" lang="nl-NL"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e>
                      </m:func>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den>
                      </m:f>
                    </m:oMath>
                  </m:oMathPara>
                </a14:m>
                <a:endParaRPr kumimoji="0" lang="LID4096" sz="2000" b="0"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55" name="TextBox 54">
                <a:extLst>
                  <a:ext uri="{FF2B5EF4-FFF2-40B4-BE49-F238E27FC236}">
                    <a16:creationId xmlns:a16="http://schemas.microsoft.com/office/drawing/2014/main" id="{E28ACCA3-3DD0-4AD4-BA4D-B170C28F5030}"/>
                  </a:ext>
                </a:extLst>
              </p:cNvPr>
              <p:cNvSpPr txBox="1">
                <a:spLocks noRot="1" noChangeAspect="1" noMove="1" noResize="1" noEditPoints="1" noAdjustHandles="1" noChangeArrowheads="1" noChangeShapeType="1" noTextEdit="1"/>
              </p:cNvSpPr>
              <p:nvPr/>
            </p:nvSpPr>
            <p:spPr>
              <a:xfrm>
                <a:off x="7305594" y="3317974"/>
                <a:ext cx="1347035" cy="577402"/>
              </a:xfrm>
              <a:prstGeom prst="rect">
                <a:avLst/>
              </a:prstGeom>
              <a:blipFill>
                <a:blip r:embed="rId18"/>
                <a:stretch>
                  <a:fillRect/>
                </a:stretch>
              </a:blipFill>
            </p:spPr>
            <p:txBody>
              <a:bodyPr/>
              <a:lstStyle/>
              <a:p>
                <a:r>
                  <a:rPr lang="LID4096">
                    <a:noFill/>
                  </a:rPr>
                  <a:t> </a:t>
                </a:r>
              </a:p>
            </p:txBody>
          </p:sp>
        </mc:Fallback>
      </mc:AlternateContent>
      <p:sp>
        <p:nvSpPr>
          <p:cNvPr id="56" name="Rectangle 55">
            <a:extLst>
              <a:ext uri="{FF2B5EF4-FFF2-40B4-BE49-F238E27FC236}">
                <a16:creationId xmlns:a16="http://schemas.microsoft.com/office/drawing/2014/main" id="{4C669CE6-4251-4D1C-B368-76E0797637C3}"/>
              </a:ext>
            </a:extLst>
          </p:cNvPr>
          <p:cNvSpPr/>
          <p:nvPr/>
        </p:nvSpPr>
        <p:spPr>
          <a:xfrm>
            <a:off x="5684182" y="4113835"/>
            <a:ext cx="5823452"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Exactly as we established earlier for Brewster’s angle</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8AB5FF6E-803B-4165-9520-6F0AE420CB35}"/>
                  </a:ext>
                </a:extLst>
              </p:cNvPr>
              <p:cNvSpPr/>
              <p:nvPr/>
            </p:nvSpPr>
            <p:spPr>
              <a:xfrm>
                <a:off x="5673740" y="4602979"/>
                <a:ext cx="6006332"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You can do it another way around: start with Snell’s law and show that the angle between the “reflected” and transmitted beams is </a:t>
                </a:r>
                <a14:m>
                  <m:oMath xmlns:m="http://schemas.openxmlformats.org/officeDocument/2006/math">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den>
                    </m:f>
                  </m:oMath>
                </a14:m>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mc:Choice>
        <mc:Fallback xmlns="">
          <p:sp>
            <p:nvSpPr>
              <p:cNvPr id="57" name="Rectangle 56">
                <a:extLst>
                  <a:ext uri="{FF2B5EF4-FFF2-40B4-BE49-F238E27FC236}">
                    <a16:creationId xmlns:a16="http://schemas.microsoft.com/office/drawing/2014/main" id="{8AB5FF6E-803B-4165-9520-6F0AE420CB35}"/>
                  </a:ext>
                </a:extLst>
              </p:cNvPr>
              <p:cNvSpPr>
                <a:spLocks noRot="1" noChangeAspect="1" noMove="1" noResize="1" noEditPoints="1" noAdjustHandles="1" noChangeArrowheads="1" noChangeShapeType="1" noTextEdit="1"/>
              </p:cNvSpPr>
              <p:nvPr/>
            </p:nvSpPr>
            <p:spPr>
              <a:xfrm>
                <a:off x="5673740" y="4602979"/>
                <a:ext cx="6006332" cy="1015663"/>
              </a:xfrm>
              <a:prstGeom prst="rect">
                <a:avLst/>
              </a:prstGeom>
              <a:blipFill>
                <a:blip r:embed="rId19"/>
                <a:stretch>
                  <a:fillRect l="-1117" t="-2994" b="-70060"/>
                </a:stretch>
              </a:blipFill>
            </p:spPr>
            <p:txBody>
              <a:bodyPr/>
              <a:lstStyle/>
              <a:p>
                <a:r>
                  <a:rPr lang="LID4096">
                    <a:noFill/>
                  </a:rPr>
                  <a:t> </a:t>
                </a:r>
              </a:p>
            </p:txBody>
          </p:sp>
        </mc:Fallback>
      </mc:AlternateContent>
      <p:sp>
        <p:nvSpPr>
          <p:cNvPr id="58" name="Rectangle 57">
            <a:extLst>
              <a:ext uri="{FF2B5EF4-FFF2-40B4-BE49-F238E27FC236}">
                <a16:creationId xmlns:a16="http://schemas.microsoft.com/office/drawing/2014/main" id="{781584A2-28E8-4067-A083-0ECE11D4BDFF}"/>
              </a:ext>
            </a:extLst>
          </p:cNvPr>
          <p:cNvSpPr/>
          <p:nvPr/>
        </p:nvSpPr>
        <p:spPr>
          <a:xfrm>
            <a:off x="5673740" y="5765983"/>
            <a:ext cx="6311022"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Of course, there is no Brewster angle for the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-polarization</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2" name="Rectangle 41">
            <a:extLst>
              <a:ext uri="{FF2B5EF4-FFF2-40B4-BE49-F238E27FC236}">
                <a16:creationId xmlns:a16="http://schemas.microsoft.com/office/drawing/2014/main" id="{B1571AE4-506A-D0C4-234E-86194ED51534}"/>
              </a:ext>
            </a:extLst>
          </p:cNvPr>
          <p:cNvSpPr/>
          <p:nvPr/>
        </p:nvSpPr>
        <p:spPr>
          <a:xfrm>
            <a:off x="319111" y="847986"/>
            <a:ext cx="2516266"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Electric field parallel to the plane of incidence</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cxnSp>
        <p:nvCxnSpPr>
          <p:cNvPr id="44" name="Straight Connector 43">
            <a:extLst>
              <a:ext uri="{FF2B5EF4-FFF2-40B4-BE49-F238E27FC236}">
                <a16:creationId xmlns:a16="http://schemas.microsoft.com/office/drawing/2014/main" id="{8632EB9B-E429-5757-F775-AD7D41CC0B1A}"/>
              </a:ext>
            </a:extLst>
          </p:cNvPr>
          <p:cNvCxnSpPr/>
          <p:nvPr/>
        </p:nvCxnSpPr>
        <p:spPr bwMode="auto">
          <a:xfrm flipV="1">
            <a:off x="1641538" y="2661379"/>
            <a:ext cx="550985" cy="654147"/>
          </a:xfrm>
          <a:prstGeom prst="line">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a:extLst>
              <a:ext uri="{FF2B5EF4-FFF2-40B4-BE49-F238E27FC236}">
                <a16:creationId xmlns:a16="http://schemas.microsoft.com/office/drawing/2014/main" id="{64428126-13C0-2EEE-B069-E5DB4989F434}"/>
              </a:ext>
            </a:extLst>
          </p:cNvPr>
          <p:cNvCxnSpPr/>
          <p:nvPr/>
        </p:nvCxnSpPr>
        <p:spPr bwMode="auto">
          <a:xfrm flipV="1">
            <a:off x="2166403" y="3079468"/>
            <a:ext cx="550985" cy="654147"/>
          </a:xfrm>
          <a:prstGeom prst="line">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D82D84F7-2B5B-8E32-6F5F-70427A76D803}"/>
              </a:ext>
            </a:extLst>
          </p:cNvPr>
          <p:cNvCxnSpPr/>
          <p:nvPr/>
        </p:nvCxnSpPr>
        <p:spPr bwMode="auto">
          <a:xfrm flipV="1">
            <a:off x="3037426" y="4764072"/>
            <a:ext cx="839372" cy="354033"/>
          </a:xfrm>
          <a:prstGeom prst="line">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a:extLst>
              <a:ext uri="{FF2B5EF4-FFF2-40B4-BE49-F238E27FC236}">
                <a16:creationId xmlns:a16="http://schemas.microsoft.com/office/drawing/2014/main" id="{23720F9A-C521-A392-D119-FB1E280B35C0}"/>
              </a:ext>
            </a:extLst>
          </p:cNvPr>
          <p:cNvCxnSpPr/>
          <p:nvPr/>
        </p:nvCxnSpPr>
        <p:spPr bwMode="auto">
          <a:xfrm flipV="1">
            <a:off x="3295463" y="5232484"/>
            <a:ext cx="839372" cy="354033"/>
          </a:xfrm>
          <a:prstGeom prst="line">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E5B9CFB-A94F-32B1-CDDC-F318AE58D5E4}"/>
                  </a:ext>
                </a:extLst>
              </p:cNvPr>
              <p:cNvSpPr txBox="1"/>
              <p:nvPr/>
            </p:nvSpPr>
            <p:spPr>
              <a:xfrm rot="3657819">
                <a:off x="2752551" y="3708397"/>
                <a:ext cx="867225" cy="923330"/>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0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oMath>
                  </m:oMathPara>
                </a14:m>
                <a:endParaRPr kumimoji="0" lang="LID4096" sz="6000" b="1" i="0" u="none" strike="noStrike" kern="1200" cap="none" spc="0" normalizeH="0" baseline="0" noProof="0" dirty="0">
                  <a:ln>
                    <a:noFill/>
                  </a:ln>
                  <a:solidFill>
                    <a:srgbClr val="0070C0"/>
                  </a:solidFill>
                  <a:effectLst/>
                  <a:uLnTx/>
                  <a:uFillTx/>
                  <a:latin typeface="Arial" charset="0"/>
                  <a:ea typeface="+mn-ea"/>
                  <a:cs typeface="+mn-cs"/>
                </a:endParaRPr>
              </a:p>
            </p:txBody>
          </p:sp>
        </mc:Choice>
        <mc:Fallback xmlns="">
          <p:sp>
            <p:nvSpPr>
              <p:cNvPr id="2" name="TextBox 1">
                <a:extLst>
                  <a:ext uri="{FF2B5EF4-FFF2-40B4-BE49-F238E27FC236}">
                    <a16:creationId xmlns:a16="http://schemas.microsoft.com/office/drawing/2014/main" id="{8E5B9CFB-A94F-32B1-CDDC-F318AE58D5E4}"/>
                  </a:ext>
                </a:extLst>
              </p:cNvPr>
              <p:cNvSpPr txBox="1">
                <a:spLocks noRot="1" noChangeAspect="1" noMove="1" noResize="1" noEditPoints="1" noAdjustHandles="1" noChangeArrowheads="1" noChangeShapeType="1" noTextEdit="1"/>
              </p:cNvSpPr>
              <p:nvPr/>
            </p:nvSpPr>
            <p:spPr>
              <a:xfrm rot="3657819">
                <a:off x="2752551" y="3708397"/>
                <a:ext cx="867225" cy="923330"/>
              </a:xfrm>
              <a:prstGeom prst="rect">
                <a:avLst/>
              </a:prstGeom>
              <a:blipFill>
                <a:blip r:embed="rId20"/>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40363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uiExpand="1" build="p"/>
      <p:bldP spid="47" grpId="0" animBg="1"/>
      <p:bldP spid="48" grpId="0"/>
      <p:bldP spid="49" grpId="0"/>
      <p:bldP spid="50" grpId="0"/>
      <p:bldP spid="51" grpId="0"/>
      <p:bldP spid="52" grpId="0"/>
      <p:bldP spid="54" grpId="0"/>
      <p:bldP spid="55" grpId="0"/>
      <p:bldP spid="56" grpId="0" uiExpand="1" build="p"/>
      <p:bldP spid="57" grpId="0" uiExpand="1" build="p"/>
      <p:bldP spid="58" grpId="0" uiExpand="1" build="p"/>
      <p:bldP spid="4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err="1">
                <a:solidFill>
                  <a:srgbClr val="000066"/>
                </a:solidFill>
              </a:rPr>
              <a:t>Larmor</a:t>
            </a:r>
            <a:r>
              <a:rPr lang="en-US" altLang="en-US" dirty="0">
                <a:solidFill>
                  <a:srgbClr val="000066"/>
                </a:solidFill>
              </a:rPr>
              <a:t> formula</a:t>
            </a:r>
          </a:p>
        </p:txBody>
      </p:sp>
      <p:sp>
        <p:nvSpPr>
          <p:cNvPr id="6" name="Rectangle 5"/>
          <p:cNvSpPr/>
          <p:nvPr/>
        </p:nvSpPr>
        <p:spPr>
          <a:xfrm>
            <a:off x="396138" y="770555"/>
            <a:ext cx="8004307"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energy radiated by an oscillating electric dipole (before time-averaging)</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83679" y="3043813"/>
                <a:ext cx="3591248" cy="69442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𝑃</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e>
                      </m:d>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𝑐𝑜𝑠</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𝑡</m:t>
                          </m:r>
                        </m:e>
                      </m:d>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483679" y="3043813"/>
                <a:ext cx="3591248" cy="694421"/>
              </a:xfrm>
              <a:prstGeom prst="rect">
                <a:avLst/>
              </a:prstGeom>
              <a:blipFill>
                <a:blip r:embed="rId3"/>
                <a:stretch>
                  <a:fillRect/>
                </a:stretch>
              </a:blipFill>
            </p:spPr>
            <p:txBody>
              <a:bodyPr/>
              <a:lstStyle/>
              <a:p>
                <a:r>
                  <a:rPr lang="LID4096">
                    <a:noFill/>
                  </a:rPr>
                  <a:t> </a:t>
                </a:r>
              </a:p>
            </p:txBody>
          </p:sp>
        </mc:Fallback>
      </mc:AlternateContent>
      <p:sp>
        <p:nvSpPr>
          <p:cNvPr id="10" name="Rectangle 9"/>
          <p:cNvSpPr/>
          <p:nvPr/>
        </p:nvSpPr>
        <p:spPr>
          <a:xfrm>
            <a:off x="396138" y="1991675"/>
            <a:ext cx="5780750"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power passing through a surface of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small</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radius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r</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3787251" y="3616005"/>
                <a:ext cx="2641871" cy="400110"/>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𝐩</m:t>
                          </m:r>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 </m:t>
                      </m:r>
                      <m:acc>
                        <m:accPr>
                          <m: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𝒛</m:t>
                          </m:r>
                        </m:e>
                      </m:acc>
                      <m:r>
                        <a:rPr kumimoji="0" lang="en-US" sz="20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7251" y="3616005"/>
                <a:ext cx="2641871" cy="400110"/>
              </a:xfrm>
              <a:prstGeom prst="rect">
                <a:avLst/>
              </a:prstGeom>
              <a:blipFill>
                <a:blip r:embed="rId4"/>
                <a:stretch>
                  <a:fillRect l="-230" t="-4545" b="-12121"/>
                </a:stretch>
              </a:blipFill>
              <a:ln w="19050">
                <a:noFill/>
              </a:ln>
            </p:spPr>
            <p:txBody>
              <a:bodyPr/>
              <a:lstStyle/>
              <a:p>
                <a:r>
                  <a:rPr lang="LID4096">
                    <a:noFill/>
                  </a:rPr>
                  <a:t> </a:t>
                </a:r>
              </a:p>
            </p:txBody>
          </p:sp>
        </mc:Fallback>
      </mc:AlternateContent>
      <p:sp>
        <p:nvSpPr>
          <p:cNvPr id="12" name="Rectangle 11"/>
          <p:cNvSpPr/>
          <p:nvPr/>
        </p:nvSpPr>
        <p:spPr>
          <a:xfrm>
            <a:off x="464379" y="3629511"/>
            <a:ext cx="3389069"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oscillating dipole moment:</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5532369" y="4079538"/>
                <a:ext cx="1919008" cy="444802"/>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𝐩</m:t>
                          </m:r>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𝑞</m:t>
                      </m:r>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𝐝</m:t>
                          </m:r>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𝑡</m:t>
                          </m:r>
                        </m:e>
                      </m:d>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  </m:t>
                      </m:r>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5532369" y="4079538"/>
                <a:ext cx="1919008" cy="444802"/>
              </a:xfrm>
              <a:prstGeom prst="rect">
                <a:avLst/>
              </a:prstGeom>
              <a:blipFill>
                <a:blip r:embed="rId5"/>
                <a:stretch>
                  <a:fillRect l="-318" t="-17808" b="-10959"/>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70775" y="4108182"/>
                <a:ext cx="5043112" cy="44589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For a single point charge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q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at the position</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14:m>
                  <m:oMath xmlns:m="http://schemas.openxmlformats.org/officeDocument/2006/math">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𝐝</m:t>
                        </m:r>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𝑡</m:t>
                        </m:r>
                      </m:e>
                    </m:d>
                  </m:oMath>
                </a14:m>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470775" y="4108182"/>
                <a:ext cx="5043112" cy="445891"/>
              </a:xfrm>
              <a:prstGeom prst="rect">
                <a:avLst/>
              </a:prstGeom>
              <a:blipFill>
                <a:blip r:embed="rId6"/>
                <a:stretch>
                  <a:fillRect l="-845" t="-17808" r="-725" b="-24658"/>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402092" y="4598863"/>
                <a:ext cx="1549591" cy="787010"/>
              </a:xfrm>
              <a:prstGeom prst="rect">
                <a:avLst/>
              </a:prstGeom>
              <a:ln w="19050">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𝑃</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𝑎</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5402092" y="4598863"/>
                <a:ext cx="1549591" cy="787010"/>
              </a:xfrm>
              <a:prstGeom prst="rect">
                <a:avLst/>
              </a:prstGeom>
              <a:blipFill>
                <a:blip r:embed="rId7"/>
                <a:stretch>
                  <a:fillRect/>
                </a:stretch>
              </a:blipFill>
              <a:ln w="19050">
                <a:solidFill>
                  <a:srgbClr val="FF0000"/>
                </a:solidFill>
              </a:ln>
            </p:spPr>
            <p:txBody>
              <a:bodyPr/>
              <a:lstStyle/>
              <a:p>
                <a:r>
                  <a:rPr lang="LID4096">
                    <a:noFill/>
                  </a:rPr>
                  <a:t> </a:t>
                </a:r>
              </a:p>
            </p:txBody>
          </p:sp>
        </mc:Fallback>
      </mc:AlternateContent>
      <p:sp>
        <p:nvSpPr>
          <p:cNvPr id="17" name="Rectangle 16"/>
          <p:cNvSpPr/>
          <p:nvPr/>
        </p:nvSpPr>
        <p:spPr>
          <a:xfrm>
            <a:off x="8485264" y="4803530"/>
            <a:ext cx="142058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acceleration</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Freeform 1"/>
          <p:cNvSpPr/>
          <p:nvPr/>
        </p:nvSpPr>
        <p:spPr bwMode="auto">
          <a:xfrm>
            <a:off x="9065809" y="4451000"/>
            <a:ext cx="259492" cy="393192"/>
          </a:xfrm>
          <a:custGeom>
            <a:avLst/>
            <a:gdLst>
              <a:gd name="connsiteX0" fmla="*/ 0 w 259492"/>
              <a:gd name="connsiteY0" fmla="*/ 393192 h 393192"/>
              <a:gd name="connsiteX1" fmla="*/ 246888 w 259492"/>
              <a:gd name="connsiteY1" fmla="*/ 164592 h 393192"/>
              <a:gd name="connsiteX2" fmla="*/ 201168 w 259492"/>
              <a:gd name="connsiteY2" fmla="*/ 0 h 393192"/>
            </a:gdLst>
            <a:ahLst/>
            <a:cxnLst>
              <a:cxn ang="0">
                <a:pos x="connsiteX0" y="connsiteY0"/>
              </a:cxn>
              <a:cxn ang="0">
                <a:pos x="connsiteX1" y="connsiteY1"/>
              </a:cxn>
              <a:cxn ang="0">
                <a:pos x="connsiteX2" y="connsiteY2"/>
              </a:cxn>
            </a:cxnLst>
            <a:rect l="l" t="t" r="r" b="b"/>
            <a:pathLst>
              <a:path w="259492" h="393192">
                <a:moveTo>
                  <a:pt x="0" y="393192"/>
                </a:moveTo>
                <a:cubicBezTo>
                  <a:pt x="106680" y="311658"/>
                  <a:pt x="213360" y="230124"/>
                  <a:pt x="246888" y="164592"/>
                </a:cubicBezTo>
                <a:cubicBezTo>
                  <a:pt x="280416" y="99060"/>
                  <a:pt x="240792" y="49530"/>
                  <a:pt x="201168" y="0"/>
                </a:cubicBezTo>
              </a:path>
            </a:pathLst>
          </a:cu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Content Placeholder 4">
            <a:extLst>
              <a:ext uri="{FF2B5EF4-FFF2-40B4-BE49-F238E27FC236}">
                <a16:creationId xmlns:a16="http://schemas.microsoft.com/office/drawing/2014/main" id="{F226692F-9D17-4CE9-8E23-16E8D52D30E7}"/>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34</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A44D197-6E2B-4F8D-B612-25F5FB2F9859}"/>
                  </a:ext>
                </a:extLst>
              </p:cNvPr>
              <p:cNvSpPr/>
              <p:nvPr/>
            </p:nvSpPr>
            <p:spPr>
              <a:xfrm>
                <a:off x="464379" y="1140865"/>
                <a:ext cx="6816738" cy="8508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𝐄</m:t>
                              </m:r>
                            </m:e>
                          </m:acc>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𝐁</m:t>
                              </m:r>
                            </m:e>
                          </m:acc>
                        </m:e>
                      </m:d>
                      <m: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den>
                              </m:f>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den>
                                  </m:f>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begChr m:val="["/>
                                  <m:end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e>
                                  </m:d>
                                </m:e>
                              </m:d>
                            </m:e>
                          </m:d>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𝐫</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8" name="Rectangle 17">
                <a:extLst>
                  <a:ext uri="{FF2B5EF4-FFF2-40B4-BE49-F238E27FC236}">
                    <a16:creationId xmlns:a16="http://schemas.microsoft.com/office/drawing/2014/main" id="{5A44D197-6E2B-4F8D-B612-25F5FB2F9859}"/>
                  </a:ext>
                </a:extLst>
              </p:cNvPr>
              <p:cNvSpPr>
                <a:spLocks noRot="1" noChangeAspect="1" noMove="1" noResize="1" noEditPoints="1" noAdjustHandles="1" noChangeArrowheads="1" noChangeShapeType="1" noTextEdit="1"/>
              </p:cNvSpPr>
              <p:nvPr/>
            </p:nvSpPr>
            <p:spPr>
              <a:xfrm>
                <a:off x="464379" y="1140865"/>
                <a:ext cx="6816738" cy="8508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64379" y="2324378"/>
                <a:ext cx="3078921" cy="97661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t>𝑃</m:t>
                      </m:r>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e>
                      </m:d>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 </m:t>
                      </m:r>
                      <m:nary>
                        <m:naryPr>
                          <m:chr m:val="∮"/>
                          <m:limLoc m:val="undOvr"/>
                          <m:subHide m:val="on"/>
                          <m:supHide m:val="o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acc>
                            <m:accPr>
                              <m:chr m:val="⃗"/>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𝐒</m:t>
                              </m:r>
                            </m:e>
                          </m:acc>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e>
                          </m:d>
                        </m:e>
                      </m:nary>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𝑑</m:t>
                      </m:r>
                      <m:acc>
                        <m:accPr>
                          <m: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ctrlPr>
                        </m:accPr>
                        <m:e>
                          <m:r>
                            <a:rPr kumimoji="0" lang="en-US" sz="2000" b="1" i="0" u="none" strike="noStrike" kern="1200" cap="none" spc="0" normalizeH="0" baseline="0" noProof="0">
                              <a:ln>
                                <a:noFill/>
                              </a:ln>
                              <a:solidFill>
                                <a:srgbClr val="000000"/>
                              </a:solidFill>
                              <a:effectLst/>
                              <a:uLnTx/>
                              <a:uFillTx/>
                              <a:latin typeface="Cambria Math"/>
                              <a:ea typeface="Cambria Math"/>
                              <a:cs typeface="+mn-cs"/>
                            </a:rPr>
                            <m:t>𝐚</m:t>
                          </m:r>
                        </m:e>
                      </m:acc>
                    </m:oMath>
                  </m:oMathPara>
                </a14:m>
                <a:endPar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464379" y="2324378"/>
                <a:ext cx="3078921" cy="976614"/>
              </a:xfrm>
              <a:prstGeom prst="rect">
                <a:avLst/>
              </a:prstGeom>
              <a:blipFill>
                <a:blip r:embed="rId9"/>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061670" y="2324378"/>
                <a:ext cx="5193838" cy="97661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16</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𝑐𝑜𝑠</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𝑡</m:t>
                          </m:r>
                        </m:e>
                      </m:d>
                      <m:nary>
                        <m:naryPr>
                          <m:limLoc m:val="undOvr"/>
                          <m:subHide m:val="on"/>
                          <m:supHide m:val="on"/>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naryPr>
                        <m:sub/>
                        <m:sup/>
                        <m:e>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den>
                          </m:f>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𝜑</m:t>
                          </m:r>
                        </m:e>
                      </m:nary>
                    </m:oMath>
                  </m:oMathPara>
                </a14:m>
                <a:endPar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3061670" y="2324378"/>
                <a:ext cx="5193838" cy="976614"/>
              </a:xfrm>
              <a:prstGeom prst="rect">
                <a:avLst/>
              </a:prstGeom>
              <a:blipFill>
                <a:blip r:embed="rId10"/>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134128" y="2384186"/>
                <a:ext cx="3718378" cy="74655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16</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4</m:t>
                          </m:r>
                        </m:sup>
                      </m:sSup>
                      <m:sSubSup>
                        <m:sSub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𝑐𝑜𝑠</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𝑡</m:t>
                          </m:r>
                        </m:e>
                      </m:d>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4</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3</m:t>
                          </m:r>
                        </m:den>
                      </m:f>
                    </m:oMath>
                  </m:oMathPara>
                </a14:m>
                <a:endPar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8134128" y="2384186"/>
                <a:ext cx="3718378" cy="746551"/>
              </a:xfrm>
              <a:prstGeom prst="rect">
                <a:avLst/>
              </a:prstGeom>
              <a:blipFill>
                <a:blip r:embed="rId11"/>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6133562" y="3414541"/>
                <a:ext cx="3378625" cy="709874"/>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𝑑</m:t>
                              </m:r>
                            </m:e>
                            <m:sup>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2</m:t>
                              </m:r>
                            </m:sup>
                          </m:sSup>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𝑝</m:t>
                          </m:r>
                        </m:num>
                        <m:den>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𝑑𝑡</m:t>
                              </m:r>
                            </m:e>
                            <m:sup>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2</m:t>
                              </m:r>
                            </m:sup>
                          </m:sSup>
                        </m:den>
                      </m:f>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m:t>
                      </m:r>
                      <m:acc>
                        <m:accPr>
                          <m: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a:cs typeface="+mn-cs"/>
                            </a:rPr>
                          </m:ctrlPr>
                        </m:accPr>
                        <m:e>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𝑝</m:t>
                          </m:r>
                        </m:e>
                      </m:acc>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e>
                        <m:sup>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2</m:t>
                          </m:r>
                        </m:sup>
                      </m:sSup>
                      <m:sSub>
                        <m:sSub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𝑝</m:t>
                          </m:r>
                        </m:e>
                        <m: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𝜔</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𝑡</m:t>
                          </m:r>
                        </m:e>
                      </m:d>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  </m:t>
                      </m:r>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6133562" y="3414541"/>
                <a:ext cx="3378625" cy="709874"/>
              </a:xfrm>
              <a:prstGeom prst="rect">
                <a:avLst/>
              </a:prstGeom>
              <a:blipFill>
                <a:blip r:embed="rId12"/>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9195555" y="3532901"/>
                <a:ext cx="1951225" cy="617477"/>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𝑃</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d>
                            <m:d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a:cs typeface="+mn-cs"/>
                                    </a:rPr>
                                  </m:ctrlPr>
                                </m:accPr>
                                <m:e>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𝑝</m:t>
                                  </m:r>
                                </m:e>
                              </m:acc>
                            </m:e>
                          </m:d>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9195555" y="3532901"/>
                <a:ext cx="1951225" cy="617477"/>
              </a:xfrm>
              <a:prstGeom prst="rect">
                <a:avLst/>
              </a:prstGeom>
              <a:blipFill>
                <a:blip r:embed="rId13"/>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7140546" y="4005015"/>
                <a:ext cx="3137379" cy="497893"/>
              </a:xfrm>
              <a:prstGeom prst="rect">
                <a:avLst/>
              </a:prstGeom>
              <a:ln w="19050">
                <a:noFill/>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a:cs typeface="+mn-cs"/>
                            </a:rPr>
                          </m:ctrlPr>
                        </m:accPr>
                        <m:e>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𝐩</m:t>
                              </m:r>
                            </m:e>
                          </m:acc>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a:cs typeface="+mn-cs"/>
                            </a:rPr>
                          </m:ctrlPr>
                        </m:dPr>
                        <m:e>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𝑡</m:t>
                          </m:r>
                        </m:e>
                      </m:d>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𝑞</m:t>
                      </m:r>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a:cs typeface="+mn-cs"/>
                            </a:rPr>
                          </m:ctrlPr>
                        </m:accPr>
                        <m:e>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GB" sz="2000" b="1"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𝐝</m:t>
                              </m:r>
                            </m:e>
                          </m:acc>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a:cs typeface="+mn-cs"/>
                            </a:rPr>
                          </m:ctrlPr>
                        </m:dPr>
                        <m:e>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𝑡</m:t>
                          </m:r>
                        </m:e>
                      </m:d>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𝑞</m:t>
                      </m:r>
                      <m:acc>
                        <m:accPr>
                          <m:chr m:val="⃗"/>
                          <m:ctrlPr>
                            <a:rPr kumimoji="0" lang="en-US" sz="20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𝐚</m:t>
                          </m:r>
                        </m:e>
                      </m:acc>
                      <m:d>
                        <m:dPr>
                          <m:ctrlP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𝑡</m:t>
                          </m:r>
                        </m:e>
                      </m:d>
                    </m:oMath>
                  </m:oMathPara>
                </a14:m>
                <a:endParaRPr kumimoji="0" lang="en-US" sz="20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7140546" y="4005015"/>
                <a:ext cx="3137379" cy="497893"/>
              </a:xfrm>
              <a:prstGeom prst="rect">
                <a:avLst/>
              </a:prstGeom>
              <a:blipFill>
                <a:blip r:embed="rId14"/>
                <a:stretch>
                  <a:fillRect/>
                </a:stretch>
              </a:blipFill>
              <a:ln w="19050">
                <a:noFill/>
              </a:ln>
            </p:spPr>
            <p:txBody>
              <a:bodyPr/>
              <a:lstStyle/>
              <a:p>
                <a:r>
                  <a:rPr lang="LID4096">
                    <a:noFill/>
                  </a:rPr>
                  <a:t> </a:t>
                </a:r>
              </a:p>
            </p:txBody>
          </p:sp>
        </mc:Fallback>
      </mc:AlternateContent>
      <p:sp>
        <p:nvSpPr>
          <p:cNvPr id="26" name="Rectangle 25"/>
          <p:cNvSpPr/>
          <p:nvPr/>
        </p:nvSpPr>
        <p:spPr>
          <a:xfrm>
            <a:off x="541374" y="5385506"/>
            <a:ext cx="11650626"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Accelerated a (non-relativistic) point charge radiates power as an EM wave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power radiated is proportional to the </a:t>
            </a:r>
            <a:r>
              <a:rPr kumimoji="0" lang="en-US" sz="2000" b="0" i="1"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square</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of acceleration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“derivation” above is not exactly accurate but it provides the right result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(interested in more? see Chapter 10.3 on </a:t>
            </a:r>
            <a:r>
              <a:rPr kumimoji="0" lang="en-US" sz="2000" b="0" i="0" u="none" strike="noStrike" kern="1200" cap="none" spc="0" normalizeH="0" baseline="0" noProof="0" dirty="0" err="1">
                <a:ln>
                  <a:noFill/>
                </a:ln>
                <a:solidFill>
                  <a:srgbClr val="252525"/>
                </a:solidFill>
                <a:effectLst/>
                <a:uLnTx/>
                <a:uFillTx/>
                <a:latin typeface="Times New Roman" panose="02020603050405020304" pitchFamily="18" charset="0"/>
                <a:ea typeface="+mn-ea"/>
                <a:cs typeface="+mn-cs"/>
              </a:rPr>
              <a:t>Liénard-Wiechert</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potentials &amp; Chapter 11.2 on Point charges)</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P spid="16" grpId="0" animBg="1"/>
      <p:bldP spid="17" grpId="0"/>
      <p:bldP spid="2" grpId="0" animBg="1"/>
      <p:bldP spid="20" grpId="0"/>
      <p:bldP spid="21" grpId="0"/>
      <p:bldP spid="22" grpId="0"/>
      <p:bldP spid="23" grpId="0"/>
      <p:bldP spid="24" grpId="0"/>
      <p:bldP spid="25" grpId="0"/>
      <p:bldP spid="2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Synchrotron radiation</a:t>
            </a:r>
          </a:p>
        </p:txBody>
      </p:sp>
      <mc:AlternateContent xmlns:mc="http://schemas.openxmlformats.org/markup-compatibility/2006" xmlns:a14="http://schemas.microsoft.com/office/drawing/2010/main">
        <mc:Choice Requires="a14">
          <p:sp>
            <p:nvSpPr>
              <p:cNvPr id="16" name="Rectangle 15"/>
              <p:cNvSpPr/>
              <p:nvPr/>
            </p:nvSpPr>
            <p:spPr>
              <a:xfrm>
                <a:off x="2425851" y="838463"/>
                <a:ext cx="1549591" cy="787010"/>
              </a:xfrm>
              <a:prstGeom prst="rect">
                <a:avLst/>
              </a:prstGeom>
              <a:ln w="19050">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𝑃</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𝑎</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2425851" y="838463"/>
                <a:ext cx="1549591" cy="787010"/>
              </a:xfrm>
              <a:prstGeom prst="rect">
                <a:avLst/>
              </a:prstGeom>
              <a:blipFill>
                <a:blip r:embed="rId3"/>
                <a:stretch>
                  <a:fillRect/>
                </a:stretch>
              </a:blipFill>
              <a:ln w="19050">
                <a:solidFill>
                  <a:srgbClr val="FF0000"/>
                </a:solidFill>
              </a:ln>
            </p:spPr>
            <p:txBody>
              <a:bodyPr/>
              <a:lstStyle/>
              <a:p>
                <a:r>
                  <a:rPr lang="en-US">
                    <a:noFill/>
                  </a:rPr>
                  <a:t> </a:t>
                </a:r>
              </a:p>
            </p:txBody>
          </p:sp>
        </mc:Fallback>
      </mc:AlternateContent>
      <p:pic>
        <p:nvPicPr>
          <p:cNvPr id="4100" name="Picture 4" descr="Image result for synchrotron radiation sour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8" y="4252600"/>
            <a:ext cx="5426766" cy="21291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ynchrotron radiation source"/>
          <p:cNvPicPr>
            <a:picLocks noChangeAspect="1" noChangeArrowheads="1"/>
          </p:cNvPicPr>
          <p:nvPr/>
        </p:nvPicPr>
        <p:blipFill rotWithShape="1">
          <a:blip r:embed="rId5">
            <a:extLst>
              <a:ext uri="{28A0092B-C50C-407E-A947-70E740481C1C}">
                <a14:useLocalDpi xmlns:a14="http://schemas.microsoft.com/office/drawing/2010/main" val="0"/>
              </a:ext>
            </a:extLst>
          </a:blip>
          <a:srcRect t="20655"/>
          <a:stretch/>
        </p:blipFill>
        <p:spPr bwMode="auto">
          <a:xfrm>
            <a:off x="5094366" y="777549"/>
            <a:ext cx="5657037" cy="17396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synchrotron radiation sour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624" y="3472877"/>
            <a:ext cx="5676526" cy="30565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632906" y="1867601"/>
            <a:ext cx="6460615"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Accelerated charged particles emit electromagnetic radiation </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p:cNvSpPr/>
          <p:nvPr/>
        </p:nvSpPr>
        <p:spPr>
          <a:xfrm>
            <a:off x="454150" y="2230771"/>
            <a:ext cx="11642599"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Predicted by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Iwanenko</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Pomeranchuk</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"On the maximal energy attainable in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betatron</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Physical Review vol.65, p. 343 (1944)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Observed by Elder,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Gurewitsch</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Langmuir, Pollock, "Radiation from Electrons in a Synchrotron" Physical Review 71, pp. 829-830 (1947) </a:t>
            </a:r>
          </a:p>
        </p:txBody>
      </p:sp>
      <p:sp>
        <p:nvSpPr>
          <p:cNvPr id="5" name="Rectangle 4"/>
          <p:cNvSpPr/>
          <p:nvPr/>
        </p:nvSpPr>
        <p:spPr>
          <a:xfrm>
            <a:off x="276226" y="2900565"/>
            <a:ext cx="4648582"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 nuisance, causing undesired energy loss </a:t>
            </a:r>
          </a:p>
        </p:txBody>
      </p:sp>
      <p:sp>
        <p:nvSpPr>
          <p:cNvPr id="7" name="Rectangle 6"/>
          <p:cNvSpPr/>
          <p:nvPr/>
        </p:nvSpPr>
        <p:spPr>
          <a:xfrm>
            <a:off x="5591175" y="2860823"/>
            <a:ext cx="6286500"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 deliberately produced radiation source of wavelengths from 100 µm to 0.1 nm</a:t>
            </a:r>
          </a:p>
        </p:txBody>
      </p:sp>
      <p:sp>
        <p:nvSpPr>
          <p:cNvPr id="17" name="Rectangle 16"/>
          <p:cNvSpPr/>
          <p:nvPr/>
        </p:nvSpPr>
        <p:spPr>
          <a:xfrm>
            <a:off x="7430132" y="5699608"/>
            <a:ext cx="1583695" cy="400110"/>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undulators</a:t>
            </a:r>
          </a:p>
        </p:txBody>
      </p:sp>
      <p:sp>
        <p:nvSpPr>
          <p:cNvPr id="14" name="Content Placeholder 4">
            <a:extLst>
              <a:ext uri="{FF2B5EF4-FFF2-40B4-BE49-F238E27FC236}">
                <a16:creationId xmlns:a16="http://schemas.microsoft.com/office/drawing/2014/main" id="{79918E4F-809C-4E77-A01A-747A85151580}"/>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35</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5" name="Rectangle 14">
            <a:extLst>
              <a:ext uri="{FF2B5EF4-FFF2-40B4-BE49-F238E27FC236}">
                <a16:creationId xmlns:a16="http://schemas.microsoft.com/office/drawing/2014/main" id="{D5A508E2-B65C-47D1-B236-650B4D9B6DFB}"/>
              </a:ext>
            </a:extLst>
          </p:cNvPr>
          <p:cNvSpPr/>
          <p:nvPr/>
        </p:nvSpPr>
        <p:spPr>
          <a:xfrm>
            <a:off x="6772091" y="5054981"/>
            <a:ext cx="612668" cy="400110"/>
          </a:xfrm>
          <a:prstGeom prst="rect">
            <a:avLst/>
          </a:prstGeom>
          <a:solidFill>
            <a:schemeClr val="bg1"/>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Gap</a:t>
            </a:r>
          </a:p>
        </p:txBody>
      </p:sp>
      <p:sp>
        <p:nvSpPr>
          <p:cNvPr id="18" name="Rectangle 17">
            <a:extLst>
              <a:ext uri="{FF2B5EF4-FFF2-40B4-BE49-F238E27FC236}">
                <a16:creationId xmlns:a16="http://schemas.microsoft.com/office/drawing/2014/main" id="{BEF94ED4-BC6F-4300-BCA4-039522FFFC10}"/>
              </a:ext>
            </a:extLst>
          </p:cNvPr>
          <p:cNvSpPr/>
          <p:nvPr/>
        </p:nvSpPr>
        <p:spPr>
          <a:xfrm>
            <a:off x="9370539" y="4771965"/>
            <a:ext cx="1230786" cy="40011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“Wiggler”</a:t>
            </a:r>
          </a:p>
        </p:txBody>
      </p:sp>
      <p:pic>
        <p:nvPicPr>
          <p:cNvPr id="3074" name="Picture 2" descr="Image result for wiggler">
            <a:extLst>
              <a:ext uri="{FF2B5EF4-FFF2-40B4-BE49-F238E27FC236}">
                <a16:creationId xmlns:a16="http://schemas.microsoft.com/office/drawing/2014/main" id="{25E0F4E5-B61B-4B94-94B0-EBB3BF0243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74" y="3655075"/>
            <a:ext cx="1684857" cy="13074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FBE4F4E-E6B2-41AD-A372-2BE1A9BC74E8}"/>
              </a:ext>
            </a:extLst>
          </p:cNvPr>
          <p:cNvSpPr/>
          <p:nvPr/>
        </p:nvSpPr>
        <p:spPr>
          <a:xfrm>
            <a:off x="0" y="4893889"/>
            <a:ext cx="1536738" cy="556371"/>
          </a:xfrm>
          <a:prstGeom prst="rect">
            <a:avLst/>
          </a:prstGeom>
        </p:spPr>
        <p:txBody>
          <a:bodyPr wrap="square">
            <a:spAutoFit/>
          </a:bodyPr>
          <a:lstStyle/>
          <a:p>
            <a:pPr marL="0" marR="0" lvl="0" indent="0" algn="ctr" defTabSz="914400" rtl="0" eaLnBrk="0" fontAlgn="base" latinLnBrk="0" hangingPunct="0">
              <a:lnSpc>
                <a:spcPts val="18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Bunch of electrons</a:t>
            </a:r>
          </a:p>
        </p:txBody>
      </p:sp>
      <p:sp>
        <p:nvSpPr>
          <p:cNvPr id="20" name="Rectangle 19">
            <a:extLst>
              <a:ext uri="{FF2B5EF4-FFF2-40B4-BE49-F238E27FC236}">
                <a16:creationId xmlns:a16="http://schemas.microsoft.com/office/drawing/2014/main" id="{A9E839C0-1D8F-48B2-AFBA-47879ADAD37B}"/>
              </a:ext>
            </a:extLst>
          </p:cNvPr>
          <p:cNvSpPr/>
          <p:nvPr/>
        </p:nvSpPr>
        <p:spPr>
          <a:xfrm>
            <a:off x="4924808" y="4138387"/>
            <a:ext cx="1536738" cy="556371"/>
          </a:xfrm>
          <a:prstGeom prst="rect">
            <a:avLst/>
          </a:prstGeom>
        </p:spPr>
        <p:txBody>
          <a:bodyPr wrap="square">
            <a:spAutoFit/>
          </a:bodyPr>
          <a:lstStyle/>
          <a:p>
            <a:pPr marL="0" marR="0" lvl="0" indent="0" algn="ctr" defTabSz="914400" rtl="0" eaLnBrk="0" fontAlgn="base" latinLnBrk="0" hangingPunct="0">
              <a:lnSpc>
                <a:spcPts val="18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Bunch of electrons</a:t>
            </a:r>
          </a:p>
        </p:txBody>
      </p:sp>
      <p:cxnSp>
        <p:nvCxnSpPr>
          <p:cNvPr id="6" name="Straight Connector 5">
            <a:extLst>
              <a:ext uri="{FF2B5EF4-FFF2-40B4-BE49-F238E27FC236}">
                <a16:creationId xmlns:a16="http://schemas.microsoft.com/office/drawing/2014/main" id="{3D75B687-AAB5-4C33-A377-10C7AD74C49C}"/>
              </a:ext>
            </a:extLst>
          </p:cNvPr>
          <p:cNvCxnSpPr/>
          <p:nvPr/>
        </p:nvCxnSpPr>
        <p:spPr bwMode="auto">
          <a:xfrm>
            <a:off x="9945189" y="5760720"/>
            <a:ext cx="1541961" cy="768748"/>
          </a:xfrm>
          <a:prstGeom prst="lin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a:extLst>
              <a:ext uri="{FF2B5EF4-FFF2-40B4-BE49-F238E27FC236}">
                <a16:creationId xmlns:a16="http://schemas.microsoft.com/office/drawing/2014/main" id="{E6C6E1ED-1EE1-40FA-B837-55613A46FE46}"/>
              </a:ext>
            </a:extLst>
          </p:cNvPr>
          <p:cNvSpPr/>
          <p:nvPr/>
        </p:nvSpPr>
        <p:spPr>
          <a:xfrm>
            <a:off x="10591673" y="5876135"/>
            <a:ext cx="1583695"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x-rays</a:t>
            </a:r>
          </a:p>
        </p:txBody>
      </p:sp>
      <p:sp>
        <p:nvSpPr>
          <p:cNvPr id="21" name="Rectangle 20">
            <a:extLst>
              <a:ext uri="{FF2B5EF4-FFF2-40B4-BE49-F238E27FC236}">
                <a16:creationId xmlns:a16="http://schemas.microsoft.com/office/drawing/2014/main" id="{0935440A-6095-40D7-B5F5-AD38047A855A}"/>
              </a:ext>
            </a:extLst>
          </p:cNvPr>
          <p:cNvSpPr/>
          <p:nvPr/>
        </p:nvSpPr>
        <p:spPr>
          <a:xfrm>
            <a:off x="5950271" y="6344233"/>
            <a:ext cx="6286500"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“Synchrotron radiation”</a:t>
            </a:r>
          </a:p>
        </p:txBody>
      </p:sp>
      <p:cxnSp>
        <p:nvCxnSpPr>
          <p:cNvPr id="3" name="Straight Arrow Connector 2">
            <a:extLst>
              <a:ext uri="{FF2B5EF4-FFF2-40B4-BE49-F238E27FC236}">
                <a16:creationId xmlns:a16="http://schemas.microsoft.com/office/drawing/2014/main" id="{10A12728-1B0A-4BC4-A59B-F4D09ECF3421}"/>
              </a:ext>
            </a:extLst>
          </p:cNvPr>
          <p:cNvCxnSpPr/>
          <p:nvPr/>
        </p:nvCxnSpPr>
        <p:spPr bwMode="auto">
          <a:xfrm>
            <a:off x="10396728" y="6615834"/>
            <a:ext cx="914400" cy="914400"/>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8304C617-C67F-49F5-9A65-7D4EA757081A}"/>
              </a:ext>
            </a:extLst>
          </p:cNvPr>
          <p:cNvCxnSpPr/>
          <p:nvPr/>
        </p:nvCxnSpPr>
        <p:spPr bwMode="auto">
          <a:xfrm flipV="1">
            <a:off x="10366248" y="6391660"/>
            <a:ext cx="753872" cy="205796"/>
          </a:xfrm>
          <a:prstGeom prst="straightConnector1">
            <a:avLst/>
          </a:prstGeom>
          <a:noFill/>
          <a:ln w="19050" cap="flat" cmpd="sng" algn="ctr">
            <a:solidFill>
              <a:srgbClr val="00B0F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804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7" grpId="0" animBg="1"/>
      <p:bldP spid="15" grpId="0" animBg="1"/>
      <p:bldP spid="18" grpId="0"/>
      <p:bldP spid="19" grpId="0"/>
      <p:bldP spid="20" grpId="0"/>
      <p:bldP spid="23"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Question 1:</a:t>
            </a:r>
            <a:r>
              <a:rPr lang="en-US" dirty="0">
                <a:solidFill>
                  <a:schemeClr val="accent2">
                    <a:lumMod val="50000"/>
                  </a:schemeClr>
                </a:solidFill>
              </a:rPr>
              <a:t> PollEv.com/2023mp</a:t>
            </a:r>
            <a:endParaRPr lang="en-US" altLang="en-US" dirty="0">
              <a:solidFill>
                <a:srgbClr val="000066"/>
              </a:solidFill>
            </a:endParaRPr>
          </a:p>
        </p:txBody>
      </p:sp>
      <p:sp>
        <p:nvSpPr>
          <p:cNvPr id="3" name="Rectangle 2"/>
          <p:cNvSpPr/>
          <p:nvPr/>
        </p:nvSpPr>
        <p:spPr>
          <a:xfrm>
            <a:off x="524647" y="2100059"/>
            <a:ext cx="10288243"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mj-lt"/>
                <a:ea typeface="+mn-ea"/>
                <a:cs typeface="+mn-cs"/>
              </a:rPr>
              <a:t>Answer</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A</a:t>
            </a:r>
            <a:r>
              <a:rPr kumimoji="0" lang="en-US" sz="2000" b="0" i="0" u="none" strike="noStrike" kern="1200" cap="none" spc="0" normalizeH="0" baseline="0" noProof="0" dirty="0">
                <a:ln>
                  <a:noFill/>
                </a:ln>
                <a:solidFill>
                  <a:srgbClr val="000000"/>
                </a:solidFill>
                <a:effectLst/>
                <a:uLnTx/>
                <a:uFillTx/>
                <a:latin typeface="+mj-lt"/>
                <a:ea typeface="+mn-ea"/>
                <a:cs typeface="+mn-cs"/>
              </a:rPr>
              <a:t>. </a:t>
            </a:r>
            <a:r>
              <a:rPr lang="en-GB" sz="2000" b="0" i="0" dirty="0">
                <a:solidFill>
                  <a:srgbClr val="374151"/>
                </a:solidFill>
                <a:effectLst/>
                <a:latin typeface="+mj-lt"/>
              </a:rPr>
              <a:t>Eclectic Twilights</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B. </a:t>
            </a:r>
            <a:r>
              <a:rPr kumimoji="0" lang="en-US" sz="2000" b="0" i="0" u="none" strike="noStrike" kern="1200" cap="none" spc="0" normalizeH="0" baseline="0" noProof="0" dirty="0">
                <a:ln>
                  <a:noFill/>
                </a:ln>
                <a:solidFill>
                  <a:srgbClr val="000000"/>
                </a:solidFill>
                <a:effectLst/>
                <a:uLnTx/>
                <a:uFillTx/>
                <a:latin typeface="+mj-lt"/>
                <a:ea typeface="+mn-ea"/>
                <a:cs typeface="+mn-cs"/>
              </a:rPr>
              <a:t>Flying with the Harp in Toscana</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C. </a:t>
            </a:r>
            <a:r>
              <a:rPr kumimoji="0" lang="en-US" sz="2000" b="0" i="0" u="none" strike="noStrike" kern="1200" cap="none" spc="0" normalizeH="0" baseline="0" noProof="0" dirty="0">
                <a:ln>
                  <a:noFill/>
                </a:ln>
                <a:effectLst/>
                <a:uLnTx/>
                <a:uFillTx/>
                <a:latin typeface="+mj-lt"/>
                <a:ea typeface="+mn-ea"/>
                <a:cs typeface="+mn-cs"/>
              </a:rPr>
              <a:t>Electromagnetic </a:t>
            </a:r>
            <a:r>
              <a:rPr lang="en-US" sz="2000" b="0" dirty="0">
                <a:latin typeface="+mj-lt"/>
              </a:rPr>
              <a:t>W</a:t>
            </a:r>
            <a:r>
              <a:rPr kumimoji="0" lang="en-US" sz="2000" b="0" i="0" u="none" strike="noStrike" kern="1200" cap="none" spc="0" normalizeH="0" baseline="0" noProof="0" dirty="0" err="1">
                <a:ln>
                  <a:noFill/>
                </a:ln>
                <a:effectLst/>
                <a:uLnTx/>
                <a:uFillTx/>
                <a:latin typeface="+mj-lt"/>
                <a:ea typeface="+mn-ea"/>
                <a:cs typeface="+mn-cs"/>
              </a:rPr>
              <a:t>aves</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33CC33"/>
                </a:solidFill>
                <a:effectLst/>
                <a:uLnTx/>
                <a:uFillTx/>
                <a:latin typeface="+mj-lt"/>
                <a:ea typeface="+mn-ea"/>
                <a:cs typeface="+mn-cs"/>
              </a:rPr>
              <a:t>D. </a:t>
            </a:r>
            <a:r>
              <a:rPr kumimoji="0" lang="en-US" sz="2000" b="0" i="0" u="none" strike="noStrike" kern="1200" cap="none" spc="0" normalizeH="0" baseline="0" noProof="0" dirty="0">
                <a:ln>
                  <a:noFill/>
                </a:ln>
                <a:solidFill>
                  <a:srgbClr val="000000"/>
                </a:solidFill>
                <a:effectLst/>
                <a:uLnTx/>
                <a:uFillTx/>
                <a:latin typeface="+mj-lt"/>
                <a:ea typeface="+mn-ea"/>
                <a:cs typeface="+mn-cs"/>
              </a:rPr>
              <a:t>Witches Going to Their Sabbath</a:t>
            </a:r>
          </a:p>
        </p:txBody>
      </p:sp>
      <p:sp>
        <p:nvSpPr>
          <p:cNvPr id="13" name="Content Placeholder 4">
            <a:extLst>
              <a:ext uri="{FF2B5EF4-FFF2-40B4-BE49-F238E27FC236}">
                <a16:creationId xmlns:a16="http://schemas.microsoft.com/office/drawing/2014/main" id="{8C7A1C57-A4FA-42E6-84D6-96FB527A7FB3}"/>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36</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29" name="Rectangle 28">
            <a:extLst>
              <a:ext uri="{FF2B5EF4-FFF2-40B4-BE49-F238E27FC236}">
                <a16:creationId xmlns:a16="http://schemas.microsoft.com/office/drawing/2014/main" id="{63793480-196F-4EEE-80AF-40A736FEDAD7}"/>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j-lt"/>
                <a:ea typeface="+mn-ea"/>
                <a:cs typeface="+mn-cs"/>
              </a:rPr>
              <a:t>PollEv.com/2023mp, Lecture 32</a:t>
            </a:r>
          </a:p>
        </p:txBody>
      </p:sp>
      <p:pic>
        <p:nvPicPr>
          <p:cNvPr id="5" name="Picture 4">
            <a:extLst>
              <a:ext uri="{FF2B5EF4-FFF2-40B4-BE49-F238E27FC236}">
                <a16:creationId xmlns:a16="http://schemas.microsoft.com/office/drawing/2014/main" id="{EC82E329-9994-A460-3993-E20F54704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465" y="662165"/>
            <a:ext cx="3966972" cy="5823078"/>
          </a:xfrm>
          <a:prstGeom prst="rect">
            <a:avLst/>
          </a:prstGeom>
        </p:spPr>
      </p:pic>
      <p:sp>
        <p:nvSpPr>
          <p:cNvPr id="6" name="Rectangle 5">
            <a:extLst>
              <a:ext uri="{FF2B5EF4-FFF2-40B4-BE49-F238E27FC236}">
                <a16:creationId xmlns:a16="http://schemas.microsoft.com/office/drawing/2014/main" id="{FC512018-FCDA-2973-B44C-91F903E1DA56}"/>
              </a:ext>
            </a:extLst>
          </p:cNvPr>
          <p:cNvSpPr/>
          <p:nvPr/>
        </p:nvSpPr>
        <p:spPr>
          <a:xfrm>
            <a:off x="559645" y="5373891"/>
            <a:ext cx="6549815"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B050"/>
                </a:solidFill>
                <a:effectLst/>
                <a:uLnTx/>
                <a:uFillTx/>
                <a:latin typeface="+mj-lt"/>
                <a:ea typeface="+mn-ea"/>
                <a:cs typeface="+mn-cs"/>
              </a:rPr>
              <a:t>Answer 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mj-lt"/>
                <a:ea typeface="+mn-ea"/>
                <a:cs typeface="+mn-cs"/>
              </a:rPr>
              <a:t>“Allegory of Electromagnetic </a:t>
            </a:r>
            <a:r>
              <a:rPr lang="en-US" sz="2000" b="0" dirty="0">
                <a:latin typeface="+mj-lt"/>
              </a:rPr>
              <a:t>W</a:t>
            </a:r>
            <a:r>
              <a:rPr kumimoji="0" lang="en-US" sz="2000" b="0" i="0" u="none" strike="noStrike" kern="1200" cap="none" spc="0" normalizeH="0" baseline="0" noProof="0" dirty="0" err="1">
                <a:ln>
                  <a:noFill/>
                </a:ln>
                <a:effectLst/>
                <a:uLnTx/>
                <a:uFillTx/>
                <a:latin typeface="+mj-lt"/>
                <a:ea typeface="+mn-ea"/>
                <a:cs typeface="+mn-cs"/>
              </a:rPr>
              <a:t>aves</a:t>
            </a:r>
            <a:r>
              <a:rPr lang="en-US" sz="2000" b="0" dirty="0">
                <a:latin typeface="+mj-lt"/>
              </a:rPr>
              <a:t>”</a:t>
            </a:r>
            <a:r>
              <a:rPr kumimoji="0" lang="en-US" sz="2000" b="0" i="0" u="none" strike="noStrike" kern="1200" cap="none" spc="0" normalizeH="0" baseline="0" noProof="0" dirty="0">
                <a:ln>
                  <a:noFill/>
                </a:ln>
                <a:effectLst/>
                <a:uLnTx/>
                <a:uFillTx/>
                <a:latin typeface="+mj-l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effectLst/>
                <a:uLnTx/>
                <a:uFillTx/>
                <a:latin typeface="+mj-lt"/>
                <a:ea typeface="+mn-ea"/>
                <a:cs typeface="+mn-cs"/>
              </a:rPr>
              <a:t>attributed to Vittorio Matteo </a:t>
            </a:r>
            <a:r>
              <a:rPr kumimoji="0" lang="en-US" sz="2000" b="0" i="0" u="none" strike="noStrike" kern="1200" cap="none" spc="0" normalizeH="0" baseline="0" noProof="0" dirty="0" err="1">
                <a:ln>
                  <a:noFill/>
                </a:ln>
                <a:effectLst/>
                <a:uLnTx/>
                <a:uFillTx/>
                <a:latin typeface="+mj-lt"/>
                <a:ea typeface="+mn-ea"/>
                <a:cs typeface="+mn-cs"/>
              </a:rPr>
              <a:t>Corcos</a:t>
            </a:r>
            <a:r>
              <a:rPr kumimoji="0" lang="en-US" sz="2000" b="0" i="0" u="none" strike="noStrike" kern="1200" cap="none" spc="0" normalizeH="0" baseline="0" noProof="0" dirty="0">
                <a:ln>
                  <a:noFill/>
                </a:ln>
                <a:effectLst/>
                <a:uLnTx/>
                <a:uFillTx/>
                <a:latin typeface="+mj-lt"/>
                <a:ea typeface="+mn-ea"/>
                <a:cs typeface="+mn-cs"/>
              </a:rPr>
              <a:t> (</a:t>
            </a:r>
            <a:r>
              <a:rPr lang="en-GB" sz="2000" b="0" i="0" dirty="0">
                <a:effectLst/>
                <a:latin typeface="+mj-lt"/>
              </a:rPr>
              <a:t>1859-1933</a:t>
            </a:r>
            <a:r>
              <a:rPr kumimoji="0" lang="en-US" sz="2000" b="0" i="0" u="none" strike="noStrike" kern="1200" cap="none" spc="0" normalizeH="0" baseline="0" noProof="0" dirty="0">
                <a:ln>
                  <a:noFill/>
                </a:ln>
                <a:effectLst/>
                <a:uLnTx/>
                <a:uFillTx/>
                <a:latin typeface="+mj-lt"/>
                <a:ea typeface="+mn-ea"/>
                <a:cs typeface="+mn-cs"/>
              </a:rPr>
              <a:t>)</a:t>
            </a:r>
          </a:p>
        </p:txBody>
      </p:sp>
      <p:sp>
        <p:nvSpPr>
          <p:cNvPr id="4" name="Rectangle 3">
            <a:extLst>
              <a:ext uri="{FF2B5EF4-FFF2-40B4-BE49-F238E27FC236}">
                <a16:creationId xmlns:a16="http://schemas.microsoft.com/office/drawing/2014/main" id="{4E12A818-F02A-8BF4-D03E-E60185F0913F}"/>
              </a:ext>
            </a:extLst>
          </p:cNvPr>
          <p:cNvSpPr/>
          <p:nvPr/>
        </p:nvSpPr>
        <p:spPr>
          <a:xfrm>
            <a:off x="524647" y="823183"/>
            <a:ext cx="6340687" cy="400110"/>
          </a:xfrm>
          <a:prstGeom prst="rect">
            <a:avLst/>
          </a:prstGeom>
        </p:spPr>
        <p:txBody>
          <a:bodyPr wrap="square">
            <a:spAutoFit/>
          </a:bodyPr>
          <a:lstStyle/>
          <a:p>
            <a:pPr lvl="0" algn="l" eaLnBrk="0" fontAlgn="base" hangingPunct="0">
              <a:spcBef>
                <a:spcPct val="0"/>
              </a:spcBef>
              <a:spcAft>
                <a:spcPct val="0"/>
              </a:spcAft>
              <a:defRPr/>
            </a:pPr>
            <a:r>
              <a:rPr lang="en-US" sz="2000" b="0" i="0" dirty="0">
                <a:solidFill>
                  <a:srgbClr val="050505"/>
                </a:solidFill>
                <a:effectLst/>
                <a:latin typeface="+mj-lt"/>
              </a:rPr>
              <a:t>What in your opinion is depicted on this painting?</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p:txBody>
      </p:sp>
      <p:pic>
        <p:nvPicPr>
          <p:cNvPr id="8" name="Picture 7">
            <a:extLst>
              <a:ext uri="{FF2B5EF4-FFF2-40B4-BE49-F238E27FC236}">
                <a16:creationId xmlns:a16="http://schemas.microsoft.com/office/drawing/2014/main" id="{B0F14C73-DEA3-F0C7-D38A-F0C7352E8B8E}"/>
              </a:ext>
            </a:extLst>
          </p:cNvPr>
          <p:cNvPicPr>
            <a:picLocks noChangeAspect="1"/>
          </p:cNvPicPr>
          <p:nvPr/>
        </p:nvPicPr>
        <p:blipFill>
          <a:blip r:embed="rId4"/>
          <a:stretch>
            <a:fillRect/>
          </a:stretch>
        </p:blipFill>
        <p:spPr>
          <a:xfrm>
            <a:off x="4398749" y="2100059"/>
            <a:ext cx="3885716" cy="2483811"/>
          </a:xfrm>
          <a:prstGeom prst="rect">
            <a:avLst/>
          </a:prstGeom>
        </p:spPr>
      </p:pic>
    </p:spTree>
    <p:extLst>
      <p:ext uri="{BB962C8B-B14F-4D97-AF65-F5344CB8AC3E}">
        <p14:creationId xmlns:p14="http://schemas.microsoft.com/office/powerpoint/2010/main" val="179750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rgbClr val="000066"/>
                </a:solidFill>
              </a:rPr>
              <a:t>Question 2:</a:t>
            </a:r>
            <a:r>
              <a:rPr lang="en-US" dirty="0">
                <a:solidFill>
                  <a:schemeClr val="accent2">
                    <a:lumMod val="50000"/>
                  </a:schemeClr>
                </a:solidFill>
              </a:rPr>
              <a:t> PollEv.com/2023mp</a:t>
            </a:r>
            <a:r>
              <a:rPr lang="en-US" altLang="en-US" dirty="0">
                <a:solidFill>
                  <a:srgbClr val="000066"/>
                </a:solidFill>
              </a:rPr>
              <a:t> </a:t>
            </a:r>
          </a:p>
        </p:txBody>
      </p:sp>
      <p:sp>
        <p:nvSpPr>
          <p:cNvPr id="17" name="Content Placeholder 4">
            <a:extLst>
              <a:ext uri="{FF2B5EF4-FFF2-40B4-BE49-F238E27FC236}">
                <a16:creationId xmlns:a16="http://schemas.microsoft.com/office/drawing/2014/main" id="{C1B03A35-6FC6-4A64-8132-3D4C0110924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37</a:t>
            </a:fld>
            <a:endParaRPr lang="en-US" b="0" kern="0"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E2D5A1D-4A97-4A64-B1C4-CD945C9236C9}"/>
                  </a:ext>
                </a:extLst>
              </p:cNvPr>
              <p:cNvSpPr/>
              <p:nvPr/>
            </p:nvSpPr>
            <p:spPr>
              <a:xfrm>
                <a:off x="351065" y="822352"/>
                <a:ext cx="6652850" cy="707886"/>
              </a:xfrm>
              <a:prstGeom prst="rect">
                <a:avLst/>
              </a:prstGeom>
            </p:spPr>
            <p:txBody>
              <a:bodyPr wrap="square">
                <a:spAutoFit/>
              </a:bodyPr>
              <a:lstStyle/>
              <a:p>
                <a:pPr algn="l"/>
                <a:r>
                  <a:rPr lang="en-US" sz="2000" b="0" dirty="0">
                    <a:latin typeface="+mj-lt"/>
                  </a:rPr>
                  <a:t>An ideal dipole oscillates along the </a:t>
                </a:r>
                <a14:m>
                  <m:oMath xmlns:m="http://schemas.openxmlformats.org/officeDocument/2006/math">
                    <m:acc>
                      <m:accPr>
                        <m:chr m:val="̂"/>
                        <m:ctrlPr>
                          <a:rPr lang="en-US" sz="2000" b="0" i="1" dirty="0">
                            <a:latin typeface="Cambria Math" panose="02040503050406030204" pitchFamily="18" charset="0"/>
                            <a:ea typeface="Cambria Math" panose="02040503050406030204" pitchFamily="18" charset="0"/>
                          </a:rPr>
                        </m:ctrlPr>
                      </m:accPr>
                      <m:e>
                        <m:r>
                          <a:rPr lang="en-US" sz="2000" i="1" dirty="0">
                            <a:latin typeface="Cambria Math" panose="02040503050406030204" pitchFamily="18" charset="0"/>
                            <a:ea typeface="Cambria Math" panose="02040503050406030204" pitchFamily="18" charset="0"/>
                          </a:rPr>
                          <m:t>𝒛</m:t>
                        </m:r>
                      </m:e>
                    </m:acc>
                    <m:r>
                      <a:rPr lang="en-US" sz="2000" i="1" dirty="0">
                        <a:latin typeface="Cambria Math" panose="02040503050406030204" pitchFamily="18" charset="0"/>
                        <a:ea typeface="Cambria Math" panose="02040503050406030204" pitchFamily="18" charset="0"/>
                      </a:rPr>
                      <m:t> </m:t>
                    </m:r>
                  </m:oMath>
                </a14:m>
                <a:r>
                  <a:rPr lang="en-US" sz="2000" b="0" dirty="0">
                    <a:latin typeface="+mj-lt"/>
                  </a:rPr>
                  <a:t>-direction.</a:t>
                </a:r>
              </a:p>
              <a:p>
                <a:pPr algn="l"/>
                <a:r>
                  <a:rPr lang="en-US" sz="2000" b="0" dirty="0">
                    <a:latin typeface="+mj-lt"/>
                  </a:rPr>
                  <a:t>At which polar angle is the maximum of intensity radiated?</a:t>
                </a:r>
                <a:endParaRPr lang="en-US" sz="2000" dirty="0">
                  <a:latin typeface="+mj-lt"/>
                </a:endParaRPr>
              </a:p>
            </p:txBody>
          </p:sp>
        </mc:Choice>
        <mc:Fallback xmlns="">
          <p:sp>
            <p:nvSpPr>
              <p:cNvPr id="8" name="Rectangle 7">
                <a:extLst>
                  <a:ext uri="{FF2B5EF4-FFF2-40B4-BE49-F238E27FC236}">
                    <a16:creationId xmlns:a16="http://schemas.microsoft.com/office/drawing/2014/main" id="{AE2D5A1D-4A97-4A64-B1C4-CD945C9236C9}"/>
                  </a:ext>
                </a:extLst>
              </p:cNvPr>
              <p:cNvSpPr>
                <a:spLocks noRot="1" noChangeAspect="1" noMove="1" noResize="1" noEditPoints="1" noAdjustHandles="1" noChangeArrowheads="1" noChangeShapeType="1" noTextEdit="1"/>
              </p:cNvSpPr>
              <p:nvPr/>
            </p:nvSpPr>
            <p:spPr>
              <a:xfrm>
                <a:off x="351065" y="822352"/>
                <a:ext cx="6652850" cy="707886"/>
              </a:xfrm>
              <a:prstGeom prst="rect">
                <a:avLst/>
              </a:prstGeom>
              <a:blipFill>
                <a:blip r:embed="rId3"/>
                <a:stretch>
                  <a:fillRect l="-1008"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41693378-17D7-41BA-B4EF-5C0011CCE38A}"/>
                  </a:ext>
                </a:extLst>
              </p:cNvPr>
              <p:cNvSpPr/>
              <p:nvPr/>
            </p:nvSpPr>
            <p:spPr>
              <a:xfrm>
                <a:off x="492190" y="2104978"/>
                <a:ext cx="4572000" cy="1631216"/>
              </a:xfrm>
              <a:prstGeom prst="rect">
                <a:avLst/>
              </a:prstGeom>
            </p:spPr>
            <p:txBody>
              <a:bodyPr>
                <a:spAutoFit/>
              </a:bodyPr>
              <a:lstStyle/>
              <a:p>
                <a:pPr algn="l"/>
                <a:r>
                  <a:rPr lang="en-US" sz="2000" b="0" dirty="0">
                    <a:solidFill>
                      <a:srgbClr val="00B050"/>
                    </a:solidFill>
                    <a:latin typeface="+mj-lt"/>
                  </a:rPr>
                  <a:t>Answer</a:t>
                </a:r>
              </a:p>
              <a:p>
                <a:pPr algn="l"/>
                <a:r>
                  <a:rPr lang="en-US" sz="2000" b="0" dirty="0">
                    <a:latin typeface="+mj-lt"/>
                  </a:rPr>
                  <a:t>A.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=0</m:t>
                    </m:r>
                  </m:oMath>
                </a14:m>
                <a:endParaRPr lang="en-US" sz="2000" b="0" dirty="0">
                  <a:latin typeface="+mj-lt"/>
                </a:endParaRPr>
              </a:p>
              <a:p>
                <a:pPr algn="l"/>
                <a:r>
                  <a:rPr lang="en-US" sz="2000" b="0" dirty="0">
                    <a:latin typeface="+mj-lt"/>
                  </a:rPr>
                  <a:t>B.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/2</m:t>
                    </m:r>
                  </m:oMath>
                </a14:m>
                <a:endParaRPr lang="en-US" sz="2000" b="0" dirty="0">
                  <a:latin typeface="+mj-lt"/>
                </a:endParaRPr>
              </a:p>
              <a:p>
                <a:pPr algn="l"/>
                <a:r>
                  <a:rPr lang="en-US" sz="2000" b="0" dirty="0">
                    <a:latin typeface="+mj-lt"/>
                  </a:rPr>
                  <a:t>C.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𝜋</m:t>
                    </m:r>
                  </m:oMath>
                </a14:m>
                <a:endParaRPr lang="en-US" sz="2000" b="0" dirty="0">
                  <a:latin typeface="+mj-lt"/>
                </a:endParaRPr>
              </a:p>
              <a:p>
                <a:pPr algn="l"/>
                <a:r>
                  <a:rPr lang="en-US" sz="2000" b="0" dirty="0">
                    <a:latin typeface="+mj-lt"/>
                  </a:rPr>
                  <a:t>D. At all angles</a:t>
                </a:r>
              </a:p>
            </p:txBody>
          </p:sp>
        </mc:Choice>
        <mc:Fallback xmlns="">
          <p:sp>
            <p:nvSpPr>
              <p:cNvPr id="23" name="Rectangle 22">
                <a:extLst>
                  <a:ext uri="{FF2B5EF4-FFF2-40B4-BE49-F238E27FC236}">
                    <a16:creationId xmlns:a16="http://schemas.microsoft.com/office/drawing/2014/main" id="{41693378-17D7-41BA-B4EF-5C0011CCE38A}"/>
                  </a:ext>
                </a:extLst>
              </p:cNvPr>
              <p:cNvSpPr>
                <a:spLocks noRot="1" noChangeAspect="1" noMove="1" noResize="1" noEditPoints="1" noAdjustHandles="1" noChangeArrowheads="1" noChangeShapeType="1" noTextEdit="1"/>
              </p:cNvSpPr>
              <p:nvPr/>
            </p:nvSpPr>
            <p:spPr>
              <a:xfrm>
                <a:off x="492190" y="2104978"/>
                <a:ext cx="4572000" cy="1631216"/>
              </a:xfrm>
              <a:prstGeom prst="rect">
                <a:avLst/>
              </a:prstGeom>
              <a:blipFill>
                <a:blip r:embed="rId4"/>
                <a:stretch>
                  <a:fillRect l="-1467" t="-1866" b="-5597"/>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FEE2795A-BF52-400A-B465-C058DA5C66A5}"/>
              </a:ext>
            </a:extLst>
          </p:cNvPr>
          <p:cNvSpPr/>
          <p:nvPr/>
        </p:nvSpPr>
        <p:spPr>
          <a:xfrm>
            <a:off x="9124122" y="6449590"/>
            <a:ext cx="3011142"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PollEv.com/2023mp, Lecture 32</a:t>
            </a:r>
            <a:endParaRPr kumimoji="0" lang="en-US" sz="14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1" name="Picture 40">
            <a:extLst>
              <a:ext uri="{FF2B5EF4-FFF2-40B4-BE49-F238E27FC236}">
                <a16:creationId xmlns:a16="http://schemas.microsoft.com/office/drawing/2014/main" id="{6DC7E450-82DB-43CA-8373-0D3F13C02330}"/>
              </a:ext>
            </a:extLst>
          </p:cNvPr>
          <p:cNvPicPr>
            <a:picLocks noChangeAspect="1"/>
          </p:cNvPicPr>
          <p:nvPr/>
        </p:nvPicPr>
        <p:blipFill>
          <a:blip r:embed="rId5"/>
          <a:stretch>
            <a:fillRect/>
          </a:stretch>
        </p:blipFill>
        <p:spPr>
          <a:xfrm>
            <a:off x="6496856" y="1234708"/>
            <a:ext cx="5166519" cy="3773806"/>
          </a:xfrm>
          <a:prstGeom prst="rect">
            <a:avLst/>
          </a:prstGeom>
        </p:spPr>
      </p:pic>
      <p:cxnSp>
        <p:nvCxnSpPr>
          <p:cNvPr id="42" name="Straight Arrow Connector 41">
            <a:extLst>
              <a:ext uri="{FF2B5EF4-FFF2-40B4-BE49-F238E27FC236}">
                <a16:creationId xmlns:a16="http://schemas.microsoft.com/office/drawing/2014/main" id="{6B116588-A8DB-4ADA-B086-245502BC9C83}"/>
              </a:ext>
            </a:extLst>
          </p:cNvPr>
          <p:cNvCxnSpPr/>
          <p:nvPr/>
        </p:nvCxnSpPr>
        <p:spPr bwMode="auto">
          <a:xfrm flipV="1">
            <a:off x="9069730" y="1420155"/>
            <a:ext cx="2017" cy="140383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ABFB6C13-5145-479D-B221-2EC60CCDE576}"/>
              </a:ext>
            </a:extLst>
          </p:cNvPr>
          <p:cNvCxnSpPr/>
          <p:nvPr/>
        </p:nvCxnSpPr>
        <p:spPr bwMode="auto">
          <a:xfrm flipV="1">
            <a:off x="11323287" y="3321992"/>
            <a:ext cx="747226" cy="1"/>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A6681BF-6BC1-47E6-9B31-13F690528B45}"/>
                  </a:ext>
                </a:extLst>
              </p:cNvPr>
              <p:cNvSpPr/>
              <p:nvPr/>
            </p:nvSpPr>
            <p:spPr>
              <a:xfrm>
                <a:off x="9132182" y="1209047"/>
                <a:ext cx="4283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panose="02040503050406030204" pitchFamily="18" charset="0"/>
                              <a:ea typeface="Cambria Math" panose="02040503050406030204" pitchFamily="18" charset="0"/>
                            </a:rPr>
                            <m:t>𝒛</m:t>
                          </m:r>
                        </m:e>
                      </m:acc>
                    </m:oMath>
                  </m:oMathPara>
                </a14:m>
                <a:endParaRPr lang="en-US" sz="2400" dirty="0"/>
              </a:p>
            </p:txBody>
          </p:sp>
        </mc:Choice>
        <mc:Fallback xmlns="">
          <p:sp>
            <p:nvSpPr>
              <p:cNvPr id="44" name="Rectangle 43">
                <a:extLst>
                  <a:ext uri="{FF2B5EF4-FFF2-40B4-BE49-F238E27FC236}">
                    <a16:creationId xmlns:a16="http://schemas.microsoft.com/office/drawing/2014/main" id="{2A6681BF-6BC1-47E6-9B31-13F690528B45}"/>
                  </a:ext>
                </a:extLst>
              </p:cNvPr>
              <p:cNvSpPr>
                <a:spLocks noRot="1" noChangeAspect="1" noMove="1" noResize="1" noEditPoints="1" noAdjustHandles="1" noChangeArrowheads="1" noChangeShapeType="1" noTextEdit="1"/>
              </p:cNvSpPr>
              <p:nvPr/>
            </p:nvSpPr>
            <p:spPr>
              <a:xfrm>
                <a:off x="9132182" y="1209047"/>
                <a:ext cx="428322" cy="461665"/>
              </a:xfrm>
              <a:prstGeom prst="rect">
                <a:avLst/>
              </a:prstGeom>
              <a:blipFill>
                <a:blip r:embed="rId6"/>
                <a:stretch>
                  <a:fillRect t="-2632"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CF4D642-71C3-4A46-B85E-52C9CD96E7A8}"/>
                  </a:ext>
                </a:extLst>
              </p:cNvPr>
              <p:cNvSpPr/>
              <p:nvPr/>
            </p:nvSpPr>
            <p:spPr>
              <a:xfrm>
                <a:off x="11890430" y="3292755"/>
                <a:ext cx="301570" cy="461665"/>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a:ea typeface="Cambria Math" panose="02040503050406030204" pitchFamily="18" charset="0"/>
                            </a:rPr>
                            <m:t>𝒚</m:t>
                          </m:r>
                        </m:e>
                      </m:acc>
                    </m:oMath>
                  </m:oMathPara>
                </a14:m>
                <a:endParaRPr lang="en-US" sz="2400" dirty="0"/>
              </a:p>
            </p:txBody>
          </p:sp>
        </mc:Choice>
        <mc:Fallback xmlns="">
          <p:sp>
            <p:nvSpPr>
              <p:cNvPr id="45" name="Rectangle 44">
                <a:extLst>
                  <a:ext uri="{FF2B5EF4-FFF2-40B4-BE49-F238E27FC236}">
                    <a16:creationId xmlns:a16="http://schemas.microsoft.com/office/drawing/2014/main" id="{FCF4D642-71C3-4A46-B85E-52C9CD96E7A8}"/>
                  </a:ext>
                </a:extLst>
              </p:cNvPr>
              <p:cNvSpPr>
                <a:spLocks noRot="1" noChangeAspect="1" noMove="1" noResize="1" noEditPoints="1" noAdjustHandles="1" noChangeArrowheads="1" noChangeShapeType="1" noTextEdit="1"/>
              </p:cNvSpPr>
              <p:nvPr/>
            </p:nvSpPr>
            <p:spPr>
              <a:xfrm>
                <a:off x="11890430" y="3292755"/>
                <a:ext cx="301570" cy="461665"/>
              </a:xfrm>
              <a:prstGeom prst="rect">
                <a:avLst/>
              </a:prstGeom>
              <a:blipFill>
                <a:blip r:embed="rId7"/>
                <a:stretch>
                  <a:fillRect l="-32653" t="-2632" r="-4082"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E9AAA056-B146-4DF0-A415-47FA1972F01C}"/>
                  </a:ext>
                </a:extLst>
              </p:cNvPr>
              <p:cNvSpPr/>
              <p:nvPr/>
            </p:nvSpPr>
            <p:spPr>
              <a:xfrm>
                <a:off x="7112413" y="4471808"/>
                <a:ext cx="44755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dirty="0">
                              <a:latin typeface="Cambria Math" panose="02040503050406030204" pitchFamily="18" charset="0"/>
                              <a:ea typeface="Cambria Math" panose="02040503050406030204" pitchFamily="18" charset="0"/>
                            </a:rPr>
                          </m:ctrlPr>
                        </m:accPr>
                        <m:e>
                          <m:r>
                            <a:rPr lang="en-US" sz="2400" i="1" dirty="0">
                              <a:latin typeface="Cambria Math"/>
                              <a:ea typeface="Cambria Math" panose="02040503050406030204" pitchFamily="18" charset="0"/>
                            </a:rPr>
                            <m:t>𝒙</m:t>
                          </m:r>
                        </m:e>
                      </m:acc>
                    </m:oMath>
                  </m:oMathPara>
                </a14:m>
                <a:endParaRPr lang="en-US" sz="2400" dirty="0"/>
              </a:p>
            </p:txBody>
          </p:sp>
        </mc:Choice>
        <mc:Fallback xmlns="">
          <p:sp>
            <p:nvSpPr>
              <p:cNvPr id="46" name="Rectangle 45">
                <a:extLst>
                  <a:ext uri="{FF2B5EF4-FFF2-40B4-BE49-F238E27FC236}">
                    <a16:creationId xmlns:a16="http://schemas.microsoft.com/office/drawing/2014/main" id="{E9AAA056-B146-4DF0-A415-47FA1972F01C}"/>
                  </a:ext>
                </a:extLst>
              </p:cNvPr>
              <p:cNvSpPr>
                <a:spLocks noRot="1" noChangeAspect="1" noMove="1" noResize="1" noEditPoints="1" noAdjustHandles="1" noChangeArrowheads="1" noChangeShapeType="1" noTextEdit="1"/>
              </p:cNvSpPr>
              <p:nvPr/>
            </p:nvSpPr>
            <p:spPr>
              <a:xfrm>
                <a:off x="7112413" y="4471808"/>
                <a:ext cx="447558" cy="461665"/>
              </a:xfrm>
              <a:prstGeom prst="rect">
                <a:avLst/>
              </a:prstGeom>
              <a:blipFill>
                <a:blip r:embed="rId8"/>
                <a:stretch>
                  <a:fillRect l="-5479" t="-2667" r="-4110"/>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DDC0D368-8840-4089-8F3A-313E5C56D8C7}"/>
              </a:ext>
            </a:extLst>
          </p:cNvPr>
          <p:cNvCxnSpPr/>
          <p:nvPr/>
        </p:nvCxnSpPr>
        <p:spPr bwMode="auto">
          <a:xfrm flipH="1">
            <a:off x="9918232" y="3523588"/>
            <a:ext cx="623409" cy="281278"/>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E36F3860-F762-42BF-A2A9-80289C2A4E10}"/>
              </a:ext>
            </a:extLst>
          </p:cNvPr>
          <p:cNvCxnSpPr/>
          <p:nvPr/>
        </p:nvCxnSpPr>
        <p:spPr bwMode="auto">
          <a:xfrm flipH="1" flipV="1">
            <a:off x="10235473" y="2871805"/>
            <a:ext cx="314713" cy="633121"/>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E252C3CD-BC33-4D38-A5AB-B19E297A87F0}"/>
              </a:ext>
            </a:extLst>
          </p:cNvPr>
          <p:cNvCxnSpPr/>
          <p:nvPr/>
        </p:nvCxnSpPr>
        <p:spPr bwMode="auto">
          <a:xfrm>
            <a:off x="10531719" y="3505121"/>
            <a:ext cx="660497" cy="88243"/>
          </a:xfrm>
          <a:prstGeom prst="straightConnector1">
            <a:avLst/>
          </a:prstGeom>
          <a:noFill/>
          <a:ln w="57150" cap="flat" cmpd="sng" algn="ctr">
            <a:solidFill>
              <a:srgbClr val="000099"/>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53072AF1-912C-4A58-8B65-DE65AAE515AD}"/>
              </a:ext>
            </a:extLst>
          </p:cNvPr>
          <p:cNvCxnSpPr/>
          <p:nvPr/>
        </p:nvCxnSpPr>
        <p:spPr bwMode="auto">
          <a:xfrm flipH="1" flipV="1">
            <a:off x="9057401" y="4781056"/>
            <a:ext cx="7508" cy="841853"/>
          </a:xfrm>
          <a:prstGeom prst="straightConnector1">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2B680EA2-3FC4-4D33-ADEB-B6A1976055FB}"/>
                  </a:ext>
                </a:extLst>
              </p:cNvPr>
              <p:cNvSpPr/>
              <p:nvPr/>
            </p:nvSpPr>
            <p:spPr bwMode="auto">
              <a:xfrm>
                <a:off x="10458877" y="2726186"/>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chemeClr val="tx1">
                                  <a:alpha val="71000"/>
                                </a:schemeClr>
                              </a:solidFill>
                              <a:latin typeface="Cambria Math" panose="02040503050406030204" pitchFamily="18" charset="0"/>
                              <a:ea typeface="Cambria Math" panose="02040503050406030204" pitchFamily="18" charset="0"/>
                            </a:rPr>
                          </m:ctrlPr>
                        </m:accPr>
                        <m:e>
                          <m:r>
                            <a:rPr lang="en-US" sz="2400">
                              <a:solidFill>
                                <a:schemeClr val="tx1">
                                  <a:alpha val="71000"/>
                                </a:schemeClr>
                              </a:solidFill>
                              <a:latin typeface="Cambria Math" panose="02040503050406030204" pitchFamily="18" charset="0"/>
                              <a:ea typeface="Cambria Math" panose="02040503050406030204" pitchFamily="18" charset="0"/>
                            </a:rPr>
                            <m:t>𝐄</m:t>
                          </m:r>
                        </m:e>
                      </m:acc>
                    </m:oMath>
                  </m:oMathPara>
                </a14:m>
                <a:endParaRPr kumimoji="0" lang="en-US" sz="2400" b="1" i="0" u="none" strike="noStrike" cap="none" normalizeH="0" baseline="0" dirty="0">
                  <a:ln>
                    <a:noFill/>
                  </a:ln>
                  <a:solidFill>
                    <a:schemeClr val="tx1">
                      <a:alpha val="71000"/>
                    </a:schemeClr>
                  </a:solidFill>
                  <a:effectLst/>
                </a:endParaRPr>
              </a:p>
            </p:txBody>
          </p:sp>
        </mc:Choice>
        <mc:Fallback xmlns="">
          <p:sp>
            <p:nvSpPr>
              <p:cNvPr id="51" name="Oval 50">
                <a:extLst>
                  <a:ext uri="{FF2B5EF4-FFF2-40B4-BE49-F238E27FC236}">
                    <a16:creationId xmlns:a16="http://schemas.microsoft.com/office/drawing/2014/main" id="{2B680EA2-3FC4-4D33-ADEB-B6A1976055FB}"/>
                  </a:ext>
                </a:extLst>
              </p:cNvPr>
              <p:cNvSpPr>
                <a:spLocks noRot="1" noChangeAspect="1" noMove="1" noResize="1" noEditPoints="1" noAdjustHandles="1" noChangeArrowheads="1" noChangeShapeType="1" noTextEdit="1"/>
              </p:cNvSpPr>
              <p:nvPr/>
            </p:nvSpPr>
            <p:spPr bwMode="auto">
              <a:xfrm>
                <a:off x="10458877" y="2726186"/>
                <a:ext cx="350897" cy="414088"/>
              </a:xfrm>
              <a:prstGeom prst="ellipse">
                <a:avLst/>
              </a:prstGeom>
              <a:blipFill>
                <a:blip r:embed="rId9"/>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54B8D075-0E13-44FB-A961-F606CD03289E}"/>
                  </a:ext>
                </a:extLst>
              </p:cNvPr>
              <p:cNvSpPr/>
              <p:nvPr/>
            </p:nvSpPr>
            <p:spPr bwMode="auto">
              <a:xfrm>
                <a:off x="10629906" y="3678390"/>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a14:m>
                  <m:oMathPara xmlns:m="http://schemas.openxmlformats.org/officeDocument/2006/math">
                    <m:oMathParaPr>
                      <m:jc m:val="centerGroup"/>
                    </m:oMathParaPr>
                    <m:oMath xmlns:m="http://schemas.openxmlformats.org/officeDocument/2006/math">
                      <m:acc>
                        <m:accPr>
                          <m:chr m:val="⃗"/>
                          <m:ctrlPr>
                            <a:rPr lang="en-US" sz="2400" b="0" i="1">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𝐒</m:t>
                          </m:r>
                        </m:e>
                      </m:acc>
                    </m:oMath>
                  </m:oMathPara>
                </a14:m>
                <a:endParaRPr kumimoji="0" lang="en-US" sz="2400" b="1" i="0" u="none" strike="noStrike" cap="none" normalizeH="0" baseline="0" dirty="0">
                  <a:ln>
                    <a:noFill/>
                  </a:ln>
                  <a:solidFill>
                    <a:schemeClr val="tx1">
                      <a:alpha val="71000"/>
                    </a:schemeClr>
                  </a:solidFill>
                  <a:effectLst/>
                </a:endParaRPr>
              </a:p>
            </p:txBody>
          </p:sp>
        </mc:Choice>
        <mc:Fallback xmlns="">
          <p:sp>
            <p:nvSpPr>
              <p:cNvPr id="52" name="Oval 51">
                <a:extLst>
                  <a:ext uri="{FF2B5EF4-FFF2-40B4-BE49-F238E27FC236}">
                    <a16:creationId xmlns:a16="http://schemas.microsoft.com/office/drawing/2014/main" id="{54B8D075-0E13-44FB-A961-F606CD03289E}"/>
                  </a:ext>
                </a:extLst>
              </p:cNvPr>
              <p:cNvSpPr>
                <a:spLocks noRot="1" noChangeAspect="1" noMove="1" noResize="1" noEditPoints="1" noAdjustHandles="1" noChangeArrowheads="1" noChangeShapeType="1" noTextEdit="1"/>
              </p:cNvSpPr>
              <p:nvPr/>
            </p:nvSpPr>
            <p:spPr bwMode="auto">
              <a:xfrm>
                <a:off x="10629906" y="3678390"/>
                <a:ext cx="350897" cy="414088"/>
              </a:xfrm>
              <a:prstGeom prst="ellipse">
                <a:avLst/>
              </a:prstGeom>
              <a:blipFill>
                <a:blip r:embed="rId10"/>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5F117960-F976-469C-94C4-25D49354F613}"/>
                  </a:ext>
                </a:extLst>
              </p:cNvPr>
              <p:cNvSpPr/>
              <p:nvPr/>
            </p:nvSpPr>
            <p:spPr bwMode="auto">
              <a:xfrm>
                <a:off x="9784445" y="3859128"/>
                <a:ext cx="350897" cy="414088"/>
              </a:xfrm>
              <a:prstGeom prst="ellipse">
                <a:avLst/>
              </a:prstGeom>
              <a:solidFill>
                <a:schemeClr val="bg1">
                  <a:alpha val="74000"/>
                </a:schemeClr>
              </a:solidFill>
              <a:ln w="19050" cap="flat" cmpd="sng" algn="ctr">
                <a:noFill/>
                <a:prstDash val="solid"/>
                <a:round/>
                <a:headEnd type="none" w="med" len="med"/>
                <a:tailEnd type="arrow" w="med" len="med"/>
              </a:ln>
              <a:effectLst/>
            </p:spPr>
            <p:txBody>
              <a:bodyPr vert="horz" wrap="none" lIns="36000" tIns="0" rIns="0" bIns="0" numCol="1" rtlCol="0" anchor="ctr" anchorCtr="0" compatLnSpc="1">
                <a:prstTxWarp prst="textNoShape">
                  <a:avLst/>
                </a:prstTxWarp>
                <a:noAutofit/>
              </a:bodyPr>
              <a:lstStyle/>
              <a:p>
                <a:pPr/>
                <a14:m>
                  <m:oMathPara xmlns:m="http://schemas.openxmlformats.org/officeDocument/2006/math">
                    <m:oMathParaPr>
                      <m:jc m:val="centerGroup"/>
                    </m:oMathParaPr>
                    <m:oMath xmlns:m="http://schemas.openxmlformats.org/officeDocument/2006/math">
                      <m:acc>
                        <m:accPr>
                          <m:chr m:val="⃗"/>
                          <m:ctrlPr>
                            <a:rPr lang="en-US" sz="2400" b="0" i="1">
                              <a:latin typeface="Cambria Math" panose="02040503050406030204" pitchFamily="18" charset="0"/>
                              <a:ea typeface="Cambria Math" panose="02040503050406030204" pitchFamily="18" charset="0"/>
                            </a:rPr>
                          </m:ctrlPr>
                        </m:accPr>
                        <m:e>
                          <m:r>
                            <a:rPr lang="en-US" sz="2400">
                              <a:latin typeface="Cambria Math" panose="02040503050406030204" pitchFamily="18" charset="0"/>
                              <a:ea typeface="Cambria Math" panose="02040503050406030204" pitchFamily="18" charset="0"/>
                            </a:rPr>
                            <m:t>𝐁</m:t>
                          </m:r>
                        </m:e>
                      </m:acc>
                    </m:oMath>
                  </m:oMathPara>
                </a14:m>
                <a:endParaRPr kumimoji="0" lang="en-US" sz="2400" b="1" i="0" u="none" strike="noStrike" cap="none" normalizeH="0" baseline="0" dirty="0">
                  <a:ln>
                    <a:noFill/>
                  </a:ln>
                  <a:solidFill>
                    <a:schemeClr val="tx1">
                      <a:alpha val="71000"/>
                    </a:schemeClr>
                  </a:solidFill>
                  <a:effectLst/>
                </a:endParaRPr>
              </a:p>
            </p:txBody>
          </p:sp>
        </mc:Choice>
        <mc:Fallback xmlns="">
          <p:sp>
            <p:nvSpPr>
              <p:cNvPr id="53" name="Oval 52">
                <a:extLst>
                  <a:ext uri="{FF2B5EF4-FFF2-40B4-BE49-F238E27FC236}">
                    <a16:creationId xmlns:a16="http://schemas.microsoft.com/office/drawing/2014/main" id="{5F117960-F976-469C-94C4-25D49354F613}"/>
                  </a:ext>
                </a:extLst>
              </p:cNvPr>
              <p:cNvSpPr>
                <a:spLocks noRot="1" noChangeAspect="1" noMove="1" noResize="1" noEditPoints="1" noAdjustHandles="1" noChangeArrowheads="1" noChangeShapeType="1" noTextEdit="1"/>
              </p:cNvSpPr>
              <p:nvPr/>
            </p:nvSpPr>
            <p:spPr bwMode="auto">
              <a:xfrm>
                <a:off x="9784445" y="3859128"/>
                <a:ext cx="350897" cy="414088"/>
              </a:xfrm>
              <a:prstGeom prst="ellipse">
                <a:avLst/>
              </a:prstGeom>
              <a:blipFill>
                <a:blip r:embed="rId11"/>
                <a:stretch>
                  <a:fillRect/>
                </a:stretch>
              </a:blipFill>
              <a:ln w="19050" cap="flat" cmpd="sng" algn="ctr">
                <a:noFill/>
                <a:prstDash val="solid"/>
                <a:round/>
                <a:headEnd type="none" w="med" len="med"/>
                <a:tailEnd type="arrow" w="med" len="med"/>
              </a:ln>
              <a:effectLst/>
            </p:spPr>
            <p:txBody>
              <a:bodyPr/>
              <a:lstStyle/>
              <a:p>
                <a:r>
                  <a:rPr lang="en-US">
                    <a:noFill/>
                  </a:rPr>
                  <a:t> </a:t>
                </a:r>
              </a:p>
            </p:txBody>
          </p:sp>
        </mc:Fallback>
      </mc:AlternateContent>
      <p:cxnSp>
        <p:nvCxnSpPr>
          <p:cNvPr id="54" name="Straight Arrow Connector 53">
            <a:extLst>
              <a:ext uri="{FF2B5EF4-FFF2-40B4-BE49-F238E27FC236}">
                <a16:creationId xmlns:a16="http://schemas.microsoft.com/office/drawing/2014/main" id="{F165A324-C408-4FC1-8C2E-37B8FB1AEB4C}"/>
              </a:ext>
            </a:extLst>
          </p:cNvPr>
          <p:cNvCxnSpPr/>
          <p:nvPr/>
        </p:nvCxnSpPr>
        <p:spPr bwMode="auto">
          <a:xfrm flipV="1">
            <a:off x="9071747" y="3324895"/>
            <a:ext cx="2392442" cy="7873"/>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26B07A73-9CC8-42CC-AC51-53BB9EB22FD2}"/>
              </a:ext>
            </a:extLst>
          </p:cNvPr>
          <p:cNvCxnSpPr/>
          <p:nvPr/>
        </p:nvCxnSpPr>
        <p:spPr bwMode="auto">
          <a:xfrm flipV="1">
            <a:off x="8141138" y="3285893"/>
            <a:ext cx="973294" cy="1047637"/>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EB10E507-74AF-4DBE-9DE9-8EBD17CFB2A2}"/>
              </a:ext>
            </a:extLst>
          </p:cNvPr>
          <p:cNvCxnSpPr/>
          <p:nvPr/>
        </p:nvCxnSpPr>
        <p:spPr bwMode="auto">
          <a:xfrm flipH="1">
            <a:off x="7483869" y="4163033"/>
            <a:ext cx="828874" cy="892240"/>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a:extLst>
              <a:ext uri="{FF2B5EF4-FFF2-40B4-BE49-F238E27FC236}">
                <a16:creationId xmlns:a16="http://schemas.microsoft.com/office/drawing/2014/main" id="{7395BE1A-F7EA-4D47-BB29-B776768456A5}"/>
              </a:ext>
            </a:extLst>
          </p:cNvPr>
          <p:cNvCxnSpPr/>
          <p:nvPr/>
        </p:nvCxnSpPr>
        <p:spPr bwMode="auto">
          <a:xfrm flipV="1">
            <a:off x="9062462" y="2850681"/>
            <a:ext cx="11548" cy="1930375"/>
          </a:xfrm>
          <a:prstGeom prst="straightConnector1">
            <a:avLst/>
          </a:prstGeom>
          <a:noFill/>
          <a:ln w="38100" cap="flat" cmpd="sng" algn="ctr">
            <a:solidFill>
              <a:srgbClr val="FF9999"/>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833A8591-8B61-4864-AC48-CC33672443EC}"/>
              </a:ext>
            </a:extLst>
          </p:cNvPr>
          <p:cNvCxnSpPr/>
          <p:nvPr/>
        </p:nvCxnSpPr>
        <p:spPr bwMode="auto">
          <a:xfrm>
            <a:off x="9079071" y="3345187"/>
            <a:ext cx="1462570" cy="167626"/>
          </a:xfrm>
          <a:prstGeom prst="straightConnector1">
            <a:avLst/>
          </a:prstGeom>
          <a:noFill/>
          <a:ln w="38100" cap="flat" cmpd="sng" algn="ctr">
            <a:solidFill>
              <a:schemeClr val="accent2">
                <a:lumMod val="60000"/>
                <a:lumOff val="40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a:extLst>
              <a:ext uri="{FF2B5EF4-FFF2-40B4-BE49-F238E27FC236}">
                <a16:creationId xmlns:a16="http://schemas.microsoft.com/office/drawing/2014/main" id="{BEC40E7A-9C46-4E76-90A4-22F3330D0CE0}"/>
              </a:ext>
            </a:extLst>
          </p:cNvPr>
          <p:cNvSpPr/>
          <p:nvPr/>
        </p:nvSpPr>
        <p:spPr>
          <a:xfrm>
            <a:off x="474323" y="4710858"/>
            <a:ext cx="1218859" cy="400110"/>
          </a:xfrm>
          <a:prstGeom prst="rect">
            <a:avLst/>
          </a:prstGeom>
        </p:spPr>
        <p:txBody>
          <a:bodyPr wrap="none">
            <a:spAutoFit/>
          </a:bodyPr>
          <a:lstStyle/>
          <a:p>
            <a:r>
              <a:rPr lang="en-US" sz="2000" b="0" dirty="0">
                <a:solidFill>
                  <a:srgbClr val="00B050"/>
                </a:solidFill>
                <a:latin typeface="+mj-lt"/>
              </a:rPr>
              <a:t>Answer B</a:t>
            </a:r>
            <a:endParaRPr lang="en-US" sz="2000" dirty="0">
              <a:solidFill>
                <a:srgbClr val="00B050"/>
              </a:solidFill>
              <a:latin typeface="+mj-lt"/>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83863FC7-D533-4BCE-82C0-ED67F7CCA92C}"/>
                  </a:ext>
                </a:extLst>
              </p:cNvPr>
              <p:cNvSpPr/>
              <p:nvPr/>
            </p:nvSpPr>
            <p:spPr>
              <a:xfrm>
                <a:off x="401881" y="5066183"/>
                <a:ext cx="2874312" cy="794833"/>
              </a:xfrm>
              <a:prstGeom prst="rect">
                <a:avLst/>
              </a:prstGeom>
              <a:ln w="19050">
                <a:no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𝐒</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sSubSup>
                            <m:sSubSupPr>
                              <m:ctrlPr>
                                <a:rPr lang="ru-RU" sz="2000" b="0" i="1">
                                  <a:latin typeface="Cambria Math" panose="02040503050406030204" pitchFamily="18" charset="0"/>
                                  <a:ea typeface="Cambria Math" panose="02040503050406030204" pitchFamily="18" charset="0"/>
                                </a:rPr>
                              </m:ctrlPr>
                            </m:sSubSupPr>
                            <m:e>
                              <m:r>
                                <a:rPr lang="en-US" sz="2000" b="0" i="1">
                                  <a:latin typeface="Cambria Math" panose="02040503050406030204" pitchFamily="18" charset="0"/>
                                  <a:ea typeface="Cambria Math" panose="02040503050406030204" pitchFamily="18" charset="0"/>
                                </a:rPr>
                                <m:t>𝑝</m:t>
                              </m:r>
                            </m:e>
                            <m:sub>
                              <m:r>
                                <a:rPr lang="en-US" sz="2000" b="0" i="1">
                                  <a:latin typeface="Cambria Math" panose="02040503050406030204" pitchFamily="18" charset="0"/>
                                  <a:ea typeface="Cambria Math" panose="02040503050406030204" pitchFamily="18" charset="0"/>
                                </a:rPr>
                                <m:t>0</m:t>
                              </m:r>
                            </m:sub>
                            <m:sup>
                              <m:r>
                                <a:rPr lang="en-US" sz="2000" b="0" i="1">
                                  <a:latin typeface="Cambria Math" panose="02040503050406030204" pitchFamily="18" charset="0"/>
                                  <a:ea typeface="Cambria Math" panose="02040503050406030204" pitchFamily="18" charset="0"/>
                                </a:rPr>
                                <m:t>2</m:t>
                              </m:r>
                            </m:sup>
                          </m:sSubSup>
                          <m:sSup>
                            <m:sSupPr>
                              <m:ctrlPr>
                                <a:rPr lang="en-US" sz="2000" b="0" i="1" dirty="0">
                                  <a:latin typeface="Cambria Math" panose="02040503050406030204" pitchFamily="18" charset="0"/>
                                  <a:ea typeface="Cambria Math" panose="02040503050406030204" pitchFamily="18" charset="0"/>
                                </a:rPr>
                              </m:ctrlPr>
                            </m:sSupPr>
                            <m:e>
                              <m:r>
                                <a:rPr lang="en-US" sz="2000" b="0" i="1" dirty="0">
                                  <a:latin typeface="Cambria Math" panose="02040503050406030204" pitchFamily="18" charset="0"/>
                                  <a:ea typeface="Cambria Math" panose="02040503050406030204" pitchFamily="18" charset="0"/>
                                </a:rPr>
                                <m:t>𝜔</m:t>
                              </m:r>
                            </m:e>
                            <m:sup>
                              <m:r>
                                <a:rPr lang="en-US" sz="2000" b="0" i="1" dirty="0">
                                  <a:latin typeface="Cambria Math" panose="02040503050406030204" pitchFamily="18" charset="0"/>
                                  <a:ea typeface="Cambria Math" panose="02040503050406030204" pitchFamily="18" charset="0"/>
                                </a:rPr>
                                <m:t>4</m:t>
                              </m:r>
                            </m:sup>
                          </m:sSup>
                        </m:num>
                        <m:den>
                          <m:r>
                            <a:rPr lang="en-US" sz="2000" b="0" i="1">
                              <a:latin typeface="Cambria Math" panose="02040503050406030204" pitchFamily="18" charset="0"/>
                              <a:ea typeface="Cambria Math" panose="02040503050406030204" pitchFamily="18" charset="0"/>
                            </a:rPr>
                            <m:t>32</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𝜋</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𝑐</m:t>
                          </m:r>
                        </m:den>
                      </m:f>
                      <m:d>
                        <m:dPr>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𝑠𝑖𝑛</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𝜃</m:t>
                              </m:r>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2</m:t>
                                  </m:r>
                                </m:sup>
                              </m:sSup>
                            </m:den>
                          </m:f>
                        </m:e>
                      </m:d>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oMath>
                  </m:oMathPara>
                </a14:m>
                <a:endParaRPr lang="en-US" sz="2000" dirty="0"/>
              </a:p>
            </p:txBody>
          </p:sp>
        </mc:Choice>
        <mc:Fallback xmlns="">
          <p:sp>
            <p:nvSpPr>
              <p:cNvPr id="29" name="Rectangle 28">
                <a:extLst>
                  <a:ext uri="{FF2B5EF4-FFF2-40B4-BE49-F238E27FC236}">
                    <a16:creationId xmlns:a16="http://schemas.microsoft.com/office/drawing/2014/main" id="{83863FC7-D533-4BCE-82C0-ED67F7CCA92C}"/>
                  </a:ext>
                </a:extLst>
              </p:cNvPr>
              <p:cNvSpPr>
                <a:spLocks noRot="1" noChangeAspect="1" noMove="1" noResize="1" noEditPoints="1" noAdjustHandles="1" noChangeArrowheads="1" noChangeShapeType="1" noTextEdit="1"/>
              </p:cNvSpPr>
              <p:nvPr/>
            </p:nvSpPr>
            <p:spPr>
              <a:xfrm>
                <a:off x="401881" y="5066183"/>
                <a:ext cx="2874312" cy="794833"/>
              </a:xfrm>
              <a:prstGeom prst="rect">
                <a:avLst/>
              </a:prstGeom>
              <a:blipFill>
                <a:blip r:embed="rId12"/>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CE7FF31C-6998-40A3-B20C-D245C3927D9B}"/>
                  </a:ext>
                </a:extLst>
              </p:cNvPr>
              <p:cNvSpPr/>
              <p:nvPr/>
            </p:nvSpPr>
            <p:spPr>
              <a:xfrm>
                <a:off x="403970" y="5876464"/>
                <a:ext cx="5681362" cy="400110"/>
              </a:xfrm>
              <a:prstGeom prst="rect">
                <a:avLst/>
              </a:prstGeom>
            </p:spPr>
            <p:txBody>
              <a:bodyPr wrap="none">
                <a:spAutoFit/>
              </a:bodyPr>
              <a:lstStyle/>
              <a:p>
                <a:r>
                  <a:rPr lang="en-US" sz="2000" b="0" dirty="0">
                    <a:solidFill>
                      <a:srgbClr val="252525"/>
                    </a:solidFill>
                    <a:latin typeface="+mj-lt"/>
                  </a:rPr>
                  <a:t>The maximum is in the equatorial plane, i.e. </a:t>
                </a:r>
                <a14:m>
                  <m:oMath xmlns:m="http://schemas.openxmlformats.org/officeDocument/2006/math">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𝜋</m:t>
                    </m:r>
                    <m:r>
                      <a:rPr lang="en-US" sz="2000" b="0" i="1">
                        <a:latin typeface="Cambria Math" panose="02040503050406030204" pitchFamily="18" charset="0"/>
                        <a:ea typeface="Cambria Math" panose="02040503050406030204" pitchFamily="18" charset="0"/>
                      </a:rPr>
                      <m:t>/2</m:t>
                    </m:r>
                  </m:oMath>
                </a14:m>
                <a:endParaRPr lang="en-US" sz="2000" b="0" dirty="0"/>
              </a:p>
            </p:txBody>
          </p:sp>
        </mc:Choice>
        <mc:Fallback xmlns="">
          <p:sp>
            <p:nvSpPr>
              <p:cNvPr id="30" name="Rectangle 29">
                <a:extLst>
                  <a:ext uri="{FF2B5EF4-FFF2-40B4-BE49-F238E27FC236}">
                    <a16:creationId xmlns:a16="http://schemas.microsoft.com/office/drawing/2014/main" id="{CE7FF31C-6998-40A3-B20C-D245C3927D9B}"/>
                  </a:ext>
                </a:extLst>
              </p:cNvPr>
              <p:cNvSpPr>
                <a:spLocks noRot="1" noChangeAspect="1" noMove="1" noResize="1" noEditPoints="1" noAdjustHandles="1" noChangeArrowheads="1" noChangeShapeType="1" noTextEdit="1"/>
              </p:cNvSpPr>
              <p:nvPr/>
            </p:nvSpPr>
            <p:spPr>
              <a:xfrm>
                <a:off x="403970" y="5876464"/>
                <a:ext cx="5681362" cy="400110"/>
              </a:xfrm>
              <a:prstGeom prst="rect">
                <a:avLst/>
              </a:prstGeom>
              <a:blipFill>
                <a:blip r:embed="rId13"/>
                <a:stretch>
                  <a:fillRect l="-644" t="-9091" b="-2575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AC9E1ED-B868-C033-3BB6-FCDF6405704A}"/>
              </a:ext>
            </a:extLst>
          </p:cNvPr>
          <p:cNvPicPr>
            <a:picLocks noChangeAspect="1"/>
          </p:cNvPicPr>
          <p:nvPr/>
        </p:nvPicPr>
        <p:blipFill>
          <a:blip r:embed="rId14"/>
          <a:stretch>
            <a:fillRect/>
          </a:stretch>
        </p:blipFill>
        <p:spPr>
          <a:xfrm>
            <a:off x="2248186" y="2333464"/>
            <a:ext cx="4222648" cy="1554293"/>
          </a:xfrm>
          <a:prstGeom prst="rect">
            <a:avLst/>
          </a:prstGeom>
        </p:spPr>
      </p:pic>
    </p:spTree>
    <p:extLst>
      <p:ext uri="{BB962C8B-B14F-4D97-AF65-F5344CB8AC3E}">
        <p14:creationId xmlns:p14="http://schemas.microsoft.com/office/powerpoint/2010/main" val="14150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51" grpId="0" animBg="1"/>
      <p:bldP spid="52" grpId="0" animBg="1"/>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 Soleil synchrotron (Paris)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00" r="13700"/>
          <a:stretch/>
        </p:blipFill>
        <p:spPr>
          <a:xfrm>
            <a:off x="1519307" y="679608"/>
            <a:ext cx="9153385" cy="3568893"/>
          </a:xfrm>
          <a:prstGeom prst="rect">
            <a:avLst/>
          </a:prstGeom>
        </p:spPr>
      </p:pic>
      <p:pic>
        <p:nvPicPr>
          <p:cNvPr id="3074" name="Picture 2" descr="https://upload.wikimedia.org/wikipedia/commons/thumb/6/60/Sch%C3%A9ma_de_principe_du_synchrotron.jpg/1920px-Sch%C3%A9ma_de_principe_du_synchrotr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3464" y="4318509"/>
            <a:ext cx="3941064" cy="246111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3BD6571E-E581-476A-BD37-C21552FE2D05}"/>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38</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97101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Synchrotron radiation</a:t>
            </a:r>
          </a:p>
        </p:txBody>
      </p:sp>
      <p:sp>
        <p:nvSpPr>
          <p:cNvPr id="18" name="Content Placeholder 4"/>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39</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6" name="X-ray Laser Animated Fly-through">
            <a:hlinkClick r:id="" action="ppaction://media"/>
            <a:extLst>
              <a:ext uri="{FF2B5EF4-FFF2-40B4-BE49-F238E27FC236}">
                <a16:creationId xmlns:a16="http://schemas.microsoft.com/office/drawing/2014/main" id="{B590688C-80FF-447A-9121-3135D5E41B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076" cy="6858000"/>
          </a:xfrm>
          <a:prstGeom prst="rect">
            <a:avLst/>
          </a:prstGeom>
        </p:spPr>
      </p:pic>
    </p:spTree>
    <p:extLst>
      <p:ext uri="{BB962C8B-B14F-4D97-AF65-F5344CB8AC3E}">
        <p14:creationId xmlns:p14="http://schemas.microsoft.com/office/powerpoint/2010/main" val="39571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How is radiation created?</a:t>
            </a:r>
          </a:p>
        </p:txBody>
      </p:sp>
      <mc:AlternateContent xmlns:mc="http://schemas.openxmlformats.org/markup-compatibility/2006" xmlns:a14="http://schemas.microsoft.com/office/drawing/2010/main">
        <mc:Choice Requires="a14">
          <p:sp>
            <p:nvSpPr>
              <p:cNvPr id="14" name="Rectangle 13"/>
              <p:cNvSpPr/>
              <p:nvPr/>
            </p:nvSpPr>
            <p:spPr>
              <a:xfrm>
                <a:off x="490190" y="2529891"/>
                <a:ext cx="5952187" cy="899670"/>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𝑃</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nary>
                        <m:naryPr>
                          <m:chr m:val="∮"/>
                          <m:limLoc m:val="undOvr"/>
                          <m:subHide m:val="on"/>
                          <m:supHide m:val="on"/>
                          <m:ctrlPr>
                            <a:rPr lang="en-US" sz="2000" b="0" i="1">
                              <a:latin typeface="Cambria Math" panose="02040503050406030204" pitchFamily="18" charset="0"/>
                              <a:ea typeface="Cambria Math" panose="02040503050406030204" pitchFamily="18" charset="0"/>
                            </a:rPr>
                          </m:ctrlPr>
                        </m:naryPr>
                        <m:sub/>
                        <m:sup/>
                        <m:e>
                          <m:acc>
                            <m:accPr>
                              <m:chr m:val="⃗"/>
                              <m:ctrlPr>
                                <a:rPr lang="en-US" sz="2000" b="0" i="1" smtClean="0">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𝑺</m:t>
                              </m:r>
                            </m:e>
                          </m:acc>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𝑑</m:t>
                          </m:r>
                          <m:acc>
                            <m:accPr>
                              <m:chr m:val="⃗"/>
                              <m:ctrlPr>
                                <a:rPr lang="en-US" sz="2000" b="0" i="1" smtClean="0">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𝒂</m:t>
                              </m:r>
                            </m:e>
                          </m:acc>
                        </m:e>
                      </m:nary>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den>
                      </m:f>
                      <m:nary>
                        <m:naryPr>
                          <m:chr m:val="∮"/>
                          <m:limLoc m:val="undOvr"/>
                          <m:subHide m:val="on"/>
                          <m:supHide m:val="on"/>
                          <m:ctrlPr>
                            <a:rPr lang="en-US" sz="2000" b="0" i="1">
                              <a:latin typeface="Cambria Math" panose="02040503050406030204" pitchFamily="18" charset="0"/>
                              <a:ea typeface="Cambria Math" panose="02040503050406030204" pitchFamily="18" charset="0"/>
                            </a:rPr>
                          </m:ctrlPr>
                        </m:naryPr>
                        <m:sub/>
                        <m:sup/>
                        <m:e>
                          <m:d>
                            <m:dPr>
                              <m:ctrlPr>
                                <a:rPr lang="en-US" sz="2000" b="0" i="1">
                                  <a:latin typeface="Cambria Math" panose="02040503050406030204" pitchFamily="18" charset="0"/>
                                  <a:ea typeface="Cambria Math" panose="02040503050406030204" pitchFamily="18" charset="0"/>
                                </a:rPr>
                              </m:ctrlPr>
                            </m:dPr>
                            <m:e>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e>
                          </m:d>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𝑑</m:t>
                          </m:r>
                          <m:acc>
                            <m:accPr>
                              <m:chr m:val="⃗"/>
                              <m:ctrlPr>
                                <a:rPr lang="en-US" sz="2000" b="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𝒂</m:t>
                              </m:r>
                            </m:e>
                          </m:acc>
                        </m:e>
                      </m:nary>
                    </m:oMath>
                  </m:oMathPara>
                </a14:m>
                <a:endParaRPr lang="en-US" sz="2000" dirty="0"/>
              </a:p>
            </p:txBody>
          </p:sp>
        </mc:Choice>
        <mc:Fallback xmlns="">
          <p:sp>
            <p:nvSpPr>
              <p:cNvPr id="14" name="Rectangle 13"/>
              <p:cNvSpPr>
                <a:spLocks noRot="1" noChangeAspect="1" noMove="1" noResize="1" noEditPoints="1" noAdjustHandles="1" noChangeArrowheads="1" noChangeShapeType="1" noTextEdit="1"/>
              </p:cNvSpPr>
              <p:nvPr/>
            </p:nvSpPr>
            <p:spPr>
              <a:xfrm>
                <a:off x="490190" y="2529891"/>
                <a:ext cx="5952187" cy="899670"/>
              </a:xfrm>
              <a:prstGeom prst="rect">
                <a:avLst/>
              </a:prstGeom>
              <a:blipFill>
                <a:blip r:embed="rId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95194" y="1059083"/>
                <a:ext cx="7834963" cy="1323439"/>
              </a:xfrm>
              <a:prstGeom prst="rect">
                <a:avLst/>
              </a:prstGeom>
            </p:spPr>
            <p:txBody>
              <a:bodyPr wrap="square">
                <a:spAutoFit/>
              </a:bodyPr>
              <a:lstStyle/>
              <a:p>
                <a:pPr algn="l"/>
                <a:r>
                  <a:rPr lang="en-US" sz="2000" b="0" dirty="0">
                    <a:solidFill>
                      <a:srgbClr val="242424"/>
                    </a:solidFill>
                    <a:latin typeface="+mn-lt"/>
                  </a:rPr>
                  <a:t>Let us assume the source is localized near the origin; we would like to calculate the energy it is radiating at time </a:t>
                </a:r>
                <a14:m>
                  <m:oMath xmlns:m="http://schemas.openxmlformats.org/officeDocument/2006/math">
                    <m:sSub>
                      <m:sSubPr>
                        <m:ctrlPr>
                          <a:rPr lang="en-US" sz="2000" b="0" i="1" smtClean="0">
                            <a:solidFill>
                              <a:srgbClr val="242424"/>
                            </a:solidFill>
                            <a:latin typeface="Cambria Math" panose="02040503050406030204" pitchFamily="18" charset="0"/>
                          </a:rPr>
                        </m:ctrlPr>
                      </m:sSubPr>
                      <m:e>
                        <m:r>
                          <a:rPr lang="en-US" sz="2000" b="0" i="1" smtClean="0">
                            <a:solidFill>
                              <a:srgbClr val="242424"/>
                            </a:solidFill>
                            <a:latin typeface="Cambria Math" panose="02040503050406030204" pitchFamily="18" charset="0"/>
                          </a:rPr>
                          <m:t>𝑡</m:t>
                        </m:r>
                      </m:e>
                      <m:sub>
                        <m:r>
                          <a:rPr lang="en-US" sz="2000" b="0" i="1" smtClean="0">
                            <a:solidFill>
                              <a:srgbClr val="242424"/>
                            </a:solidFill>
                            <a:latin typeface="Cambria Math" panose="02040503050406030204" pitchFamily="18" charset="0"/>
                          </a:rPr>
                          <m:t>0</m:t>
                        </m:r>
                      </m:sub>
                    </m:sSub>
                  </m:oMath>
                </a14:m>
                <a:endParaRPr lang="en-US" sz="2000" b="0" i="1" dirty="0">
                  <a:solidFill>
                    <a:srgbClr val="242424"/>
                  </a:solidFill>
                  <a:latin typeface="+mn-lt"/>
                </a:endParaRPr>
              </a:p>
              <a:p>
                <a:pPr algn="l"/>
                <a:r>
                  <a:rPr lang="en-US" sz="2000" b="0" dirty="0">
                    <a:solidFill>
                      <a:srgbClr val="242424"/>
                    </a:solidFill>
                    <a:latin typeface="+mn-lt"/>
                  </a:rPr>
                  <a:t>Imagine a gigantic sphere, out at radius </a:t>
                </a:r>
                <a14:m>
                  <m:oMath xmlns:m="http://schemas.openxmlformats.org/officeDocument/2006/math">
                    <m:r>
                      <a:rPr lang="en-US" sz="2000" b="0" i="1">
                        <a:latin typeface="Cambria Math" panose="02040503050406030204" pitchFamily="18" charset="0"/>
                        <a:ea typeface="Cambria Math" panose="02040503050406030204" pitchFamily="18" charset="0"/>
                      </a:rPr>
                      <m:t>𝑟</m:t>
                    </m:r>
                  </m:oMath>
                </a14:m>
                <a:r>
                  <a:rPr lang="en-US" sz="2000" b="0" i="1" dirty="0">
                    <a:solidFill>
                      <a:srgbClr val="242424"/>
                    </a:solidFill>
                    <a:latin typeface="+mn-lt"/>
                  </a:rPr>
                  <a:t>. </a:t>
                </a:r>
                <a:r>
                  <a:rPr lang="en-US" sz="2000" b="0" dirty="0">
                    <a:solidFill>
                      <a:srgbClr val="242424"/>
                    </a:solidFill>
                    <a:latin typeface="+mn-lt"/>
                  </a:rPr>
                  <a:t>The power passing through its surface is the integral of Poynting’s vector:</a:t>
                </a:r>
                <a:endParaRPr lang="en-US" sz="2000" dirty="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395194" y="1059083"/>
                <a:ext cx="7834963" cy="1323439"/>
              </a:xfrm>
              <a:prstGeom prst="rect">
                <a:avLst/>
              </a:prstGeom>
              <a:blipFill>
                <a:blip r:embed="rId4"/>
                <a:stretch>
                  <a:fillRect l="-856" t="-2765" b="-7373"/>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50434" y="3541259"/>
                <a:ext cx="9382800" cy="707886"/>
              </a:xfrm>
              <a:prstGeom prst="rect">
                <a:avLst/>
              </a:prstGeom>
            </p:spPr>
            <p:txBody>
              <a:bodyPr wrap="square">
                <a:spAutoFit/>
              </a:bodyPr>
              <a:lstStyle/>
              <a:p>
                <a:pPr algn="l"/>
                <a:r>
                  <a:rPr lang="en-US" sz="2000" b="0" dirty="0">
                    <a:solidFill>
                      <a:srgbClr val="252525"/>
                    </a:solidFill>
                    <a:latin typeface="+mn-lt"/>
                  </a:rPr>
                  <a:t>The area of the sphere is </a:t>
                </a:r>
                <a14:m>
                  <m:oMath xmlns:m="http://schemas.openxmlformats.org/officeDocument/2006/math">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2</m:t>
                        </m:r>
                      </m:sup>
                    </m:sSup>
                  </m:oMath>
                </a14:m>
                <a:endParaRPr lang="en-US" sz="2000" b="0" i="1" dirty="0">
                  <a:solidFill>
                    <a:srgbClr val="252525"/>
                  </a:solidFill>
                  <a:latin typeface="+mn-lt"/>
                </a:endParaRPr>
              </a:p>
              <a:p>
                <a:pPr algn="l"/>
                <a:r>
                  <a:rPr lang="en-US" sz="2000" b="0" dirty="0">
                    <a:solidFill>
                      <a:srgbClr val="252525"/>
                    </a:solidFill>
                    <a:latin typeface="+mn-lt"/>
                  </a:rPr>
                  <a:t>For radiation to occur</a:t>
                </a:r>
                <a:r>
                  <a:rPr lang="ru-RU" sz="2000" b="0" dirty="0">
                    <a:solidFill>
                      <a:srgbClr val="252525"/>
                    </a:solidFill>
                    <a:latin typeface="+mn-lt"/>
                  </a:rPr>
                  <a:t>,</a:t>
                </a:r>
                <a:r>
                  <a:rPr lang="en-US" sz="2000" b="0" dirty="0">
                    <a:solidFill>
                      <a:srgbClr val="252525"/>
                    </a:solidFill>
                    <a:latin typeface="+mn-lt"/>
                  </a:rPr>
                  <a:t> the Poynting vector must decrease at large </a:t>
                </a:r>
                <a14:m>
                  <m:oMath xmlns:m="http://schemas.openxmlformats.org/officeDocument/2006/math">
                    <m:r>
                      <a:rPr lang="en-US" sz="2000" b="0" i="1">
                        <a:latin typeface="Cambria Math" panose="02040503050406030204" pitchFamily="18" charset="0"/>
                        <a:ea typeface="Cambria Math" panose="02040503050406030204" pitchFamily="18" charset="0"/>
                      </a:rPr>
                      <m:t>𝑟</m:t>
                    </m:r>
                  </m:oMath>
                </a14:m>
                <a:r>
                  <a:rPr lang="en-US" sz="2000" b="0" dirty="0">
                    <a:solidFill>
                      <a:srgbClr val="252525"/>
                    </a:solidFill>
                    <a:latin typeface="+mn-lt"/>
                  </a:rPr>
                  <a:t> no faster than </a:t>
                </a:r>
                <a14:m>
                  <m:oMath xmlns:m="http://schemas.openxmlformats.org/officeDocument/2006/math">
                    <m:r>
                      <a:rPr lang="en-US" sz="2000" b="0" i="1">
                        <a:latin typeface="Cambria Math" panose="02040503050406030204" pitchFamily="18" charset="0"/>
                        <a:ea typeface="Cambria Math" panose="02040503050406030204" pitchFamily="18" charset="0"/>
                      </a:rPr>
                      <m:t>1/</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2</m:t>
                        </m:r>
                      </m:sup>
                    </m:sSup>
                  </m:oMath>
                </a14:m>
                <a:endParaRPr lang="en-US" sz="20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450434" y="3541259"/>
                <a:ext cx="9382800" cy="707886"/>
              </a:xfrm>
              <a:prstGeom prst="rect">
                <a:avLst/>
              </a:prstGeom>
              <a:blipFill>
                <a:blip r:embed="rId5"/>
                <a:stretch>
                  <a:fillRect l="-715"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50434" y="4306189"/>
                <a:ext cx="8924192" cy="734240"/>
              </a:xfrm>
              <a:prstGeom prst="rect">
                <a:avLst/>
              </a:prstGeom>
            </p:spPr>
            <p:txBody>
              <a:bodyPr wrap="square">
                <a:spAutoFit/>
              </a:bodyPr>
              <a:lstStyle/>
              <a:p>
                <a:pPr algn="l"/>
                <a:r>
                  <a:rPr lang="en-US" sz="2000" b="0" dirty="0">
                    <a:solidFill>
                      <a:srgbClr val="252525"/>
                    </a:solidFill>
                    <a:latin typeface="+mn-lt"/>
                  </a:rPr>
                  <a:t>Coulomb's law: </a:t>
                </a:r>
                <a:r>
                  <a:rPr lang="en-US" sz="2000" b="0" i="1" dirty="0">
                    <a:solidFill>
                      <a:srgbClr val="252525"/>
                    </a:solidFill>
                    <a:latin typeface="+mn-lt"/>
                  </a:rPr>
                  <a:t>electrostatic</a:t>
                </a:r>
                <a:r>
                  <a:rPr lang="en-US" sz="2000" b="0" dirty="0">
                    <a:solidFill>
                      <a:srgbClr val="252525"/>
                    </a:solidFill>
                    <a:latin typeface="+mn-lt"/>
                  </a:rPr>
                  <a:t> fields </a:t>
                </a:r>
                <a14:m>
                  <m:oMath xmlns:m="http://schemas.openxmlformats.org/officeDocument/2006/math">
                    <m:r>
                      <a:rPr lang="en-US" sz="2000" b="0" i="1">
                        <a:latin typeface="Cambria Math" panose="02040503050406030204" pitchFamily="18" charset="0"/>
                        <a:ea typeface="Cambria Math" panose="02040503050406030204" pitchFamily="18" charset="0"/>
                      </a:rPr>
                      <m:t>𝐸</m:t>
                    </m:r>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2</m:t>
                        </m:r>
                      </m:sup>
                    </m:sSup>
                  </m:oMath>
                </a14:m>
                <a:r>
                  <a:rPr lang="en-US" sz="2000" b="0" dirty="0">
                    <a:solidFill>
                      <a:srgbClr val="252525"/>
                    </a:solidFill>
                    <a:latin typeface="+mn-lt"/>
                  </a:rPr>
                  <a:t> (or even faster, if the total charge is zero)</a:t>
                </a:r>
              </a:p>
              <a:p>
                <a:pPr algn="l"/>
                <a:r>
                  <a:rPr lang="en-US" sz="2000" b="0" dirty="0">
                    <a:latin typeface="+mn-lt"/>
                  </a:rPr>
                  <a:t>The </a:t>
                </a:r>
                <a:r>
                  <a:rPr lang="en-US" sz="2000" b="0" dirty="0" err="1">
                    <a:latin typeface="+mn-lt"/>
                  </a:rPr>
                  <a:t>Biot</a:t>
                </a:r>
                <a:r>
                  <a:rPr lang="en-US" sz="2000" b="0" dirty="0">
                    <a:latin typeface="+mn-lt"/>
                  </a:rPr>
                  <a:t>-Savart law: </a:t>
                </a:r>
                <a:r>
                  <a:rPr lang="en-US" sz="2000" b="0" i="1" dirty="0" err="1">
                    <a:latin typeface="+mn-lt"/>
                  </a:rPr>
                  <a:t>magnetostatic</a:t>
                </a:r>
                <a:r>
                  <a:rPr lang="en-US" sz="2000" b="0" i="1" dirty="0">
                    <a:latin typeface="+mn-lt"/>
                  </a:rPr>
                  <a:t> </a:t>
                </a:r>
                <a:r>
                  <a:rPr lang="en-US" sz="2000" b="0" dirty="0">
                    <a:latin typeface="+mn-lt"/>
                  </a:rPr>
                  <a:t>fields </a:t>
                </a:r>
                <a14:m>
                  <m:oMath xmlns:m="http://schemas.openxmlformats.org/officeDocument/2006/math">
                    <m:r>
                      <a:rPr lang="en-US" sz="2000" b="0" i="1">
                        <a:latin typeface="Cambria Math" panose="02040503050406030204" pitchFamily="18" charset="0"/>
                        <a:ea typeface="Cambria Math" panose="02040503050406030204" pitchFamily="18" charset="0"/>
                      </a:rPr>
                      <m:t>𝐵</m:t>
                    </m:r>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smtClean="0">
                            <a:latin typeface="Cambria Math" panose="02040503050406030204" pitchFamily="18" charset="0"/>
                            <a:ea typeface="Cambria Math" panose="02040503050406030204" pitchFamily="18" charset="0"/>
                          </a:rPr>
                          <m:t>−</m:t>
                        </m:r>
                        <m:r>
                          <a:rPr lang="en-US" sz="2000" b="0" i="1">
                            <a:latin typeface="Cambria Math"/>
                            <a:ea typeface="Cambria Math" panose="02040503050406030204" pitchFamily="18" charset="0"/>
                          </a:rPr>
                          <m:t>2</m:t>
                        </m:r>
                      </m:sup>
                    </m:sSup>
                  </m:oMath>
                </a14:m>
                <a:r>
                  <a:rPr lang="en-US" sz="2000" b="0" dirty="0">
                    <a:latin typeface="+mn-lt"/>
                  </a:rPr>
                  <a:t> (or even faster)</a:t>
                </a:r>
                <a:endParaRPr lang="en-US" sz="2000" dirty="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450434" y="4306189"/>
                <a:ext cx="8924192" cy="734240"/>
              </a:xfrm>
              <a:prstGeom prst="rect">
                <a:avLst/>
              </a:prstGeom>
              <a:blipFill>
                <a:blip r:embed="rId6"/>
                <a:stretch>
                  <a:fillRect l="-751" t="-4132" b="-9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93966" y="5207827"/>
                <a:ext cx="6813778" cy="400110"/>
              </a:xfrm>
              <a:prstGeom prst="rect">
                <a:avLst/>
              </a:prstGeom>
            </p:spPr>
            <p:txBody>
              <a:bodyPr wrap="square">
                <a:spAutoFit/>
              </a:bodyPr>
              <a:lstStyle/>
              <a:p>
                <a14:m>
                  <m:oMath xmlns:m="http://schemas.openxmlformats.org/officeDocument/2006/math">
                    <m:r>
                      <m:rPr>
                        <m:sty m:val="p"/>
                      </m:rPr>
                      <a:rPr lang="en-US" sz="2000" b="0" smtClean="0">
                        <a:latin typeface="Cambria Math" panose="02040503050406030204" pitchFamily="18" charset="0"/>
                        <a:ea typeface="Cambria Math" panose="02040503050406030204" pitchFamily="18" charset="0"/>
                      </a:rPr>
                      <m:t>S</m:t>
                    </m:r>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−4</m:t>
                        </m:r>
                      </m:sup>
                    </m:sSup>
                  </m:oMath>
                </a14:m>
                <a:r>
                  <a:rPr lang="en-US" sz="2000" dirty="0">
                    <a:latin typeface="+mn-lt"/>
                  </a:rPr>
                  <a:t> </a:t>
                </a:r>
                <a:r>
                  <a:rPr lang="en-US" sz="2000" b="0" dirty="0">
                    <a:latin typeface="+mn-lt"/>
                  </a:rPr>
                  <a:t>so that</a:t>
                </a:r>
                <a:r>
                  <a:rPr lang="en-US" sz="2000" dirty="0">
                    <a:latin typeface="+mn-lt"/>
                  </a:rPr>
                  <a:t> </a:t>
                </a:r>
                <a:r>
                  <a:rPr lang="en-US" sz="2000" i="1" dirty="0">
                    <a:solidFill>
                      <a:srgbClr val="FF0000"/>
                    </a:solidFill>
                    <a:latin typeface="+mn-lt"/>
                  </a:rPr>
                  <a:t>static </a:t>
                </a:r>
                <a:r>
                  <a:rPr lang="en-US" sz="2000" dirty="0">
                    <a:solidFill>
                      <a:srgbClr val="FF0000"/>
                    </a:solidFill>
                    <a:latin typeface="+mn-lt"/>
                  </a:rPr>
                  <a:t>charged and currents cannot not radiate</a:t>
                </a:r>
                <a:endParaRPr lang="en-US" sz="2000" dirty="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2793966" y="5207827"/>
                <a:ext cx="6813778" cy="400110"/>
              </a:xfrm>
              <a:prstGeom prst="rect">
                <a:avLst/>
              </a:prstGeom>
              <a:blipFill>
                <a:blip r:embed="rId7"/>
                <a:stretch>
                  <a:fillRect t="-7576" b="-25758"/>
                </a:stretch>
              </a:blipFill>
            </p:spPr>
            <p:txBody>
              <a:bodyPr/>
              <a:lstStyle/>
              <a:p>
                <a:r>
                  <a:rPr lang="LID4096">
                    <a:noFill/>
                  </a:rPr>
                  <a:t> </a:t>
                </a:r>
              </a:p>
            </p:txBody>
          </p:sp>
        </mc:Fallback>
      </mc:AlternateContent>
      <p:sp>
        <p:nvSpPr>
          <p:cNvPr id="12" name="Content Placeholder 4">
            <a:extLst>
              <a:ext uri="{FF2B5EF4-FFF2-40B4-BE49-F238E27FC236}">
                <a16:creationId xmlns:a16="http://schemas.microsoft.com/office/drawing/2014/main" id="{DD785C80-15B1-469C-BB16-24CBC9B5B82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4</a:t>
            </a:fld>
            <a:endParaRPr lang="en-US" b="0" kern="0" dirty="0"/>
          </a:p>
        </p:txBody>
      </p:sp>
      <p:sp>
        <p:nvSpPr>
          <p:cNvPr id="4" name="Oval 3">
            <a:extLst>
              <a:ext uri="{FF2B5EF4-FFF2-40B4-BE49-F238E27FC236}">
                <a16:creationId xmlns:a16="http://schemas.microsoft.com/office/drawing/2014/main" id="{0BB8ECEE-C43F-4445-B9C6-868BEDF4FE1B}"/>
              </a:ext>
            </a:extLst>
          </p:cNvPr>
          <p:cNvSpPr/>
          <p:nvPr/>
        </p:nvSpPr>
        <p:spPr bwMode="auto">
          <a:xfrm>
            <a:off x="8840980" y="1172878"/>
            <a:ext cx="2898843" cy="2928026"/>
          </a:xfrm>
          <a:prstGeom prst="ellipse">
            <a:avLst/>
          </a:prstGeom>
          <a:gradFill flip="none" rotWithShape="1">
            <a:gsLst>
              <a:gs pos="0">
                <a:schemeClr val="accent1">
                  <a:lumMod val="0"/>
                  <a:lumOff val="100000"/>
                </a:schemeClr>
              </a:gs>
              <a:gs pos="100000">
                <a:schemeClr val="accent1">
                  <a:lumMod val="100000"/>
                </a:schemeClr>
              </a:gs>
            </a:gsLst>
            <a:path path="circle">
              <a:fillToRect l="50000" t="50000" r="50000" b="50000"/>
            </a:path>
            <a:tileRect/>
          </a:gra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74A2B608-C7B2-42DE-AC3E-6C3DBF1625FA}"/>
              </a:ext>
            </a:extLst>
          </p:cNvPr>
          <p:cNvSpPr/>
          <p:nvPr/>
        </p:nvSpPr>
        <p:spPr bwMode="auto">
          <a:xfrm>
            <a:off x="10128739" y="2591032"/>
            <a:ext cx="334815" cy="202410"/>
          </a:xfrm>
          <a:custGeom>
            <a:avLst/>
            <a:gdLst>
              <a:gd name="connsiteX0" fmla="*/ 30145 w 334815"/>
              <a:gd name="connsiteY0" fmla="*/ 1443 h 202410"/>
              <a:gd name="connsiteX1" fmla="*/ 100483 w 334815"/>
              <a:gd name="connsiteY1" fmla="*/ 31588 h 202410"/>
              <a:gd name="connsiteX2" fmla="*/ 180870 w 334815"/>
              <a:gd name="connsiteY2" fmla="*/ 71782 h 202410"/>
              <a:gd name="connsiteX3" fmla="*/ 251208 w 334815"/>
              <a:gd name="connsiteY3" fmla="*/ 21540 h 202410"/>
              <a:gd name="connsiteX4" fmla="*/ 291402 w 334815"/>
              <a:gd name="connsiteY4" fmla="*/ 31588 h 202410"/>
              <a:gd name="connsiteX5" fmla="*/ 331595 w 334815"/>
              <a:gd name="connsiteY5" fmla="*/ 71782 h 202410"/>
              <a:gd name="connsiteX6" fmla="*/ 321547 w 334815"/>
              <a:gd name="connsiteY6" fmla="*/ 152168 h 202410"/>
              <a:gd name="connsiteX7" fmla="*/ 281354 w 334815"/>
              <a:gd name="connsiteY7" fmla="*/ 162217 h 202410"/>
              <a:gd name="connsiteX8" fmla="*/ 150725 w 334815"/>
              <a:gd name="connsiteY8" fmla="*/ 202410 h 202410"/>
              <a:gd name="connsiteX9" fmla="*/ 20096 w 334815"/>
              <a:gd name="connsiteY9" fmla="*/ 172265 h 202410"/>
              <a:gd name="connsiteX10" fmla="*/ 0 w 334815"/>
              <a:gd name="connsiteY10" fmla="*/ 122023 h 202410"/>
              <a:gd name="connsiteX11" fmla="*/ 30145 w 334815"/>
              <a:gd name="connsiteY11" fmla="*/ 1443 h 202410"/>
              <a:gd name="connsiteX12" fmla="*/ 30145 w 334815"/>
              <a:gd name="connsiteY12" fmla="*/ 1443 h 20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815" h="202410">
                <a:moveTo>
                  <a:pt x="30145" y="1443"/>
                </a:moveTo>
                <a:cubicBezTo>
                  <a:pt x="41868" y="6467"/>
                  <a:pt x="39467" y="-17225"/>
                  <a:pt x="100483" y="31588"/>
                </a:cubicBezTo>
                <a:cubicBezTo>
                  <a:pt x="123877" y="50303"/>
                  <a:pt x="180870" y="71782"/>
                  <a:pt x="180870" y="71782"/>
                </a:cubicBezTo>
                <a:cubicBezTo>
                  <a:pt x="200098" y="52554"/>
                  <a:pt x="220976" y="25319"/>
                  <a:pt x="251208" y="21540"/>
                </a:cubicBezTo>
                <a:cubicBezTo>
                  <a:pt x="264912" y="19827"/>
                  <a:pt x="278004" y="28239"/>
                  <a:pt x="291402" y="31588"/>
                </a:cubicBezTo>
                <a:cubicBezTo>
                  <a:pt x="304800" y="44986"/>
                  <a:pt x="327000" y="53400"/>
                  <a:pt x="331595" y="71782"/>
                </a:cubicBezTo>
                <a:cubicBezTo>
                  <a:pt x="338144" y="97980"/>
                  <a:pt x="334661" y="128562"/>
                  <a:pt x="321547" y="152168"/>
                </a:cubicBezTo>
                <a:cubicBezTo>
                  <a:pt x="314840" y="164240"/>
                  <a:pt x="294285" y="157368"/>
                  <a:pt x="281354" y="162217"/>
                </a:cubicBezTo>
                <a:cubicBezTo>
                  <a:pt x="158063" y="208451"/>
                  <a:pt x="370149" y="153648"/>
                  <a:pt x="150725" y="202410"/>
                </a:cubicBezTo>
                <a:cubicBezTo>
                  <a:pt x="129661" y="200304"/>
                  <a:pt x="45445" y="207754"/>
                  <a:pt x="20096" y="172265"/>
                </a:cubicBezTo>
                <a:cubicBezTo>
                  <a:pt x="9612" y="157587"/>
                  <a:pt x="6699" y="138770"/>
                  <a:pt x="0" y="122023"/>
                </a:cubicBezTo>
                <a:cubicBezTo>
                  <a:pt x="3621" y="93058"/>
                  <a:pt x="2567" y="29021"/>
                  <a:pt x="30145" y="1443"/>
                </a:cubicBezTo>
                <a:lnTo>
                  <a:pt x="30145" y="1443"/>
                </a:lnTo>
                <a:close/>
              </a:path>
            </a:pathLst>
          </a:custGeom>
          <a:gradFill>
            <a:gsLst>
              <a:gs pos="0">
                <a:schemeClr val="accent1">
                  <a:lumMod val="0"/>
                  <a:lumOff val="100000"/>
                </a:schemeClr>
              </a:gs>
              <a:gs pos="100000">
                <a:srgbClr val="FF0000"/>
              </a:gs>
            </a:gsLst>
            <a:path path="circle">
              <a:fillToRect l="50000" t="50000" r="50000" b="50000"/>
            </a:path>
          </a:gradFill>
          <a:ln w="3810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073C38E1-A688-4629-B238-52EED68F1F07}"/>
              </a:ext>
            </a:extLst>
          </p:cNvPr>
          <p:cNvCxnSpPr>
            <a:endCxn id="4" idx="7"/>
          </p:cNvCxnSpPr>
          <p:nvPr/>
        </p:nvCxnSpPr>
        <p:spPr bwMode="auto">
          <a:xfrm flipV="1">
            <a:off x="10279464" y="1601677"/>
            <a:ext cx="1035833" cy="1121426"/>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A1677E6E-A21F-4509-A179-C17724309941}"/>
              </a:ext>
            </a:extLst>
          </p:cNvPr>
          <p:cNvSpPr/>
          <p:nvPr/>
        </p:nvSpPr>
        <p:spPr>
          <a:xfrm>
            <a:off x="9684755" y="2759276"/>
            <a:ext cx="906207" cy="400110"/>
          </a:xfrm>
          <a:prstGeom prst="rect">
            <a:avLst/>
          </a:prstGeom>
        </p:spPr>
        <p:txBody>
          <a:bodyPr wrap="square">
            <a:spAutoFit/>
          </a:bodyPr>
          <a:lstStyle/>
          <a:p>
            <a:pPr algn="l"/>
            <a:r>
              <a:rPr lang="en-US" sz="2000" b="0" dirty="0">
                <a:solidFill>
                  <a:srgbClr val="252525"/>
                </a:solidFill>
                <a:latin typeface="+mn-lt"/>
              </a:rPr>
              <a:t>Source</a:t>
            </a:r>
            <a:endParaRPr lang="en-US" sz="2000" dirty="0">
              <a:latin typeface="+mn-lt"/>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35CE70A-08C8-4D32-B085-E7BE0BF05BFB}"/>
                  </a:ext>
                </a:extLst>
              </p:cNvPr>
              <p:cNvSpPr/>
              <p:nvPr/>
            </p:nvSpPr>
            <p:spPr>
              <a:xfrm>
                <a:off x="10446836" y="1832857"/>
                <a:ext cx="4222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𝑟</m:t>
                      </m:r>
                    </m:oMath>
                  </m:oMathPara>
                </a14:m>
                <a:endParaRPr lang="en-US" sz="2400" dirty="0"/>
              </a:p>
            </p:txBody>
          </p:sp>
        </mc:Choice>
        <mc:Fallback xmlns="">
          <p:sp>
            <p:nvSpPr>
              <p:cNvPr id="15" name="Rectangle 14">
                <a:extLst>
                  <a:ext uri="{FF2B5EF4-FFF2-40B4-BE49-F238E27FC236}">
                    <a16:creationId xmlns:a16="http://schemas.microsoft.com/office/drawing/2014/main" id="{835CE70A-08C8-4D32-B085-E7BE0BF05BFB}"/>
                  </a:ext>
                </a:extLst>
              </p:cNvPr>
              <p:cNvSpPr>
                <a:spLocks noRot="1" noChangeAspect="1" noMove="1" noResize="1" noEditPoints="1" noAdjustHandles="1" noChangeArrowheads="1" noChangeShapeType="1" noTextEdit="1"/>
              </p:cNvSpPr>
              <p:nvPr/>
            </p:nvSpPr>
            <p:spPr>
              <a:xfrm>
                <a:off x="10446836" y="1832857"/>
                <a:ext cx="422231" cy="461665"/>
              </a:xfrm>
              <a:prstGeom prst="rect">
                <a:avLst/>
              </a:prstGeom>
              <a:blipFill>
                <a:blip r:embed="rId10"/>
                <a:stretch>
                  <a:fillRect/>
                </a:stretch>
              </a:blipFill>
            </p:spPr>
            <p:txBody>
              <a:bodyPr/>
              <a:lstStyle/>
              <a:p>
                <a:r>
                  <a:rPr lang="en-US">
                    <a:noFill/>
                  </a:rPr>
                  <a:t> </a:t>
                </a:r>
              </a:p>
            </p:txBody>
          </p:sp>
        </mc:Fallback>
      </mc:AlternateContent>
      <p:sp>
        <p:nvSpPr>
          <p:cNvPr id="17" name="Rectangle 16"/>
          <p:cNvSpPr/>
          <p:nvPr/>
        </p:nvSpPr>
        <p:spPr>
          <a:xfrm>
            <a:off x="131032" y="7053828"/>
            <a:ext cx="11608791" cy="707886"/>
          </a:xfrm>
          <a:prstGeom prst="rect">
            <a:avLst/>
          </a:prstGeom>
        </p:spPr>
        <p:txBody>
          <a:bodyPr wrap="square">
            <a:spAutoFit/>
          </a:bodyPr>
          <a:lstStyle/>
          <a:p>
            <a:pPr algn="l"/>
            <a:r>
              <a:rPr lang="en-US" sz="2000" b="0" dirty="0">
                <a:solidFill>
                  <a:srgbClr val="242424"/>
                </a:solidFill>
                <a:latin typeface="+mn-lt"/>
              </a:rPr>
              <a:t>Therefore, we need to assume that electromagnetic radiation is produced whenever a charged particle, such as an electron, changes its velocity — i.e., whenever it is </a:t>
            </a:r>
            <a:r>
              <a:rPr lang="en-US" sz="2000" dirty="0">
                <a:solidFill>
                  <a:srgbClr val="242424"/>
                </a:solidFill>
                <a:latin typeface="+mn-lt"/>
              </a:rPr>
              <a:t>accelerated or decelerated</a:t>
            </a:r>
            <a:endParaRPr lang="en-US" sz="2000" dirty="0">
              <a:latin typeface="+mn-lt"/>
            </a:endParaRPr>
          </a:p>
        </p:txBody>
      </p:sp>
    </p:spTree>
    <p:extLst>
      <p:ext uri="{BB962C8B-B14F-4D97-AF65-F5344CB8AC3E}">
        <p14:creationId xmlns:p14="http://schemas.microsoft.com/office/powerpoint/2010/main" val="126618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build="p"/>
      <p:bldP spid="6" grpId="0" build="p"/>
      <p:bldP spid="7" grpId="0" build="p"/>
      <p:bldP spid="8"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Synchrotron radiation</a:t>
            </a:r>
          </a:p>
        </p:txBody>
      </p:sp>
      <p:sp>
        <p:nvSpPr>
          <p:cNvPr id="18" name="Content Placeholder 4"/>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40</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58183CD0-629D-488A-981F-223DD86E2E8D}"/>
              </a:ext>
            </a:extLst>
          </p:cNvPr>
          <p:cNvSpPr/>
          <p:nvPr/>
        </p:nvSpPr>
        <p:spPr>
          <a:xfrm>
            <a:off x="2923377" y="6017273"/>
            <a:ext cx="6096000" cy="58477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SLAC = Stanford Linear Accelerator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en-US" sz="1600" b="1" i="0" u="none" strike="noStrike" kern="1200" cap="none" spc="0" normalizeH="0" baseline="0" noProof="0" dirty="0">
                <a:ln>
                  <a:noFill/>
                </a:ln>
                <a:solidFill>
                  <a:srgbClr val="FFFFFF"/>
                </a:solidFill>
                <a:effectLst/>
                <a:uLnTx/>
                <a:uFillTx/>
                <a:latin typeface="Arial" charset="0"/>
                <a:ea typeface="+mn-ea"/>
                <a:cs typeface="+mn-cs"/>
              </a:rPr>
              <a:t>LCLS = </a:t>
            </a:r>
            <a:r>
              <a:rPr kumimoji="0" lang="nl-NL" altLang="en-US" sz="1600" b="1" i="0" u="none" strike="noStrike" kern="1200" cap="none" spc="0" normalizeH="0" baseline="0" noProof="0" dirty="0" err="1">
                <a:ln>
                  <a:noFill/>
                </a:ln>
                <a:solidFill>
                  <a:srgbClr val="FFFFFF"/>
                </a:solidFill>
                <a:effectLst/>
                <a:uLnTx/>
                <a:uFillTx/>
                <a:latin typeface="Arial" charset="0"/>
                <a:ea typeface="+mn-ea"/>
                <a:cs typeface="+mn-cs"/>
              </a:rPr>
              <a:t>Linac</a:t>
            </a:r>
            <a:r>
              <a:rPr kumimoji="0" lang="nl-NL" altLang="en-US" sz="1600" b="1" i="0" u="none" strike="noStrike" kern="1200" cap="none" spc="0" normalizeH="0" baseline="0" noProof="0" dirty="0">
                <a:ln>
                  <a:noFill/>
                </a:ln>
                <a:solidFill>
                  <a:srgbClr val="FFFFFF"/>
                </a:solidFill>
                <a:effectLst/>
                <a:uLnTx/>
                <a:uFillTx/>
                <a:latin typeface="Arial" charset="0"/>
                <a:ea typeface="+mn-ea"/>
                <a:cs typeface="+mn-cs"/>
              </a:rPr>
              <a:t> Coherent Light Source</a:t>
            </a:r>
          </a:p>
        </p:txBody>
      </p:sp>
      <p:pic>
        <p:nvPicPr>
          <p:cNvPr id="3" name="Picture 2">
            <a:extLst>
              <a:ext uri="{FF2B5EF4-FFF2-40B4-BE49-F238E27FC236}">
                <a16:creationId xmlns:a16="http://schemas.microsoft.com/office/drawing/2014/main" id="{55CBDC73-2999-41BE-A5C3-DD0A58FEDA64}"/>
              </a:ext>
            </a:extLst>
          </p:cNvPr>
          <p:cNvPicPr>
            <a:picLocks noChangeAspect="1"/>
          </p:cNvPicPr>
          <p:nvPr/>
        </p:nvPicPr>
        <p:blipFill>
          <a:blip r:embed="rId3"/>
          <a:stretch>
            <a:fillRect/>
          </a:stretch>
        </p:blipFill>
        <p:spPr>
          <a:xfrm>
            <a:off x="-31528" y="-18016"/>
            <a:ext cx="12764095" cy="6918810"/>
          </a:xfrm>
          <a:prstGeom prst="rect">
            <a:avLst/>
          </a:prstGeom>
        </p:spPr>
      </p:pic>
      <p:pic>
        <p:nvPicPr>
          <p:cNvPr id="6" name="Picture 5">
            <a:extLst>
              <a:ext uri="{FF2B5EF4-FFF2-40B4-BE49-F238E27FC236}">
                <a16:creationId xmlns:a16="http://schemas.microsoft.com/office/drawing/2014/main" id="{6647E6C7-4585-4B19-8726-B1FB03C5E723}"/>
              </a:ext>
            </a:extLst>
          </p:cNvPr>
          <p:cNvPicPr>
            <a:picLocks noChangeAspect="1"/>
          </p:cNvPicPr>
          <p:nvPr/>
        </p:nvPicPr>
        <p:blipFill>
          <a:blip r:embed="rId4"/>
          <a:stretch>
            <a:fillRect/>
          </a:stretch>
        </p:blipFill>
        <p:spPr>
          <a:xfrm>
            <a:off x="7595726" y="0"/>
            <a:ext cx="5136841" cy="2601468"/>
          </a:xfrm>
          <a:prstGeom prst="rect">
            <a:avLst/>
          </a:prstGeom>
        </p:spPr>
      </p:pic>
      <p:sp>
        <p:nvSpPr>
          <p:cNvPr id="9" name="TextBox 8">
            <a:extLst>
              <a:ext uri="{FF2B5EF4-FFF2-40B4-BE49-F238E27FC236}">
                <a16:creationId xmlns:a16="http://schemas.microsoft.com/office/drawing/2014/main" id="{53F5F9D8-87B9-4231-ABD1-2A988EE748C5}"/>
              </a:ext>
            </a:extLst>
          </p:cNvPr>
          <p:cNvSpPr txBox="1"/>
          <p:nvPr/>
        </p:nvSpPr>
        <p:spPr>
          <a:xfrm>
            <a:off x="7409516" y="6432771"/>
            <a:ext cx="550926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en-US" sz="1600" b="1" i="0" u="none" strike="noStrike" kern="1200" cap="none" spc="0" normalizeH="0" baseline="0" noProof="0" dirty="0">
                <a:ln>
                  <a:noFill/>
                </a:ln>
                <a:solidFill>
                  <a:srgbClr val="FFFFFF"/>
                </a:solidFill>
                <a:effectLst/>
                <a:uLnTx/>
                <a:uFillTx/>
                <a:latin typeface="Arial" charset="0"/>
                <a:ea typeface="+mn-ea"/>
                <a:cs typeface="+mn-cs"/>
              </a:rPr>
              <a:t>https://www.youtube.com/watch?v=zKbJMFFjnNU</a:t>
            </a:r>
            <a:endParaRPr kumimoji="0" lang="LID4096" sz="1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 name="Rectangle 9">
            <a:extLst>
              <a:ext uri="{FF2B5EF4-FFF2-40B4-BE49-F238E27FC236}">
                <a16:creationId xmlns:a16="http://schemas.microsoft.com/office/drawing/2014/main" id="{8F68F31C-2C05-4961-8DF7-8DAD77BED4DE}"/>
              </a:ext>
            </a:extLst>
          </p:cNvPr>
          <p:cNvSpPr/>
          <p:nvPr/>
        </p:nvSpPr>
        <p:spPr>
          <a:xfrm>
            <a:off x="165289" y="6225106"/>
            <a:ext cx="6096000" cy="58477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SLAC = Stanford Linear Accelerator Center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1600" b="1" i="0" u="none" strike="noStrike" kern="1200" cap="none" spc="0" normalizeH="0" baseline="0" noProof="0" dirty="0">
                <a:ln>
                  <a:noFill/>
                </a:ln>
                <a:solidFill>
                  <a:srgbClr val="FFFFFF"/>
                </a:solidFill>
                <a:effectLst/>
                <a:uLnTx/>
                <a:uFillTx/>
                <a:latin typeface="Arial" charset="0"/>
                <a:ea typeface="+mn-ea"/>
                <a:cs typeface="+mn-cs"/>
              </a:rPr>
              <a:t>LCLS = </a:t>
            </a:r>
            <a:r>
              <a:rPr kumimoji="0" lang="nl-NL" altLang="en-US" sz="1600" b="1" i="0" u="none" strike="noStrike" kern="1200" cap="none" spc="0" normalizeH="0" baseline="0" noProof="0" dirty="0" err="1">
                <a:ln>
                  <a:noFill/>
                </a:ln>
                <a:solidFill>
                  <a:srgbClr val="FFFFFF"/>
                </a:solidFill>
                <a:effectLst/>
                <a:uLnTx/>
                <a:uFillTx/>
                <a:latin typeface="Arial" charset="0"/>
                <a:ea typeface="+mn-ea"/>
                <a:cs typeface="+mn-cs"/>
              </a:rPr>
              <a:t>Linac</a:t>
            </a:r>
            <a:r>
              <a:rPr kumimoji="0" lang="nl-NL" altLang="en-US" sz="1600" b="1" i="0" u="none" strike="noStrike" kern="1200" cap="none" spc="0" normalizeH="0" baseline="0" noProof="0" dirty="0">
                <a:ln>
                  <a:noFill/>
                </a:ln>
                <a:solidFill>
                  <a:srgbClr val="FFFFFF"/>
                </a:solidFill>
                <a:effectLst/>
                <a:uLnTx/>
                <a:uFillTx/>
                <a:latin typeface="Arial" charset="0"/>
                <a:ea typeface="+mn-ea"/>
                <a:cs typeface="+mn-cs"/>
              </a:rPr>
              <a:t> Coherent Light Source</a:t>
            </a:r>
          </a:p>
        </p:txBody>
      </p:sp>
    </p:spTree>
    <p:extLst>
      <p:ext uri="{BB962C8B-B14F-4D97-AF65-F5344CB8AC3E}">
        <p14:creationId xmlns:p14="http://schemas.microsoft.com/office/powerpoint/2010/main" val="1046689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 Synchrotron radiation in astronomy</a:t>
            </a:r>
          </a:p>
        </p:txBody>
      </p:sp>
      <p:sp>
        <p:nvSpPr>
          <p:cNvPr id="2" name="Rectangle 1"/>
          <p:cNvSpPr/>
          <p:nvPr/>
        </p:nvSpPr>
        <p:spPr>
          <a:xfrm>
            <a:off x="209550" y="772339"/>
            <a:ext cx="11830049"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Times New Roman"/>
                <a:ea typeface="+mn-ea"/>
                <a:cs typeface="+mn-cs"/>
              </a:rPr>
              <a:t>Synchrotron radiation is generated by astronomical objects, typically where relativistic electrons spiral (and hence change velocity) through magnetic fields. </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098" name="Picture 2" descr="https://upload.wikimedia.org/wikipedia/commons/thumb/3/39/M87_jet.jpg/800px-M87_j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45" y="2511621"/>
            <a:ext cx="4164274" cy="43463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9645" y="1492267"/>
            <a:ext cx="5345855" cy="92333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Supermassive black holes have been suggested for producing synchrotron radiation, by ejection of jets ions through the polar areas of magnetic fields (Messier 87)</a:t>
            </a:r>
          </a:p>
        </p:txBody>
      </p:sp>
      <p:sp>
        <p:nvSpPr>
          <p:cNvPr id="4" name="Rectangle 3"/>
          <p:cNvSpPr/>
          <p:nvPr/>
        </p:nvSpPr>
        <p:spPr>
          <a:xfrm>
            <a:off x="6296025" y="1502520"/>
            <a:ext cx="5705474" cy="92333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The pulsar wind nebulae (aka plerions)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bluish glow from the central region of the Crab nebula is believed to be due to synchrotron radiation</a:t>
            </a:r>
          </a:p>
        </p:txBody>
      </p:sp>
      <p:pic>
        <p:nvPicPr>
          <p:cNvPr id="4100" name="Picture 4" descr="https://upload.wikimedia.org/wikipedia/commons/thumb/0/00/Crab_Nebula.jpg/1024px-Crab_Nebu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873" y="2521145"/>
            <a:ext cx="4336855" cy="433685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BFCAB1D2-45B6-4628-AC73-D82AE4672332}"/>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41</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346047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Gravitational waves</a:t>
            </a:r>
          </a:p>
        </p:txBody>
      </p:sp>
      <p:sp>
        <p:nvSpPr>
          <p:cNvPr id="3" name="Rectangle 2"/>
          <p:cNvSpPr/>
          <p:nvPr/>
        </p:nvSpPr>
        <p:spPr>
          <a:xfrm>
            <a:off x="242888" y="695919"/>
            <a:ext cx="11630024"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Gravitational waves are the disturbance in the curvature of </a:t>
            </a:r>
            <a:r>
              <a:rPr kumimoji="0" lang="en-US" sz="2000" b="0" i="0" u="none" strike="noStrike" kern="1200" cap="none" spc="0" normalizeH="0" baseline="0" noProof="0" dirty="0" err="1">
                <a:ln>
                  <a:noFill/>
                </a:ln>
                <a:solidFill>
                  <a:srgbClr val="000000"/>
                </a:solidFill>
                <a:effectLst/>
                <a:uLnTx/>
                <a:uFillTx/>
                <a:latin typeface="Times New Roman"/>
                <a:ea typeface="+mn-ea"/>
                <a:cs typeface="+mn-cs"/>
              </a:rPr>
              <a:t>spacetime</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generated by accelerated masses and propagate as waves at the speed of light</a:t>
            </a:r>
          </a:p>
        </p:txBody>
      </p:sp>
      <p:pic>
        <p:nvPicPr>
          <p:cNvPr id="3076" name="Picture 4" descr="https://upload.wikimedia.org/wikipedia/commons/7/73/Orbit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1753" y="2067083"/>
            <a:ext cx="2322213" cy="23222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47478" y="2987213"/>
            <a:ext cx="2287289"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“Oscillating dipole”</a:t>
            </a:r>
          </a:p>
        </p:txBody>
      </p:sp>
      <p:sp>
        <p:nvSpPr>
          <p:cNvPr id="11" name="Rectangle 10"/>
          <p:cNvSpPr/>
          <p:nvPr/>
        </p:nvSpPr>
        <p:spPr>
          <a:xfrm>
            <a:off x="114300" y="6029071"/>
            <a:ext cx="11887200"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First observation on 14 September 2015; The Nobel Prize in Physics was awarded in 2017 to Rainer Weiss, Kip Thorne and Barry </a:t>
            </a:r>
            <a:r>
              <a:rPr kumimoji="0" lang="en-US" sz="2000" b="0" i="0" u="none" strike="noStrike" kern="1200" cap="none" spc="0" normalizeH="0" baseline="0" noProof="0" dirty="0" err="1">
                <a:ln>
                  <a:noFill/>
                </a:ln>
                <a:solidFill>
                  <a:srgbClr val="000000"/>
                </a:solidFill>
                <a:effectLst/>
                <a:uLnTx/>
                <a:uFillTx/>
                <a:latin typeface="Times New Roman"/>
                <a:ea typeface="+mn-ea"/>
                <a:cs typeface="+mn-cs"/>
              </a:rPr>
              <a:t>Barish</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for their role in the detection of gravitational waves</a:t>
            </a:r>
            <a:endParaRPr kumimoji="0" lang="en-US" sz="2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Rectangle 29"/>
          <p:cNvSpPr>
            <a:spLocks noChangeArrowheads="1"/>
          </p:cNvSpPr>
          <p:nvPr/>
        </p:nvSpPr>
        <p:spPr bwMode="auto">
          <a:xfrm>
            <a:off x="853559" y="1505807"/>
            <a:ext cx="28378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none" anchor="ct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a:ea typeface="+mn-ea"/>
                <a:cs typeface="Times New Roman" panose="02020603050405020304" pitchFamily="18" charset="0"/>
              </a:rPr>
              <a:t> Newton’s gravitation law</a:t>
            </a:r>
            <a:endParaRPr kumimoji="0" lang="en-US" alt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3574368" y="1411587"/>
                <a:ext cx="1849930" cy="696344"/>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𝐅</m:t>
                          </m:r>
                        </m:e>
                      </m:acc>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𝐺</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𝑚</m:t>
                              </m:r>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𝑚</m:t>
                              </m:r>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b>
                          </m:sSub>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𝓇</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den>
                      </m:f>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accPr>
                        <m:e>
                          <m:r>
                            <a:rPr kumimoji="0" lang="en-US" sz="2000" b="1" i="0" u="none" strike="noStrike" kern="1200" cap="none" spc="0" normalizeH="0" baseline="0" noProof="0">
                              <a:ln>
                                <a:noFill/>
                              </a:ln>
                              <a:solidFill>
                                <a:srgbClr val="000000"/>
                              </a:solidFill>
                              <a:effectLst/>
                              <a:uLnTx/>
                              <a:uFillTx/>
                              <a:latin typeface="Cambria Math"/>
                              <a:ea typeface="Cambria Math"/>
                              <a:cs typeface="+mn-cs"/>
                            </a:rPr>
                            <m:t>𝓻</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3574368" y="1411587"/>
                <a:ext cx="1849930" cy="696344"/>
              </a:xfrm>
              <a:prstGeom prst="rect">
                <a:avLst/>
              </a:prstGeom>
              <a:blipFill>
                <a:blip r:embed="rId5"/>
                <a:stretch>
                  <a:fillRect/>
                </a:stretch>
              </a:blipFill>
              <a:ln w="19050">
                <a:no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F45D7CB9-2D49-43B9-A005-716579D35260}"/>
              </a:ext>
            </a:extLst>
          </p:cNvPr>
          <p:cNvSpPr/>
          <p:nvPr/>
        </p:nvSpPr>
        <p:spPr>
          <a:xfrm>
            <a:off x="6015298" y="1505807"/>
            <a:ext cx="2264228"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Coulomb's law</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7658577" y="1344641"/>
                <a:ext cx="2057294" cy="722442"/>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accPr>
                        <m:e>
                          <m:r>
                            <a:rPr kumimoji="0" lang="en-US" sz="2000" b="1" i="0"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𝐅</m:t>
                          </m:r>
                        </m:e>
                      </m:acc>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a:cs typeface="+mn-cs"/>
                            </a:rPr>
                            <m:t>1</m:t>
                          </m:r>
                        </m:num>
                        <m:den>
                          <m:r>
                            <a:rPr kumimoji="0" lang="en-US" sz="2000" b="0" i="1" u="none" strike="noStrike" kern="1200" cap="none" spc="0" normalizeH="0" baseline="0" noProof="0">
                              <a:ln>
                                <a:noFill/>
                              </a:ln>
                              <a:solidFill>
                                <a:srgbClr val="000000"/>
                              </a:solidFill>
                              <a:effectLst/>
                              <a:uLnTx/>
                              <a:uFillTx/>
                              <a:latin typeface="Cambria Math"/>
                              <a:ea typeface="Cambria Math"/>
                              <a:cs typeface="+mn-cs"/>
                            </a:rPr>
                            <m:t>4</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𝜖</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𝑜</m:t>
                              </m:r>
                            </m:sub>
                          </m:sSub>
                        </m:den>
                      </m:f>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1</m:t>
                              </m:r>
                            </m:sub>
                          </m:sSub>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𝑞</m:t>
                              </m:r>
                            </m:e>
                            <m:sub>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b>
                          </m:sSub>
                        </m:num>
                        <m:den>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𝓇</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den>
                      </m:f>
                      <m:acc>
                        <m:accPr>
                          <m:chr m:val="̂"/>
                          <m:ctrlPr>
                            <a:rPr kumimoji="0" lang="en-US" sz="2000" b="1"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accPr>
                        <m:e>
                          <m:r>
                            <a:rPr kumimoji="0" lang="en-US" sz="2000" b="1" i="0" u="none" strike="noStrike" kern="1200" cap="none" spc="0" normalizeH="0" baseline="0" noProof="0">
                              <a:ln>
                                <a:noFill/>
                              </a:ln>
                              <a:solidFill>
                                <a:srgbClr val="000000"/>
                              </a:solidFill>
                              <a:effectLst/>
                              <a:uLnTx/>
                              <a:uFillTx/>
                              <a:latin typeface="Cambria Math"/>
                              <a:ea typeface="Cambria Math"/>
                              <a:cs typeface="+mn-cs"/>
                            </a:rPr>
                            <m:t>𝓻</m:t>
                          </m:r>
                        </m:e>
                      </m:acc>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7658577" y="1344641"/>
                <a:ext cx="2057294" cy="722442"/>
              </a:xfrm>
              <a:prstGeom prst="rect">
                <a:avLst/>
              </a:prstGeom>
              <a:blipFill>
                <a:blip r:embed="rId6"/>
                <a:stretch>
                  <a:fillRect/>
                </a:stretch>
              </a:blipFill>
              <a:ln w="19050">
                <a:noFill/>
              </a:ln>
            </p:spPr>
            <p:txBody>
              <a:bodyPr/>
              <a:lstStyle/>
              <a:p>
                <a:r>
                  <a:rPr lang="en-US">
                    <a:noFill/>
                  </a:rPr>
                  <a:t> </a:t>
                </a:r>
              </a:p>
            </p:txBody>
          </p:sp>
        </mc:Fallback>
      </mc:AlternateContent>
      <p:pic>
        <p:nvPicPr>
          <p:cNvPr id="2" name="Picture 2" descr="https://upload.wikimedia.org/wikipedia/commons/b/b8/Wavy.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3160" y="4494071"/>
            <a:ext cx="2419381" cy="1512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567564" y="6581001"/>
            <a:ext cx="2624436"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https://youtu.be/szTHVJ9PJsk?t=47</a:t>
            </a:r>
          </a:p>
        </p:txBody>
      </p:sp>
      <p:sp>
        <p:nvSpPr>
          <p:cNvPr id="20" name="Content Placeholder 4">
            <a:extLst>
              <a:ext uri="{FF2B5EF4-FFF2-40B4-BE49-F238E27FC236}">
                <a16:creationId xmlns:a16="http://schemas.microsoft.com/office/drawing/2014/main" id="{9D2E6EEF-25C4-4A7A-8465-FCF02637612A}"/>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42</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1026" name="Picture 2">
            <a:extLst>
              <a:ext uri="{FF2B5EF4-FFF2-40B4-BE49-F238E27FC236}">
                <a16:creationId xmlns:a16="http://schemas.microsoft.com/office/drawing/2014/main" id="{66896E27-A83B-4949-9D7F-C5A4CADD3E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129" y="2034017"/>
            <a:ext cx="7001679" cy="398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569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Useful resources</a:t>
            </a:r>
          </a:p>
        </p:txBody>
      </p:sp>
      <mc:AlternateContent xmlns:mc="http://schemas.openxmlformats.org/markup-compatibility/2006" xmlns:a14="http://schemas.microsoft.com/office/drawing/2010/main">
        <mc:Choice Requires="a14">
          <p:sp>
            <p:nvSpPr>
              <p:cNvPr id="2" name="Rectangle 1"/>
              <p:cNvSpPr/>
              <p:nvPr/>
            </p:nvSpPr>
            <p:spPr>
              <a:xfrm>
                <a:off x="3061216" y="1033501"/>
                <a:ext cx="5987562" cy="280076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Dipole radiation (mind </a:t>
                </a:r>
                <a14:m>
                  <m:oMath xmlns:m="http://schemas.openxmlformats.org/officeDocument/2006/math">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𝑠𝑖𝑛</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𝑐𝑜𝑠</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𝜃</m:t>
                    </m:r>
                  </m:oMath>
                </a14:m>
                <a:r>
                  <a:rPr kumimoji="0" lang="en-US" sz="1600" b="1" i="0" u="none" strike="noStrike" kern="1200" cap="none" spc="0" normalizeH="0" baseline="0" noProof="0" dirty="0">
                    <a:ln>
                      <a:noFill/>
                    </a:ln>
                    <a:solidFill>
                      <a:srgbClr val="000000"/>
                    </a:solidFill>
                    <a:effectLst/>
                    <a:uLnTx/>
                    <a:uFillTx/>
                    <a:latin typeface="Arial"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hlinkClick r:id="rId3"/>
                  </a:rPr>
                  <a:t>https://www.youtube.com/watch?v=MGCHznSfCnQ</a:t>
                </a: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Demonstration of the sunset by Walter Lewin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hlinkClick r:id="rId4"/>
                  </a:rPr>
                  <a:t>https://youtu.be/sJG-rXBbmCc?t=2341</a:t>
                </a: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NASA sunset stimulator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hlinkClick r:id="rId5"/>
                  </a:rPr>
                  <a:t>https://www.youtube.com/watch?v=vrLfHv6sze0&amp;feature=youtu.be</a:t>
                </a: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3061216" y="1033501"/>
                <a:ext cx="5987562" cy="2800767"/>
              </a:xfrm>
              <a:prstGeom prst="rect">
                <a:avLst/>
              </a:prstGeom>
              <a:blipFill>
                <a:blip r:embed="rId6"/>
                <a:stretch>
                  <a:fillRect b="-1961"/>
                </a:stretch>
              </a:blipFill>
            </p:spPr>
            <p:txBody>
              <a:bodyPr/>
              <a:lstStyle/>
              <a:p>
                <a:r>
                  <a:rPr lang="en-US">
                    <a:noFill/>
                  </a:rPr>
                  <a:t> </a:t>
                </a:r>
              </a:p>
            </p:txBody>
          </p:sp>
        </mc:Fallback>
      </mc:AlternateContent>
      <p:sp>
        <p:nvSpPr>
          <p:cNvPr id="6" name="Content Placeholder 4">
            <a:extLst>
              <a:ext uri="{FF2B5EF4-FFF2-40B4-BE49-F238E27FC236}">
                <a16:creationId xmlns:a16="http://schemas.microsoft.com/office/drawing/2014/main" id="{26B87151-60D4-4471-83F5-9D13EAA283EC}"/>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43</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994563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Stability of the Rutherford atom </a:t>
            </a:r>
          </a:p>
        </p:txBody>
      </p:sp>
      <p:sp>
        <p:nvSpPr>
          <p:cNvPr id="6" name="Rectangle 5"/>
          <p:cNvSpPr/>
          <p:nvPr/>
        </p:nvSpPr>
        <p:spPr>
          <a:xfrm>
            <a:off x="389359" y="682103"/>
            <a:ext cx="1180264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The accelerated charge emits radiation so that it loses its energy.</a:t>
            </a:r>
            <a:r>
              <a:rPr kumimoji="0" lang="ru-RU"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252525"/>
                </a:solidFill>
                <a:effectLst/>
                <a:uLnTx/>
                <a:uFillTx/>
                <a:latin typeface="Times New Roman" panose="02020603050405020304" pitchFamily="18" charset="0"/>
                <a:ea typeface="+mn-ea"/>
                <a:cs typeface="+mn-cs"/>
              </a:rPr>
              <a:t>What about a Rutherford atom?</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074" name="Picture 2" descr="Image result for model of hydrogen a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750" y="1227676"/>
            <a:ext cx="5203481" cy="41212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Rectangle 18"/>
              <p:cNvSpPr/>
              <p:nvPr/>
            </p:nvSpPr>
            <p:spPr>
              <a:xfrm>
                <a:off x="407201" y="1123982"/>
                <a:ext cx="6439913"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electron has “centrifugal” acceleration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𝑎</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𝑣</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oMath>
                </a14:m>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so that it emits power (=loses)   </a:t>
                </a:r>
              </a:p>
            </p:txBody>
          </p:sp>
        </mc:Choice>
        <mc:Fallback xmlns="">
          <p:sp>
            <p:nvSpPr>
              <p:cNvPr id="19" name="Rectangle 18"/>
              <p:cNvSpPr>
                <a:spLocks noRot="1" noChangeAspect="1" noMove="1" noResize="1" noEditPoints="1" noAdjustHandles="1" noChangeArrowheads="1" noChangeShapeType="1" noTextEdit="1"/>
              </p:cNvSpPr>
              <p:nvPr/>
            </p:nvSpPr>
            <p:spPr>
              <a:xfrm>
                <a:off x="407201" y="1123982"/>
                <a:ext cx="6439913" cy="707886"/>
              </a:xfrm>
              <a:prstGeom prst="rect">
                <a:avLst/>
              </a:prstGeom>
              <a:blipFill>
                <a:blip r:embed="rId4"/>
                <a:stretch>
                  <a:fillRect l="-1042" t="-4274" b="-13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478472" y="1123982"/>
                <a:ext cx="1903534" cy="814262"/>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𝑃</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𝑒</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4</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2478472" y="1123982"/>
                <a:ext cx="1903534" cy="814262"/>
              </a:xfrm>
              <a:prstGeom prst="rect">
                <a:avLst/>
              </a:prstGeom>
              <a:blipFill>
                <a:blip r:embed="rId5"/>
                <a:stretch>
                  <a:fillRect/>
                </a:stretch>
              </a:blipFill>
              <a:ln w="19050">
                <a:noFill/>
              </a:ln>
            </p:spPr>
            <p:txBody>
              <a:bodyPr/>
              <a:lstStyle/>
              <a:p>
                <a:r>
                  <a:rPr lang="LID4096">
                    <a:noFill/>
                  </a:rPr>
                  <a:t> </a:t>
                </a:r>
              </a:p>
            </p:txBody>
          </p:sp>
        </mc:Fallback>
      </mc:AlternateContent>
      <p:sp>
        <p:nvSpPr>
          <p:cNvPr id="22" name="Rectangle 21"/>
          <p:cNvSpPr/>
          <p:nvPr/>
        </p:nvSpPr>
        <p:spPr>
          <a:xfrm>
            <a:off x="462461" y="2702027"/>
            <a:ext cx="4918573"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energy lost in time </a:t>
            </a:r>
            <a:r>
              <a:rPr kumimoji="0" lang="en-US" sz="2000" b="0" i="1" u="none" strike="noStrike" kern="1200" cap="none" spc="0" normalizeH="0" baseline="0" noProof="0" dirty="0">
                <a:ln>
                  <a:noFill/>
                </a:ln>
                <a:solidFill>
                  <a:srgbClr val="252525"/>
                </a:solidFill>
                <a:effectLst/>
                <a:uLnTx/>
                <a:uFillTx/>
                <a:latin typeface="Times New Roman"/>
                <a:ea typeface="+mn-ea"/>
                <a:cs typeface="+mn-cs"/>
              </a:rPr>
              <a:t>t</a:t>
            </a:r>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3" name="Rectangle 22"/>
              <p:cNvSpPr/>
              <p:nvPr/>
            </p:nvSpPr>
            <p:spPr>
              <a:xfrm>
                <a:off x="3206932" y="2514019"/>
                <a:ext cx="1996380" cy="787010"/>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𝐸</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𝑒</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4</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𝑡</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3206932" y="2514019"/>
                <a:ext cx="1996380" cy="787010"/>
              </a:xfrm>
              <a:prstGeom prst="rect">
                <a:avLst/>
              </a:prstGeom>
              <a:blipFill>
                <a:blip r:embed="rId6"/>
                <a:stretch>
                  <a:fillRect/>
                </a:stretch>
              </a:blipFill>
              <a:ln w="19050">
                <a:noFill/>
              </a:ln>
            </p:spPr>
            <p:txBody>
              <a:bodyPr/>
              <a:lstStyle/>
              <a:p>
                <a:r>
                  <a:rPr lang="en-US">
                    <a:noFill/>
                  </a:rPr>
                  <a:t> </a:t>
                </a:r>
              </a:p>
            </p:txBody>
          </p:sp>
        </mc:Fallback>
      </mc:AlternateContent>
      <p:sp>
        <p:nvSpPr>
          <p:cNvPr id="24" name="Rectangle 23"/>
          <p:cNvSpPr/>
          <p:nvPr/>
        </p:nvSpPr>
        <p:spPr>
          <a:xfrm>
            <a:off x="428278" y="3245266"/>
            <a:ext cx="5568629"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energy comes from the “initial” kinetic energy</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25" name="Rectangle 24"/>
              <p:cNvSpPr/>
              <p:nvPr/>
            </p:nvSpPr>
            <p:spPr>
              <a:xfrm>
                <a:off x="451363" y="3673292"/>
                <a:ext cx="2684196" cy="694357"/>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𝐸</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𝑚</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𝑒</m:t>
                              </m:r>
                            </m:sub>
                          </m:sSub>
                        </m:num>
                        <m:den>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den>
                      </m:f>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𝑣</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𝑚</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𝑒</m:t>
                              </m:r>
                            </m:sub>
                          </m:sSub>
                        </m:num>
                        <m:den>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den>
                      </m:f>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451363" y="3673292"/>
                <a:ext cx="2684196" cy="694357"/>
              </a:xfrm>
              <a:prstGeom prst="rect">
                <a:avLst/>
              </a:prstGeom>
              <a:blipFill>
                <a:blip r:embed="rId7"/>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672260" y="4126220"/>
                <a:ext cx="4273991" cy="857735"/>
              </a:xfrm>
              <a:prstGeom prst="rect">
                <a:avLst/>
              </a:prstGeom>
              <a:solidFill>
                <a:schemeClr val="bg1"/>
              </a:solidFill>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𝑒</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4</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𝑚</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𝑒</m:t>
                              </m:r>
                            </m:sub>
                          </m:sSub>
                        </m:num>
                        <m:den>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den>
                      </m:f>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𝑟</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a:cs typeface="+mn-cs"/>
                            </a:rPr>
                            <m:t>3</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b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𝑚</m:t>
                              </m:r>
                            </m:e>
                            <m:sub>
                              <m:r>
                                <a:rPr kumimoji="0" lang="en-US" sz="2000" b="0" i="1" u="none" strike="noStrike" kern="1200" cap="none" spc="0" normalizeH="0" baseline="0" noProof="0">
                                  <a:ln>
                                    <a:noFill/>
                                  </a:ln>
                                  <a:solidFill>
                                    <a:srgbClr val="000000"/>
                                  </a:solidFill>
                                  <a:effectLst/>
                                  <a:uLnTx/>
                                  <a:uFillTx/>
                                  <a:latin typeface="Cambria Math"/>
                                  <a:ea typeface="Cambria Math"/>
                                  <a:cs typeface="+mn-cs"/>
                                </a:rPr>
                                <m:t>𝑒</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𝑒</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4672260" y="4126220"/>
                <a:ext cx="4273991" cy="857735"/>
              </a:xfrm>
              <a:prstGeom prst="rect">
                <a:avLst/>
              </a:prstGeom>
              <a:blipFill>
                <a:blip r:embed="rId8"/>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29422" y="4316433"/>
                <a:ext cx="5568629"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This energy will be spent in the time </a:t>
                </a:r>
                <a14:m>
                  <m:oMath xmlns:m="http://schemas.openxmlformats.org/officeDocument/2006/math">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𝜏</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429422" y="4316433"/>
                <a:ext cx="5568629" cy="400110"/>
              </a:xfrm>
              <a:prstGeom prst="rect">
                <a:avLst/>
              </a:prstGeom>
              <a:blipFill>
                <a:blip r:embed="rId9"/>
                <a:stretch>
                  <a:fillRect l="-1094"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600652" y="5355840"/>
                <a:ext cx="8397299" cy="764312"/>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𝜏</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1800" b="0" i="1" u="none" strike="noStrike" kern="1200" cap="none" spc="0" normalizeH="0" baseline="0" noProof="0">
                              <a:ln>
                                <a:noFill/>
                              </a:ln>
                              <a:solidFill>
                                <a:srgbClr val="000000"/>
                              </a:solidFill>
                              <a:effectLst/>
                              <a:uLnTx/>
                              <a:uFillTx/>
                              <a:latin typeface="Cambria Math"/>
                              <a:ea typeface="Cambria Math"/>
                              <a:cs typeface="+mn-cs"/>
                            </a:rPr>
                            <m:t>3</m:t>
                          </m:r>
                          <m:r>
                            <a:rPr kumimoji="0" lang="en-US" sz="18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a:cs typeface="+mn-cs"/>
                            </a:rPr>
                            <m:t>3</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8</m:t>
                              </m:r>
                            </m:sup>
                          </m:sSup>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9.11</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−31</m:t>
                              </m:r>
                            </m:sup>
                          </m:sSup>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4</m:t>
                          </m:r>
                          <m:r>
                            <a:rPr kumimoji="0" lang="en-US" sz="18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−7</m:t>
                              </m:r>
                            </m:sup>
                          </m:sSup>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d>
                                <m:d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d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1.6</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−19</m:t>
                                      </m:r>
                                    </m:sup>
                                  </m:sSup>
                                  <m:r>
                                    <a:rPr kumimoji="0" lang="en-US" sz="1800" b="0" i="1" u="none" strike="noStrike" kern="1200" cap="none" spc="0" normalizeH="0" baseline="0" noProof="0">
                                      <a:ln>
                                        <a:noFill/>
                                      </a:ln>
                                      <a:solidFill>
                                        <a:srgbClr val="000000"/>
                                      </a:solidFill>
                                      <a:effectLst/>
                                      <a:uLnTx/>
                                      <a:uFillTx/>
                                      <a:latin typeface="Cambria Math"/>
                                      <a:ea typeface="Cambria Math"/>
                                      <a:cs typeface="+mn-cs"/>
                                    </a:rPr>
                                    <m:t>∙1.5∙</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a:ea typeface="Cambria Math"/>
                                          <a:cs typeface="+mn-cs"/>
                                        </a:rPr>
                                        <m:t>16</m:t>
                                      </m:r>
                                    </m:sup>
                                  </m:sSup>
                                </m:e>
                              </m:d>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m:t>
                              </m:r>
                            </m:sup>
                          </m:sSup>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ru-RU"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3</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−21</m:t>
                              </m:r>
                            </m:sup>
                          </m:sSup>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20</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−7</m:t>
                                  </m:r>
                                </m:sup>
                              </m:sSup>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−6</m:t>
                              </m:r>
                            </m:sup>
                          </m:sSup>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ru-RU"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m:t>
                          </m:r>
                        </m:num>
                        <m:den>
                          <m:r>
                            <a:rPr kumimoji="0" lang="ru-RU"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den>
                      </m:f>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−21</m:t>
                              </m:r>
                            </m:sup>
                          </m:sSup>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r>
                                <a:rPr kumimoji="0" lang="ru-RU"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12</m:t>
                              </m:r>
                            </m:sup>
                          </m:sSup>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0.</m:t>
                          </m:r>
                          <m:r>
                            <a:rPr kumimoji="0" lang="ru-RU"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7</m:t>
                          </m:r>
                          <m:r>
                            <a:rPr kumimoji="0" lang="en-US" sz="18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t>−9</m:t>
                          </m:r>
                        </m:sup>
                      </m:sSup>
                      <m:r>
                        <m:rPr>
                          <m:nor/>
                        </m:rPr>
                        <a:rPr kumimoji="0" lang="en-US" sz="1800" b="0" i="1" u="none" strike="noStrike" kern="1200" cap="none" spc="0" normalizeH="0" baseline="0" noProof="0" dirty="0">
                          <a:ln>
                            <a:noFill/>
                          </a:ln>
                          <a:solidFill>
                            <a:srgbClr val="000000"/>
                          </a:solidFill>
                          <a:effectLst/>
                          <a:uLnTx/>
                          <a:uFillTx/>
                          <a:latin typeface="Arial" charset="0"/>
                          <a:ea typeface="+mn-ea"/>
                          <a:cs typeface="+mn-cs"/>
                        </a:rPr>
                        <m:t> </m:t>
                      </m:r>
                      <m:r>
                        <m:rPr>
                          <m:nor/>
                        </m:rPr>
                        <a:rPr kumimoji="0" lang="en-US" sz="1800" b="0" i="1" u="none" strike="noStrike" kern="1200" cap="none" spc="0" normalizeH="0" baseline="0" noProof="0" dirty="0">
                          <a:ln>
                            <a:noFill/>
                          </a:ln>
                          <a:solidFill>
                            <a:srgbClr val="000000"/>
                          </a:solidFill>
                          <a:effectLst/>
                          <a:uLnTx/>
                          <a:uFillTx/>
                          <a:latin typeface="Arial" charset="0"/>
                          <a:ea typeface="+mn-ea"/>
                          <a:cs typeface="+mn-cs"/>
                        </a:rPr>
                        <m:t>s</m:t>
                      </m:r>
                    </m:oMath>
                  </m:oMathPara>
                </a14:m>
                <a:endParaRPr kumimoji="0" lang="en-US" sz="1800" b="0" i="1"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600652" y="5355840"/>
                <a:ext cx="8397299" cy="764312"/>
              </a:xfrm>
              <a:prstGeom prst="rect">
                <a:avLst/>
              </a:prstGeom>
              <a:blipFill>
                <a:blip r:embed="rId10"/>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93542" y="4887045"/>
                <a:ext cx="8014534"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For an H-atom, </a:t>
                </a:r>
                <a14:m>
                  <m:oMath xmlns:m="http://schemas.openxmlformats.org/officeDocument/2006/math">
                    <m:r>
                      <m:rPr>
                        <m:sty m:val="p"/>
                      </m:rPr>
                      <a:rPr kumimoji="0" lang="el-GR" sz="2000" b="0" i="1" u="none" strike="noStrike" kern="1200" cap="none" spc="0" normalizeH="0" baseline="0" noProof="0">
                        <a:ln>
                          <a:noFill/>
                        </a:ln>
                        <a:solidFill>
                          <a:srgbClr val="000000"/>
                        </a:solidFill>
                        <a:effectLst/>
                        <a:uLnTx/>
                        <a:uFillTx/>
                        <a:latin typeface="Cambria Math"/>
                        <a:ea typeface="Cambria Math"/>
                        <a:cs typeface="+mn-cs"/>
                      </a:rPr>
                      <m:t>λ</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=122 </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𝑛𝑚</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 </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type m:val="lin"/>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fPr>
                      <m:num>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𝑐</m:t>
                        </m:r>
                      </m:num>
                      <m:den>
                        <m:r>
                          <m:rPr>
                            <m:sty m:val="p"/>
                          </m:rPr>
                          <a:rPr kumimoji="0" lang="el-GR" sz="2000" b="0" i="1" u="none" strike="noStrike" kern="1200" cap="none" spc="0" normalizeH="0" baseline="0" noProof="0">
                            <a:ln>
                              <a:noFill/>
                            </a:ln>
                            <a:solidFill>
                              <a:srgbClr val="000000"/>
                            </a:solidFill>
                            <a:effectLst/>
                            <a:uLnTx/>
                            <a:uFillTx/>
                            <a:latin typeface="Cambria Math"/>
                            <a:ea typeface="Cambria Math"/>
                            <a:cs typeface="+mn-cs"/>
                          </a:rPr>
                          <m:t>λ</m:t>
                        </m:r>
                      </m:den>
                    </m:f>
                    <m:r>
                      <a:rPr kumimoji="0" lang="en-US" sz="2000" b="0" i="1" u="none" strike="noStrike" kern="1200" cap="none" spc="0" normalizeH="0" baseline="0" noProof="0">
                        <a:ln>
                          <a:noFill/>
                        </a:ln>
                        <a:solidFill>
                          <a:srgbClr val="000000"/>
                        </a:solidFill>
                        <a:effectLst/>
                        <a:uLnTx/>
                        <a:uFillTx/>
                        <a:latin typeface="Cambria Math"/>
                        <a:ea typeface="Cambria Math"/>
                        <a:cs typeface="+mn-cs"/>
                      </a:rPr>
                      <m:t>=1.5∙</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10</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16</m:t>
                        </m:r>
                      </m:sup>
                    </m:sSup>
                    <m:r>
                      <a:rPr kumimoji="0" lang="en-US" sz="2000" b="0" i="1" u="none" strike="noStrike" kern="1200" cap="none" spc="0" normalizeH="0" baseline="0" noProof="0">
                        <a:ln>
                          <a:noFill/>
                        </a:ln>
                        <a:solidFill>
                          <a:srgbClr val="000000"/>
                        </a:solidFill>
                        <a:effectLst/>
                        <a:uLnTx/>
                        <a:uFillTx/>
                        <a:latin typeface="Cambria Math"/>
                        <a:ea typeface="Cambria Math"/>
                        <a:cs typeface="+mn-cs"/>
                      </a:rPr>
                      <m:t> </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𝑟𝑎𝑑</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r>
                      <a:rPr kumimoji="0" lang="en-US" sz="2000" b="0" i="1" u="none" strike="noStrike" kern="1200" cap="none" spc="0" normalizeH="0" baseline="0" noProof="0">
                        <a:ln>
                          <a:noFill/>
                        </a:ln>
                        <a:solidFill>
                          <a:srgbClr val="000000"/>
                        </a:solidFill>
                        <a:effectLst/>
                        <a:uLnTx/>
                        <a:uFillTx/>
                        <a:latin typeface="Cambria Math"/>
                        <a:ea typeface="Cambria Math"/>
                        <a:cs typeface="+mn-cs"/>
                      </a:rPr>
                      <m:t>𝑠</m:t>
                    </m:r>
                  </m:oMath>
                </a14:m>
                <a:r>
                  <a:rPr kumimoji="0" lang="en-US" sz="2000" b="0" i="0" u="none" strike="noStrike" kern="1200" cap="none" spc="0" normalizeH="0" baseline="0" noProof="0" dirty="0">
                    <a:ln>
                      <a:noFill/>
                    </a:ln>
                    <a:solidFill>
                      <a:srgbClr val="252525"/>
                    </a:solidFill>
                    <a:effectLst/>
                    <a:uLnTx/>
                    <a:uFillTx/>
                    <a:latin typeface="Times New Roman"/>
                    <a:ea typeface="+mn-ea"/>
                    <a:cs typeface="+mn-cs"/>
                  </a:rPr>
                  <a:t>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493542" y="4887045"/>
                <a:ext cx="8014534" cy="400110"/>
              </a:xfrm>
              <a:prstGeom prst="rect">
                <a:avLst/>
              </a:prstGeom>
              <a:blipFill>
                <a:blip r:embed="rId11"/>
                <a:stretch>
                  <a:fillRect l="-837" t="-116923" b="-183077"/>
                </a:stretch>
              </a:blipFill>
            </p:spPr>
            <p:txBody>
              <a:bodyPr/>
              <a:lstStyle/>
              <a:p>
                <a:r>
                  <a:rPr lang="en-US">
                    <a:noFill/>
                  </a:rPr>
                  <a:t> </a:t>
                </a:r>
              </a:p>
            </p:txBody>
          </p:sp>
        </mc:Fallback>
      </mc:AlternateContent>
      <p:sp>
        <p:nvSpPr>
          <p:cNvPr id="20" name="Rectangle 19"/>
          <p:cNvSpPr/>
          <p:nvPr/>
        </p:nvSpPr>
        <p:spPr>
          <a:xfrm>
            <a:off x="457200" y="6198833"/>
            <a:ext cx="1199197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52525"/>
                </a:solidFill>
                <a:effectLst/>
                <a:uLnTx/>
                <a:uFillTx/>
                <a:latin typeface="Times New Roman"/>
                <a:ea typeface="+mn-ea"/>
                <a:cs typeface="+mn-cs"/>
              </a:rPr>
              <a:t>The Rutherford atom is inherently unstable! (in the framework of classical electrodynamics)</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0" name="Content Placeholder 4">
            <a:extLst>
              <a:ext uri="{FF2B5EF4-FFF2-40B4-BE49-F238E27FC236}">
                <a16:creationId xmlns:a16="http://schemas.microsoft.com/office/drawing/2014/main" id="{2934FDB4-32C2-48F7-A4F2-F0C56C338332}"/>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fld id="{6277FA82-443F-480E-8FC1-3C37497B7B6E}" type="slidenum">
              <a:rPr kumimoji="0" lang="en-US" sz="1600" b="0" i="0" u="none" strike="noStrike" kern="0" cap="none" spc="0" normalizeH="0" baseline="0" noProof="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44</a:t>
            </a:fld>
            <a:endParaRPr kumimoji="0" lang="en-US" sz="1600" b="0" i="0" u="none" strike="noStrike" kern="0" cap="none" spc="0" normalizeH="0" baseline="0" noProof="0" dirty="0">
              <a:ln>
                <a:noFill/>
              </a:ln>
              <a:solidFill>
                <a:srgbClr val="000000"/>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4A9DD6E-8B09-44BE-6F30-D1459BA48DC9}"/>
                  </a:ext>
                </a:extLst>
              </p:cNvPr>
              <p:cNvSpPr/>
              <p:nvPr/>
            </p:nvSpPr>
            <p:spPr>
              <a:xfrm>
                <a:off x="522454" y="1859784"/>
                <a:ext cx="3362524" cy="787010"/>
              </a:xfrm>
              <a:prstGeom prst="rect">
                <a:avLst/>
              </a:prstGeom>
              <a:ln w="19050">
                <a:noFill/>
              </a:ln>
            </p:spPr>
            <p:txBody>
              <a:bodyPr wrap="none">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a:ea typeface="Cambria Math" panose="02040503050406030204" pitchFamily="18" charset="0"/>
                          <a:cs typeface="+mn-cs"/>
                        </a:rPr>
                        <m:t>𝑃</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𝑑𝑊</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𝑑𝑡</m:t>
                          </m:r>
                        </m:den>
                      </m:f>
                      <m:r>
                        <a:rPr kumimoji="0" lang="en-US" sz="2000" b="0" i="1" u="none" strike="noStrike" kern="1200" cap="none" spc="0" normalizeH="0" baseline="0" noProof="0">
                          <a:ln>
                            <a:noFill/>
                          </a:ln>
                          <a:solidFill>
                            <a:srgbClr val="000000"/>
                          </a:solidFill>
                          <a:effectLst/>
                          <a:uLnTx/>
                          <a:uFillTx/>
                          <a:latin typeface="Cambria Math"/>
                          <a:ea typeface="Cambria Math"/>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𝜇</m:t>
                              </m:r>
                            </m:e>
                            <m:sub>
                              <m: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sSup>
                            <m:sSupPr>
                              <m:ctrlPr>
                                <a:rPr kumimoji="0" lang="ru-RU"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𝑞</m:t>
                              </m:r>
                            </m:e>
                            <m:sup>
                              <m:r>
                                <a:rPr kumimoji="0" lang="en-US" sz="2000" b="0" i="1" u="none" strike="noStrike" kern="1200" cap="none" spc="0" normalizeH="0" baseline="0" noProof="0">
                                  <a:ln>
                                    <a:noFill/>
                                  </a:ln>
                                  <a:solidFill>
                                    <a:srgbClr val="000000"/>
                                  </a:solidFill>
                                  <a:effectLst/>
                                  <a:uLnTx/>
                                  <a:uFillTx/>
                                  <a:latin typeface="Cambria Math"/>
                                  <a:ea typeface="Cambria Math" panose="02040503050406030204" pitchFamily="18" charset="0"/>
                                  <a:cs typeface="+mn-cs"/>
                                </a:rPr>
                                <m:t>2</m:t>
                              </m:r>
                            </m:sup>
                          </m:sSup>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𝑎</m:t>
                              </m:r>
                            </m:e>
                            <m:sup>
                              <m:r>
                                <a:rPr kumimoji="0" lang="en-US" sz="2000" b="0" i="1" u="none" strike="noStrike" kern="1200" cap="none" spc="0" normalizeH="0" baseline="0" noProof="0">
                                  <a:ln>
                                    <a:noFill/>
                                  </a:ln>
                                  <a:solidFill>
                                    <a:srgbClr val="000000"/>
                                  </a:solidFill>
                                  <a:effectLst/>
                                  <a:uLnTx/>
                                  <a:uFillTx/>
                                  <a:latin typeface="Cambria Math"/>
                                  <a:ea typeface="Cambria Math"/>
                                  <a:cs typeface="+mn-cs"/>
                                </a:rPr>
                                <m:t>2</m:t>
                              </m:r>
                            </m:sup>
                          </m:sSup>
                        </m:num>
                        <m:den>
                          <m:r>
                            <a:rPr kumimoji="0" lang="en-US" sz="2000" b="0" i="1" u="none" strike="noStrike" kern="1200" cap="none" spc="0" normalizeH="0" baseline="0" noProof="0" dirty="0">
                              <a:ln>
                                <a:noFill/>
                              </a:ln>
                              <a:solidFill>
                                <a:srgbClr val="000000"/>
                              </a:solidFill>
                              <a:effectLst/>
                              <a:uLnTx/>
                              <a:uFillTx/>
                              <a:latin typeface="Cambria Math"/>
                              <a:ea typeface="Cambria Math" panose="02040503050406030204" pitchFamily="18" charset="0"/>
                              <a:cs typeface="+mn-cs"/>
                            </a:rPr>
                            <m:t>6</m:t>
                          </m:r>
                          <m:r>
                            <a:rPr kumimoji="0" lang="en-US" sz="2000" b="0" i="1" u="none" strike="noStrike" kern="1200" cap="none" spc="0" normalizeH="0" baseline="0" noProof="0" dirty="0">
                              <a:ln>
                                <a:noFill/>
                              </a:ln>
                              <a:solidFill>
                                <a:srgbClr val="000000"/>
                              </a:solidFill>
                              <a:effectLst/>
                              <a:uLnTx/>
                              <a:uFillTx/>
                              <a:latin typeface="Cambria Math"/>
                              <a:ea typeface="Cambria Math"/>
                              <a:cs typeface="+mn-cs"/>
                            </a:rPr>
                            <m:t>𝜋</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𝑐</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𝑎</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000" b="0" i="1" u="none" strike="noStrike" kern="1200" cap="none" spc="0" normalizeH="0" baseline="0" noProof="0">
                              <a:ln>
                                <a:noFill/>
                              </a:ln>
                              <a:solidFill>
                                <a:srgbClr val="000000"/>
                              </a:solidFill>
                              <a:effectLst/>
                              <a:uLnTx/>
                              <a:uFillTx/>
                              <a:latin typeface="Cambria Math"/>
                              <a:ea typeface="Cambria Math"/>
                              <a:cs typeface="+mn-cs"/>
                            </a:rPr>
                            <m:t>𝜔</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2</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a:cs typeface="+mn-cs"/>
                        </a:rPr>
                        <m:t>𝑟</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p:txBody>
          </p:sp>
        </mc:Choice>
        <mc:Fallback xmlns="">
          <p:sp>
            <p:nvSpPr>
              <p:cNvPr id="17" name="Rectangle 16">
                <a:extLst>
                  <a:ext uri="{FF2B5EF4-FFF2-40B4-BE49-F238E27FC236}">
                    <a16:creationId xmlns:a16="http://schemas.microsoft.com/office/drawing/2014/main" id="{C4A9DD6E-8B09-44BE-6F30-D1459BA48DC9}"/>
                  </a:ext>
                </a:extLst>
              </p:cNvPr>
              <p:cNvSpPr>
                <a:spLocks noRot="1" noChangeAspect="1" noMove="1" noResize="1" noEditPoints="1" noAdjustHandles="1" noChangeArrowheads="1" noChangeShapeType="1" noTextEdit="1"/>
              </p:cNvSpPr>
              <p:nvPr/>
            </p:nvSpPr>
            <p:spPr>
              <a:xfrm>
                <a:off x="522454" y="1859784"/>
                <a:ext cx="3362524" cy="787010"/>
              </a:xfrm>
              <a:prstGeom prst="rect">
                <a:avLst/>
              </a:prstGeom>
              <a:blipFill>
                <a:blip r:embed="rId12"/>
                <a:stretch>
                  <a:fillRect/>
                </a:stretch>
              </a:blipFill>
              <a:ln w="19050">
                <a:noFill/>
              </a:ln>
            </p:spPr>
            <p:txBody>
              <a:bodyPr/>
              <a:lstStyle/>
              <a:p>
                <a:r>
                  <a:rPr lang="LID4096">
                    <a:noFill/>
                  </a:rPr>
                  <a:t> </a:t>
                </a:r>
              </a:p>
            </p:txBody>
          </p:sp>
        </mc:Fallback>
      </mc:AlternateContent>
    </p:spTree>
    <p:extLst>
      <p:ext uri="{BB962C8B-B14F-4D97-AF65-F5344CB8AC3E}">
        <p14:creationId xmlns:p14="http://schemas.microsoft.com/office/powerpoint/2010/main" val="181406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chemeClr val="accent2">
                        <a:lumMod val="50000"/>
                      </a:schemeClr>
                    </a:solidFill>
                  </a:rPr>
                  <a:t>Time-dependent </a:t>
                </a:r>
                <a14:m>
                  <m:oMath xmlns:m="http://schemas.openxmlformats.org/officeDocument/2006/math">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r>
                          <a:rPr lang="en-US" b="1" i="1">
                            <a:solidFill>
                              <a:schemeClr val="accent2">
                                <a:lumMod val="50000"/>
                              </a:schemeClr>
                            </a:solidFill>
                            <a:latin typeface="Cambria Math" panose="02040503050406030204" pitchFamily="18" charset="0"/>
                            <a:ea typeface="Cambria Math" panose="02040503050406030204" pitchFamily="18" charset="0"/>
                          </a:rPr>
                          <m:t>𝝆</m:t>
                        </m:r>
                      </m:e>
                    </m:acc>
                    <m:r>
                      <a:rPr lang="en-US" b="1" i="1">
                        <a:solidFill>
                          <a:schemeClr val="accent2">
                            <a:lumMod val="50000"/>
                          </a:schemeClr>
                        </a:solidFill>
                        <a:latin typeface="Cambria Math" panose="02040503050406030204" pitchFamily="18" charset="0"/>
                        <a:ea typeface="Cambria Math" panose="02040503050406030204" pitchFamily="18" charset="0"/>
                      </a:rPr>
                      <m:t> </m:t>
                    </m:r>
                  </m:oMath>
                </a14:m>
                <a:r>
                  <a:rPr lang="en-US" dirty="0">
                    <a:solidFill>
                      <a:schemeClr val="accent2">
                        <a:lumMod val="50000"/>
                      </a:schemeClr>
                    </a:solidFill>
                  </a:rPr>
                  <a:t>and </a:t>
                </a:r>
                <a14:m>
                  <m:oMath xmlns:m="http://schemas.openxmlformats.org/officeDocument/2006/math">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acc>
                          <m:accPr>
                            <m:chr m:val="⃗"/>
                            <m:ctrlPr>
                              <a:rPr lang="en-US" i="1">
                                <a:solidFill>
                                  <a:schemeClr val="accent2">
                                    <a:lumMod val="50000"/>
                                  </a:schemeClr>
                                </a:solidFill>
                                <a:latin typeface="Cambria Math" panose="02040503050406030204" pitchFamily="18" charset="0"/>
                                <a:ea typeface="Cambria Math" panose="02040503050406030204" pitchFamily="18" charset="0"/>
                              </a:rPr>
                            </m:ctrlPr>
                          </m:accPr>
                          <m:e>
                            <m:r>
                              <a:rPr lang="en-US" b="1" i="1">
                                <a:solidFill>
                                  <a:schemeClr val="accent2">
                                    <a:lumMod val="50000"/>
                                  </a:schemeClr>
                                </a:solidFill>
                                <a:latin typeface="Cambria Math" panose="02040503050406030204" pitchFamily="18" charset="0"/>
                                <a:ea typeface="Cambria Math" panose="02040503050406030204" pitchFamily="18" charset="0"/>
                              </a:rPr>
                              <m:t>𝑱</m:t>
                            </m:r>
                          </m:e>
                        </m:acc>
                      </m:e>
                    </m:acc>
                  </m:oMath>
                </a14:m>
                <a:r>
                  <a:rPr lang="en-US" dirty="0">
                    <a:solidFill>
                      <a:schemeClr val="accent2">
                        <a:lumMod val="50000"/>
                      </a:schemeClr>
                    </a:solidFill>
                  </a:rPr>
                  <a:t> emit radiation</a:t>
                </a:r>
                <a:endParaRPr lang="en-US" altLang="en-US" dirty="0">
                  <a:solidFill>
                    <a:schemeClr val="accent2">
                      <a:lumMod val="50000"/>
                    </a:schemeClr>
                  </a:solidFill>
                </a:endParaRP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1524000" y="0"/>
                <a:ext cx="9144000" cy="609600"/>
              </a:xfrm>
              <a:blipFill>
                <a:blip r:embed="rId3"/>
                <a:stretch>
                  <a:fillRect b="-4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95367" y="881378"/>
                <a:ext cx="4067304" cy="437492"/>
              </a:xfrm>
              <a:prstGeom prst="rect">
                <a:avLst/>
              </a:prstGeom>
            </p:spPr>
            <p:txBody>
              <a:bodyPr wrap="square">
                <a:spAutoFit/>
              </a:bodyPr>
              <a:lstStyle/>
              <a:p>
                <a:pPr algn="l"/>
                <a:r>
                  <a:rPr lang="en-US" sz="2000" b="0" dirty="0" err="1">
                    <a:solidFill>
                      <a:srgbClr val="242424"/>
                    </a:solidFill>
                    <a:latin typeface="+mn-lt"/>
                  </a:rPr>
                  <a:t>Jefimenko’s</a:t>
                </a:r>
                <a:r>
                  <a:rPr lang="en-US" sz="2000" b="0" dirty="0">
                    <a:solidFill>
                      <a:srgbClr val="242424"/>
                    </a:solidFill>
                    <a:latin typeface="+mn-lt"/>
                  </a:rPr>
                  <a:t> equations for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i="1">
                        <a:latin typeface="Cambria Math" panose="02040503050406030204" pitchFamily="18" charset="0"/>
                        <a:ea typeface="Cambria Math" panose="02040503050406030204" pitchFamily="18" charset="0"/>
                      </a:rPr>
                      <m:t> </m:t>
                    </m:r>
                  </m:oMath>
                </a14:m>
                <a:r>
                  <a:rPr lang="en-US" sz="2000" b="0" dirty="0">
                    <a:solidFill>
                      <a:srgbClr val="242424"/>
                    </a:solidFill>
                    <a:latin typeface="+mn-lt"/>
                  </a:rPr>
                  <a:t>and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oMath>
                </a14:m>
                <a:r>
                  <a:rPr lang="en-US" sz="2000" b="0" dirty="0">
                    <a:solidFill>
                      <a:srgbClr val="242424"/>
                    </a:solidFill>
                    <a:latin typeface="+mn-lt"/>
                  </a:rPr>
                  <a:t>: </a:t>
                </a:r>
                <a:endParaRPr lang="en-US" sz="2000" dirty="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395367" y="881378"/>
                <a:ext cx="4067304" cy="437492"/>
              </a:xfrm>
              <a:prstGeom prst="rect">
                <a:avLst/>
              </a:prstGeom>
              <a:blipFill>
                <a:blip r:embed="rId4"/>
                <a:stretch>
                  <a:fillRect l="-1649" b="-25352"/>
                </a:stretch>
              </a:blipFill>
            </p:spPr>
            <p:txBody>
              <a:bodyPr/>
              <a:lstStyle/>
              <a:p>
                <a:r>
                  <a:rPr lang="en-US">
                    <a:noFill/>
                  </a:rPr>
                  <a:t> </a:t>
                </a:r>
              </a:p>
            </p:txBody>
          </p:sp>
        </mc:Fallback>
      </mc:AlternateContent>
      <p:sp>
        <p:nvSpPr>
          <p:cNvPr id="12" name="Content Placeholder 4">
            <a:extLst>
              <a:ext uri="{FF2B5EF4-FFF2-40B4-BE49-F238E27FC236}">
                <a16:creationId xmlns:a16="http://schemas.microsoft.com/office/drawing/2014/main" id="{DD785C80-15B1-469C-BB16-24CBC9B5B826}"/>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5</a:t>
            </a:fld>
            <a:endParaRPr lang="en-US" b="0" kern="0" dirty="0"/>
          </a:p>
        </p:txBody>
      </p:sp>
      <p:sp>
        <p:nvSpPr>
          <p:cNvPr id="4" name="Oval 3">
            <a:extLst>
              <a:ext uri="{FF2B5EF4-FFF2-40B4-BE49-F238E27FC236}">
                <a16:creationId xmlns:a16="http://schemas.microsoft.com/office/drawing/2014/main" id="{0BB8ECEE-C43F-4445-B9C6-868BEDF4FE1B}"/>
              </a:ext>
            </a:extLst>
          </p:cNvPr>
          <p:cNvSpPr/>
          <p:nvPr/>
        </p:nvSpPr>
        <p:spPr bwMode="auto">
          <a:xfrm>
            <a:off x="8840980" y="1172878"/>
            <a:ext cx="2898843" cy="2928026"/>
          </a:xfrm>
          <a:prstGeom prst="ellipse">
            <a:avLst/>
          </a:prstGeom>
          <a:gradFill flip="none" rotWithShape="1">
            <a:gsLst>
              <a:gs pos="0">
                <a:schemeClr val="accent1">
                  <a:lumMod val="0"/>
                  <a:lumOff val="100000"/>
                </a:schemeClr>
              </a:gs>
              <a:gs pos="100000">
                <a:schemeClr val="accent1">
                  <a:lumMod val="100000"/>
                </a:schemeClr>
              </a:gs>
            </a:gsLst>
            <a:path path="circle">
              <a:fillToRect l="50000" t="50000" r="50000" b="50000"/>
            </a:path>
            <a:tileRect/>
          </a:gra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Freeform: Shape 9">
            <a:extLst>
              <a:ext uri="{FF2B5EF4-FFF2-40B4-BE49-F238E27FC236}">
                <a16:creationId xmlns:a16="http://schemas.microsoft.com/office/drawing/2014/main" id="{74A2B608-C7B2-42DE-AC3E-6C3DBF1625FA}"/>
              </a:ext>
            </a:extLst>
          </p:cNvPr>
          <p:cNvSpPr/>
          <p:nvPr/>
        </p:nvSpPr>
        <p:spPr bwMode="auto">
          <a:xfrm>
            <a:off x="10128739" y="2591032"/>
            <a:ext cx="334815" cy="202410"/>
          </a:xfrm>
          <a:custGeom>
            <a:avLst/>
            <a:gdLst>
              <a:gd name="connsiteX0" fmla="*/ 30145 w 334815"/>
              <a:gd name="connsiteY0" fmla="*/ 1443 h 202410"/>
              <a:gd name="connsiteX1" fmla="*/ 100483 w 334815"/>
              <a:gd name="connsiteY1" fmla="*/ 31588 h 202410"/>
              <a:gd name="connsiteX2" fmla="*/ 180870 w 334815"/>
              <a:gd name="connsiteY2" fmla="*/ 71782 h 202410"/>
              <a:gd name="connsiteX3" fmla="*/ 251208 w 334815"/>
              <a:gd name="connsiteY3" fmla="*/ 21540 h 202410"/>
              <a:gd name="connsiteX4" fmla="*/ 291402 w 334815"/>
              <a:gd name="connsiteY4" fmla="*/ 31588 h 202410"/>
              <a:gd name="connsiteX5" fmla="*/ 331595 w 334815"/>
              <a:gd name="connsiteY5" fmla="*/ 71782 h 202410"/>
              <a:gd name="connsiteX6" fmla="*/ 321547 w 334815"/>
              <a:gd name="connsiteY6" fmla="*/ 152168 h 202410"/>
              <a:gd name="connsiteX7" fmla="*/ 281354 w 334815"/>
              <a:gd name="connsiteY7" fmla="*/ 162217 h 202410"/>
              <a:gd name="connsiteX8" fmla="*/ 150725 w 334815"/>
              <a:gd name="connsiteY8" fmla="*/ 202410 h 202410"/>
              <a:gd name="connsiteX9" fmla="*/ 20096 w 334815"/>
              <a:gd name="connsiteY9" fmla="*/ 172265 h 202410"/>
              <a:gd name="connsiteX10" fmla="*/ 0 w 334815"/>
              <a:gd name="connsiteY10" fmla="*/ 122023 h 202410"/>
              <a:gd name="connsiteX11" fmla="*/ 30145 w 334815"/>
              <a:gd name="connsiteY11" fmla="*/ 1443 h 202410"/>
              <a:gd name="connsiteX12" fmla="*/ 30145 w 334815"/>
              <a:gd name="connsiteY12" fmla="*/ 1443 h 20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815" h="202410">
                <a:moveTo>
                  <a:pt x="30145" y="1443"/>
                </a:moveTo>
                <a:cubicBezTo>
                  <a:pt x="41868" y="6467"/>
                  <a:pt x="39467" y="-17225"/>
                  <a:pt x="100483" y="31588"/>
                </a:cubicBezTo>
                <a:cubicBezTo>
                  <a:pt x="123877" y="50303"/>
                  <a:pt x="180870" y="71782"/>
                  <a:pt x="180870" y="71782"/>
                </a:cubicBezTo>
                <a:cubicBezTo>
                  <a:pt x="200098" y="52554"/>
                  <a:pt x="220976" y="25319"/>
                  <a:pt x="251208" y="21540"/>
                </a:cubicBezTo>
                <a:cubicBezTo>
                  <a:pt x="264912" y="19827"/>
                  <a:pt x="278004" y="28239"/>
                  <a:pt x="291402" y="31588"/>
                </a:cubicBezTo>
                <a:cubicBezTo>
                  <a:pt x="304800" y="44986"/>
                  <a:pt x="327000" y="53400"/>
                  <a:pt x="331595" y="71782"/>
                </a:cubicBezTo>
                <a:cubicBezTo>
                  <a:pt x="338144" y="97980"/>
                  <a:pt x="334661" y="128562"/>
                  <a:pt x="321547" y="152168"/>
                </a:cubicBezTo>
                <a:cubicBezTo>
                  <a:pt x="314840" y="164240"/>
                  <a:pt x="294285" y="157368"/>
                  <a:pt x="281354" y="162217"/>
                </a:cubicBezTo>
                <a:cubicBezTo>
                  <a:pt x="158063" y="208451"/>
                  <a:pt x="370149" y="153648"/>
                  <a:pt x="150725" y="202410"/>
                </a:cubicBezTo>
                <a:cubicBezTo>
                  <a:pt x="129661" y="200304"/>
                  <a:pt x="45445" y="207754"/>
                  <a:pt x="20096" y="172265"/>
                </a:cubicBezTo>
                <a:cubicBezTo>
                  <a:pt x="9612" y="157587"/>
                  <a:pt x="6699" y="138770"/>
                  <a:pt x="0" y="122023"/>
                </a:cubicBezTo>
                <a:cubicBezTo>
                  <a:pt x="3621" y="93058"/>
                  <a:pt x="2567" y="29021"/>
                  <a:pt x="30145" y="1443"/>
                </a:cubicBezTo>
                <a:lnTo>
                  <a:pt x="30145" y="1443"/>
                </a:lnTo>
                <a:close/>
              </a:path>
            </a:pathLst>
          </a:custGeom>
          <a:gradFill>
            <a:gsLst>
              <a:gs pos="0">
                <a:schemeClr val="accent1">
                  <a:lumMod val="0"/>
                  <a:lumOff val="100000"/>
                </a:schemeClr>
              </a:gs>
              <a:gs pos="100000">
                <a:srgbClr val="FF0000"/>
              </a:gs>
            </a:gsLst>
            <a:path path="circle">
              <a:fillToRect l="50000" t="50000" r="50000" b="50000"/>
            </a:path>
          </a:gradFill>
          <a:ln w="3810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073C38E1-A688-4629-B238-52EED68F1F07}"/>
              </a:ext>
            </a:extLst>
          </p:cNvPr>
          <p:cNvCxnSpPr>
            <a:endCxn id="4" idx="7"/>
          </p:cNvCxnSpPr>
          <p:nvPr/>
        </p:nvCxnSpPr>
        <p:spPr bwMode="auto">
          <a:xfrm flipV="1">
            <a:off x="10279464" y="1601677"/>
            <a:ext cx="1035833" cy="1121426"/>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A1677E6E-A21F-4509-A179-C17724309941}"/>
              </a:ext>
            </a:extLst>
          </p:cNvPr>
          <p:cNvSpPr/>
          <p:nvPr/>
        </p:nvSpPr>
        <p:spPr>
          <a:xfrm>
            <a:off x="9684755" y="2759276"/>
            <a:ext cx="906207" cy="400110"/>
          </a:xfrm>
          <a:prstGeom prst="rect">
            <a:avLst/>
          </a:prstGeom>
        </p:spPr>
        <p:txBody>
          <a:bodyPr wrap="square">
            <a:spAutoFit/>
          </a:bodyPr>
          <a:lstStyle/>
          <a:p>
            <a:pPr algn="l"/>
            <a:r>
              <a:rPr lang="en-US" sz="2000" b="0" dirty="0">
                <a:solidFill>
                  <a:srgbClr val="252525"/>
                </a:solidFill>
                <a:latin typeface="+mn-lt"/>
              </a:rPr>
              <a:t>Source</a:t>
            </a:r>
            <a:endParaRPr lang="en-US" sz="2000" dirty="0">
              <a:latin typeface="+mn-lt"/>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35CE70A-08C8-4D32-B085-E7BE0BF05BFB}"/>
                  </a:ext>
                </a:extLst>
              </p:cNvPr>
              <p:cNvSpPr/>
              <p:nvPr/>
            </p:nvSpPr>
            <p:spPr>
              <a:xfrm>
                <a:off x="10446836" y="1832857"/>
                <a:ext cx="4222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𝑟</m:t>
                      </m:r>
                    </m:oMath>
                  </m:oMathPara>
                </a14:m>
                <a:endParaRPr lang="en-US" sz="2400" dirty="0"/>
              </a:p>
            </p:txBody>
          </p:sp>
        </mc:Choice>
        <mc:Fallback xmlns="">
          <p:sp>
            <p:nvSpPr>
              <p:cNvPr id="15" name="Rectangle 14">
                <a:extLst>
                  <a:ext uri="{FF2B5EF4-FFF2-40B4-BE49-F238E27FC236}">
                    <a16:creationId xmlns:a16="http://schemas.microsoft.com/office/drawing/2014/main" id="{835CE70A-08C8-4D32-B085-E7BE0BF05BFB}"/>
                  </a:ext>
                </a:extLst>
              </p:cNvPr>
              <p:cNvSpPr>
                <a:spLocks noRot="1" noChangeAspect="1" noMove="1" noResize="1" noEditPoints="1" noAdjustHandles="1" noChangeArrowheads="1" noChangeShapeType="1" noTextEdit="1"/>
              </p:cNvSpPr>
              <p:nvPr/>
            </p:nvSpPr>
            <p:spPr>
              <a:xfrm>
                <a:off x="10446836" y="1832857"/>
                <a:ext cx="422231"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4791958-90C1-4A2C-8ABA-2F797454C42E}"/>
                  </a:ext>
                </a:extLst>
              </p:cNvPr>
              <p:cNvSpPr/>
              <p:nvPr/>
            </p:nvSpPr>
            <p:spPr>
              <a:xfrm>
                <a:off x="395367" y="3482987"/>
                <a:ext cx="7869020" cy="707886"/>
              </a:xfrm>
              <a:prstGeom prst="rect">
                <a:avLst/>
              </a:prstGeom>
            </p:spPr>
            <p:txBody>
              <a:bodyPr wrap="square">
                <a:spAutoFit/>
              </a:bodyPr>
              <a:lstStyle/>
              <a:p>
                <a:pPr algn="l"/>
                <a:r>
                  <a:rPr lang="en-US" sz="2000" b="0" dirty="0">
                    <a:solidFill>
                      <a:srgbClr val="242424"/>
                    </a:solidFill>
                    <a:latin typeface="+mj-lt"/>
                  </a:rPr>
                  <a:t>The </a:t>
                </a:r>
                <a:r>
                  <a:rPr lang="en-US" sz="2000" b="0" i="1" dirty="0">
                    <a:solidFill>
                      <a:srgbClr val="242424"/>
                    </a:solidFill>
                    <a:latin typeface="+mj-lt"/>
                  </a:rPr>
                  <a:t>time-dependent</a:t>
                </a:r>
                <a:r>
                  <a:rPr lang="en-US" sz="2000" b="0" dirty="0">
                    <a:solidFill>
                      <a:srgbClr val="242424"/>
                    </a:solidFill>
                    <a:latin typeface="+mj-lt"/>
                  </a:rPr>
                  <a:t> fields include terms which scale as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1</m:t>
                        </m:r>
                      </m:sup>
                    </m:sSup>
                    <m:r>
                      <a:rPr lang="en-US" sz="2000" b="0" i="1">
                        <a:latin typeface="Cambria Math" panose="02040503050406030204" pitchFamily="18" charset="0"/>
                        <a:ea typeface="Cambria Math" panose="02040503050406030204" pitchFamily="18" charset="0"/>
                      </a:rPr>
                      <m:t> </m:t>
                    </m:r>
                  </m:oMath>
                </a14:m>
                <a:r>
                  <a:rPr lang="en-US" sz="2000" b="0" dirty="0">
                    <a:solidFill>
                      <a:srgbClr val="252525"/>
                    </a:solidFill>
                    <a:latin typeface="+mj-lt"/>
                  </a:rPr>
                  <a:t>at large distances so that</a:t>
                </a:r>
                <a:r>
                  <a:rPr lang="en-US" sz="2000" b="0" dirty="0">
                    <a:solidFill>
                      <a:srgbClr val="242424"/>
                    </a:solidFill>
                    <a:latin typeface="+mj-lt"/>
                  </a:rPr>
                  <a:t>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𝑆</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𝐸</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r>
                          <a:rPr lang="en-US" sz="2000" b="0" i="1" smtClean="0">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2</m:t>
                        </m:r>
                      </m:sup>
                    </m:sSup>
                  </m:oMath>
                </a14:m>
                <a:r>
                  <a:rPr lang="en-US" sz="2000" b="0" dirty="0">
                    <a:latin typeface="+mj-lt"/>
                  </a:rPr>
                  <a:t> -- exactly as we need</a:t>
                </a:r>
              </a:p>
            </p:txBody>
          </p:sp>
        </mc:Choice>
        <mc:Fallback xmlns="">
          <p:sp>
            <p:nvSpPr>
              <p:cNvPr id="19" name="Rectangle 18">
                <a:extLst>
                  <a:ext uri="{FF2B5EF4-FFF2-40B4-BE49-F238E27FC236}">
                    <a16:creationId xmlns:a16="http://schemas.microsoft.com/office/drawing/2014/main" id="{D4791958-90C1-4A2C-8ABA-2F797454C42E}"/>
                  </a:ext>
                </a:extLst>
              </p:cNvPr>
              <p:cNvSpPr>
                <a:spLocks noRot="1" noChangeAspect="1" noMove="1" noResize="1" noEditPoints="1" noAdjustHandles="1" noChangeArrowheads="1" noChangeShapeType="1" noTextEdit="1"/>
              </p:cNvSpPr>
              <p:nvPr/>
            </p:nvSpPr>
            <p:spPr>
              <a:xfrm>
                <a:off x="395367" y="3482987"/>
                <a:ext cx="7869020" cy="707886"/>
              </a:xfrm>
              <a:prstGeom prst="rect">
                <a:avLst/>
              </a:prstGeom>
              <a:blipFill>
                <a:blip r:embed="rId11"/>
                <a:stretch>
                  <a:fillRect l="-852"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279DDA1-AC34-48CC-9613-64F3AA78C909}"/>
                  </a:ext>
                </a:extLst>
              </p:cNvPr>
              <p:cNvSpPr/>
              <p:nvPr/>
            </p:nvSpPr>
            <p:spPr>
              <a:xfrm>
                <a:off x="395367" y="1390640"/>
                <a:ext cx="7463997" cy="94141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b="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b="1" i="0" smtClean="0">
                          <a:solidFill>
                            <a:schemeClr val="tx1"/>
                          </a:solidFill>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𝑡</m:t>
                      </m:r>
                      <m:r>
                        <a:rPr lang="en-US" sz="2000" b="1" i="0" smtClean="0">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m:t>
                      </m:r>
                      <m:f>
                        <m:fPr>
                          <m:ctrlPr>
                            <a:rPr lang="en-US" sz="2000" b="0" i="1">
                              <a:solidFill>
                                <a:schemeClr val="tx1"/>
                              </a:solidFill>
                              <a:latin typeface="Cambria Math" panose="02040503050406030204" pitchFamily="18" charset="0"/>
                              <a:ea typeface="Cambria Math" panose="02040503050406030204" pitchFamily="18" charset="0"/>
                            </a:rPr>
                          </m:ctrlPr>
                        </m:fPr>
                        <m:num>
                          <m:r>
                            <a:rPr lang="en-US" sz="2000" b="0" i="1">
                              <a:solidFill>
                                <a:schemeClr val="tx1"/>
                              </a:solidFill>
                              <a:latin typeface="Cambria Math" panose="02040503050406030204" pitchFamily="18" charset="0"/>
                              <a:ea typeface="Cambria Math" panose="02040503050406030204" pitchFamily="18" charset="0"/>
                            </a:rPr>
                            <m:t>1</m:t>
                          </m:r>
                        </m:num>
                        <m:den>
                          <m:r>
                            <a:rPr lang="en-US" sz="2000" b="0" i="1">
                              <a:solidFill>
                                <a:schemeClr val="tx1"/>
                              </a:solidFill>
                              <a:latin typeface="Cambria Math" panose="02040503050406030204" pitchFamily="18" charset="0"/>
                              <a:ea typeface="Cambria Math" panose="02040503050406030204" pitchFamily="18" charset="0"/>
                            </a:rPr>
                            <m:t>4</m:t>
                          </m:r>
                          <m:r>
                            <a:rPr lang="en-US" sz="2000" b="0" i="1">
                              <a:solidFill>
                                <a:schemeClr val="tx1"/>
                              </a:solidFill>
                              <a:latin typeface="Cambria Math" panose="02040503050406030204" pitchFamily="18" charset="0"/>
                              <a:ea typeface="Cambria Math" panose="02040503050406030204" pitchFamily="18" charset="0"/>
                            </a:rPr>
                            <m:t>𝜋</m:t>
                          </m:r>
                          <m:sSub>
                            <m:sSubPr>
                              <m:ctrlPr>
                                <a:rPr lang="en-US" sz="2000" b="0" i="1">
                                  <a:solidFill>
                                    <a:schemeClr val="tx1"/>
                                  </a:solidFill>
                                  <a:latin typeface="Cambria Math" panose="02040503050406030204" pitchFamily="18"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𝜖</m:t>
                              </m:r>
                            </m:e>
                            <m:sub>
                              <m:r>
                                <a:rPr lang="ru-RU" sz="2000" b="0" i="1">
                                  <a:solidFill>
                                    <a:schemeClr val="tx1"/>
                                  </a:solidFill>
                                  <a:latin typeface="Cambria Math" panose="02040503050406030204" pitchFamily="18" charset="0"/>
                                  <a:ea typeface="Cambria Math" panose="02040503050406030204" pitchFamily="18" charset="0"/>
                                </a:rPr>
                                <m:t>0</m:t>
                              </m:r>
                            </m:sub>
                          </m:sSub>
                        </m:den>
                      </m:f>
                      <m:nary>
                        <m:naryPr>
                          <m:limLoc m:val="undOvr"/>
                          <m:subHide m:val="on"/>
                          <m:supHide m:val="on"/>
                          <m:ctrlPr>
                            <a:rPr lang="en-US" sz="2000" b="0" i="1">
                              <a:solidFill>
                                <a:schemeClr val="tx1"/>
                              </a:solidFill>
                              <a:latin typeface="Cambria Math" panose="02040503050406030204" pitchFamily="18" charset="0"/>
                              <a:ea typeface="Cambria Math" panose="02040503050406030204" pitchFamily="18" charset="0"/>
                            </a:rPr>
                          </m:ctrlPr>
                        </m:naryPr>
                        <m:sub/>
                        <m:sup/>
                        <m:e>
                          <m:d>
                            <m:dPr>
                              <m:begChr m:val="["/>
                              <m:endChr m:val="]"/>
                              <m:ctrlPr>
                                <a:rPr lang="en-US" sz="2000" b="0" i="1">
                                  <a:solidFill>
                                    <a:schemeClr val="tx1"/>
                                  </a:solidFill>
                                  <a:latin typeface="Cambria Math" panose="02040503050406030204" pitchFamily="18" charset="0"/>
                                  <a:ea typeface="Cambria Math" panose="02040503050406030204" pitchFamily="18" charset="0"/>
                                </a:rPr>
                              </m:ctrlPr>
                            </m:dPr>
                            <m:e>
                              <m:f>
                                <m:fPr>
                                  <m:ctrlPr>
                                    <a:rPr lang="en-US" sz="2000" b="0" i="1">
                                      <a:solidFill>
                                        <a:schemeClr val="tx1"/>
                                      </a:solidFill>
                                      <a:latin typeface="Cambria Math" panose="02040503050406030204" pitchFamily="18" charset="0"/>
                                      <a:ea typeface="Cambria Math" panose="02040503050406030204" pitchFamily="18" charset="0"/>
                                    </a:rPr>
                                  </m:ctrlPr>
                                </m:fPr>
                                <m:num>
                                  <m:r>
                                    <a:rPr lang="en-US" sz="2000" b="0" i="1">
                                      <a:solidFill>
                                        <a:schemeClr val="tx1"/>
                                      </a:solidFill>
                                      <a:latin typeface="Cambria Math" panose="02040503050406030204" pitchFamily="18" charset="0"/>
                                      <a:ea typeface="Cambria Math" panose="02040503050406030204" pitchFamily="18" charset="0"/>
                                    </a:rPr>
                                    <m:t>𝜌</m:t>
                                  </m:r>
                                  <m:r>
                                    <a:rPr lang="en-US" sz="2000" b="0" i="1">
                                      <a:solidFill>
                                        <a:schemeClr val="tx1"/>
                                      </a:solidFill>
                                      <a:latin typeface="Cambria Math" panose="02040503050406030204" pitchFamily="18" charset="0"/>
                                      <a:ea typeface="Cambria Math" panose="02040503050406030204" pitchFamily="18" charset="0"/>
                                    </a:rPr>
                                    <m:t>(</m:t>
                                  </m:r>
                                  <m:sSup>
                                    <m:sSupPr>
                                      <m:ctrlPr>
                                        <a:rPr lang="en-US" sz="2000" b="0" i="1">
                                          <a:solidFill>
                                            <a:schemeClr val="tx1"/>
                                          </a:solidFill>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e>
                                    <m:sup>
                                      <m:r>
                                        <a:rPr lang="en-US" sz="2000" b="0" i="1">
                                          <a:solidFill>
                                            <a:schemeClr val="tx1"/>
                                          </a:solidFill>
                                          <a:latin typeface="Cambria Math" panose="02040503050406030204" pitchFamily="18" charset="0"/>
                                          <a:ea typeface="Cambria Math" panose="02040503050406030204" pitchFamily="18" charset="0"/>
                                        </a:rPr>
                                        <m:t>′</m:t>
                                      </m:r>
                                    </m:sup>
                                  </m:sSup>
                                  <m:r>
                                    <a:rPr lang="en-US" sz="2000" b="0" i="1">
                                      <a:solidFill>
                                        <a:schemeClr val="tx1"/>
                                      </a:solidFill>
                                      <a:latin typeface="Cambria Math" panose="02040503050406030204" pitchFamily="18" charset="0"/>
                                      <a:ea typeface="Cambria Math" panose="02040503050406030204" pitchFamily="18" charset="0"/>
                                    </a:rPr>
                                    <m:t>,</m:t>
                                  </m:r>
                                  <m:sSub>
                                    <m:sSubPr>
                                      <m:ctrlPr>
                                        <a:rPr lang="en-US" sz="2000" b="0" i="1">
                                          <a:solidFill>
                                            <a:schemeClr val="tx1"/>
                                          </a:solidFill>
                                          <a:latin typeface="Cambria Math" panose="02040503050406030204" pitchFamily="18"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𝑡</m:t>
                                      </m:r>
                                    </m:e>
                                    <m:sub>
                                      <m:r>
                                        <a:rPr lang="en-US" sz="2000" b="0" i="1">
                                          <a:solidFill>
                                            <a:schemeClr val="tx1"/>
                                          </a:solidFill>
                                          <a:latin typeface="Cambria Math" panose="02040503050406030204" pitchFamily="18" charset="0"/>
                                          <a:ea typeface="Cambria Math" panose="02040503050406030204" pitchFamily="18" charset="0"/>
                                        </a:rPr>
                                        <m:t>𝑟</m:t>
                                      </m:r>
                                    </m:sub>
                                  </m:sSub>
                                  <m:r>
                                    <a:rPr lang="en-US" sz="2000" b="0" i="1">
                                      <a:solidFill>
                                        <a:schemeClr val="tx1"/>
                                      </a:solidFill>
                                      <a:latin typeface="Cambria Math" panose="02040503050406030204" pitchFamily="18" charset="0"/>
                                      <a:ea typeface="Cambria Math" panose="02040503050406030204" pitchFamily="18" charset="0"/>
                                    </a:rPr>
                                    <m:t>)</m:t>
                                  </m:r>
                                </m:num>
                                <m:den>
                                  <m:sSup>
                                    <m:sSupPr>
                                      <m:ctrlPr>
                                        <a:rPr lang="en-US" sz="2000" b="0" i="1">
                                          <a:solidFill>
                                            <a:schemeClr val="tx1"/>
                                          </a:solidFill>
                                          <a:latin typeface="Cambria Math" panose="02040503050406030204" pitchFamily="18" charset="0"/>
                                          <a:ea typeface="Cambria Math" panose="02040503050406030204" pitchFamily="18" charset="0"/>
                                        </a:rPr>
                                      </m:ctrlPr>
                                    </m:sSupPr>
                                    <m:e>
                                      <m:r>
                                        <a:rPr lang="en-US" sz="2000" b="0" i="1">
                                          <a:solidFill>
                                            <a:schemeClr val="tx1"/>
                                          </a:solidFill>
                                          <a:latin typeface="Cambria Math" panose="02040503050406030204" pitchFamily="18" charset="0"/>
                                          <a:ea typeface="Cambria Math" panose="02040503050406030204" pitchFamily="18" charset="0"/>
                                        </a:rPr>
                                        <m:t>𝓇</m:t>
                                      </m:r>
                                    </m:e>
                                    <m:sup>
                                      <m:r>
                                        <a:rPr lang="en-US" sz="2000" b="0" i="1">
                                          <a:solidFill>
                                            <a:schemeClr val="tx1"/>
                                          </a:solidFill>
                                          <a:latin typeface="Cambria Math" panose="02040503050406030204" pitchFamily="18" charset="0"/>
                                          <a:ea typeface="Cambria Math" panose="02040503050406030204" pitchFamily="18" charset="0"/>
                                        </a:rPr>
                                        <m:t>2</m:t>
                                      </m:r>
                                    </m:sup>
                                  </m:sSup>
                                </m:den>
                              </m:f>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i="1">
                                      <a:solidFill>
                                        <a:schemeClr val="tx1"/>
                                      </a:solidFill>
                                      <a:latin typeface="Cambria Math" panose="02040503050406030204" pitchFamily="18" charset="0"/>
                                      <a:ea typeface="Cambria Math" panose="02040503050406030204" pitchFamily="18" charset="0"/>
                                    </a:rPr>
                                    <m:t>𝓻</m:t>
                                  </m:r>
                                </m:e>
                              </m:acc>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b="0" i="1">
                                      <a:solidFill>
                                        <a:schemeClr val="tx1"/>
                                      </a:solidFill>
                                      <a:latin typeface="Cambria Math" panose="02040503050406030204" pitchFamily="18" charset="0"/>
                                      <a:ea typeface="Cambria Math" panose="02040503050406030204" pitchFamily="18" charset="0"/>
                                    </a:rPr>
                                  </m:ctrlPr>
                                </m:fPr>
                                <m:num>
                                  <m:r>
                                    <a:rPr lang="nl-NL" sz="2000" b="0" i="1" smtClean="0">
                                      <a:solidFill>
                                        <a:schemeClr val="tx1"/>
                                      </a:solidFill>
                                      <a:latin typeface="Cambria Math" panose="02040503050406030204" pitchFamily="18" charset="0"/>
                                      <a:ea typeface="Cambria Math" panose="02040503050406030204" pitchFamily="18" charset="0"/>
                                    </a:rPr>
                                    <m:t>1</m:t>
                                  </m:r>
                                </m:num>
                                <m:den>
                                  <m:r>
                                    <a:rPr lang="en-US" sz="2000" b="0" i="1">
                                      <a:solidFill>
                                        <a:schemeClr val="tx1"/>
                                      </a:solidFill>
                                      <a:latin typeface="Cambria Math" panose="02040503050406030204" pitchFamily="18" charset="0"/>
                                      <a:ea typeface="Cambria Math" panose="02040503050406030204" pitchFamily="18" charset="0"/>
                                    </a:rPr>
                                    <m:t>𝑐</m:t>
                                  </m:r>
                                  <m:r>
                                    <a:rPr lang="en-US" sz="2000" b="0" i="1">
                                      <a:solidFill>
                                        <a:schemeClr val="tx1"/>
                                      </a:solidFill>
                                      <a:latin typeface="Cambria Math" panose="02040503050406030204" pitchFamily="18" charset="0"/>
                                      <a:ea typeface="Cambria Math" panose="02040503050406030204" pitchFamily="18" charset="0"/>
                                    </a:rPr>
                                    <m:t>𝓇</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𝜕𝜌</m:t>
                                  </m:r>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𝑡</m:t>
                                      </m:r>
                                    </m:e>
                                    <m:sub>
                                      <m:r>
                                        <a:rPr lang="en-US" sz="2000" b="0" i="1">
                                          <a:latin typeface="Cambria Math" panose="02040503050406030204" pitchFamily="18" charset="0"/>
                                          <a:ea typeface="Cambria Math" panose="02040503050406030204" pitchFamily="18" charset="0"/>
                                        </a:rPr>
                                        <m:t>𝑟</m:t>
                                      </m:r>
                                    </m:sub>
                                  </m:sSub>
                                  <m:r>
                                    <a:rPr lang="en-US" sz="2000" b="0" i="1">
                                      <a:latin typeface="Cambria Math" panose="02040503050406030204" pitchFamily="18" charset="0"/>
                                      <a:ea typeface="Cambria Math" panose="02040503050406030204" pitchFamily="18" charset="0"/>
                                    </a:rPr>
                                    <m:t>)</m:t>
                                  </m:r>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𝑡</m:t>
                                      </m:r>
                                    </m:e>
                                    <m:sub>
                                      <m:r>
                                        <a:rPr lang="en-US" sz="2000" b="0" i="1">
                                          <a:latin typeface="Cambria Math" panose="02040503050406030204" pitchFamily="18" charset="0"/>
                                          <a:ea typeface="Cambria Math" panose="02040503050406030204" pitchFamily="18" charset="0"/>
                                        </a:rPr>
                                        <m:t>𝑟</m:t>
                                      </m:r>
                                    </m:sub>
                                  </m:sSub>
                                </m:den>
                              </m:f>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i="1">
                                      <a:solidFill>
                                        <a:schemeClr val="tx1"/>
                                      </a:solidFill>
                                      <a:latin typeface="Cambria Math" panose="02040503050406030204" pitchFamily="18" charset="0"/>
                                      <a:ea typeface="Cambria Math" panose="02040503050406030204" pitchFamily="18" charset="0"/>
                                    </a:rPr>
                                    <m:t>𝓻</m:t>
                                  </m:r>
                                </m:e>
                              </m:acc>
                              <m:r>
                                <a:rPr lang="en-US" sz="2000" b="0" i="1" smtClean="0">
                                  <a:solidFill>
                                    <a:schemeClr val="tx1"/>
                                  </a:solidFill>
                                  <a:latin typeface="Cambria Math" panose="02040503050406030204" pitchFamily="18" charset="0"/>
                                  <a:ea typeface="Cambria Math" panose="02040503050406030204" pitchFamily="18" charset="0"/>
                                </a:rPr>
                                <m:t>−</m:t>
                              </m:r>
                              <m:f>
                                <m:fPr>
                                  <m:ctrlPr>
                                    <a:rPr lang="en-US" sz="2000" b="0" i="1">
                                      <a:solidFill>
                                        <a:schemeClr val="tx1"/>
                                      </a:solidFill>
                                      <a:latin typeface="Cambria Math" panose="02040503050406030204" pitchFamily="18" charset="0"/>
                                      <a:ea typeface="Cambria Math" panose="02040503050406030204" pitchFamily="18" charset="0"/>
                                    </a:rPr>
                                  </m:ctrlPr>
                                </m:fPr>
                                <m:num>
                                  <m:r>
                                    <a:rPr lang="nl-NL" sz="2000" b="0" i="1" smtClean="0">
                                      <a:solidFill>
                                        <a:schemeClr val="tx1"/>
                                      </a:solidFill>
                                      <a:latin typeface="Cambria Math" panose="02040503050406030204" pitchFamily="18" charset="0"/>
                                      <a:ea typeface="Cambria Math" panose="02040503050406030204" pitchFamily="18" charset="0"/>
                                    </a:rPr>
                                    <m:t>1</m:t>
                                  </m:r>
                                </m:num>
                                <m:den>
                                  <m:sSup>
                                    <m:sSupPr>
                                      <m:ctrlPr>
                                        <a:rPr lang="ru-RU" sz="2000" b="0" i="1">
                                          <a:solidFill>
                                            <a:schemeClr val="tx1"/>
                                          </a:solidFill>
                                          <a:latin typeface="Cambria Math" panose="02040503050406030204" pitchFamily="18" charset="0"/>
                                          <a:ea typeface="Cambria Math" panose="02040503050406030204" pitchFamily="18" charset="0"/>
                                        </a:rPr>
                                      </m:ctrlPr>
                                    </m:sSupPr>
                                    <m:e>
                                      <m:r>
                                        <a:rPr lang="en-US" sz="2000" b="0" i="1">
                                          <a:solidFill>
                                            <a:schemeClr val="tx1"/>
                                          </a:solidFill>
                                          <a:latin typeface="Cambria Math" panose="02040503050406030204" pitchFamily="18" charset="0"/>
                                          <a:ea typeface="Cambria Math" panose="02040503050406030204" pitchFamily="18" charset="0"/>
                                        </a:rPr>
                                        <m:t>𝑐</m:t>
                                      </m:r>
                                    </m:e>
                                    <m:sup>
                                      <m:r>
                                        <a:rPr lang="en-US" sz="2000" b="0" i="1">
                                          <a:solidFill>
                                            <a:schemeClr val="tx1"/>
                                          </a:solidFill>
                                          <a:latin typeface="Cambria Math" panose="02040503050406030204" pitchFamily="18" charset="0"/>
                                          <a:ea typeface="Cambria Math" panose="02040503050406030204" pitchFamily="18" charset="0"/>
                                        </a:rPr>
                                        <m:t>2</m:t>
                                      </m:r>
                                    </m:sup>
                                  </m:sSup>
                                  <m:r>
                                    <a:rPr lang="en-US" sz="2000" b="0" i="1">
                                      <a:solidFill>
                                        <a:schemeClr val="tx1"/>
                                      </a:solidFill>
                                      <a:latin typeface="Cambria Math" panose="02040503050406030204" pitchFamily="18" charset="0"/>
                                      <a:ea typeface="Cambria Math" panose="02040503050406030204" pitchFamily="18" charset="0"/>
                                    </a:rPr>
                                    <m:t>𝓇</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d>
                                    <m:dPr>
                                      <m:ctrlPr>
                                        <a:rPr lang="en-US" sz="2000" b="0" i="1">
                                          <a:latin typeface="Cambria Math" panose="02040503050406030204" pitchFamily="18" charset="0"/>
                                          <a:ea typeface="Cambria Math" panose="02040503050406030204" pitchFamily="18" charset="0"/>
                                        </a:rPr>
                                      </m:ctrlPr>
                                    </m:dPr>
                                    <m:e>
                                      <m:sSup>
                                        <m:sSupPr>
                                          <m:ctrlPr>
                                            <a:rPr lang="en-US" sz="2000" b="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𝑡</m:t>
                                          </m:r>
                                        </m:e>
                                        <m:sub>
                                          <m:r>
                                            <a:rPr lang="en-US" sz="2000" b="0" i="1">
                                              <a:latin typeface="Cambria Math" panose="02040503050406030204" pitchFamily="18" charset="0"/>
                                              <a:ea typeface="Cambria Math" panose="02040503050406030204" pitchFamily="18" charset="0"/>
                                            </a:rPr>
                                            <m:t>𝑟</m:t>
                                          </m:r>
                                        </m:sub>
                                      </m:sSub>
                                    </m:e>
                                  </m:d>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𝑡</m:t>
                                      </m:r>
                                    </m:e>
                                    <m:sub>
                                      <m:r>
                                        <a:rPr lang="en-US" sz="2000" b="0" i="1">
                                          <a:latin typeface="Cambria Math" panose="02040503050406030204" pitchFamily="18" charset="0"/>
                                          <a:ea typeface="Cambria Math" panose="02040503050406030204" pitchFamily="18" charset="0"/>
                                        </a:rPr>
                                        <m:t>𝑟</m:t>
                                      </m:r>
                                    </m:sub>
                                  </m:sSub>
                                </m:den>
                              </m:f>
                            </m:e>
                          </m:d>
                        </m:e>
                      </m:nary>
                      <m:r>
                        <a:rPr lang="en-US" sz="2000" b="0" i="1">
                          <a:solidFill>
                            <a:schemeClr val="tx1"/>
                          </a:solidFill>
                          <a:latin typeface="Cambria Math" panose="02040503050406030204" pitchFamily="18" charset="0"/>
                          <a:ea typeface="Cambria Math" panose="02040503050406030204" pitchFamily="18" charset="0"/>
                        </a:rPr>
                        <m:t>𝑑</m:t>
                      </m:r>
                      <m:sSup>
                        <m:sSupPr>
                          <m:ctrlPr>
                            <a:rPr lang="en-US" sz="2000" b="0" i="1">
                              <a:solidFill>
                                <a:schemeClr val="tx1"/>
                              </a:solidFill>
                              <a:latin typeface="Cambria Math" panose="02040503050406030204" pitchFamily="18" charset="0"/>
                              <a:ea typeface="Cambria Math" panose="02040503050406030204" pitchFamily="18" charset="0"/>
                            </a:rPr>
                          </m:ctrlPr>
                        </m:sSupPr>
                        <m:e>
                          <m:r>
                            <a:rPr lang="en-US" sz="2000" b="0" i="1">
                              <a:solidFill>
                                <a:schemeClr val="tx1"/>
                              </a:solidFill>
                              <a:latin typeface="Cambria Math" panose="02040503050406030204" pitchFamily="18" charset="0"/>
                              <a:ea typeface="Cambria Math" panose="02040503050406030204" pitchFamily="18" charset="0"/>
                            </a:rPr>
                            <m:t>𝜏</m:t>
                          </m:r>
                        </m:e>
                        <m:sup>
                          <m:r>
                            <a:rPr lang="en-US" sz="2000" b="0" i="1">
                              <a:solidFill>
                                <a:schemeClr val="tx1"/>
                              </a:solidFill>
                              <a:latin typeface="Cambria Math" panose="02040503050406030204" pitchFamily="18" charset="0"/>
                              <a:ea typeface="Cambria Math" panose="02040503050406030204" pitchFamily="18" charset="0"/>
                            </a:rPr>
                            <m:t>′</m:t>
                          </m:r>
                        </m:sup>
                      </m:sSup>
                    </m:oMath>
                  </m:oMathPara>
                </a14:m>
                <a:endParaRPr lang="en-US" sz="2000" b="0" i="1" dirty="0">
                  <a:solidFill>
                    <a:schemeClr val="tx1"/>
                  </a:solidFill>
                </a:endParaRPr>
              </a:p>
            </p:txBody>
          </p:sp>
        </mc:Choice>
        <mc:Fallback xmlns="">
          <p:sp>
            <p:nvSpPr>
              <p:cNvPr id="14" name="Rectangle 13">
                <a:extLst>
                  <a:ext uri="{FF2B5EF4-FFF2-40B4-BE49-F238E27FC236}">
                    <a16:creationId xmlns:a16="http://schemas.microsoft.com/office/drawing/2014/main" id="{9279DDA1-AC34-48CC-9613-64F3AA78C909}"/>
                  </a:ext>
                </a:extLst>
              </p:cNvPr>
              <p:cNvSpPr>
                <a:spLocks noRot="1" noChangeAspect="1" noMove="1" noResize="1" noEditPoints="1" noAdjustHandles="1" noChangeArrowheads="1" noChangeShapeType="1" noTextEdit="1"/>
              </p:cNvSpPr>
              <p:nvPr/>
            </p:nvSpPr>
            <p:spPr>
              <a:xfrm>
                <a:off x="395367" y="1390640"/>
                <a:ext cx="7463997" cy="941412"/>
              </a:xfrm>
              <a:prstGeom prst="rect">
                <a:avLst/>
              </a:prstGeom>
              <a:blipFill>
                <a:blip r:embed="rId14"/>
                <a:stretch>
                  <a:fillRect/>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06B2412-ADAD-4B89-ABAF-4D965D4BAEFF}"/>
                  </a:ext>
                </a:extLst>
              </p:cNvPr>
              <p:cNvSpPr/>
              <p:nvPr/>
            </p:nvSpPr>
            <p:spPr>
              <a:xfrm>
                <a:off x="436064" y="2488625"/>
                <a:ext cx="5411080" cy="941412"/>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000" i="1" smtClean="0">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r>
                        <a:rPr lang="en-US" sz="2000" b="1" i="0" smtClean="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r>
                        <a:rPr lang="en-US" sz="2000" b="1" i="0" smtClean="0">
                          <a:latin typeface="Cambria Math" panose="02040503050406030204" pitchFamily="18" charset="0"/>
                          <a:ea typeface="Cambria Math" panose="02040503050406030204" pitchFamily="18" charset="0"/>
                        </a:rPr>
                        <m:t>)</m:t>
                      </m:r>
                      <m:r>
                        <a:rPr lang="en-US" sz="2000" b="0" i="1">
                          <a:latin typeface="Cambria Math"/>
                          <a:ea typeface="Cambria Math"/>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den>
                      </m:f>
                      <m:nary>
                        <m:naryPr>
                          <m:limLoc m:val="undOvr"/>
                          <m:subHide m:val="on"/>
                          <m:supHide m:val="on"/>
                          <m:ctrlPr>
                            <a:rPr lang="en-US" sz="2000" b="0" i="1">
                              <a:latin typeface="Cambria Math" panose="02040503050406030204" pitchFamily="18" charset="0"/>
                              <a:ea typeface="Cambria Math" panose="02040503050406030204" pitchFamily="18" charset="0"/>
                            </a:rPr>
                          </m:ctrlPr>
                        </m:naryPr>
                        <m:sub/>
                        <m:sup/>
                        <m:e>
                          <m:d>
                            <m:dPr>
                              <m:begChr m:val="["/>
                              <m:endChr m:val="]"/>
                              <m:ctrlPr>
                                <a:rPr lang="en-US" sz="2000" b="0" i="1" smtClean="0">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d>
                                    <m:dPr>
                                      <m:ctrlPr>
                                        <a:rPr lang="en-US" sz="2000" b="0" i="1">
                                          <a:latin typeface="Cambria Math" panose="02040503050406030204" pitchFamily="18" charset="0"/>
                                          <a:ea typeface="Cambria Math" panose="02040503050406030204" pitchFamily="18" charset="0"/>
                                        </a:rPr>
                                      </m:ctrlPr>
                                    </m:dPr>
                                    <m:e>
                                      <m:sSup>
                                        <m:sSupPr>
                                          <m:ctrlPr>
                                            <a:rPr lang="en-US" sz="2000" b="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a:solidFill>
                                                <a:schemeClr val="tx1"/>
                                              </a:solidFill>
                                              <a:latin typeface="Cambria Math" panose="02040503050406030204" pitchFamily="18" charset="0"/>
                                              <a:ea typeface="Cambria Math" panose="02040503050406030204" pitchFamily="18" charset="0"/>
                                            </a:rPr>
                                            <m:t>𝑡</m:t>
                                          </m:r>
                                        </m:e>
                                        <m:sub>
                                          <m:r>
                                            <a:rPr lang="en-US" sz="2000" b="0" i="1">
                                              <a:solidFill>
                                                <a:schemeClr val="tx1"/>
                                              </a:solidFill>
                                              <a:latin typeface="Cambria Math" panose="02040503050406030204" pitchFamily="18" charset="0"/>
                                              <a:ea typeface="Cambria Math" panose="02040503050406030204" pitchFamily="18" charset="0"/>
                                            </a:rPr>
                                            <m:t>𝑟</m:t>
                                          </m:r>
                                        </m:sub>
                                      </m:sSub>
                                    </m:e>
                                  </m:d>
                                </m:num>
                                <m:den>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𝓇</m:t>
                                      </m:r>
                                    </m:e>
                                    <m:sup>
                                      <m:r>
                                        <a:rPr lang="en-US" sz="2000" b="0" i="1">
                                          <a:latin typeface="Cambria Math" panose="02040503050406030204" pitchFamily="18" charset="0"/>
                                          <a:ea typeface="Cambria Math" panose="02040503050406030204" pitchFamily="18" charset="0"/>
                                        </a:rPr>
                                        <m:t>2</m:t>
                                      </m:r>
                                    </m:sup>
                                  </m:sSup>
                                </m:den>
                              </m:f>
                              <m:r>
                                <a:rPr lang="en-US" sz="2000" b="0" i="1" smtClean="0">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nl-NL" sz="2000" b="0" i="1" smtClean="0">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𝓇</m:t>
                                  </m:r>
                                </m:den>
                              </m:f>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d>
                                    <m:dPr>
                                      <m:ctrlPr>
                                        <a:rPr lang="en-US" sz="2000" b="0" i="1">
                                          <a:latin typeface="Cambria Math" panose="02040503050406030204" pitchFamily="18" charset="0"/>
                                          <a:ea typeface="Cambria Math" panose="02040503050406030204" pitchFamily="18" charset="0"/>
                                        </a:rPr>
                                      </m:ctrlPr>
                                    </m:dPr>
                                    <m:e>
                                      <m:sSup>
                                        <m:sSupPr>
                                          <m:ctrlPr>
                                            <a:rPr lang="en-US" sz="2000" b="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𝑡</m:t>
                                          </m:r>
                                        </m:e>
                                        <m:sub>
                                          <m:r>
                                            <a:rPr lang="en-US" sz="2000" b="0" i="1">
                                              <a:latin typeface="Cambria Math" panose="02040503050406030204" pitchFamily="18" charset="0"/>
                                              <a:ea typeface="Cambria Math" panose="02040503050406030204" pitchFamily="18" charset="0"/>
                                            </a:rPr>
                                            <m:t>𝑟</m:t>
                                          </m:r>
                                        </m:sub>
                                      </m:sSub>
                                    </m:e>
                                  </m:d>
                                </m:num>
                                <m:den>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𝑡</m:t>
                                      </m:r>
                                    </m:e>
                                    <m:sub>
                                      <m:r>
                                        <a:rPr lang="en-US" sz="2000" b="0" i="1">
                                          <a:latin typeface="Cambria Math" panose="02040503050406030204" pitchFamily="18" charset="0"/>
                                          <a:ea typeface="Cambria Math" panose="02040503050406030204" pitchFamily="18" charset="0"/>
                                        </a:rPr>
                                        <m:t>𝑟</m:t>
                                      </m:r>
                                    </m:sub>
                                  </m:sSub>
                                </m:den>
                              </m:f>
                            </m:e>
                          </m:d>
                          <m:r>
                            <a:rPr lang="en-US" sz="2000" b="0" i="1" smtClean="0">
                              <a:latin typeface="Cambria Math" panose="02040503050406030204" pitchFamily="18" charset="0"/>
                              <a:ea typeface="Cambria Math" panose="02040503050406030204" pitchFamily="18" charset="0"/>
                            </a:rPr>
                            <m:t>×</m:t>
                          </m:r>
                        </m:e>
                      </m:nary>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𝓻</m:t>
                          </m:r>
                        </m:e>
                      </m:acc>
                      <m:r>
                        <a:rPr lang="en-US" sz="2000" b="0" i="1" smtClean="0">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𝑑</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𝜏</m:t>
                          </m:r>
                        </m:e>
                        <m:sup>
                          <m:r>
                            <a:rPr lang="en-US" sz="2000" b="0" i="1">
                              <a:latin typeface="Cambria Math" panose="02040503050406030204" pitchFamily="18" charset="0"/>
                              <a:ea typeface="Cambria Math" panose="02040503050406030204" pitchFamily="18" charset="0"/>
                            </a:rPr>
                            <m:t>′</m:t>
                          </m:r>
                        </m:sup>
                      </m:sSup>
                    </m:oMath>
                  </m:oMathPara>
                </a14:m>
                <a:endParaRPr lang="en-US" sz="2000" dirty="0"/>
              </a:p>
            </p:txBody>
          </p:sp>
        </mc:Choice>
        <mc:Fallback xmlns="">
          <p:sp>
            <p:nvSpPr>
              <p:cNvPr id="20" name="Rectangle 19">
                <a:extLst>
                  <a:ext uri="{FF2B5EF4-FFF2-40B4-BE49-F238E27FC236}">
                    <a16:creationId xmlns:a16="http://schemas.microsoft.com/office/drawing/2014/main" id="{206B2412-ADAD-4B89-ABAF-4D965D4BAEFF}"/>
                  </a:ext>
                </a:extLst>
              </p:cNvPr>
              <p:cNvSpPr>
                <a:spLocks noRot="1" noChangeAspect="1" noMove="1" noResize="1" noEditPoints="1" noAdjustHandles="1" noChangeArrowheads="1" noChangeShapeType="1" noTextEdit="1"/>
              </p:cNvSpPr>
              <p:nvPr/>
            </p:nvSpPr>
            <p:spPr>
              <a:xfrm>
                <a:off x="436064" y="2488625"/>
                <a:ext cx="5411080" cy="941412"/>
              </a:xfrm>
              <a:prstGeom prst="rect">
                <a:avLst/>
              </a:prstGeom>
              <a:blipFill>
                <a:blip r:embed="rId15"/>
                <a:stretch>
                  <a:fillRect/>
                </a:stretch>
              </a:blipFill>
              <a:ln w="19050">
                <a:noFill/>
              </a:ln>
            </p:spPr>
            <p:txBody>
              <a:bodyPr/>
              <a:lstStyle/>
              <a:p>
                <a:r>
                  <a:rPr lang="LID4096">
                    <a:noFill/>
                  </a:rPr>
                  <a:t> </a:t>
                </a:r>
              </a:p>
            </p:txBody>
          </p:sp>
        </mc:Fallback>
      </mc:AlternateContent>
      <p:sp>
        <p:nvSpPr>
          <p:cNvPr id="17" name="Rectangle 16"/>
          <p:cNvSpPr/>
          <p:nvPr/>
        </p:nvSpPr>
        <p:spPr>
          <a:xfrm>
            <a:off x="395367" y="4848191"/>
            <a:ext cx="11608791" cy="707886"/>
          </a:xfrm>
          <a:prstGeom prst="rect">
            <a:avLst/>
          </a:prstGeom>
        </p:spPr>
        <p:txBody>
          <a:bodyPr wrap="square">
            <a:spAutoFit/>
          </a:bodyPr>
          <a:lstStyle/>
          <a:p>
            <a:pPr algn="l"/>
            <a:r>
              <a:rPr lang="en-US" sz="2000" b="0" dirty="0">
                <a:solidFill>
                  <a:srgbClr val="242424"/>
                </a:solidFill>
                <a:latin typeface="+mn-lt"/>
              </a:rPr>
              <a:t>Therefore, electromagnetic radiation is produced whenever a charged particle, such as an electron, changes its velocity —i.e., whenever it is </a:t>
            </a:r>
            <a:r>
              <a:rPr lang="en-US" sz="2000" dirty="0">
                <a:solidFill>
                  <a:srgbClr val="242424"/>
                </a:solidFill>
                <a:latin typeface="+mn-lt"/>
              </a:rPr>
              <a:t>accelerated or decelerated</a:t>
            </a:r>
            <a:endParaRPr lang="en-US" sz="2000" dirty="0">
              <a:latin typeface="+mn-lt"/>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4791958-90C1-4A2C-8ABA-2F797454C42E}"/>
                  </a:ext>
                </a:extLst>
              </p:cNvPr>
              <p:cNvSpPr/>
              <p:nvPr/>
            </p:nvSpPr>
            <p:spPr>
              <a:xfrm>
                <a:off x="364855" y="4219100"/>
                <a:ext cx="10726289" cy="489493"/>
              </a:xfrm>
              <a:prstGeom prst="rect">
                <a:avLst/>
              </a:prstGeom>
            </p:spPr>
            <p:txBody>
              <a:bodyPr wrap="square">
                <a:spAutoFit/>
              </a:bodyPr>
              <a:lstStyle/>
              <a:p>
                <a:pPr algn="l"/>
                <a:r>
                  <a:rPr lang="en-US" sz="2000" b="0" dirty="0">
                    <a:latin typeface="+mj-lt"/>
                  </a:rPr>
                  <a:t>These terms involve time derivatives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b="0" i="1">
                            <a:latin typeface="Cambria Math" panose="02040503050406030204" pitchFamily="18" charset="0"/>
                            <a:ea typeface="Cambria Math" panose="02040503050406030204" pitchFamily="18" charset="0"/>
                          </a:rPr>
                          <m:t>𝜌</m:t>
                        </m:r>
                      </m:e>
                    </m:acc>
                    <m:r>
                      <a:rPr lang="en-US" sz="2000" b="0" i="1">
                        <a:latin typeface="Cambria Math" panose="02040503050406030204" pitchFamily="18" charset="0"/>
                        <a:ea typeface="Cambria Math" panose="02040503050406030204" pitchFamily="18" charset="0"/>
                      </a:rPr>
                      <m:t> </m:t>
                    </m:r>
                  </m:oMath>
                </a14:m>
                <a:r>
                  <a:rPr lang="en-US" sz="2000" b="0" dirty="0">
                    <a:latin typeface="+mj-lt"/>
                  </a:rPr>
                  <a:t>and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𝐉</m:t>
                            </m:r>
                          </m:e>
                        </m:acc>
                      </m:e>
                    </m:acc>
                  </m:oMath>
                </a14:m>
                <a:r>
                  <a:rPr lang="en-US" sz="2000" b="0" dirty="0">
                    <a:latin typeface="+mj-lt"/>
                  </a:rPr>
                  <a:t> which are responsible for electromagnetic radiation</a:t>
                </a:r>
              </a:p>
            </p:txBody>
          </p:sp>
        </mc:Choice>
        <mc:Fallback xmlns="">
          <p:sp>
            <p:nvSpPr>
              <p:cNvPr id="18" name="Rectangle 17">
                <a:extLst>
                  <a:ext uri="{FF2B5EF4-FFF2-40B4-BE49-F238E27FC236}">
                    <a16:creationId xmlns:a16="http://schemas.microsoft.com/office/drawing/2014/main" id="{D4791958-90C1-4A2C-8ABA-2F797454C42E}"/>
                  </a:ext>
                </a:extLst>
              </p:cNvPr>
              <p:cNvSpPr>
                <a:spLocks noRot="1" noChangeAspect="1" noMove="1" noResize="1" noEditPoints="1" noAdjustHandles="1" noChangeArrowheads="1" noChangeShapeType="1" noTextEdit="1"/>
              </p:cNvSpPr>
              <p:nvPr/>
            </p:nvSpPr>
            <p:spPr>
              <a:xfrm>
                <a:off x="364855" y="4219100"/>
                <a:ext cx="10726289" cy="489493"/>
              </a:xfrm>
              <a:prstGeom prst="rect">
                <a:avLst/>
              </a:prstGeom>
              <a:blipFill>
                <a:blip r:embed="rId16"/>
                <a:stretch>
                  <a:fillRect l="-625" b="-22500"/>
                </a:stretch>
              </a:blipFill>
            </p:spPr>
            <p:txBody>
              <a:bodyPr/>
              <a:lstStyle/>
              <a:p>
                <a:r>
                  <a:rPr lang="en-US">
                    <a:noFill/>
                  </a:rPr>
                  <a:t> </a:t>
                </a:r>
              </a:p>
            </p:txBody>
          </p:sp>
        </mc:Fallback>
      </mc:AlternateContent>
    </p:spTree>
    <p:extLst>
      <p:ext uri="{BB962C8B-B14F-4D97-AF65-F5344CB8AC3E}">
        <p14:creationId xmlns:p14="http://schemas.microsoft.com/office/powerpoint/2010/main" val="127045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17" grpId="0"/>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Electric dipole radiation: Setting up the model</a:t>
            </a:r>
          </a:p>
        </p:txBody>
      </p:sp>
      <mc:AlternateContent xmlns:mc="http://schemas.openxmlformats.org/markup-compatibility/2006" xmlns:a14="http://schemas.microsoft.com/office/drawing/2010/main">
        <mc:Choice Requires="a14">
          <p:sp>
            <p:nvSpPr>
              <p:cNvPr id="10" name="Rectangle 9"/>
              <p:cNvSpPr/>
              <p:nvPr/>
            </p:nvSpPr>
            <p:spPr>
              <a:xfrm>
                <a:off x="198156" y="751020"/>
                <a:ext cx="7490268" cy="3247043"/>
              </a:xfrm>
              <a:prstGeom prst="rect">
                <a:avLst/>
              </a:prstGeom>
            </p:spPr>
            <p:txBody>
              <a:bodyPr wrap="square">
                <a:spAutoFit/>
              </a:bodyPr>
              <a:lstStyle/>
              <a:p>
                <a:pPr algn="l">
                  <a:spcAft>
                    <a:spcPts val="600"/>
                  </a:spcAft>
                </a:pPr>
                <a:r>
                  <a:rPr lang="en-US" sz="2000" b="0" dirty="0">
                    <a:solidFill>
                      <a:srgbClr val="252525"/>
                    </a:solidFill>
                    <a:latin typeface="+mn-lt"/>
                  </a:rPr>
                  <a:t>Two tiny metal spheres are separated by a distance </a:t>
                </a:r>
                <a14:m>
                  <m:oMath xmlns:m="http://schemas.openxmlformats.org/officeDocument/2006/math">
                    <m:r>
                      <a:rPr lang="en-US" sz="2000" b="0" i="1" dirty="0">
                        <a:latin typeface="Cambria Math"/>
                        <a:ea typeface="Cambria Math" panose="02040503050406030204" pitchFamily="18" charset="0"/>
                      </a:rPr>
                      <m:t>𝑑</m:t>
                    </m:r>
                  </m:oMath>
                </a14:m>
                <a:r>
                  <a:rPr lang="en-US" sz="2000" b="0" i="1" dirty="0">
                    <a:solidFill>
                      <a:srgbClr val="252525"/>
                    </a:solidFill>
                    <a:latin typeface="+mn-lt"/>
                  </a:rPr>
                  <a:t> </a:t>
                </a:r>
                <a:r>
                  <a:rPr lang="en-US" sz="2000" b="0" dirty="0">
                    <a:solidFill>
                      <a:srgbClr val="252525"/>
                    </a:solidFill>
                    <a:latin typeface="+mn-lt"/>
                  </a:rPr>
                  <a:t>along z-axis</a:t>
                </a:r>
                <a:r>
                  <a:rPr lang="en-US" sz="2000" b="0" i="1" dirty="0">
                    <a:solidFill>
                      <a:srgbClr val="252525"/>
                    </a:solidFill>
                    <a:latin typeface="+mn-lt"/>
                  </a:rPr>
                  <a:t> </a:t>
                </a:r>
                <a:r>
                  <a:rPr lang="en-US" sz="2000" b="0" dirty="0">
                    <a:solidFill>
                      <a:srgbClr val="252525"/>
                    </a:solidFill>
                    <a:latin typeface="+mn-lt"/>
                  </a:rPr>
                  <a:t>and connected by a fine wire</a:t>
                </a:r>
              </a:p>
              <a:p>
                <a:pPr algn="l">
                  <a:spcAft>
                    <a:spcPts val="600"/>
                  </a:spcAft>
                </a:pPr>
                <a:r>
                  <a:rPr lang="en-US" sz="2000" b="0" dirty="0">
                    <a:solidFill>
                      <a:srgbClr val="252525"/>
                    </a:solidFill>
                    <a:latin typeface="+mn-lt"/>
                  </a:rPr>
                  <a:t>At time</a:t>
                </a:r>
                <a:r>
                  <a:rPr lang="en-US" sz="2000" b="0" i="1" dirty="0">
                    <a:solidFill>
                      <a:srgbClr val="252525"/>
                    </a:solidFill>
                    <a:latin typeface="+mn-lt"/>
                  </a:rPr>
                  <a:t> </a:t>
                </a:r>
                <a14:m>
                  <m:oMath xmlns:m="http://schemas.openxmlformats.org/officeDocument/2006/math">
                    <m:r>
                      <a:rPr lang="en-US" sz="2000" b="0" i="1" dirty="0">
                        <a:latin typeface="Cambria Math" panose="02040503050406030204" pitchFamily="18" charset="0"/>
                        <a:ea typeface="Cambria Math" panose="02040503050406030204" pitchFamily="18" charset="0"/>
                      </a:rPr>
                      <m:t>𝑡</m:t>
                    </m:r>
                  </m:oMath>
                </a14:m>
                <a:r>
                  <a:rPr lang="en-US" sz="2000" b="0" i="1" dirty="0">
                    <a:solidFill>
                      <a:srgbClr val="252525"/>
                    </a:solidFill>
                    <a:latin typeface="+mn-lt"/>
                  </a:rPr>
                  <a:t> </a:t>
                </a:r>
                <a:r>
                  <a:rPr lang="en-US" sz="2000" b="0" dirty="0">
                    <a:solidFill>
                      <a:srgbClr val="252525"/>
                    </a:solidFill>
                    <a:latin typeface="+mn-lt"/>
                  </a:rPr>
                  <a:t>the charge on the upper sphere is </a:t>
                </a:r>
                <a14:m>
                  <m:oMath xmlns:m="http://schemas.openxmlformats.org/officeDocument/2006/math">
                    <m:r>
                      <a:rPr lang="en-US" sz="2000" b="0" i="0" dirty="0" smtClean="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oMath>
                </a14:m>
                <a:r>
                  <a:rPr lang="en-US" sz="2000" b="0" i="1" dirty="0">
                    <a:solidFill>
                      <a:srgbClr val="252525"/>
                    </a:solidFill>
                    <a:latin typeface="+mn-lt"/>
                  </a:rPr>
                  <a:t>, </a:t>
                </a:r>
                <a:r>
                  <a:rPr lang="en-US" sz="2000" b="0" dirty="0">
                    <a:solidFill>
                      <a:srgbClr val="252525"/>
                    </a:solidFill>
                    <a:latin typeface="+mn-lt"/>
                  </a:rPr>
                  <a:t>and the charge on the lower sphere is </a:t>
                </a:r>
                <a14:m>
                  <m:oMath xmlns:m="http://schemas.openxmlformats.org/officeDocument/2006/math">
                    <m:r>
                      <a:rPr lang="en-US" sz="2000" b="0" i="0" dirty="0" smtClean="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oMath>
                </a14:m>
                <a:endParaRPr lang="en-US" sz="2000" b="0" i="1" dirty="0">
                  <a:solidFill>
                    <a:srgbClr val="252525"/>
                  </a:solidFill>
                  <a:latin typeface="+mn-lt"/>
                </a:endParaRPr>
              </a:p>
              <a:p>
                <a:pPr algn="l">
                  <a:spcAft>
                    <a:spcPts val="600"/>
                  </a:spcAft>
                </a:pPr>
                <a:r>
                  <a:rPr lang="en-US" sz="2000" b="0" dirty="0">
                    <a:solidFill>
                      <a:srgbClr val="252525"/>
                    </a:solidFill>
                    <a:latin typeface="+mn-lt"/>
                  </a:rPr>
                  <a:t>Suppose that we drive the charge back and forth through the wire, from one end to the other, at an angular frequency </a:t>
                </a:r>
                <a14:m>
                  <m:oMath xmlns:m="http://schemas.openxmlformats.org/officeDocument/2006/math">
                    <m:r>
                      <a:rPr lang="en-US" sz="2000" b="0" i="1" dirty="0">
                        <a:latin typeface="Cambria Math" panose="02040503050406030204" pitchFamily="18" charset="0"/>
                        <a:ea typeface="Cambria Math" panose="02040503050406030204" pitchFamily="18" charset="0"/>
                      </a:rPr>
                      <m:t>𝜔</m:t>
                    </m:r>
                  </m:oMath>
                </a14:m>
                <a:r>
                  <a:rPr lang="en-US" sz="2000" b="0" dirty="0">
                    <a:solidFill>
                      <a:srgbClr val="252525"/>
                    </a:solidFill>
                    <a:latin typeface="+mn-lt"/>
                  </a:rPr>
                  <a:t>:</a:t>
                </a:r>
              </a:p>
              <a:p>
                <a:pPr algn="l">
                  <a:spcAft>
                    <a:spcPts val="600"/>
                  </a:spcAft>
                </a:pPr>
                <a:endParaRPr lang="fr-FR" sz="2000" b="0" i="1" dirty="0">
                  <a:solidFill>
                    <a:srgbClr val="252525"/>
                  </a:solidFill>
                  <a:latin typeface="+mn-lt"/>
                </a:endParaRPr>
              </a:p>
              <a:p>
                <a:pPr algn="l">
                  <a:spcAft>
                    <a:spcPts val="600"/>
                  </a:spcAft>
                </a:pPr>
                <a:r>
                  <a:rPr lang="en-US" sz="2000" b="0" dirty="0">
                    <a:solidFill>
                      <a:srgbClr val="252525"/>
                    </a:solidFill>
                    <a:latin typeface="+mn-lt"/>
                  </a:rPr>
                  <a:t>The result is an oscillating electric dipole:</a:t>
                </a:r>
              </a:p>
              <a:p>
                <a:pPr algn="l">
                  <a:spcAft>
                    <a:spcPts val="600"/>
                  </a:spcAft>
                </a:pPr>
                <a:endParaRPr lang="en-US" sz="2000" b="0" dirty="0">
                  <a:solidFill>
                    <a:srgbClr val="252525"/>
                  </a:solidFill>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198156" y="751020"/>
                <a:ext cx="7490268" cy="3247043"/>
              </a:xfrm>
              <a:prstGeom prst="rect">
                <a:avLst/>
              </a:prstGeom>
              <a:blipFill>
                <a:blip r:embed="rId3"/>
                <a:stretch>
                  <a:fillRect l="-896" t="-938" r="-89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37428" y="2799931"/>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15" name="Rectangle 14"/>
              <p:cNvSpPr>
                <a:spLocks noRot="1" noChangeAspect="1" noMove="1" noResize="1" noEditPoints="1" noAdjustHandles="1" noChangeArrowheads="1" noChangeShapeType="1" noTextEdit="1"/>
              </p:cNvSpPr>
              <p:nvPr/>
            </p:nvSpPr>
            <p:spPr>
              <a:xfrm>
                <a:off x="237428" y="2799931"/>
                <a:ext cx="2797552" cy="400110"/>
              </a:xfrm>
              <a:prstGeom prst="rect">
                <a:avLst/>
              </a:prstGeom>
              <a:blipFill>
                <a:blip r:embed="rId4"/>
                <a:stretch>
                  <a:fillRect b="-16667"/>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9099" y="3608093"/>
                <a:ext cx="4742116"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acc>
                        <m:accPr>
                          <m:chr m:val="⃗"/>
                          <m:ctrlPr>
                            <a:rPr lang="en-US" sz="2000" i="1" dirty="0" smtClean="0">
                              <a:latin typeface="Cambria Math" panose="02040503050406030204" pitchFamily="18" charset="0"/>
                              <a:ea typeface="Cambria Math" panose="02040503050406030204" pitchFamily="18" charset="0"/>
                            </a:rPr>
                          </m:ctrlPr>
                        </m:accPr>
                        <m:e>
                          <m:r>
                            <a:rPr lang="en-US" sz="2000" dirty="0">
                              <a:latin typeface="Cambria Math" panose="02040503050406030204" pitchFamily="18" charset="0"/>
                              <a:ea typeface="Cambria Math" panose="02040503050406030204" pitchFamily="18" charset="0"/>
                            </a:rPr>
                            <m:t>𝐩</m:t>
                          </m:r>
                        </m:e>
                      </m:acc>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 </m:t>
                      </m:r>
                      <m:acc>
                        <m:accPr>
                          <m:chr m:val="̂"/>
                          <m:ctrlPr>
                            <a:rPr lang="en-US" sz="2000" b="0" i="1" dirty="0">
                              <a:latin typeface="Cambria Math" panose="02040503050406030204" pitchFamily="18" charset="0"/>
                              <a:ea typeface="Cambria Math" panose="02040503050406030204" pitchFamily="18" charset="0"/>
                            </a:rPr>
                          </m:ctrlPr>
                        </m:accPr>
                        <m:e>
                          <m:r>
                            <a:rPr lang="en-US" sz="2000" i="1" dirty="0">
                              <a:latin typeface="Cambria Math" panose="02040503050406030204" pitchFamily="18" charset="0"/>
                              <a:ea typeface="Cambria Math" panose="02040503050406030204" pitchFamily="18" charset="0"/>
                            </a:rPr>
                            <m:t>𝒛</m:t>
                          </m:r>
                        </m:e>
                      </m:acc>
                      <m:r>
                        <a:rPr lang="en-US" sz="2000" b="0" i="1" dirty="0">
                          <a:latin typeface="Cambria Math" panose="02040503050406030204" pitchFamily="18" charset="0"/>
                          <a:ea typeface="Cambria Math" panose="02040503050406030204" pitchFamily="18" charset="0"/>
                        </a:rPr>
                        <m:t>,  </m:t>
                      </m:r>
                      <m:r>
                        <m:rPr>
                          <m:sty m:val="p"/>
                        </m:rPr>
                        <a:rPr lang="en-US" sz="2000" b="0" dirty="0">
                          <a:latin typeface="Cambria Math" panose="02040503050406030204" pitchFamily="18" charset="0"/>
                          <a:ea typeface="Cambria Math" panose="02040503050406030204" pitchFamily="18" charset="0"/>
                        </a:rPr>
                        <m:t>where</m:t>
                      </m:r>
                      <m:r>
                        <a:rPr lang="en-US" sz="2000" b="0" i="1" dirty="0">
                          <a:latin typeface="Cambria Math" panose="02040503050406030204" pitchFamily="18" charset="0"/>
                          <a:ea typeface="Cambria Math" panose="02040503050406030204" pitchFamily="18" charset="0"/>
                        </a:rPr>
                        <m:t> </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𝑑</m:t>
                      </m:r>
                    </m:oMath>
                  </m:oMathPara>
                </a14:m>
                <a:endParaRPr lang="en-US" sz="2000" b="0" i="1" dirty="0"/>
              </a:p>
            </p:txBody>
          </p:sp>
        </mc:Choice>
        <mc:Fallback xmlns="">
          <p:sp>
            <p:nvSpPr>
              <p:cNvPr id="16" name="Rectangle 15"/>
              <p:cNvSpPr>
                <a:spLocks noRot="1" noChangeAspect="1" noMove="1" noResize="1" noEditPoints="1" noAdjustHandles="1" noChangeArrowheads="1" noChangeShapeType="1" noTextEdit="1"/>
              </p:cNvSpPr>
              <p:nvPr/>
            </p:nvSpPr>
            <p:spPr>
              <a:xfrm>
                <a:off x="339099" y="3608093"/>
                <a:ext cx="4742116" cy="400110"/>
              </a:xfrm>
              <a:prstGeom prst="rect">
                <a:avLst/>
              </a:prstGeom>
              <a:blipFill>
                <a:blip r:embed="rId5"/>
                <a:stretch>
                  <a:fillRect t="-6061" b="-9091"/>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72022" y="4143199"/>
                <a:ext cx="11773797" cy="1483483"/>
              </a:xfrm>
              <a:prstGeom prst="rect">
                <a:avLst/>
              </a:prstGeom>
            </p:spPr>
            <p:txBody>
              <a:bodyPr wrap="square">
                <a:spAutoFit/>
              </a:bodyPr>
              <a:lstStyle/>
              <a:p>
                <a:pPr>
                  <a:spcAft>
                    <a:spcPts val="600"/>
                  </a:spcAft>
                </a:pPr>
                <a:r>
                  <a:rPr lang="en-US" sz="2000" b="0" dirty="0">
                    <a:solidFill>
                      <a:schemeClr val="tx1"/>
                    </a:solidFill>
                    <a:latin typeface="+mj-lt"/>
                  </a:rPr>
                  <a:t>Our observation point is </a:t>
                </a:r>
                <a14:m>
                  <m:oMath xmlns:m="http://schemas.openxmlformats.org/officeDocument/2006/math">
                    <m:r>
                      <a:rPr lang="en-US" sz="2000" i="1">
                        <a:latin typeface="Cambria Math" panose="02040503050406030204" pitchFamily="18" charset="0"/>
                        <a:ea typeface="Cambria Math" panose="02040503050406030204" pitchFamily="18" charset="0"/>
                      </a:rPr>
                      <m:t>𝒫</m:t>
                    </m:r>
                  </m:oMath>
                </a14:m>
                <a:endParaRPr lang="en-US" sz="2000" b="0" dirty="0">
                  <a:solidFill>
                    <a:schemeClr val="tx1"/>
                  </a:solidFill>
                  <a:latin typeface="+mj-lt"/>
                </a:endParaRPr>
              </a:p>
              <a:p>
                <a:pPr algn="l">
                  <a:spcAft>
                    <a:spcPts val="600"/>
                  </a:spcAft>
                </a:pPr>
                <a:r>
                  <a:rPr lang="en-US" sz="2000" b="0" dirty="0">
                    <a:solidFill>
                      <a:schemeClr val="tx1"/>
                    </a:solidFill>
                    <a:latin typeface="+mj-lt"/>
                  </a:rPr>
                  <a:t>The oscillating electric dipole will create a time-dependent </a:t>
                </a:r>
                <a14:m>
                  <m:oMath xmlns:m="http://schemas.openxmlformats.org/officeDocument/2006/math">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a:solidFill>
                              <a:schemeClr val="tx1"/>
                            </a:solidFill>
                            <a:latin typeface="Cambria Math" panose="02040503050406030204" pitchFamily="18" charset="0"/>
                            <a:ea typeface="Cambria Math" panose="02040503050406030204" pitchFamily="18" charset="0"/>
                          </a:rPr>
                          <m:t>𝐄</m:t>
                        </m:r>
                      </m:e>
                    </m:acc>
                    <m:r>
                      <a:rPr lang="nl-NL" sz="2000" b="0" i="1" smtClean="0">
                        <a:solidFill>
                          <a:schemeClr val="tx1"/>
                        </a:solidFill>
                        <a:latin typeface="Cambria Math" panose="02040503050406030204" pitchFamily="18" charset="0"/>
                        <a:ea typeface="Cambria Math" panose="02040503050406030204" pitchFamily="18" charset="0"/>
                      </a:rPr>
                      <m:t>(</m:t>
                    </m:r>
                    <m:r>
                      <a:rPr lang="nl-NL" sz="2000" b="0" i="1" smtClean="0">
                        <a:solidFill>
                          <a:schemeClr val="tx1"/>
                        </a:solidFill>
                        <a:latin typeface="Cambria Math" panose="02040503050406030204" pitchFamily="18" charset="0"/>
                        <a:ea typeface="Cambria Math" panose="02040503050406030204" pitchFamily="18" charset="0"/>
                      </a:rPr>
                      <m:t>𝑡</m:t>
                    </m:r>
                    <m:r>
                      <a:rPr lang="nl-NL" sz="2000" b="0" i="1" smtClean="0">
                        <a:solidFill>
                          <a:schemeClr val="tx1"/>
                        </a:solidFill>
                        <a:latin typeface="Cambria Math" panose="02040503050406030204" pitchFamily="18" charset="0"/>
                        <a:ea typeface="Cambria Math" panose="02040503050406030204" pitchFamily="18" charset="0"/>
                      </a:rPr>
                      <m:t>)</m:t>
                    </m:r>
                  </m:oMath>
                </a14:m>
                <a:endParaRPr lang="en-US" sz="2000" b="0" dirty="0">
                  <a:solidFill>
                    <a:schemeClr val="tx1"/>
                  </a:solidFill>
                  <a:latin typeface="+mj-lt"/>
                </a:endParaRPr>
              </a:p>
              <a:p>
                <a:pPr/>
                <a14:m>
                  <m:oMathPara xmlns:m="http://schemas.openxmlformats.org/officeDocument/2006/math">
                    <m:oMathParaPr>
                      <m:jc m:val="left"/>
                    </m:oMathParaPr>
                    <m:oMath xmlns:m="http://schemas.openxmlformats.org/officeDocument/2006/math">
                      <m:r>
                        <m:rPr>
                          <m:sty m:val="p"/>
                        </m:rPr>
                        <a:rPr lang="nl-NL" sz="2000" i="0" dirty="0">
                          <a:solidFill>
                            <a:schemeClr val="tx1"/>
                          </a:solidFill>
                          <a:latin typeface="Cambria Math" panose="02040503050406030204" pitchFamily="18" charset="0"/>
                          <a:ea typeface="Cambria Math" panose="02040503050406030204" pitchFamily="18" charset="0"/>
                        </a:rPr>
                        <m:t>The</m:t>
                      </m:r>
                      <m:r>
                        <a:rPr lang="nl-NL" sz="2000" i="0" dirty="0">
                          <a:solidFill>
                            <a:schemeClr val="tx1"/>
                          </a:solidFill>
                          <a:latin typeface="Cambria Math" panose="02040503050406030204" pitchFamily="18" charset="0"/>
                          <a:ea typeface="Cambria Math" panose="02040503050406030204" pitchFamily="18" charset="0"/>
                        </a:rPr>
                        <m:t> </m:t>
                      </m:r>
                      <m:r>
                        <m:rPr>
                          <m:sty m:val="p"/>
                        </m:rPr>
                        <a:rPr lang="nl-NL" sz="2000" i="0" dirty="0">
                          <a:solidFill>
                            <a:schemeClr val="tx1"/>
                          </a:solidFill>
                          <a:latin typeface="Cambria Math" panose="02040503050406030204" pitchFamily="18" charset="0"/>
                          <a:ea typeface="Cambria Math" panose="02040503050406030204" pitchFamily="18" charset="0"/>
                        </a:rPr>
                        <m:t>oscillating</m:t>
                      </m:r>
                      <m:r>
                        <a:rPr lang="nl-NL" sz="2000" i="0" dirty="0">
                          <a:solidFill>
                            <a:schemeClr val="tx1"/>
                          </a:solidFill>
                          <a:latin typeface="Cambria Math" panose="02040503050406030204" pitchFamily="18" charset="0"/>
                          <a:ea typeface="Cambria Math" panose="02040503050406030204" pitchFamily="18" charset="0"/>
                        </a:rPr>
                        <m:t> </m:t>
                      </m:r>
                      <m:r>
                        <m:rPr>
                          <m:sty m:val="p"/>
                        </m:rPr>
                        <a:rPr lang="nl-NL" sz="2000" i="0" dirty="0">
                          <a:solidFill>
                            <a:schemeClr val="tx1"/>
                          </a:solidFill>
                          <a:latin typeface="Cambria Math" panose="02040503050406030204" pitchFamily="18" charset="0"/>
                          <a:ea typeface="Cambria Math" panose="02040503050406030204" pitchFamily="18" charset="0"/>
                        </a:rPr>
                        <m:t>current</m:t>
                      </m:r>
                      <m:r>
                        <a:rPr lang="nl-NL" sz="2000" b="0" i="0" dirty="0" smtClean="0">
                          <a:solidFill>
                            <a:schemeClr val="tx1"/>
                          </a:solidFill>
                          <a:latin typeface="Cambria Math" panose="02040503050406030204" pitchFamily="18" charset="0"/>
                          <a:ea typeface="Cambria Math" panose="02040503050406030204" pitchFamily="18" charset="0"/>
                        </a:rPr>
                        <m:t> </m:t>
                      </m:r>
                      <m:acc>
                        <m:accPr>
                          <m:chr m:val="⃗"/>
                          <m:ctrlPr>
                            <a:rPr lang="en-US" sz="2000" i="1" dirty="0">
                              <a:solidFill>
                                <a:schemeClr val="tx1"/>
                              </a:solidFill>
                              <a:latin typeface="Cambria Math" panose="02040503050406030204" pitchFamily="18" charset="0"/>
                              <a:ea typeface="Cambria Math" panose="02040503050406030204" pitchFamily="18" charset="0"/>
                            </a:rPr>
                          </m:ctrlPr>
                        </m:accPr>
                        <m:e>
                          <m:r>
                            <a:rPr lang="en-US" sz="2000">
                              <a:solidFill>
                                <a:schemeClr val="tx1"/>
                              </a:solidFill>
                              <a:latin typeface="Cambria Math" panose="02040503050406030204" pitchFamily="18" charset="0"/>
                              <a:ea typeface="Cambria Math" panose="02040503050406030204" pitchFamily="18" charset="0"/>
                            </a:rPr>
                            <m:t>𝐈</m:t>
                          </m:r>
                        </m:e>
                      </m:acc>
                      <m:d>
                        <m:dPr>
                          <m:ctrlPr>
                            <a:rPr lang="en-US" sz="2000" i="1">
                              <a:solidFill>
                                <a:schemeClr val="tx1"/>
                              </a:solidFill>
                              <a:latin typeface="Cambria Math" panose="02040503050406030204" pitchFamily="18" charset="0"/>
                              <a:ea typeface="Cambria Math" panose="02040503050406030204" pitchFamily="18" charset="0"/>
                            </a:rPr>
                          </m:ctrlPr>
                        </m:dPr>
                        <m:e>
                          <m:r>
                            <a:rPr lang="en-US" sz="2000" i="1">
                              <a:solidFill>
                                <a:schemeClr val="tx1"/>
                              </a:solidFill>
                              <a:latin typeface="Cambria Math" panose="02040503050406030204" pitchFamily="18" charset="0"/>
                              <a:ea typeface="Cambria Math" panose="02040503050406030204" pitchFamily="18" charset="0"/>
                            </a:rPr>
                            <m:t>𝑡</m:t>
                          </m:r>
                        </m:e>
                      </m:d>
                      <m:r>
                        <a:rPr lang="en-US" sz="2000" i="1">
                          <a:solidFill>
                            <a:schemeClr val="tx1"/>
                          </a:solidFill>
                          <a:latin typeface="Cambria Math" panose="02040503050406030204" pitchFamily="18" charset="0"/>
                          <a:ea typeface="Cambria Math" panose="02040503050406030204" pitchFamily="18" charset="0"/>
                        </a:rPr>
                        <m:t>=</m:t>
                      </m:r>
                      <m:f>
                        <m:fPr>
                          <m:ctrlPr>
                            <a:rPr lang="en-US" sz="2000" i="1">
                              <a:solidFill>
                                <a:schemeClr val="tx1"/>
                              </a:solidFill>
                              <a:latin typeface="Cambria Math" panose="02040503050406030204" pitchFamily="18" charset="0"/>
                              <a:ea typeface="Cambria Math" panose="02040503050406030204" pitchFamily="18" charset="0"/>
                            </a:rPr>
                          </m:ctrlPr>
                        </m:fPr>
                        <m:num>
                          <m:r>
                            <a:rPr lang="en-US" sz="2000" i="1">
                              <a:solidFill>
                                <a:schemeClr val="tx1"/>
                              </a:solidFill>
                              <a:latin typeface="Cambria Math" panose="02040503050406030204" pitchFamily="18" charset="0"/>
                              <a:ea typeface="Cambria Math" panose="02040503050406030204" pitchFamily="18" charset="0"/>
                            </a:rPr>
                            <m:t>𝑑𝑞</m:t>
                          </m:r>
                        </m:num>
                        <m:den>
                          <m:r>
                            <a:rPr lang="en-US" sz="2000" i="1">
                              <a:solidFill>
                                <a:schemeClr val="tx1"/>
                              </a:solidFill>
                              <a:latin typeface="Cambria Math" panose="02040503050406030204" pitchFamily="18" charset="0"/>
                              <a:ea typeface="Cambria Math" panose="02040503050406030204" pitchFamily="18" charset="0"/>
                            </a:rPr>
                            <m:t>𝑑𝑡</m:t>
                          </m:r>
                        </m:den>
                      </m:f>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a:solidFill>
                                <a:schemeClr val="tx1"/>
                              </a:solidFill>
                              <a:latin typeface="Cambria Math" panose="02040503050406030204" pitchFamily="18" charset="0"/>
                              <a:ea typeface="Cambria Math" panose="02040503050406030204" pitchFamily="18" charset="0"/>
                            </a:rPr>
                            <m:t>𝐳</m:t>
                          </m:r>
                        </m:e>
                      </m:acc>
                      <m:r>
                        <a:rPr lang="en-US" sz="2000" i="1">
                          <a:solidFill>
                            <a:schemeClr val="tx1"/>
                          </a:solidFill>
                          <a:latin typeface="Cambria Math" panose="02040503050406030204" pitchFamily="18" charset="0"/>
                          <a:ea typeface="Cambria Math" panose="02040503050406030204" pitchFamily="18" charset="0"/>
                        </a:rPr>
                        <m:t>=−</m:t>
                      </m:r>
                      <m:sSub>
                        <m:sSubPr>
                          <m:ctrlPr>
                            <a:rPr lang="en-US" sz="2000" i="1" dirty="0">
                              <a:solidFill>
                                <a:schemeClr val="tx1"/>
                              </a:solidFill>
                              <a:latin typeface="Cambria Math" panose="02040503050406030204" pitchFamily="18" charset="0"/>
                              <a:ea typeface="Cambria Math" panose="02040503050406030204" pitchFamily="18" charset="0"/>
                            </a:rPr>
                          </m:ctrlPr>
                        </m:sSubPr>
                        <m:e>
                          <m:r>
                            <a:rPr lang="en-US" sz="2000" i="1" dirty="0">
                              <a:solidFill>
                                <a:schemeClr val="tx1"/>
                              </a:solidFill>
                              <a:latin typeface="Cambria Math" panose="02040503050406030204" pitchFamily="18" charset="0"/>
                              <a:ea typeface="Cambria Math" panose="02040503050406030204" pitchFamily="18" charset="0"/>
                            </a:rPr>
                            <m:t>𝑞</m:t>
                          </m:r>
                        </m:e>
                        <m:sub>
                          <m:r>
                            <a:rPr lang="en-US" sz="2000" i="1" dirty="0">
                              <a:solidFill>
                                <a:schemeClr val="tx1"/>
                              </a:solidFill>
                              <a:latin typeface="Cambria Math" panose="02040503050406030204" pitchFamily="18" charset="0"/>
                              <a:ea typeface="Cambria Math" panose="02040503050406030204" pitchFamily="18" charset="0"/>
                            </a:rPr>
                            <m:t>0</m:t>
                          </m:r>
                        </m:sub>
                      </m:sSub>
                      <m:r>
                        <a:rPr lang="en-US" sz="2000" i="1" dirty="0">
                          <a:solidFill>
                            <a:schemeClr val="tx1"/>
                          </a:solidFill>
                          <a:latin typeface="Cambria Math" panose="02040503050406030204" pitchFamily="18" charset="0"/>
                          <a:ea typeface="Cambria Math" panose="02040503050406030204" pitchFamily="18" charset="0"/>
                        </a:rPr>
                        <m:t>𝜔</m:t>
                      </m:r>
                      <m:r>
                        <a:rPr lang="en-US" sz="2000" i="1" dirty="0">
                          <a:solidFill>
                            <a:schemeClr val="tx1"/>
                          </a:solidFill>
                          <a:latin typeface="Cambria Math"/>
                          <a:ea typeface="Cambria Math" panose="02040503050406030204" pitchFamily="18" charset="0"/>
                        </a:rPr>
                        <m:t> </m:t>
                      </m:r>
                      <m:r>
                        <a:rPr lang="en-US" sz="2000" i="1" dirty="0">
                          <a:solidFill>
                            <a:schemeClr val="tx1"/>
                          </a:solidFill>
                          <a:latin typeface="Cambria Math" panose="02040503050406030204" pitchFamily="18" charset="0"/>
                          <a:ea typeface="Cambria Math" panose="02040503050406030204" pitchFamily="18" charset="0"/>
                        </a:rPr>
                        <m:t>𝑠𝑖𝑛</m:t>
                      </m:r>
                      <m:d>
                        <m:dPr>
                          <m:ctrlPr>
                            <a:rPr lang="en-US" sz="2000" i="1" dirty="0">
                              <a:solidFill>
                                <a:schemeClr val="tx1"/>
                              </a:solidFill>
                              <a:latin typeface="Cambria Math" panose="02040503050406030204" pitchFamily="18" charset="0"/>
                              <a:ea typeface="Cambria Math" panose="02040503050406030204" pitchFamily="18" charset="0"/>
                            </a:rPr>
                          </m:ctrlPr>
                        </m:dPr>
                        <m:e>
                          <m:r>
                            <a:rPr lang="en-US" sz="2000" i="1" dirty="0">
                              <a:solidFill>
                                <a:schemeClr val="tx1"/>
                              </a:solidFill>
                              <a:latin typeface="Cambria Math" panose="02040503050406030204" pitchFamily="18" charset="0"/>
                              <a:ea typeface="Cambria Math" panose="02040503050406030204" pitchFamily="18" charset="0"/>
                            </a:rPr>
                            <m:t>𝜔</m:t>
                          </m:r>
                          <m:r>
                            <a:rPr lang="en-US" sz="2000" i="1" dirty="0">
                              <a:solidFill>
                                <a:schemeClr val="tx1"/>
                              </a:solidFill>
                              <a:latin typeface="Cambria Math" panose="02040503050406030204" pitchFamily="18" charset="0"/>
                              <a:ea typeface="Cambria Math" panose="02040503050406030204" pitchFamily="18" charset="0"/>
                            </a:rPr>
                            <m:t>𝑡</m:t>
                          </m:r>
                        </m:e>
                      </m:d>
                      <m:r>
                        <a:rPr lang="en-US" sz="2000" i="1" dirty="0">
                          <a:solidFill>
                            <a:schemeClr val="tx1"/>
                          </a:solidFill>
                          <a:latin typeface="Cambria Math" panose="02040503050406030204" pitchFamily="18" charset="0"/>
                          <a:ea typeface="Cambria Math" panose="02040503050406030204" pitchFamily="18" charset="0"/>
                        </a:rPr>
                        <m:t> </m:t>
                      </m:r>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a:solidFill>
                                <a:schemeClr val="tx1"/>
                              </a:solidFill>
                              <a:latin typeface="Cambria Math" panose="02040503050406030204" pitchFamily="18" charset="0"/>
                              <a:ea typeface="Cambria Math" panose="02040503050406030204" pitchFamily="18" charset="0"/>
                            </a:rPr>
                            <m:t>𝐳</m:t>
                          </m:r>
                        </m:e>
                      </m:acc>
                      <m:r>
                        <a:rPr lang="nl-NL" sz="2000" b="0" i="1" smtClean="0">
                          <a:solidFill>
                            <a:schemeClr val="tx1"/>
                          </a:solidFill>
                          <a:latin typeface="Cambria Math" panose="02040503050406030204" pitchFamily="18" charset="0"/>
                          <a:ea typeface="Cambria Math" panose="02040503050406030204" pitchFamily="18" charset="0"/>
                        </a:rPr>
                        <m:t> </m:t>
                      </m:r>
                      <m:r>
                        <m:rPr>
                          <m:sty m:val="p"/>
                        </m:rPr>
                        <a:rPr lang="en-US" sz="2000" i="0">
                          <a:solidFill>
                            <a:schemeClr val="tx1"/>
                          </a:solidFill>
                          <a:latin typeface="Cambria Math" panose="02040503050406030204" pitchFamily="18" charset="0"/>
                          <a:ea typeface="Cambria Math" panose="02040503050406030204" pitchFamily="18" charset="0"/>
                        </a:rPr>
                        <m:t>will</m:t>
                      </m:r>
                      <m:r>
                        <a:rPr lang="en-US" sz="2000" i="0">
                          <a:solidFill>
                            <a:schemeClr val="tx1"/>
                          </a:solidFill>
                          <a:latin typeface="Cambria Math" panose="02040503050406030204" pitchFamily="18" charset="0"/>
                          <a:ea typeface="Cambria Math" panose="02040503050406030204" pitchFamily="18" charset="0"/>
                        </a:rPr>
                        <m:t> </m:t>
                      </m:r>
                      <m:r>
                        <m:rPr>
                          <m:sty m:val="p"/>
                        </m:rPr>
                        <a:rPr lang="en-US" sz="2000" i="0">
                          <a:solidFill>
                            <a:schemeClr val="tx1"/>
                          </a:solidFill>
                          <a:latin typeface="Cambria Math" panose="02040503050406030204" pitchFamily="18" charset="0"/>
                          <a:ea typeface="Cambria Math" panose="02040503050406030204" pitchFamily="18" charset="0"/>
                        </a:rPr>
                        <m:t>create</m:t>
                      </m:r>
                      <m:r>
                        <a:rPr lang="en-US" sz="2000" i="0">
                          <a:solidFill>
                            <a:schemeClr val="tx1"/>
                          </a:solidFill>
                          <a:latin typeface="Cambria Math" panose="02040503050406030204" pitchFamily="18" charset="0"/>
                          <a:ea typeface="Cambria Math" panose="02040503050406030204" pitchFamily="18" charset="0"/>
                        </a:rPr>
                        <m:t> </m:t>
                      </m:r>
                      <m:r>
                        <m:rPr>
                          <m:sty m:val="p"/>
                        </m:rPr>
                        <a:rPr lang="en-US" sz="2000" i="0">
                          <a:solidFill>
                            <a:schemeClr val="tx1"/>
                          </a:solidFill>
                          <a:latin typeface="Cambria Math" panose="02040503050406030204" pitchFamily="18" charset="0"/>
                          <a:ea typeface="Cambria Math" panose="02040503050406030204" pitchFamily="18" charset="0"/>
                        </a:rPr>
                        <m:t>a</m:t>
                      </m:r>
                      <m:r>
                        <a:rPr lang="en-US" sz="2000" i="0">
                          <a:solidFill>
                            <a:schemeClr val="tx1"/>
                          </a:solidFill>
                          <a:latin typeface="Cambria Math" panose="02040503050406030204" pitchFamily="18" charset="0"/>
                          <a:ea typeface="Cambria Math" panose="02040503050406030204" pitchFamily="18" charset="0"/>
                        </a:rPr>
                        <m:t> </m:t>
                      </m:r>
                      <m:r>
                        <m:rPr>
                          <m:sty m:val="p"/>
                        </m:rPr>
                        <a:rPr lang="en-US" sz="2000" i="0">
                          <a:solidFill>
                            <a:schemeClr val="tx1"/>
                          </a:solidFill>
                          <a:latin typeface="Cambria Math" panose="02040503050406030204" pitchFamily="18" charset="0"/>
                          <a:ea typeface="Cambria Math" panose="02040503050406030204" pitchFamily="18" charset="0"/>
                        </a:rPr>
                        <m:t>time</m:t>
                      </m:r>
                      <m:r>
                        <a:rPr lang="en-US" sz="2000" i="0">
                          <a:solidFill>
                            <a:schemeClr val="tx1"/>
                          </a:solidFill>
                          <a:latin typeface="Cambria Math" panose="02040503050406030204" pitchFamily="18" charset="0"/>
                          <a:ea typeface="Cambria Math" panose="02040503050406030204" pitchFamily="18" charset="0"/>
                        </a:rPr>
                        <m:t>−</m:t>
                      </m:r>
                      <m:r>
                        <m:rPr>
                          <m:sty m:val="p"/>
                        </m:rPr>
                        <a:rPr lang="en-US" sz="2000" i="0">
                          <a:solidFill>
                            <a:schemeClr val="tx1"/>
                          </a:solidFill>
                          <a:latin typeface="Cambria Math" panose="02040503050406030204" pitchFamily="18" charset="0"/>
                          <a:ea typeface="Cambria Math" panose="02040503050406030204" pitchFamily="18" charset="0"/>
                        </a:rPr>
                        <m:t>dependent</m:t>
                      </m:r>
                      <m:r>
                        <a:rPr lang="nl-NL" sz="2000" b="0" i="1" smtClean="0">
                          <a:solidFill>
                            <a:schemeClr val="tx1"/>
                          </a:solidFill>
                          <a:latin typeface="Cambria Math" panose="02040503050406030204" pitchFamily="18" charset="0"/>
                          <a:ea typeface="Cambria Math" panose="02040503050406030204" pitchFamily="18" charset="0"/>
                        </a:rPr>
                        <m:t> </m:t>
                      </m:r>
                      <m:acc>
                        <m:accPr>
                          <m:chr m:val="⃗"/>
                          <m:ctrlPr>
                            <a:rPr lang="en-US" sz="2000" i="1">
                              <a:solidFill>
                                <a:schemeClr val="tx1"/>
                              </a:solidFill>
                              <a:latin typeface="Cambria Math" panose="02040503050406030204" pitchFamily="18" charset="0"/>
                              <a:ea typeface="Cambria Math" panose="02040503050406030204" pitchFamily="18" charset="0"/>
                            </a:rPr>
                          </m:ctrlPr>
                        </m:accPr>
                        <m:e>
                          <m:r>
                            <a:rPr lang="en-US" sz="2000">
                              <a:solidFill>
                                <a:schemeClr val="tx1"/>
                              </a:solidFill>
                              <a:latin typeface="Cambria Math" panose="02040503050406030204" pitchFamily="18" charset="0"/>
                              <a:ea typeface="Cambria Math" panose="02040503050406030204" pitchFamily="18" charset="0"/>
                            </a:rPr>
                            <m:t>𝐁</m:t>
                          </m:r>
                        </m:e>
                      </m:acc>
                      <m:r>
                        <a:rPr lang="en-US" sz="2000" b="1">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𝑡</m:t>
                      </m:r>
                      <m:r>
                        <a:rPr lang="en-US" sz="2000" b="1">
                          <a:solidFill>
                            <a:schemeClr val="tx1"/>
                          </a:solidFill>
                          <a:latin typeface="Cambria Math" panose="02040503050406030204" pitchFamily="18" charset="0"/>
                          <a:ea typeface="Cambria Math" panose="02040503050406030204" pitchFamily="18" charset="0"/>
                        </a:rPr>
                        <m:t>)</m:t>
                      </m:r>
                    </m:oMath>
                  </m:oMathPara>
                </a14:m>
                <a:endParaRPr lang="en-US" sz="2000" b="0" dirty="0">
                  <a:solidFill>
                    <a:schemeClr val="tx1"/>
                  </a:solidFill>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272022" y="4143199"/>
                <a:ext cx="11773797" cy="1483483"/>
              </a:xfrm>
              <a:prstGeom prst="rect">
                <a:avLst/>
              </a:prstGeom>
              <a:blipFill>
                <a:blip r:embed="rId6"/>
                <a:stretch>
                  <a:fillRect l="-570" t="-2469"/>
                </a:stretch>
              </a:blipFill>
            </p:spPr>
            <p:txBody>
              <a:bodyPr/>
              <a:lstStyle/>
              <a:p>
                <a:r>
                  <a:rPr lang="LID4096">
                    <a:noFill/>
                  </a:rPr>
                  <a:t> </a:t>
                </a:r>
              </a:p>
            </p:txBody>
          </p:sp>
        </mc:Fallback>
      </mc:AlternateContent>
      <p:sp>
        <p:nvSpPr>
          <p:cNvPr id="34" name="Oval 33">
            <a:extLst>
              <a:ext uri="{FF2B5EF4-FFF2-40B4-BE49-F238E27FC236}">
                <a16:creationId xmlns:a16="http://schemas.microsoft.com/office/drawing/2014/main" id="{04D0CCDA-48F6-46DA-B781-966137C598B8}"/>
              </a:ext>
            </a:extLst>
          </p:cNvPr>
          <p:cNvSpPr/>
          <p:nvPr/>
        </p:nvSpPr>
        <p:spPr bwMode="auto">
          <a:xfrm>
            <a:off x="11501606" y="1371598"/>
            <a:ext cx="217643" cy="223937"/>
          </a:xfrm>
          <a:prstGeom prst="ellipse">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080DF96-7B61-4795-9FA4-AEF97D9B3A9C}"/>
                  </a:ext>
                </a:extLst>
              </p:cNvPr>
              <p:cNvSpPr/>
              <p:nvPr/>
            </p:nvSpPr>
            <p:spPr>
              <a:xfrm>
                <a:off x="9026727" y="821452"/>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35" name="Rectangle 34">
                <a:extLst>
                  <a:ext uri="{FF2B5EF4-FFF2-40B4-BE49-F238E27FC236}">
                    <a16:creationId xmlns:a16="http://schemas.microsoft.com/office/drawing/2014/main" id="{1080DF96-7B61-4795-9FA4-AEF97D9B3A9C}"/>
                  </a:ext>
                </a:extLst>
              </p:cNvPr>
              <p:cNvSpPr>
                <a:spLocks noRot="1" noChangeAspect="1" noMove="1" noResize="1" noEditPoints="1" noAdjustHandles="1" noChangeArrowheads="1" noChangeShapeType="1" noTextEdit="1"/>
              </p:cNvSpPr>
              <p:nvPr/>
            </p:nvSpPr>
            <p:spPr>
              <a:xfrm>
                <a:off x="9026727" y="821452"/>
                <a:ext cx="2797552" cy="400110"/>
              </a:xfrm>
              <a:prstGeom prst="rect">
                <a:avLst/>
              </a:prstGeom>
              <a:blipFill>
                <a:blip r:embed="rId7"/>
                <a:stretch>
                  <a:fillRect b="-1846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773DF6AF-9C44-423D-850C-E6DA6FFDE611}"/>
                  </a:ext>
                </a:extLst>
              </p:cNvPr>
              <p:cNvSpPr/>
              <p:nvPr/>
            </p:nvSpPr>
            <p:spPr>
              <a:xfrm>
                <a:off x="8951888" y="1376430"/>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36" name="Rectangle 35">
                <a:extLst>
                  <a:ext uri="{FF2B5EF4-FFF2-40B4-BE49-F238E27FC236}">
                    <a16:creationId xmlns:a16="http://schemas.microsoft.com/office/drawing/2014/main" id="{773DF6AF-9C44-423D-850C-E6DA6FFDE611}"/>
                  </a:ext>
                </a:extLst>
              </p:cNvPr>
              <p:cNvSpPr>
                <a:spLocks noRot="1" noChangeAspect="1" noMove="1" noResize="1" noEditPoints="1" noAdjustHandles="1" noChangeArrowheads="1" noChangeShapeType="1" noTextEdit="1"/>
              </p:cNvSpPr>
              <p:nvPr/>
            </p:nvSpPr>
            <p:spPr>
              <a:xfrm>
                <a:off x="8951888" y="1376430"/>
                <a:ext cx="576028" cy="461665"/>
              </a:xfrm>
              <a:prstGeom prst="rect">
                <a:avLst/>
              </a:prstGeom>
              <a:blipFill>
                <a:blip r:embed="rId8"/>
                <a:stretch>
                  <a:fillRect l="-1053" r="-75789" b="-1973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6A3D1C59-E89A-475A-928E-7C0901419A0D}"/>
                  </a:ext>
                </a:extLst>
              </p:cNvPr>
              <p:cNvSpPr/>
              <p:nvPr/>
            </p:nvSpPr>
            <p:spPr>
              <a:xfrm>
                <a:off x="11404877" y="30320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𝑦</m:t>
                      </m:r>
                    </m:oMath>
                  </m:oMathPara>
                </a14:m>
                <a:endParaRPr lang="en-US" sz="2400" b="0" dirty="0">
                  <a:ea typeface="Cambria Math" panose="02040503050406030204" pitchFamily="18" charset="0"/>
                </a:endParaRPr>
              </a:p>
            </p:txBody>
          </p:sp>
        </mc:Choice>
        <mc:Fallback xmlns="">
          <p:sp>
            <p:nvSpPr>
              <p:cNvPr id="45" name="Rectangle 44">
                <a:extLst>
                  <a:ext uri="{FF2B5EF4-FFF2-40B4-BE49-F238E27FC236}">
                    <a16:creationId xmlns:a16="http://schemas.microsoft.com/office/drawing/2014/main" id="{6A3D1C59-E89A-475A-928E-7C0901419A0D}"/>
                  </a:ext>
                </a:extLst>
              </p:cNvPr>
              <p:cNvSpPr>
                <a:spLocks noRot="1" noChangeAspect="1" noMove="1" noResize="1" noEditPoints="1" noAdjustHandles="1" noChangeArrowheads="1" noChangeShapeType="1" noTextEdit="1"/>
              </p:cNvSpPr>
              <p:nvPr/>
            </p:nvSpPr>
            <p:spPr>
              <a:xfrm>
                <a:off x="11404877" y="3032016"/>
                <a:ext cx="464828" cy="461665"/>
              </a:xfrm>
              <a:prstGeom prst="rect">
                <a:avLst/>
              </a:prstGeom>
              <a:blipFill>
                <a:blip r:embed="rId12"/>
                <a:stretch>
                  <a:fillRect l="-3947" b="-1315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BCC81A92-55EF-49DC-AFF0-B8E37EDDEF8A}"/>
                  </a:ext>
                </a:extLst>
              </p:cNvPr>
              <p:cNvSpPr/>
              <p:nvPr/>
            </p:nvSpPr>
            <p:spPr>
              <a:xfrm>
                <a:off x="8671202" y="10127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𝑧</m:t>
                      </m:r>
                    </m:oMath>
                  </m:oMathPara>
                </a14:m>
                <a:endParaRPr lang="en-US" sz="2400" b="0" dirty="0">
                  <a:ea typeface="Cambria Math" panose="02040503050406030204" pitchFamily="18" charset="0"/>
                </a:endParaRPr>
              </a:p>
            </p:txBody>
          </p:sp>
        </mc:Choice>
        <mc:Fallback xmlns="">
          <p:sp>
            <p:nvSpPr>
              <p:cNvPr id="47" name="Rectangle 46">
                <a:extLst>
                  <a:ext uri="{FF2B5EF4-FFF2-40B4-BE49-F238E27FC236}">
                    <a16:creationId xmlns:a16="http://schemas.microsoft.com/office/drawing/2014/main" id="{BCC81A92-55EF-49DC-AFF0-B8E37EDDEF8A}"/>
                  </a:ext>
                </a:extLst>
              </p:cNvPr>
              <p:cNvSpPr>
                <a:spLocks noRot="1" noChangeAspect="1" noMove="1" noResize="1" noEditPoints="1" noAdjustHandles="1" noChangeArrowheads="1" noChangeShapeType="1" noTextEdit="1"/>
              </p:cNvSpPr>
              <p:nvPr/>
            </p:nvSpPr>
            <p:spPr>
              <a:xfrm>
                <a:off x="8671202" y="1012716"/>
                <a:ext cx="464828" cy="461665"/>
              </a:xfrm>
              <a:prstGeom prst="rect">
                <a:avLst/>
              </a:prstGeom>
              <a:blipFill>
                <a:blip r:embed="rId13"/>
                <a:stretch>
                  <a:fillRect/>
                </a:stretch>
              </a:blipFill>
              <a:ln w="19050">
                <a:noFill/>
              </a:ln>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0A93E512-D480-40E2-812D-70B519AFCCC7}"/>
              </a:ext>
            </a:extLst>
          </p:cNvPr>
          <p:cNvCxnSpPr/>
          <p:nvPr/>
        </p:nvCxnSpPr>
        <p:spPr bwMode="auto">
          <a:xfrm>
            <a:off x="8974106" y="3056165"/>
            <a:ext cx="2676525" cy="9524"/>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14692BE7-4729-4DF7-A0E6-C5F519401A78}"/>
                  </a:ext>
                </a:extLst>
              </p:cNvPr>
              <p:cNvSpPr/>
              <p:nvPr/>
            </p:nvSpPr>
            <p:spPr>
              <a:xfrm>
                <a:off x="9814396" y="1994373"/>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𝐫</m:t>
                          </m:r>
                        </m:e>
                      </m:acc>
                    </m:oMath>
                  </m:oMathPara>
                </a14:m>
                <a:endParaRPr lang="en-US" sz="2400" dirty="0">
                  <a:ea typeface="Cambria Math" panose="02040503050406030204" pitchFamily="18" charset="0"/>
                </a:endParaRPr>
              </a:p>
            </p:txBody>
          </p:sp>
        </mc:Choice>
        <mc:Fallback xmlns="">
          <p:sp>
            <p:nvSpPr>
              <p:cNvPr id="51" name="Rectangle 50">
                <a:extLst>
                  <a:ext uri="{FF2B5EF4-FFF2-40B4-BE49-F238E27FC236}">
                    <a16:creationId xmlns:a16="http://schemas.microsoft.com/office/drawing/2014/main" id="{14692BE7-4729-4DF7-A0E6-C5F519401A78}"/>
                  </a:ext>
                </a:extLst>
              </p:cNvPr>
              <p:cNvSpPr>
                <a:spLocks noRot="1" noChangeAspect="1" noMove="1" noResize="1" noEditPoints="1" noAdjustHandles="1" noChangeArrowheads="1" noChangeShapeType="1" noTextEdit="1"/>
              </p:cNvSpPr>
              <p:nvPr/>
            </p:nvSpPr>
            <p:spPr>
              <a:xfrm>
                <a:off x="9814396" y="1994373"/>
                <a:ext cx="464828" cy="461665"/>
              </a:xfrm>
              <a:prstGeom prst="rect">
                <a:avLst/>
              </a:prstGeom>
              <a:blipFill>
                <a:blip r:embed="rId14"/>
                <a:stretch>
                  <a:fillRect l="-6579" t="-19737" r="-1842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4F94EFF2-034C-496F-A5A9-ADB204D3E188}"/>
                  </a:ext>
                </a:extLst>
              </p:cNvPr>
              <p:cNvSpPr/>
              <p:nvPr/>
            </p:nvSpPr>
            <p:spPr>
              <a:xfrm>
                <a:off x="8432095" y="2799931"/>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𝑑</m:t>
                      </m:r>
                    </m:oMath>
                  </m:oMathPara>
                </a14:m>
                <a:endParaRPr lang="en-US" sz="2400" b="0" i="1" dirty="0"/>
              </a:p>
            </p:txBody>
          </p:sp>
        </mc:Choice>
        <mc:Fallback xmlns="">
          <p:sp>
            <p:nvSpPr>
              <p:cNvPr id="52" name="Rectangle 51">
                <a:extLst>
                  <a:ext uri="{FF2B5EF4-FFF2-40B4-BE49-F238E27FC236}">
                    <a16:creationId xmlns:a16="http://schemas.microsoft.com/office/drawing/2014/main" id="{4F94EFF2-034C-496F-A5A9-ADB204D3E188}"/>
                  </a:ext>
                </a:extLst>
              </p:cNvPr>
              <p:cNvSpPr>
                <a:spLocks noRot="1" noChangeAspect="1" noMove="1" noResize="1" noEditPoints="1" noAdjustHandles="1" noChangeArrowheads="1" noChangeShapeType="1" noTextEdit="1"/>
              </p:cNvSpPr>
              <p:nvPr/>
            </p:nvSpPr>
            <p:spPr>
              <a:xfrm>
                <a:off x="8432095" y="2799931"/>
                <a:ext cx="576028" cy="461665"/>
              </a:xfrm>
              <a:prstGeom prst="rect">
                <a:avLst/>
              </a:prstGeom>
              <a:blipFill>
                <a:blip r:embed="rId15"/>
                <a:stretch>
                  <a:fillRect/>
                </a:stretch>
              </a:blipFill>
              <a:ln w="19050">
                <a:noFill/>
              </a:ln>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4AD8DCF3-42CC-4B34-BCCE-AFA4A8D369F4}"/>
              </a:ext>
            </a:extLst>
          </p:cNvPr>
          <p:cNvCxnSpPr/>
          <p:nvPr/>
        </p:nvCxnSpPr>
        <p:spPr bwMode="auto">
          <a:xfrm flipV="1">
            <a:off x="9031255" y="1503590"/>
            <a:ext cx="2552700" cy="155257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97692163-130A-4386-A7B9-947199B4B346}"/>
              </a:ext>
            </a:extLst>
          </p:cNvPr>
          <p:cNvCxnSpPr/>
          <p:nvPr/>
        </p:nvCxnSpPr>
        <p:spPr bwMode="auto">
          <a:xfrm flipV="1">
            <a:off x="8720109" y="2041074"/>
            <a:ext cx="2264" cy="813286"/>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160125E7-0366-42B9-BF50-546D1E0E5913}"/>
              </a:ext>
            </a:extLst>
          </p:cNvPr>
          <p:cNvCxnSpPr/>
          <p:nvPr/>
        </p:nvCxnSpPr>
        <p:spPr bwMode="auto">
          <a:xfrm>
            <a:off x="8705142" y="3221754"/>
            <a:ext cx="11788" cy="996461"/>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7B3C485A-FE7B-42C6-BBF5-E61EC50B10FC}"/>
              </a:ext>
            </a:extLst>
          </p:cNvPr>
          <p:cNvCxnSpPr/>
          <p:nvPr/>
        </p:nvCxnSpPr>
        <p:spPr bwMode="auto">
          <a:xfrm flipH="1" flipV="1">
            <a:off x="8652977" y="2046514"/>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2FF1AACF-88E1-44FB-B4E0-1489D63F2ED6}"/>
              </a:ext>
            </a:extLst>
          </p:cNvPr>
          <p:cNvCxnSpPr/>
          <p:nvPr/>
        </p:nvCxnSpPr>
        <p:spPr bwMode="auto">
          <a:xfrm flipH="1" flipV="1">
            <a:off x="8625762" y="4201886"/>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1D3C376-A2B0-4BD3-BA12-AB0858A20175}"/>
              </a:ext>
            </a:extLst>
          </p:cNvPr>
          <p:cNvCxnSpPr/>
          <p:nvPr/>
        </p:nvCxnSpPr>
        <p:spPr bwMode="auto">
          <a:xfrm flipH="1" flipV="1">
            <a:off x="9000376" y="2057941"/>
            <a:ext cx="2304" cy="2024203"/>
          </a:xfrm>
          <a:prstGeom prst="straightConnector1">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11E82C5F-6B84-42DB-A4A4-DE14906D56FB}"/>
                  </a:ext>
                </a:extLst>
              </p:cNvPr>
              <p:cNvSpPr/>
              <p:nvPr/>
            </p:nvSpPr>
            <p:spPr>
              <a:xfrm>
                <a:off x="9195261" y="4115353"/>
                <a:ext cx="890353"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61" name="Rectangle 60">
                <a:extLst>
                  <a:ext uri="{FF2B5EF4-FFF2-40B4-BE49-F238E27FC236}">
                    <a16:creationId xmlns:a16="http://schemas.microsoft.com/office/drawing/2014/main" id="{11E82C5F-6B84-42DB-A4A4-DE14906D56FB}"/>
                  </a:ext>
                </a:extLst>
              </p:cNvPr>
              <p:cNvSpPr>
                <a:spLocks noRot="1" noChangeAspect="1" noMove="1" noResize="1" noEditPoints="1" noAdjustHandles="1" noChangeArrowheads="1" noChangeShapeType="1" noTextEdit="1"/>
              </p:cNvSpPr>
              <p:nvPr/>
            </p:nvSpPr>
            <p:spPr>
              <a:xfrm>
                <a:off x="9195261" y="4115353"/>
                <a:ext cx="890353" cy="461665"/>
              </a:xfrm>
              <a:prstGeom prst="rect">
                <a:avLst/>
              </a:prstGeom>
              <a:blipFill>
                <a:blip r:embed="rId16"/>
                <a:stretch>
                  <a:fillRect r="-14384" b="-19737"/>
                </a:stretch>
              </a:blipFill>
              <a:ln w="19050">
                <a:noFill/>
              </a:ln>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500BC620-ABE5-496A-B079-D6556044CF06}"/>
              </a:ext>
            </a:extLst>
          </p:cNvPr>
          <p:cNvCxnSpPr/>
          <p:nvPr/>
        </p:nvCxnSpPr>
        <p:spPr bwMode="auto">
          <a:xfrm flipH="1" flipV="1">
            <a:off x="8993156" y="1141640"/>
            <a:ext cx="9525" cy="34575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Oval 63">
            <a:extLst>
              <a:ext uri="{FF2B5EF4-FFF2-40B4-BE49-F238E27FC236}">
                <a16:creationId xmlns:a16="http://schemas.microsoft.com/office/drawing/2014/main" id="{5ACFD361-D52B-40A0-AF06-61F642218840}"/>
              </a:ext>
            </a:extLst>
          </p:cNvPr>
          <p:cNvSpPr/>
          <p:nvPr/>
        </p:nvSpPr>
        <p:spPr bwMode="auto">
          <a:xfrm>
            <a:off x="8823066" y="3998063"/>
            <a:ext cx="395579" cy="396655"/>
          </a:xfrm>
          <a:prstGeom prst="ellipse">
            <a:avLst/>
          </a:prstGeom>
          <a:solidFill>
            <a:srgbClr val="000099"/>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65" name="Oval 64">
            <a:extLst>
              <a:ext uri="{FF2B5EF4-FFF2-40B4-BE49-F238E27FC236}">
                <a16:creationId xmlns:a16="http://schemas.microsoft.com/office/drawing/2014/main" id="{BEE9CFD7-F33A-4DB6-BA12-0CB507B604A1}"/>
              </a:ext>
            </a:extLst>
          </p:cNvPr>
          <p:cNvSpPr/>
          <p:nvPr/>
        </p:nvSpPr>
        <p:spPr bwMode="auto">
          <a:xfrm>
            <a:off x="8807000" y="1828800"/>
            <a:ext cx="402314" cy="390243"/>
          </a:xfrm>
          <a:prstGeom prst="ellipse">
            <a:avLst/>
          </a:prstGeom>
          <a:solidFill>
            <a:srgbClr val="FF0000"/>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32" name="Content Placeholder 4">
            <a:extLst>
              <a:ext uri="{FF2B5EF4-FFF2-40B4-BE49-F238E27FC236}">
                <a16:creationId xmlns:a16="http://schemas.microsoft.com/office/drawing/2014/main" id="{26A636F9-749B-47FF-B4C1-071BD21ACE93}"/>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6</a:t>
            </a:fld>
            <a:endParaRPr lang="en-US" b="0" kern="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2939DF5-A147-4D25-B2BB-E5033E57F154}"/>
                  </a:ext>
                </a:extLst>
              </p:cNvPr>
              <p:cNvSpPr/>
              <p:nvPr/>
            </p:nvSpPr>
            <p:spPr>
              <a:xfrm>
                <a:off x="11542028" y="1637977"/>
                <a:ext cx="5037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𝒫</m:t>
                      </m:r>
                    </m:oMath>
                  </m:oMathPara>
                </a14:m>
                <a:endParaRPr lang="en-US" sz="2400" dirty="0"/>
              </a:p>
            </p:txBody>
          </p:sp>
        </mc:Choice>
        <mc:Fallback xmlns="">
          <p:sp>
            <p:nvSpPr>
              <p:cNvPr id="33" name="Rectangle 32">
                <a:extLst>
                  <a:ext uri="{FF2B5EF4-FFF2-40B4-BE49-F238E27FC236}">
                    <a16:creationId xmlns:a16="http://schemas.microsoft.com/office/drawing/2014/main" id="{72939DF5-A147-4D25-B2BB-E5033E57F154}"/>
                  </a:ext>
                </a:extLst>
              </p:cNvPr>
              <p:cNvSpPr>
                <a:spLocks noRot="1" noChangeAspect="1" noMove="1" noResize="1" noEditPoints="1" noAdjustHandles="1" noChangeArrowheads="1" noChangeShapeType="1" noTextEdit="1"/>
              </p:cNvSpPr>
              <p:nvPr/>
            </p:nvSpPr>
            <p:spPr>
              <a:xfrm>
                <a:off x="11542028" y="1637977"/>
                <a:ext cx="503791" cy="461665"/>
              </a:xfrm>
              <a:prstGeom prst="rect">
                <a:avLst/>
              </a:prstGeom>
              <a:blipFill>
                <a:blip r:embed="rId17"/>
                <a:stretch>
                  <a:fillRect l="-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1ED14325-6F5F-446F-92F7-8EB6A308E886}"/>
                  </a:ext>
                </a:extLst>
              </p:cNvPr>
              <p:cNvSpPr/>
              <p:nvPr/>
            </p:nvSpPr>
            <p:spPr>
              <a:xfrm>
                <a:off x="9109353" y="2279541"/>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28" name="Rectangle 27">
                <a:extLst>
                  <a:ext uri="{FF2B5EF4-FFF2-40B4-BE49-F238E27FC236}">
                    <a16:creationId xmlns:a16="http://schemas.microsoft.com/office/drawing/2014/main" id="{1ED14325-6F5F-446F-92F7-8EB6A308E886}"/>
                  </a:ext>
                </a:extLst>
              </p:cNvPr>
              <p:cNvSpPr>
                <a:spLocks noRot="1" noChangeAspect="1" noMove="1" noResize="1" noEditPoints="1" noAdjustHandles="1" noChangeArrowheads="1" noChangeShapeType="1" noTextEdit="1"/>
              </p:cNvSpPr>
              <p:nvPr/>
            </p:nvSpPr>
            <p:spPr>
              <a:xfrm>
                <a:off x="9109353" y="2279541"/>
                <a:ext cx="341003" cy="461665"/>
              </a:xfrm>
              <a:prstGeom prst="rect">
                <a:avLst/>
              </a:prstGeom>
              <a:blipFill>
                <a:blip r:embed="rId19"/>
                <a:stretch>
                  <a:fillRect l="-3571" r="-8929"/>
                </a:stretch>
              </a:blipFill>
              <a:ln w="19050">
                <a:noFill/>
              </a:ln>
            </p:spPr>
            <p:txBody>
              <a:bodyPr/>
              <a:lstStyle/>
              <a:p>
                <a:r>
                  <a:rPr lang="LID4096">
                    <a:noFill/>
                  </a:rPr>
                  <a:t> </a:t>
                </a:r>
              </a:p>
            </p:txBody>
          </p:sp>
        </mc:Fallback>
      </mc:AlternateContent>
      <p:sp>
        <p:nvSpPr>
          <p:cNvPr id="29" name="Freeform 2">
            <a:extLst>
              <a:ext uri="{FF2B5EF4-FFF2-40B4-BE49-F238E27FC236}">
                <a16:creationId xmlns:a16="http://schemas.microsoft.com/office/drawing/2014/main" id="{2771FAC8-8498-4D86-BE85-EAC5838BBC75}"/>
              </a:ext>
            </a:extLst>
          </p:cNvPr>
          <p:cNvSpPr/>
          <p:nvPr/>
        </p:nvSpPr>
        <p:spPr bwMode="auto">
          <a:xfrm>
            <a:off x="8993155" y="2618015"/>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cxnSp>
        <p:nvCxnSpPr>
          <p:cNvPr id="5" name="Straight Connector 4">
            <a:extLst>
              <a:ext uri="{FF2B5EF4-FFF2-40B4-BE49-F238E27FC236}">
                <a16:creationId xmlns:a16="http://schemas.microsoft.com/office/drawing/2014/main" id="{4BF8D181-FE33-407B-A886-359AE951F422}"/>
              </a:ext>
            </a:extLst>
          </p:cNvPr>
          <p:cNvCxnSpPr/>
          <p:nvPr/>
        </p:nvCxnSpPr>
        <p:spPr bwMode="auto">
          <a:xfrm>
            <a:off x="9004804" y="2680025"/>
            <a:ext cx="0" cy="771328"/>
          </a:xfrm>
          <a:prstGeom prst="line">
            <a:avLst/>
          </a:prstGeom>
          <a:noFill/>
          <a:ln w="57150" cap="flat" cmpd="sng" algn="ctr">
            <a:solidFill>
              <a:srgbClr val="00B05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783BD7E-D8D2-4C9E-B012-0D8774ABB0C1}"/>
                  </a:ext>
                </a:extLst>
              </p:cNvPr>
              <p:cNvSpPr txBox="1"/>
              <p:nvPr/>
            </p:nvSpPr>
            <p:spPr>
              <a:xfrm>
                <a:off x="9087503" y="3027473"/>
                <a:ext cx="1468293" cy="1292213"/>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acc>
                        <m:accPr>
                          <m:chr m:val="⃗"/>
                          <m:ctrlPr>
                            <a:rPr lang="en-US" sz="2000" b="0" i="1" dirty="0" smtClean="0">
                              <a:solidFill>
                                <a:srgbClr val="00B050"/>
                              </a:solidFill>
                              <a:latin typeface="Cambria Math" panose="02040503050406030204" pitchFamily="18" charset="0"/>
                              <a:ea typeface="Cambria Math" panose="02040503050406030204" pitchFamily="18" charset="0"/>
                            </a:rPr>
                          </m:ctrlPr>
                        </m:accPr>
                        <m:e>
                          <m:r>
                            <a:rPr lang="en-US" sz="2000">
                              <a:solidFill>
                                <a:srgbClr val="00B050"/>
                              </a:solidFill>
                              <a:latin typeface="Cambria Math" panose="02040503050406030204" pitchFamily="18" charset="0"/>
                              <a:ea typeface="Cambria Math" panose="02040503050406030204" pitchFamily="18" charset="0"/>
                            </a:rPr>
                            <m:t>𝐈</m:t>
                          </m:r>
                        </m:e>
                      </m:acc>
                      <m:d>
                        <m:dPr>
                          <m:ctrlPr>
                            <a:rPr lang="en-US" sz="2000" b="0" i="1">
                              <a:solidFill>
                                <a:srgbClr val="00B050"/>
                              </a:solidFill>
                              <a:latin typeface="Cambria Math" panose="02040503050406030204" pitchFamily="18" charset="0"/>
                              <a:ea typeface="Cambria Math" panose="02040503050406030204" pitchFamily="18" charset="0"/>
                            </a:rPr>
                          </m:ctrlPr>
                        </m:dPr>
                        <m:e>
                          <m:r>
                            <a:rPr lang="en-US" sz="2000" b="0" i="1">
                              <a:solidFill>
                                <a:srgbClr val="00B050"/>
                              </a:solidFill>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𝑑𝑞</m:t>
                          </m:r>
                        </m:num>
                        <m:den>
                          <m:r>
                            <a:rPr lang="en-US" sz="2000" b="0" i="1">
                              <a:latin typeface="Cambria Math" panose="02040503050406030204" pitchFamily="18" charset="0"/>
                              <a:ea typeface="Cambria Math" panose="02040503050406030204" pitchFamily="18" charset="0"/>
                            </a:rPr>
                            <m:t>𝑑𝑡</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nl-NL" sz="2000" i="1" dirty="0">
                  <a:latin typeface="Cambria Math" panose="02040503050406030204" pitchFamily="18" charset="0"/>
                  <a:ea typeface="Cambria Math" panose="02040503050406030204" pitchFamily="18" charset="0"/>
                </a:endParaRPr>
              </a:p>
              <a:p>
                <a:pPr algn="l"/>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r>
                        <a:rPr lang="en-US" sz="2000" b="0" i="1" dirty="0">
                          <a:latin typeface="Cambria Math"/>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a:p>
                <a:pPr algn="l"/>
                <a:endParaRPr lang="LID4096" sz="2000" dirty="0">
                  <a:solidFill>
                    <a:srgbClr val="00B050"/>
                  </a:solidFill>
                </a:endParaRPr>
              </a:p>
            </p:txBody>
          </p:sp>
        </mc:Choice>
        <mc:Fallback xmlns="">
          <p:sp>
            <p:nvSpPr>
              <p:cNvPr id="38" name="TextBox 37">
                <a:extLst>
                  <a:ext uri="{FF2B5EF4-FFF2-40B4-BE49-F238E27FC236}">
                    <a16:creationId xmlns:a16="http://schemas.microsoft.com/office/drawing/2014/main" id="{2783BD7E-D8D2-4C9E-B012-0D8774ABB0C1}"/>
                  </a:ext>
                </a:extLst>
              </p:cNvPr>
              <p:cNvSpPr txBox="1">
                <a:spLocks noRot="1" noChangeAspect="1" noMove="1" noResize="1" noEditPoints="1" noAdjustHandles="1" noChangeArrowheads="1" noChangeShapeType="1" noTextEdit="1"/>
              </p:cNvSpPr>
              <p:nvPr/>
            </p:nvSpPr>
            <p:spPr>
              <a:xfrm>
                <a:off x="9087503" y="3027473"/>
                <a:ext cx="1468293" cy="1292213"/>
              </a:xfrm>
              <a:prstGeom prst="rect">
                <a:avLst/>
              </a:prstGeom>
              <a:blipFill>
                <a:blip r:embed="rId20"/>
                <a:stretch>
                  <a:fillRect r="-68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272022" y="5550638"/>
                <a:ext cx="11660855" cy="1169359"/>
              </a:xfrm>
              <a:prstGeom prst="rect">
                <a:avLst/>
              </a:prstGeom>
            </p:spPr>
            <p:txBody>
              <a:bodyPr wrap="square">
                <a:spAutoFit/>
              </a:bodyPr>
              <a:lstStyle/>
              <a:p>
                <a:pPr algn="l">
                  <a:spcAft>
                    <a:spcPts val="600"/>
                  </a:spcAft>
                </a:pPr>
                <a:r>
                  <a:rPr lang="en-US" sz="2000" b="0" dirty="0">
                    <a:solidFill>
                      <a:srgbClr val="252525"/>
                    </a:solidFill>
                    <a:latin typeface="+mn-lt"/>
                  </a:rPr>
                  <a:t>Considering the radiation, we should pick up the parts of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oMath>
                </a14:m>
                <a:r>
                  <a:rPr lang="en-US" sz="2000" b="0" dirty="0">
                    <a:solidFill>
                      <a:srgbClr val="252525"/>
                    </a:solidFill>
                    <a:latin typeface="+mn-lt"/>
                  </a:rPr>
                  <a:t> and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oMath>
                </a14:m>
                <a:r>
                  <a:rPr lang="en-US" sz="2000" dirty="0">
                    <a:solidFill>
                      <a:srgbClr val="252525"/>
                    </a:solidFill>
                    <a:latin typeface="+mn-lt"/>
                  </a:rPr>
                  <a:t> </a:t>
                </a:r>
                <a:r>
                  <a:rPr lang="en-US" sz="2000" b="0" dirty="0">
                    <a:solidFill>
                      <a:srgbClr val="252525"/>
                    </a:solidFill>
                    <a:latin typeface="+mn-lt"/>
                  </a:rPr>
                  <a:t>that go like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sup>
                    </m:sSup>
                    <m:r>
                      <a:rPr lang="en-US" sz="2000" b="0" i="1">
                        <a:latin typeface="Cambria Math" panose="02040503050406030204" pitchFamily="18" charset="0"/>
                        <a:ea typeface="Cambria Math" panose="02040503050406030204" pitchFamily="18" charset="0"/>
                      </a:rPr>
                      <m:t> </m:t>
                    </m:r>
                  </m:oMath>
                </a14:m>
                <a:r>
                  <a:rPr lang="en-US" sz="2000" b="0" dirty="0">
                    <a:solidFill>
                      <a:srgbClr val="252525"/>
                    </a:solidFill>
                    <a:latin typeface="+mn-lt"/>
                  </a:rPr>
                  <a:t>at large distances from the source to obtain the </a:t>
                </a:r>
                <a14:m>
                  <m:oMath xmlns:m="http://schemas.openxmlformats.org/officeDocument/2006/math">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m:t>
                        </m:r>
                        <m:r>
                          <a:rPr lang="en-US" sz="2000" b="0" i="1">
                            <a:latin typeface="Cambria Math"/>
                            <a:ea typeface="Cambria Math" panose="02040503050406030204" pitchFamily="18" charset="0"/>
                          </a:rPr>
                          <m:t>2</m:t>
                        </m:r>
                      </m:sup>
                    </m:sSup>
                  </m:oMath>
                </a14:m>
                <a:r>
                  <a:rPr lang="en-US" sz="2000" b="0" dirty="0"/>
                  <a:t> </a:t>
                </a:r>
                <a:r>
                  <a:rPr lang="en-US" sz="2000" b="0" dirty="0">
                    <a:latin typeface="+mn-lt"/>
                  </a:rPr>
                  <a:t>dependence in</a:t>
                </a:r>
                <a:r>
                  <a:rPr lang="en-US" sz="2000" dirty="0">
                    <a:latin typeface="+mn-lt"/>
                  </a:rPr>
                  <a:t>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b="1" i="0">
                            <a:latin typeface="Cambria Math" panose="02040503050406030204" pitchFamily="18" charset="0"/>
                            <a:ea typeface="Cambria Math" panose="02040503050406030204" pitchFamily="18" charset="0"/>
                          </a:rPr>
                          <m:t>𝐒</m:t>
                        </m:r>
                      </m:e>
                    </m:acc>
                  </m:oMath>
                </a14:m>
                <a:endParaRPr lang="en-US" sz="2000" b="1" dirty="0">
                  <a:latin typeface="+mn-lt"/>
                  <a:ea typeface="Cambria Math" panose="02040503050406030204" pitchFamily="18" charset="0"/>
                </a:endParaRPr>
              </a:p>
              <a:p>
                <a:pPr algn="l">
                  <a:spcAft>
                    <a:spcPts val="600"/>
                  </a:spcAft>
                </a:pPr>
                <a:r>
                  <a:rPr lang="en-US" sz="2000" b="0" dirty="0">
                    <a:latin typeface="+mn-lt"/>
                  </a:rPr>
                  <a:t>Note that the steady charges and currents do not produce the 𝑟-dependences we want </a:t>
                </a:r>
              </a:p>
            </p:txBody>
          </p:sp>
        </mc:Choice>
        <mc:Fallback xmlns="">
          <p:sp>
            <p:nvSpPr>
              <p:cNvPr id="37" name="Rectangle 36"/>
              <p:cNvSpPr>
                <a:spLocks noRot="1" noChangeAspect="1" noMove="1" noResize="1" noEditPoints="1" noAdjustHandles="1" noChangeArrowheads="1" noChangeShapeType="1" noTextEdit="1"/>
              </p:cNvSpPr>
              <p:nvPr/>
            </p:nvSpPr>
            <p:spPr>
              <a:xfrm>
                <a:off x="272022" y="5550638"/>
                <a:ext cx="11660855" cy="1169359"/>
              </a:xfrm>
              <a:prstGeom prst="rect">
                <a:avLst/>
              </a:prstGeom>
              <a:blipFill>
                <a:blip r:embed="rId21"/>
                <a:stretch>
                  <a:fillRect l="-575" b="-8901"/>
                </a:stretch>
              </a:blipFill>
            </p:spPr>
            <p:txBody>
              <a:bodyPr/>
              <a:lstStyle/>
              <a:p>
                <a:r>
                  <a:rPr lang="LID4096">
                    <a:noFill/>
                  </a:rPr>
                  <a:t> </a:t>
                </a:r>
              </a:p>
            </p:txBody>
          </p:sp>
        </mc:Fallback>
      </mc:AlternateContent>
    </p:spTree>
    <p:extLst>
      <p:ext uri="{BB962C8B-B14F-4D97-AF65-F5344CB8AC3E}">
        <p14:creationId xmlns:p14="http://schemas.microsoft.com/office/powerpoint/2010/main" val="13393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5" grpId="0"/>
      <p:bldP spid="16" grpId="0"/>
      <p:bldP spid="11" grpId="0" uiExpand="1" build="p"/>
      <p:bldP spid="35" grpId="0"/>
      <p:bldP spid="38"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0" y="0"/>
            <a:ext cx="9144000" cy="609600"/>
          </a:xfrm>
        </p:spPr>
        <p:txBody>
          <a:bodyPr/>
          <a:lstStyle/>
          <a:p>
            <a:pPr eaLnBrk="1" hangingPunct="1"/>
            <a:r>
              <a:rPr lang="en-US" altLang="en-US" dirty="0">
                <a:solidFill>
                  <a:srgbClr val="000066"/>
                </a:solidFill>
              </a:rPr>
              <a:t>Electric dipole radiation: Plan of actions</a:t>
            </a:r>
          </a:p>
        </p:txBody>
      </p:sp>
      <mc:AlternateContent xmlns:mc="http://schemas.openxmlformats.org/markup-compatibility/2006" xmlns:a14="http://schemas.microsoft.com/office/drawing/2010/main">
        <mc:Choice Requires="a14">
          <p:sp>
            <p:nvSpPr>
              <p:cNvPr id="10" name="Rectangle 9"/>
              <p:cNvSpPr/>
              <p:nvPr/>
            </p:nvSpPr>
            <p:spPr>
              <a:xfrm>
                <a:off x="295740" y="868310"/>
                <a:ext cx="7490268" cy="3247043"/>
              </a:xfrm>
              <a:prstGeom prst="rect">
                <a:avLst/>
              </a:prstGeom>
            </p:spPr>
            <p:txBody>
              <a:bodyPr wrap="square">
                <a:spAutoFit/>
              </a:bodyPr>
              <a:lstStyle/>
              <a:p>
                <a:pPr algn="l">
                  <a:spcAft>
                    <a:spcPts val="600"/>
                  </a:spcAft>
                </a:pPr>
                <a:r>
                  <a:rPr lang="en-US" sz="2000" b="0" dirty="0">
                    <a:solidFill>
                      <a:srgbClr val="252525"/>
                    </a:solidFill>
                    <a:latin typeface="+mn-lt"/>
                  </a:rPr>
                  <a:t>Two tiny metal spheres are separated by a distance </a:t>
                </a:r>
                <a14:m>
                  <m:oMath xmlns:m="http://schemas.openxmlformats.org/officeDocument/2006/math">
                    <m:r>
                      <a:rPr lang="en-US" sz="2000" b="0" i="1" dirty="0">
                        <a:latin typeface="Cambria Math"/>
                        <a:ea typeface="Cambria Math" panose="02040503050406030204" pitchFamily="18" charset="0"/>
                      </a:rPr>
                      <m:t>𝑑</m:t>
                    </m:r>
                  </m:oMath>
                </a14:m>
                <a:r>
                  <a:rPr lang="en-US" sz="2000" b="0" i="1" dirty="0">
                    <a:solidFill>
                      <a:srgbClr val="252525"/>
                    </a:solidFill>
                    <a:latin typeface="+mn-lt"/>
                  </a:rPr>
                  <a:t> </a:t>
                </a:r>
                <a:r>
                  <a:rPr lang="en-US" sz="2000" b="0" dirty="0">
                    <a:solidFill>
                      <a:srgbClr val="252525"/>
                    </a:solidFill>
                    <a:latin typeface="+mn-lt"/>
                  </a:rPr>
                  <a:t>along z-axis</a:t>
                </a:r>
                <a:r>
                  <a:rPr lang="en-US" sz="2000" b="0" i="1" dirty="0">
                    <a:solidFill>
                      <a:srgbClr val="252525"/>
                    </a:solidFill>
                    <a:latin typeface="+mn-lt"/>
                  </a:rPr>
                  <a:t> </a:t>
                </a:r>
                <a:r>
                  <a:rPr lang="en-US" sz="2000" b="0" dirty="0">
                    <a:solidFill>
                      <a:srgbClr val="252525"/>
                    </a:solidFill>
                    <a:latin typeface="+mn-lt"/>
                  </a:rPr>
                  <a:t>and connected by a fine wire</a:t>
                </a:r>
              </a:p>
              <a:p>
                <a:pPr algn="l">
                  <a:spcAft>
                    <a:spcPts val="600"/>
                  </a:spcAft>
                </a:pPr>
                <a:r>
                  <a:rPr lang="en-US" sz="2000" b="0" dirty="0">
                    <a:solidFill>
                      <a:srgbClr val="252525"/>
                    </a:solidFill>
                    <a:latin typeface="+mn-lt"/>
                  </a:rPr>
                  <a:t>At time</a:t>
                </a:r>
                <a:r>
                  <a:rPr lang="en-US" sz="2000" b="0" i="1" dirty="0">
                    <a:solidFill>
                      <a:srgbClr val="252525"/>
                    </a:solidFill>
                    <a:latin typeface="+mn-lt"/>
                  </a:rPr>
                  <a:t> </a:t>
                </a:r>
                <a14:m>
                  <m:oMath xmlns:m="http://schemas.openxmlformats.org/officeDocument/2006/math">
                    <m:r>
                      <a:rPr lang="en-US" sz="2000" b="0" i="1" dirty="0">
                        <a:latin typeface="Cambria Math" panose="02040503050406030204" pitchFamily="18" charset="0"/>
                        <a:ea typeface="Cambria Math" panose="02040503050406030204" pitchFamily="18" charset="0"/>
                      </a:rPr>
                      <m:t>𝑡</m:t>
                    </m:r>
                  </m:oMath>
                </a14:m>
                <a:r>
                  <a:rPr lang="en-US" sz="2000" b="0" i="1" dirty="0">
                    <a:solidFill>
                      <a:srgbClr val="252525"/>
                    </a:solidFill>
                    <a:latin typeface="+mn-lt"/>
                  </a:rPr>
                  <a:t> </a:t>
                </a:r>
                <a:r>
                  <a:rPr lang="en-US" sz="2000" b="0" dirty="0">
                    <a:solidFill>
                      <a:srgbClr val="252525"/>
                    </a:solidFill>
                    <a:latin typeface="+mn-lt"/>
                  </a:rPr>
                  <a:t>the charge on the upper sphere is </a:t>
                </a:r>
                <a14:m>
                  <m:oMath xmlns:m="http://schemas.openxmlformats.org/officeDocument/2006/math">
                    <m:r>
                      <a:rPr lang="en-US" sz="2000" b="0" i="0" dirty="0" smtClean="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oMath>
                </a14:m>
                <a:r>
                  <a:rPr lang="en-US" sz="2000" b="0" i="1" dirty="0">
                    <a:solidFill>
                      <a:srgbClr val="252525"/>
                    </a:solidFill>
                    <a:latin typeface="+mn-lt"/>
                  </a:rPr>
                  <a:t>, </a:t>
                </a:r>
                <a:r>
                  <a:rPr lang="en-US" sz="2000" b="0" dirty="0">
                    <a:solidFill>
                      <a:srgbClr val="252525"/>
                    </a:solidFill>
                    <a:latin typeface="+mn-lt"/>
                  </a:rPr>
                  <a:t>and the charge on the lower sphere is </a:t>
                </a:r>
                <a14:m>
                  <m:oMath xmlns:m="http://schemas.openxmlformats.org/officeDocument/2006/math">
                    <m:r>
                      <a:rPr lang="en-US" sz="2000" b="0" i="0" dirty="0" smtClean="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oMath>
                </a14:m>
                <a:endParaRPr lang="en-US" sz="2000" b="0" i="1" dirty="0">
                  <a:solidFill>
                    <a:srgbClr val="252525"/>
                  </a:solidFill>
                  <a:latin typeface="+mn-lt"/>
                </a:endParaRPr>
              </a:p>
              <a:p>
                <a:pPr algn="l">
                  <a:spcAft>
                    <a:spcPts val="600"/>
                  </a:spcAft>
                </a:pPr>
                <a:r>
                  <a:rPr lang="en-US" sz="2000" b="0" dirty="0">
                    <a:solidFill>
                      <a:srgbClr val="252525"/>
                    </a:solidFill>
                    <a:latin typeface="+mn-lt"/>
                  </a:rPr>
                  <a:t>Suppose that we drive the charge back and forth through the wire, from one end to the other, at an angular frequency </a:t>
                </a:r>
                <a14:m>
                  <m:oMath xmlns:m="http://schemas.openxmlformats.org/officeDocument/2006/math">
                    <m:r>
                      <a:rPr lang="en-US" sz="2000" b="0" i="1" dirty="0">
                        <a:latin typeface="Cambria Math" panose="02040503050406030204" pitchFamily="18" charset="0"/>
                        <a:ea typeface="Cambria Math" panose="02040503050406030204" pitchFamily="18" charset="0"/>
                      </a:rPr>
                      <m:t>𝜔</m:t>
                    </m:r>
                  </m:oMath>
                </a14:m>
                <a:r>
                  <a:rPr lang="en-US" sz="2000" b="0" dirty="0">
                    <a:solidFill>
                      <a:srgbClr val="252525"/>
                    </a:solidFill>
                    <a:latin typeface="+mn-lt"/>
                  </a:rPr>
                  <a:t>:</a:t>
                </a:r>
              </a:p>
              <a:p>
                <a:pPr algn="l">
                  <a:spcAft>
                    <a:spcPts val="600"/>
                  </a:spcAft>
                </a:pPr>
                <a:endParaRPr lang="fr-FR" sz="2000" b="0" i="1" dirty="0">
                  <a:solidFill>
                    <a:srgbClr val="252525"/>
                  </a:solidFill>
                  <a:latin typeface="+mn-lt"/>
                </a:endParaRPr>
              </a:p>
              <a:p>
                <a:pPr algn="l">
                  <a:spcAft>
                    <a:spcPts val="600"/>
                  </a:spcAft>
                </a:pPr>
                <a:r>
                  <a:rPr lang="en-US" sz="2000" b="0" dirty="0">
                    <a:solidFill>
                      <a:srgbClr val="252525"/>
                    </a:solidFill>
                    <a:latin typeface="+mn-lt"/>
                  </a:rPr>
                  <a:t>The result is an oscillating electric dipole:</a:t>
                </a:r>
              </a:p>
              <a:p>
                <a:pPr algn="l">
                  <a:spcAft>
                    <a:spcPts val="600"/>
                  </a:spcAft>
                </a:pPr>
                <a:endParaRPr lang="en-US" sz="2000" b="0" dirty="0">
                  <a:solidFill>
                    <a:srgbClr val="252525"/>
                  </a:solidFill>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295740" y="868310"/>
                <a:ext cx="7490268" cy="3247043"/>
              </a:xfrm>
              <a:prstGeom prst="rect">
                <a:avLst/>
              </a:prstGeom>
              <a:blipFill>
                <a:blip r:embed="rId3"/>
                <a:stretch>
                  <a:fillRect l="-896" t="-938" r="-89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67166" y="2903603"/>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15" name="Rectangle 14"/>
              <p:cNvSpPr>
                <a:spLocks noRot="1" noChangeAspect="1" noMove="1" noResize="1" noEditPoints="1" noAdjustHandles="1" noChangeArrowheads="1" noChangeShapeType="1" noTextEdit="1"/>
              </p:cNvSpPr>
              <p:nvPr/>
            </p:nvSpPr>
            <p:spPr>
              <a:xfrm>
                <a:off x="267166" y="2903603"/>
                <a:ext cx="2797552" cy="400110"/>
              </a:xfrm>
              <a:prstGeom prst="rect">
                <a:avLst/>
              </a:prstGeom>
              <a:blipFill>
                <a:blip r:embed="rId4"/>
                <a:stretch>
                  <a:fillRect b="-18182"/>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75438" y="3800677"/>
                <a:ext cx="4742116"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acc>
                        <m:accPr>
                          <m:chr m:val="⃗"/>
                          <m:ctrlPr>
                            <a:rPr lang="en-US" sz="2000" i="1" dirty="0" smtClean="0">
                              <a:latin typeface="Cambria Math" panose="02040503050406030204" pitchFamily="18" charset="0"/>
                              <a:ea typeface="Cambria Math" panose="02040503050406030204" pitchFamily="18" charset="0"/>
                            </a:rPr>
                          </m:ctrlPr>
                        </m:accPr>
                        <m:e>
                          <m:r>
                            <a:rPr lang="en-US" sz="2000" dirty="0">
                              <a:latin typeface="Cambria Math" panose="02040503050406030204" pitchFamily="18" charset="0"/>
                              <a:ea typeface="Cambria Math" panose="02040503050406030204" pitchFamily="18" charset="0"/>
                            </a:rPr>
                            <m:t>𝐩</m:t>
                          </m:r>
                        </m:e>
                      </m:acc>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 </m:t>
                      </m:r>
                      <m:acc>
                        <m:accPr>
                          <m:chr m:val="̂"/>
                          <m:ctrlPr>
                            <a:rPr lang="en-US" sz="2000" b="0" i="1" dirty="0">
                              <a:latin typeface="Cambria Math" panose="02040503050406030204" pitchFamily="18" charset="0"/>
                              <a:ea typeface="Cambria Math" panose="02040503050406030204" pitchFamily="18" charset="0"/>
                            </a:rPr>
                          </m:ctrlPr>
                        </m:accPr>
                        <m:e>
                          <m:r>
                            <a:rPr lang="en-US" sz="2000" i="1" dirty="0">
                              <a:latin typeface="Cambria Math" panose="02040503050406030204" pitchFamily="18" charset="0"/>
                              <a:ea typeface="Cambria Math" panose="02040503050406030204" pitchFamily="18" charset="0"/>
                            </a:rPr>
                            <m:t>𝒛</m:t>
                          </m:r>
                        </m:e>
                      </m:acc>
                      <m:r>
                        <a:rPr lang="en-US" sz="2000" b="0" i="1" dirty="0">
                          <a:latin typeface="Cambria Math" panose="02040503050406030204" pitchFamily="18" charset="0"/>
                          <a:ea typeface="Cambria Math" panose="02040503050406030204" pitchFamily="18" charset="0"/>
                        </a:rPr>
                        <m:t>,  </m:t>
                      </m:r>
                      <m:r>
                        <m:rPr>
                          <m:sty m:val="p"/>
                        </m:rPr>
                        <a:rPr lang="en-US" sz="2000" b="0" dirty="0">
                          <a:latin typeface="Cambria Math" panose="02040503050406030204" pitchFamily="18" charset="0"/>
                          <a:ea typeface="Cambria Math" panose="02040503050406030204" pitchFamily="18" charset="0"/>
                        </a:rPr>
                        <m:t>where</m:t>
                      </m:r>
                      <m:r>
                        <a:rPr lang="en-US" sz="2000" b="0" i="1" dirty="0">
                          <a:latin typeface="Cambria Math" panose="02040503050406030204" pitchFamily="18" charset="0"/>
                          <a:ea typeface="Cambria Math" panose="02040503050406030204" pitchFamily="18" charset="0"/>
                        </a:rPr>
                        <m:t> </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𝑝</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𝑑</m:t>
                      </m:r>
                    </m:oMath>
                  </m:oMathPara>
                </a14:m>
                <a:endParaRPr lang="en-US" sz="2000" b="0" i="1" dirty="0"/>
              </a:p>
            </p:txBody>
          </p:sp>
        </mc:Choice>
        <mc:Fallback xmlns="">
          <p:sp>
            <p:nvSpPr>
              <p:cNvPr id="16" name="Rectangle 15"/>
              <p:cNvSpPr>
                <a:spLocks noRot="1" noChangeAspect="1" noMove="1" noResize="1" noEditPoints="1" noAdjustHandles="1" noChangeArrowheads="1" noChangeShapeType="1" noTextEdit="1"/>
              </p:cNvSpPr>
              <p:nvPr/>
            </p:nvSpPr>
            <p:spPr>
              <a:xfrm>
                <a:off x="375438" y="3800677"/>
                <a:ext cx="4742116" cy="400110"/>
              </a:xfrm>
              <a:prstGeom prst="rect">
                <a:avLst/>
              </a:prstGeom>
              <a:blipFill>
                <a:blip r:embed="rId5"/>
                <a:stretch>
                  <a:fillRect t="-4545" b="-12121"/>
                </a:stretch>
              </a:blipFill>
              <a:ln w="19050">
                <a:noFill/>
              </a:ln>
            </p:spPr>
            <p:txBody>
              <a:bodyPr/>
              <a:lstStyle/>
              <a:p>
                <a:r>
                  <a:rPr lang="LID4096">
                    <a:noFill/>
                  </a:rPr>
                  <a:t> </a:t>
                </a:r>
              </a:p>
            </p:txBody>
          </p:sp>
        </mc:Fallback>
      </mc:AlternateContent>
      <p:sp>
        <p:nvSpPr>
          <p:cNvPr id="34" name="Oval 33">
            <a:extLst>
              <a:ext uri="{FF2B5EF4-FFF2-40B4-BE49-F238E27FC236}">
                <a16:creationId xmlns:a16="http://schemas.microsoft.com/office/drawing/2014/main" id="{04D0CCDA-48F6-46DA-B781-966137C598B8}"/>
              </a:ext>
            </a:extLst>
          </p:cNvPr>
          <p:cNvSpPr/>
          <p:nvPr/>
        </p:nvSpPr>
        <p:spPr bwMode="auto">
          <a:xfrm>
            <a:off x="11501606" y="1371598"/>
            <a:ext cx="217643" cy="223937"/>
          </a:xfrm>
          <a:prstGeom prst="ellipse">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080DF96-7B61-4795-9FA4-AEF97D9B3A9C}"/>
                  </a:ext>
                </a:extLst>
              </p:cNvPr>
              <p:cNvSpPr/>
              <p:nvPr/>
            </p:nvSpPr>
            <p:spPr>
              <a:xfrm>
                <a:off x="9026727" y="821452"/>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35" name="Rectangle 34">
                <a:extLst>
                  <a:ext uri="{FF2B5EF4-FFF2-40B4-BE49-F238E27FC236}">
                    <a16:creationId xmlns:a16="http://schemas.microsoft.com/office/drawing/2014/main" id="{1080DF96-7B61-4795-9FA4-AEF97D9B3A9C}"/>
                  </a:ext>
                </a:extLst>
              </p:cNvPr>
              <p:cNvSpPr>
                <a:spLocks noRot="1" noChangeAspect="1" noMove="1" noResize="1" noEditPoints="1" noAdjustHandles="1" noChangeArrowheads="1" noChangeShapeType="1" noTextEdit="1"/>
              </p:cNvSpPr>
              <p:nvPr/>
            </p:nvSpPr>
            <p:spPr>
              <a:xfrm>
                <a:off x="9026727" y="821452"/>
                <a:ext cx="2797552" cy="400110"/>
              </a:xfrm>
              <a:prstGeom prst="rect">
                <a:avLst/>
              </a:prstGeom>
              <a:blipFill>
                <a:blip r:embed="rId6"/>
                <a:stretch>
                  <a:fillRect b="-18462"/>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773DF6AF-9C44-423D-850C-E6DA6FFDE611}"/>
                  </a:ext>
                </a:extLst>
              </p:cNvPr>
              <p:cNvSpPr/>
              <p:nvPr/>
            </p:nvSpPr>
            <p:spPr>
              <a:xfrm>
                <a:off x="8951888" y="1376430"/>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36" name="Rectangle 35">
                <a:extLst>
                  <a:ext uri="{FF2B5EF4-FFF2-40B4-BE49-F238E27FC236}">
                    <a16:creationId xmlns:a16="http://schemas.microsoft.com/office/drawing/2014/main" id="{773DF6AF-9C44-423D-850C-E6DA6FFDE611}"/>
                  </a:ext>
                </a:extLst>
              </p:cNvPr>
              <p:cNvSpPr>
                <a:spLocks noRot="1" noChangeAspect="1" noMove="1" noResize="1" noEditPoints="1" noAdjustHandles="1" noChangeArrowheads="1" noChangeShapeType="1" noTextEdit="1"/>
              </p:cNvSpPr>
              <p:nvPr/>
            </p:nvSpPr>
            <p:spPr>
              <a:xfrm>
                <a:off x="8951888" y="1376430"/>
                <a:ext cx="576028" cy="461665"/>
              </a:xfrm>
              <a:prstGeom prst="rect">
                <a:avLst/>
              </a:prstGeom>
              <a:blipFill>
                <a:blip r:embed="rId7"/>
                <a:stretch>
                  <a:fillRect l="-1053" r="-75789" b="-19737"/>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6A3D1C59-E89A-475A-928E-7C0901419A0D}"/>
                  </a:ext>
                </a:extLst>
              </p:cNvPr>
              <p:cNvSpPr/>
              <p:nvPr/>
            </p:nvSpPr>
            <p:spPr>
              <a:xfrm>
                <a:off x="11404877" y="30320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𝑦</m:t>
                      </m:r>
                    </m:oMath>
                  </m:oMathPara>
                </a14:m>
                <a:endParaRPr lang="en-US" sz="2400" b="0" dirty="0">
                  <a:ea typeface="Cambria Math" panose="02040503050406030204" pitchFamily="18" charset="0"/>
                </a:endParaRPr>
              </a:p>
            </p:txBody>
          </p:sp>
        </mc:Choice>
        <mc:Fallback xmlns="">
          <p:sp>
            <p:nvSpPr>
              <p:cNvPr id="45" name="Rectangle 44">
                <a:extLst>
                  <a:ext uri="{FF2B5EF4-FFF2-40B4-BE49-F238E27FC236}">
                    <a16:creationId xmlns:a16="http://schemas.microsoft.com/office/drawing/2014/main" id="{6A3D1C59-E89A-475A-928E-7C0901419A0D}"/>
                  </a:ext>
                </a:extLst>
              </p:cNvPr>
              <p:cNvSpPr>
                <a:spLocks noRot="1" noChangeAspect="1" noMove="1" noResize="1" noEditPoints="1" noAdjustHandles="1" noChangeArrowheads="1" noChangeShapeType="1" noTextEdit="1"/>
              </p:cNvSpPr>
              <p:nvPr/>
            </p:nvSpPr>
            <p:spPr>
              <a:xfrm>
                <a:off x="11404877" y="3032016"/>
                <a:ext cx="464828" cy="461665"/>
              </a:xfrm>
              <a:prstGeom prst="rect">
                <a:avLst/>
              </a:prstGeom>
              <a:blipFill>
                <a:blip r:embed="rId8"/>
                <a:stretch>
                  <a:fillRect l="-3947" b="-13158"/>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BCC81A92-55EF-49DC-AFF0-B8E37EDDEF8A}"/>
                  </a:ext>
                </a:extLst>
              </p:cNvPr>
              <p:cNvSpPr/>
              <p:nvPr/>
            </p:nvSpPr>
            <p:spPr>
              <a:xfrm>
                <a:off x="8671202" y="10127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𝑧</m:t>
                      </m:r>
                    </m:oMath>
                  </m:oMathPara>
                </a14:m>
                <a:endParaRPr lang="en-US" sz="2400" b="0" dirty="0">
                  <a:ea typeface="Cambria Math" panose="02040503050406030204" pitchFamily="18" charset="0"/>
                </a:endParaRPr>
              </a:p>
            </p:txBody>
          </p:sp>
        </mc:Choice>
        <mc:Fallback xmlns="">
          <p:sp>
            <p:nvSpPr>
              <p:cNvPr id="47" name="Rectangle 46">
                <a:extLst>
                  <a:ext uri="{FF2B5EF4-FFF2-40B4-BE49-F238E27FC236}">
                    <a16:creationId xmlns:a16="http://schemas.microsoft.com/office/drawing/2014/main" id="{BCC81A92-55EF-49DC-AFF0-B8E37EDDEF8A}"/>
                  </a:ext>
                </a:extLst>
              </p:cNvPr>
              <p:cNvSpPr>
                <a:spLocks noRot="1" noChangeAspect="1" noMove="1" noResize="1" noEditPoints="1" noAdjustHandles="1" noChangeArrowheads="1" noChangeShapeType="1" noTextEdit="1"/>
              </p:cNvSpPr>
              <p:nvPr/>
            </p:nvSpPr>
            <p:spPr>
              <a:xfrm>
                <a:off x="8671202" y="1012716"/>
                <a:ext cx="464828" cy="461665"/>
              </a:xfrm>
              <a:prstGeom prst="rect">
                <a:avLst/>
              </a:prstGeom>
              <a:blipFill>
                <a:blip r:embed="rId9"/>
                <a:stretch>
                  <a:fillRect/>
                </a:stretch>
              </a:blipFill>
              <a:ln w="19050">
                <a:noFill/>
              </a:ln>
            </p:spPr>
            <p:txBody>
              <a:bodyPr/>
              <a:lstStyle/>
              <a:p>
                <a:r>
                  <a:rPr lang="LID4096">
                    <a:noFill/>
                  </a:rPr>
                  <a:t> </a:t>
                </a:r>
              </a:p>
            </p:txBody>
          </p:sp>
        </mc:Fallback>
      </mc:AlternateContent>
      <p:cxnSp>
        <p:nvCxnSpPr>
          <p:cNvPr id="48" name="Straight Arrow Connector 47">
            <a:extLst>
              <a:ext uri="{FF2B5EF4-FFF2-40B4-BE49-F238E27FC236}">
                <a16:creationId xmlns:a16="http://schemas.microsoft.com/office/drawing/2014/main" id="{0A93E512-D480-40E2-812D-70B519AFCCC7}"/>
              </a:ext>
            </a:extLst>
          </p:cNvPr>
          <p:cNvCxnSpPr/>
          <p:nvPr/>
        </p:nvCxnSpPr>
        <p:spPr bwMode="auto">
          <a:xfrm>
            <a:off x="8974106" y="3056165"/>
            <a:ext cx="2676525" cy="9524"/>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14692BE7-4729-4DF7-A0E6-C5F519401A78}"/>
                  </a:ext>
                </a:extLst>
              </p:cNvPr>
              <p:cNvSpPr/>
              <p:nvPr/>
            </p:nvSpPr>
            <p:spPr>
              <a:xfrm>
                <a:off x="9814396" y="1994373"/>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𝐫</m:t>
                          </m:r>
                        </m:e>
                      </m:acc>
                    </m:oMath>
                  </m:oMathPara>
                </a14:m>
                <a:endParaRPr lang="en-US" sz="2400" dirty="0">
                  <a:ea typeface="Cambria Math" panose="02040503050406030204" pitchFamily="18" charset="0"/>
                </a:endParaRPr>
              </a:p>
            </p:txBody>
          </p:sp>
        </mc:Choice>
        <mc:Fallback xmlns="">
          <p:sp>
            <p:nvSpPr>
              <p:cNvPr id="51" name="Rectangle 50">
                <a:extLst>
                  <a:ext uri="{FF2B5EF4-FFF2-40B4-BE49-F238E27FC236}">
                    <a16:creationId xmlns:a16="http://schemas.microsoft.com/office/drawing/2014/main" id="{14692BE7-4729-4DF7-A0E6-C5F519401A78}"/>
                  </a:ext>
                </a:extLst>
              </p:cNvPr>
              <p:cNvSpPr>
                <a:spLocks noRot="1" noChangeAspect="1" noMove="1" noResize="1" noEditPoints="1" noAdjustHandles="1" noChangeArrowheads="1" noChangeShapeType="1" noTextEdit="1"/>
              </p:cNvSpPr>
              <p:nvPr/>
            </p:nvSpPr>
            <p:spPr>
              <a:xfrm>
                <a:off x="9814396" y="1994373"/>
                <a:ext cx="464828" cy="461665"/>
              </a:xfrm>
              <a:prstGeom prst="rect">
                <a:avLst/>
              </a:prstGeom>
              <a:blipFill>
                <a:blip r:embed="rId10"/>
                <a:stretch>
                  <a:fillRect l="-6579" t="-19737" r="-18421"/>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4F94EFF2-034C-496F-A5A9-ADB204D3E188}"/>
                  </a:ext>
                </a:extLst>
              </p:cNvPr>
              <p:cNvSpPr/>
              <p:nvPr/>
            </p:nvSpPr>
            <p:spPr>
              <a:xfrm>
                <a:off x="8432095" y="2799931"/>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𝑑</m:t>
                      </m:r>
                    </m:oMath>
                  </m:oMathPara>
                </a14:m>
                <a:endParaRPr lang="en-US" sz="2400" b="0" i="1" dirty="0"/>
              </a:p>
            </p:txBody>
          </p:sp>
        </mc:Choice>
        <mc:Fallback xmlns="">
          <p:sp>
            <p:nvSpPr>
              <p:cNvPr id="52" name="Rectangle 51">
                <a:extLst>
                  <a:ext uri="{FF2B5EF4-FFF2-40B4-BE49-F238E27FC236}">
                    <a16:creationId xmlns:a16="http://schemas.microsoft.com/office/drawing/2014/main" id="{4F94EFF2-034C-496F-A5A9-ADB204D3E188}"/>
                  </a:ext>
                </a:extLst>
              </p:cNvPr>
              <p:cNvSpPr>
                <a:spLocks noRot="1" noChangeAspect="1" noMove="1" noResize="1" noEditPoints="1" noAdjustHandles="1" noChangeArrowheads="1" noChangeShapeType="1" noTextEdit="1"/>
              </p:cNvSpPr>
              <p:nvPr/>
            </p:nvSpPr>
            <p:spPr>
              <a:xfrm>
                <a:off x="8432095" y="2799931"/>
                <a:ext cx="576028" cy="461665"/>
              </a:xfrm>
              <a:prstGeom prst="rect">
                <a:avLst/>
              </a:prstGeom>
              <a:blipFill>
                <a:blip r:embed="rId11"/>
                <a:stretch>
                  <a:fillRect/>
                </a:stretch>
              </a:blipFill>
              <a:ln w="19050">
                <a:noFill/>
              </a:ln>
            </p:spPr>
            <p:txBody>
              <a:bodyPr/>
              <a:lstStyle/>
              <a:p>
                <a:r>
                  <a:rPr lang="LID4096">
                    <a:noFill/>
                  </a:rPr>
                  <a:t> </a:t>
                </a:r>
              </a:p>
            </p:txBody>
          </p:sp>
        </mc:Fallback>
      </mc:AlternateContent>
      <p:cxnSp>
        <p:nvCxnSpPr>
          <p:cNvPr id="53" name="Straight Arrow Connector 52">
            <a:extLst>
              <a:ext uri="{FF2B5EF4-FFF2-40B4-BE49-F238E27FC236}">
                <a16:creationId xmlns:a16="http://schemas.microsoft.com/office/drawing/2014/main" id="{4AD8DCF3-42CC-4B34-BCCE-AFA4A8D369F4}"/>
              </a:ext>
            </a:extLst>
          </p:cNvPr>
          <p:cNvCxnSpPr/>
          <p:nvPr/>
        </p:nvCxnSpPr>
        <p:spPr bwMode="auto">
          <a:xfrm flipV="1">
            <a:off x="9031255" y="1503590"/>
            <a:ext cx="2552700" cy="155257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97692163-130A-4386-A7B9-947199B4B346}"/>
              </a:ext>
            </a:extLst>
          </p:cNvPr>
          <p:cNvCxnSpPr/>
          <p:nvPr/>
        </p:nvCxnSpPr>
        <p:spPr bwMode="auto">
          <a:xfrm flipV="1">
            <a:off x="8720109" y="2041074"/>
            <a:ext cx="2264" cy="813286"/>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160125E7-0366-42B9-BF50-546D1E0E5913}"/>
              </a:ext>
            </a:extLst>
          </p:cNvPr>
          <p:cNvCxnSpPr/>
          <p:nvPr/>
        </p:nvCxnSpPr>
        <p:spPr bwMode="auto">
          <a:xfrm>
            <a:off x="8705142" y="3221754"/>
            <a:ext cx="11788" cy="996461"/>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7B3C485A-FE7B-42C6-BBF5-E61EC50B10FC}"/>
              </a:ext>
            </a:extLst>
          </p:cNvPr>
          <p:cNvCxnSpPr/>
          <p:nvPr/>
        </p:nvCxnSpPr>
        <p:spPr bwMode="auto">
          <a:xfrm flipH="1" flipV="1">
            <a:off x="8652977" y="2046514"/>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2FF1AACF-88E1-44FB-B4E0-1489D63F2ED6}"/>
              </a:ext>
            </a:extLst>
          </p:cNvPr>
          <p:cNvCxnSpPr/>
          <p:nvPr/>
        </p:nvCxnSpPr>
        <p:spPr bwMode="auto">
          <a:xfrm flipH="1" flipV="1">
            <a:off x="8625762" y="4201886"/>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1D3C376-A2B0-4BD3-BA12-AB0858A20175}"/>
              </a:ext>
            </a:extLst>
          </p:cNvPr>
          <p:cNvCxnSpPr/>
          <p:nvPr/>
        </p:nvCxnSpPr>
        <p:spPr bwMode="auto">
          <a:xfrm flipH="1" flipV="1">
            <a:off x="9000376" y="2057941"/>
            <a:ext cx="2304" cy="2024203"/>
          </a:xfrm>
          <a:prstGeom prst="straightConnector1">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11E82C5F-6B84-42DB-A4A4-DE14906D56FB}"/>
                  </a:ext>
                </a:extLst>
              </p:cNvPr>
              <p:cNvSpPr/>
              <p:nvPr/>
            </p:nvSpPr>
            <p:spPr>
              <a:xfrm>
                <a:off x="9195261" y="4115353"/>
                <a:ext cx="890353"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61" name="Rectangle 60">
                <a:extLst>
                  <a:ext uri="{FF2B5EF4-FFF2-40B4-BE49-F238E27FC236}">
                    <a16:creationId xmlns:a16="http://schemas.microsoft.com/office/drawing/2014/main" id="{11E82C5F-6B84-42DB-A4A4-DE14906D56FB}"/>
                  </a:ext>
                </a:extLst>
              </p:cNvPr>
              <p:cNvSpPr>
                <a:spLocks noRot="1" noChangeAspect="1" noMove="1" noResize="1" noEditPoints="1" noAdjustHandles="1" noChangeArrowheads="1" noChangeShapeType="1" noTextEdit="1"/>
              </p:cNvSpPr>
              <p:nvPr/>
            </p:nvSpPr>
            <p:spPr>
              <a:xfrm>
                <a:off x="9195261" y="4115353"/>
                <a:ext cx="890353" cy="461665"/>
              </a:xfrm>
              <a:prstGeom prst="rect">
                <a:avLst/>
              </a:prstGeom>
              <a:blipFill>
                <a:blip r:embed="rId12"/>
                <a:stretch>
                  <a:fillRect r="-14384" b="-19737"/>
                </a:stretch>
              </a:blipFill>
              <a:ln w="19050">
                <a:noFill/>
              </a:ln>
            </p:spPr>
            <p:txBody>
              <a:bodyPr/>
              <a:lstStyle/>
              <a:p>
                <a:r>
                  <a:rPr lang="LID4096">
                    <a:noFill/>
                  </a:rPr>
                  <a:t> </a:t>
                </a:r>
              </a:p>
            </p:txBody>
          </p:sp>
        </mc:Fallback>
      </mc:AlternateContent>
      <p:cxnSp>
        <p:nvCxnSpPr>
          <p:cNvPr id="63" name="Straight Arrow Connector 62">
            <a:extLst>
              <a:ext uri="{FF2B5EF4-FFF2-40B4-BE49-F238E27FC236}">
                <a16:creationId xmlns:a16="http://schemas.microsoft.com/office/drawing/2014/main" id="{500BC620-ABE5-496A-B079-D6556044CF06}"/>
              </a:ext>
            </a:extLst>
          </p:cNvPr>
          <p:cNvCxnSpPr/>
          <p:nvPr/>
        </p:nvCxnSpPr>
        <p:spPr bwMode="auto">
          <a:xfrm flipH="1" flipV="1">
            <a:off x="8993156" y="1141640"/>
            <a:ext cx="9525" cy="34575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Oval 63">
            <a:extLst>
              <a:ext uri="{FF2B5EF4-FFF2-40B4-BE49-F238E27FC236}">
                <a16:creationId xmlns:a16="http://schemas.microsoft.com/office/drawing/2014/main" id="{5ACFD361-D52B-40A0-AF06-61F642218840}"/>
              </a:ext>
            </a:extLst>
          </p:cNvPr>
          <p:cNvSpPr/>
          <p:nvPr/>
        </p:nvSpPr>
        <p:spPr bwMode="auto">
          <a:xfrm>
            <a:off x="8823066" y="3998063"/>
            <a:ext cx="395579" cy="396655"/>
          </a:xfrm>
          <a:prstGeom prst="ellipse">
            <a:avLst/>
          </a:prstGeom>
          <a:solidFill>
            <a:srgbClr val="000099"/>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65" name="Oval 64">
            <a:extLst>
              <a:ext uri="{FF2B5EF4-FFF2-40B4-BE49-F238E27FC236}">
                <a16:creationId xmlns:a16="http://schemas.microsoft.com/office/drawing/2014/main" id="{BEE9CFD7-F33A-4DB6-BA12-0CB507B604A1}"/>
              </a:ext>
            </a:extLst>
          </p:cNvPr>
          <p:cNvSpPr/>
          <p:nvPr/>
        </p:nvSpPr>
        <p:spPr bwMode="auto">
          <a:xfrm>
            <a:off x="8807000" y="1828800"/>
            <a:ext cx="402314" cy="390243"/>
          </a:xfrm>
          <a:prstGeom prst="ellipse">
            <a:avLst/>
          </a:prstGeom>
          <a:solidFill>
            <a:srgbClr val="FF0000"/>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32" name="Content Placeholder 4">
            <a:extLst>
              <a:ext uri="{FF2B5EF4-FFF2-40B4-BE49-F238E27FC236}">
                <a16:creationId xmlns:a16="http://schemas.microsoft.com/office/drawing/2014/main" id="{26A636F9-749B-47FF-B4C1-071BD21ACE93}"/>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7</a:t>
            </a:fld>
            <a:endParaRPr lang="en-US" b="0" kern="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2939DF5-A147-4D25-B2BB-E5033E57F154}"/>
                  </a:ext>
                </a:extLst>
              </p:cNvPr>
              <p:cNvSpPr/>
              <p:nvPr/>
            </p:nvSpPr>
            <p:spPr>
              <a:xfrm>
                <a:off x="11542028" y="1637977"/>
                <a:ext cx="5037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𝒫</m:t>
                      </m:r>
                    </m:oMath>
                  </m:oMathPara>
                </a14:m>
                <a:endParaRPr lang="en-US" sz="2400" dirty="0"/>
              </a:p>
            </p:txBody>
          </p:sp>
        </mc:Choice>
        <mc:Fallback xmlns="">
          <p:sp>
            <p:nvSpPr>
              <p:cNvPr id="33" name="Rectangle 32">
                <a:extLst>
                  <a:ext uri="{FF2B5EF4-FFF2-40B4-BE49-F238E27FC236}">
                    <a16:creationId xmlns:a16="http://schemas.microsoft.com/office/drawing/2014/main" id="{72939DF5-A147-4D25-B2BB-E5033E57F154}"/>
                  </a:ext>
                </a:extLst>
              </p:cNvPr>
              <p:cNvSpPr>
                <a:spLocks noRot="1" noChangeAspect="1" noMove="1" noResize="1" noEditPoints="1" noAdjustHandles="1" noChangeArrowheads="1" noChangeShapeType="1" noTextEdit="1"/>
              </p:cNvSpPr>
              <p:nvPr/>
            </p:nvSpPr>
            <p:spPr>
              <a:xfrm>
                <a:off x="11542028" y="1637977"/>
                <a:ext cx="503791" cy="461665"/>
              </a:xfrm>
              <a:prstGeom prst="rect">
                <a:avLst/>
              </a:prstGeom>
              <a:blipFill>
                <a:blip r:embed="rId13"/>
                <a:stretch>
                  <a:fillRect l="-241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1ED14325-6F5F-446F-92F7-8EB6A308E886}"/>
                  </a:ext>
                </a:extLst>
              </p:cNvPr>
              <p:cNvSpPr/>
              <p:nvPr/>
            </p:nvSpPr>
            <p:spPr>
              <a:xfrm>
                <a:off x="9109353" y="2279541"/>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28" name="Rectangle 27">
                <a:extLst>
                  <a:ext uri="{FF2B5EF4-FFF2-40B4-BE49-F238E27FC236}">
                    <a16:creationId xmlns:a16="http://schemas.microsoft.com/office/drawing/2014/main" id="{1ED14325-6F5F-446F-92F7-8EB6A308E886}"/>
                  </a:ext>
                </a:extLst>
              </p:cNvPr>
              <p:cNvSpPr>
                <a:spLocks noRot="1" noChangeAspect="1" noMove="1" noResize="1" noEditPoints="1" noAdjustHandles="1" noChangeArrowheads="1" noChangeShapeType="1" noTextEdit="1"/>
              </p:cNvSpPr>
              <p:nvPr/>
            </p:nvSpPr>
            <p:spPr>
              <a:xfrm>
                <a:off x="9109353" y="2279541"/>
                <a:ext cx="341003" cy="461665"/>
              </a:xfrm>
              <a:prstGeom prst="rect">
                <a:avLst/>
              </a:prstGeom>
              <a:blipFill>
                <a:blip r:embed="rId14"/>
                <a:stretch>
                  <a:fillRect l="-3571" r="-8929"/>
                </a:stretch>
              </a:blipFill>
              <a:ln w="19050">
                <a:noFill/>
              </a:ln>
            </p:spPr>
            <p:txBody>
              <a:bodyPr/>
              <a:lstStyle/>
              <a:p>
                <a:r>
                  <a:rPr lang="LID4096">
                    <a:noFill/>
                  </a:rPr>
                  <a:t> </a:t>
                </a:r>
              </a:p>
            </p:txBody>
          </p:sp>
        </mc:Fallback>
      </mc:AlternateContent>
      <p:sp>
        <p:nvSpPr>
          <p:cNvPr id="29" name="Freeform 2">
            <a:extLst>
              <a:ext uri="{FF2B5EF4-FFF2-40B4-BE49-F238E27FC236}">
                <a16:creationId xmlns:a16="http://schemas.microsoft.com/office/drawing/2014/main" id="{2771FAC8-8498-4D86-BE85-EAC5838BBC75}"/>
              </a:ext>
            </a:extLst>
          </p:cNvPr>
          <p:cNvSpPr/>
          <p:nvPr/>
        </p:nvSpPr>
        <p:spPr bwMode="auto">
          <a:xfrm>
            <a:off x="8993155" y="2618015"/>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cxnSp>
        <p:nvCxnSpPr>
          <p:cNvPr id="5" name="Straight Connector 4">
            <a:extLst>
              <a:ext uri="{FF2B5EF4-FFF2-40B4-BE49-F238E27FC236}">
                <a16:creationId xmlns:a16="http://schemas.microsoft.com/office/drawing/2014/main" id="{4BF8D181-FE33-407B-A886-359AE951F422}"/>
              </a:ext>
            </a:extLst>
          </p:cNvPr>
          <p:cNvCxnSpPr/>
          <p:nvPr/>
        </p:nvCxnSpPr>
        <p:spPr bwMode="auto">
          <a:xfrm>
            <a:off x="9004804" y="2680025"/>
            <a:ext cx="0" cy="771328"/>
          </a:xfrm>
          <a:prstGeom prst="line">
            <a:avLst/>
          </a:prstGeom>
          <a:noFill/>
          <a:ln w="57150" cap="flat" cmpd="sng" algn="ctr">
            <a:solidFill>
              <a:srgbClr val="00B05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783BD7E-D8D2-4C9E-B012-0D8774ABB0C1}"/>
                  </a:ext>
                </a:extLst>
              </p:cNvPr>
              <p:cNvSpPr txBox="1"/>
              <p:nvPr/>
            </p:nvSpPr>
            <p:spPr>
              <a:xfrm>
                <a:off x="9087503" y="3027473"/>
                <a:ext cx="1468293" cy="1292213"/>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acc>
                        <m:accPr>
                          <m:chr m:val="⃗"/>
                          <m:ctrlPr>
                            <a:rPr lang="en-US" sz="2000" b="0" i="1" dirty="0" smtClean="0">
                              <a:solidFill>
                                <a:srgbClr val="00B050"/>
                              </a:solidFill>
                              <a:latin typeface="Cambria Math" panose="02040503050406030204" pitchFamily="18" charset="0"/>
                              <a:ea typeface="Cambria Math" panose="02040503050406030204" pitchFamily="18" charset="0"/>
                            </a:rPr>
                          </m:ctrlPr>
                        </m:accPr>
                        <m:e>
                          <m:r>
                            <a:rPr lang="en-US" sz="2000">
                              <a:solidFill>
                                <a:srgbClr val="00B050"/>
                              </a:solidFill>
                              <a:latin typeface="Cambria Math" panose="02040503050406030204" pitchFamily="18" charset="0"/>
                              <a:ea typeface="Cambria Math" panose="02040503050406030204" pitchFamily="18" charset="0"/>
                            </a:rPr>
                            <m:t>𝐈</m:t>
                          </m:r>
                        </m:e>
                      </m:acc>
                      <m:d>
                        <m:dPr>
                          <m:ctrlPr>
                            <a:rPr lang="en-US" sz="2000" b="0" i="1">
                              <a:solidFill>
                                <a:srgbClr val="00B050"/>
                              </a:solidFill>
                              <a:latin typeface="Cambria Math" panose="02040503050406030204" pitchFamily="18" charset="0"/>
                              <a:ea typeface="Cambria Math" panose="02040503050406030204" pitchFamily="18" charset="0"/>
                            </a:rPr>
                          </m:ctrlPr>
                        </m:dPr>
                        <m:e>
                          <m:r>
                            <a:rPr lang="en-US" sz="2000" b="0" i="1">
                              <a:solidFill>
                                <a:srgbClr val="00B050"/>
                              </a:solidFill>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𝑑𝑞</m:t>
                          </m:r>
                        </m:num>
                        <m:den>
                          <m:r>
                            <a:rPr lang="en-US" sz="2000" b="0" i="1">
                              <a:latin typeface="Cambria Math" panose="02040503050406030204" pitchFamily="18" charset="0"/>
                              <a:ea typeface="Cambria Math" panose="02040503050406030204" pitchFamily="18" charset="0"/>
                            </a:rPr>
                            <m:t>𝑑𝑡</m:t>
                          </m:r>
                        </m:den>
                      </m:f>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nl-NL" sz="2000" i="1" dirty="0">
                  <a:latin typeface="Cambria Math" panose="02040503050406030204" pitchFamily="18" charset="0"/>
                  <a:ea typeface="Cambria Math" panose="02040503050406030204" pitchFamily="18" charset="0"/>
                </a:endParaRPr>
              </a:p>
              <a:p>
                <a:pPr algn="l"/>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m:t>
                      </m:r>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𝜔</m:t>
                      </m:r>
                      <m:r>
                        <a:rPr lang="en-US" sz="2000" b="0" i="1" dirty="0">
                          <a:latin typeface="Cambria Math"/>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𝐳</m:t>
                          </m:r>
                        </m:e>
                      </m:acc>
                    </m:oMath>
                  </m:oMathPara>
                </a14:m>
                <a:endParaRPr lang="en-US" sz="2000" dirty="0"/>
              </a:p>
              <a:p>
                <a:pPr algn="l"/>
                <a:endParaRPr lang="LID4096" sz="2000" dirty="0">
                  <a:solidFill>
                    <a:srgbClr val="00B050"/>
                  </a:solidFill>
                </a:endParaRPr>
              </a:p>
            </p:txBody>
          </p:sp>
        </mc:Choice>
        <mc:Fallback xmlns="">
          <p:sp>
            <p:nvSpPr>
              <p:cNvPr id="38" name="TextBox 37">
                <a:extLst>
                  <a:ext uri="{FF2B5EF4-FFF2-40B4-BE49-F238E27FC236}">
                    <a16:creationId xmlns:a16="http://schemas.microsoft.com/office/drawing/2014/main" id="{2783BD7E-D8D2-4C9E-B012-0D8774ABB0C1}"/>
                  </a:ext>
                </a:extLst>
              </p:cNvPr>
              <p:cNvSpPr txBox="1">
                <a:spLocks noRot="1" noChangeAspect="1" noMove="1" noResize="1" noEditPoints="1" noAdjustHandles="1" noChangeArrowheads="1" noChangeShapeType="1" noTextEdit="1"/>
              </p:cNvSpPr>
              <p:nvPr/>
            </p:nvSpPr>
            <p:spPr>
              <a:xfrm>
                <a:off x="9087503" y="3027473"/>
                <a:ext cx="1468293" cy="1292213"/>
              </a:xfrm>
              <a:prstGeom prst="rect">
                <a:avLst/>
              </a:prstGeom>
              <a:blipFill>
                <a:blip r:embed="rId15"/>
                <a:stretch>
                  <a:fillRect r="-68465"/>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54F9765A-95E8-6A9C-A624-90AA2B72A9F2}"/>
                  </a:ext>
                </a:extLst>
              </p:cNvPr>
              <p:cNvSpPr/>
              <p:nvPr/>
            </p:nvSpPr>
            <p:spPr>
              <a:xfrm>
                <a:off x="532503" y="4595995"/>
                <a:ext cx="10519810" cy="2078646"/>
              </a:xfrm>
              <a:prstGeom prst="rect">
                <a:avLst/>
              </a:prstGeom>
            </p:spPr>
            <p:txBody>
              <a:bodyPr wrap="square">
                <a:spAutoFit/>
              </a:bodyPr>
              <a:lstStyle/>
              <a:p>
                <a:pPr algn="l">
                  <a:spcAft>
                    <a:spcPts val="600"/>
                  </a:spcAft>
                </a:pPr>
                <a:r>
                  <a:rPr lang="en-US" sz="2000" u="sng" dirty="0">
                    <a:solidFill>
                      <a:srgbClr val="252525"/>
                    </a:solidFill>
                    <a:latin typeface="+mn-lt"/>
                  </a:rPr>
                  <a:t>Plan of actions</a:t>
                </a:r>
              </a:p>
              <a:p>
                <a:pPr algn="l">
                  <a:spcAft>
                    <a:spcPts val="600"/>
                  </a:spcAft>
                </a:pPr>
                <a:r>
                  <a:rPr lang="en-US" sz="2000" b="0" dirty="0">
                    <a:solidFill>
                      <a:srgbClr val="252525"/>
                    </a:solidFill>
                    <a:latin typeface="+mn-lt"/>
                  </a:rPr>
                  <a:t>1. Calculate the retarded potentials </a:t>
                </a:r>
                <a14:m>
                  <m:oMath xmlns:m="http://schemas.openxmlformats.org/officeDocument/2006/math">
                    <m:r>
                      <a:rPr lang="en-US" sz="2000" b="0" i="1">
                        <a:latin typeface="Cambria Math" panose="02040503050406030204" pitchFamily="18" charset="0"/>
                        <a:ea typeface="Cambria Math" panose="02040503050406030204" pitchFamily="18" charset="0"/>
                      </a:rPr>
                      <m:t>𝑉</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oMath>
                </a14:m>
                <a:r>
                  <a:rPr lang="en-US" sz="2000" b="0" dirty="0">
                    <a:solidFill>
                      <a:srgbClr val="252525"/>
                    </a:solidFill>
                    <a:latin typeface="+mn-lt"/>
                  </a:rPr>
                  <a:t> and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𝐀</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oMath>
                </a14:m>
                <a:r>
                  <a:rPr lang="en-US" sz="2000" b="0" dirty="0">
                    <a:solidFill>
                      <a:srgbClr val="252525"/>
                    </a:solidFill>
                    <a:latin typeface="+mn-lt"/>
                  </a:rPr>
                  <a:t> at the observation point </a:t>
                </a:r>
                <a14:m>
                  <m:oMath xmlns:m="http://schemas.openxmlformats.org/officeDocument/2006/math">
                    <m:r>
                      <a:rPr lang="en-US" sz="2000" b="0" i="1">
                        <a:latin typeface="Cambria Math" panose="02040503050406030204" pitchFamily="18" charset="0"/>
                        <a:ea typeface="Cambria Math" panose="02040503050406030204" pitchFamily="18" charset="0"/>
                      </a:rPr>
                      <m:t>𝒫</m:t>
                    </m:r>
                  </m:oMath>
                </a14:m>
                <a:r>
                  <a:rPr lang="en-US" sz="2000" b="0" dirty="0">
                    <a:solidFill>
                      <a:srgbClr val="252525"/>
                    </a:solidFill>
                    <a:latin typeface="+mn-lt"/>
                  </a:rPr>
                  <a:t> </a:t>
                </a:r>
              </a:p>
              <a:p>
                <a:pPr algn="l">
                  <a:spcAft>
                    <a:spcPts val="600"/>
                  </a:spcAft>
                </a:pPr>
                <a:r>
                  <a:rPr lang="en-US" sz="2000" b="0" dirty="0">
                    <a:solidFill>
                      <a:srgbClr val="252525"/>
                    </a:solidFill>
                    <a:latin typeface="+mn-lt"/>
                  </a:rPr>
                  <a:t>2. Calculate the electromagnetic fields</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oMath>
                </a14:m>
                <a:r>
                  <a:rPr lang="en-US" sz="2000" b="0" dirty="0">
                    <a:solidFill>
                      <a:srgbClr val="252525"/>
                    </a:solidFill>
                  </a:rPr>
                  <a:t> </a:t>
                </a:r>
                <a:r>
                  <a:rPr lang="en-US" sz="2000" b="0" dirty="0">
                    <a:solidFill>
                      <a:srgbClr val="252525"/>
                    </a:solidFill>
                    <a:latin typeface="+mn-lt"/>
                  </a:rPr>
                  <a:t>and </a:t>
                </a:r>
                <a14:m>
                  <m:oMath xmlns:m="http://schemas.openxmlformats.org/officeDocument/2006/math">
                    <m:r>
                      <a:rPr lang="en-US" sz="2000">
                        <a:latin typeface="Cambria Math" panose="02040503050406030204" pitchFamily="18" charset="0"/>
                        <a:ea typeface="Cambria Math" panose="02040503050406030204" pitchFamily="18" charset="0"/>
                      </a:rPr>
                      <m:t>𝐁</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 </m:t>
                    </m:r>
                  </m:oMath>
                </a14:m>
                <a:r>
                  <a:rPr lang="en-US" sz="2000" b="0" dirty="0">
                    <a:solidFill>
                      <a:srgbClr val="252525"/>
                    </a:solidFill>
                    <a:latin typeface="+mj-lt"/>
                  </a:rPr>
                  <a:t>at the observation point </a:t>
                </a:r>
                <a14:m>
                  <m:oMath xmlns:m="http://schemas.openxmlformats.org/officeDocument/2006/math">
                    <m:r>
                      <a:rPr lang="en-US" sz="2000" b="0" i="1">
                        <a:latin typeface="Cambria Math" panose="02040503050406030204" pitchFamily="18" charset="0"/>
                        <a:ea typeface="Cambria Math" panose="02040503050406030204" pitchFamily="18" charset="0"/>
                      </a:rPr>
                      <m:t>𝒫</m:t>
                    </m:r>
                  </m:oMath>
                </a14:m>
                <a:r>
                  <a:rPr lang="en-US" sz="2000" b="0" dirty="0">
                    <a:solidFill>
                      <a:srgbClr val="252525"/>
                    </a:solidFill>
                  </a:rPr>
                  <a:t> </a:t>
                </a:r>
                <a:endParaRPr lang="en-US" sz="2000" b="0" dirty="0">
                  <a:solidFill>
                    <a:srgbClr val="252525"/>
                  </a:solidFill>
                  <a:latin typeface="+mn-lt"/>
                </a:endParaRPr>
              </a:p>
              <a:p>
                <a:pPr algn="l">
                  <a:spcAft>
                    <a:spcPts val="600"/>
                  </a:spcAft>
                </a:pPr>
                <a:r>
                  <a:rPr lang="en-US" sz="2000" b="0" dirty="0">
                    <a:solidFill>
                      <a:srgbClr val="252525"/>
                    </a:solidFill>
                    <a:latin typeface="+mn-lt"/>
                  </a:rPr>
                  <a:t>3. Calculate the radiated energy </a:t>
                </a:r>
                <a14:m>
                  <m:oMath xmlns:m="http://schemas.openxmlformats.org/officeDocument/2006/math">
                    <m:acc>
                      <m:accPr>
                        <m:chr m:val="⃗"/>
                        <m:ctrlPr>
                          <a:rPr lang="en-US" sz="2000" b="0" i="1">
                            <a:latin typeface="Cambria Math" panose="02040503050406030204" pitchFamily="18" charset="0"/>
                            <a:ea typeface="Cambria Math" panose="02040503050406030204" pitchFamily="18" charset="0"/>
                          </a:rPr>
                        </m:ctrlPr>
                      </m:accPr>
                      <m:e>
                        <m:r>
                          <a:rPr lang="en-US" sz="2000" b="1" i="0">
                            <a:latin typeface="Cambria Math" panose="02040503050406030204" pitchFamily="18" charset="0"/>
                            <a:ea typeface="Cambria Math" panose="02040503050406030204" pitchFamily="18" charset="0"/>
                          </a:rPr>
                          <m:t>𝐒</m:t>
                        </m:r>
                      </m:e>
                    </m:acc>
                    <m:r>
                      <a:rPr lang="en-US" sz="2000" b="0" i="1">
                        <a:latin typeface="Cambria Math" panose="02040503050406030204" pitchFamily="18" charset="0"/>
                        <a:ea typeface="Cambria Math" panose="02040503050406030204" pitchFamily="18" charset="0"/>
                      </a:rPr>
                      <m:t>=</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𝐄</m:t>
                            </m:r>
                          </m:e>
                        </m:acc>
                        <m:r>
                          <a:rPr lang="en-US" sz="2000">
                            <a:latin typeface="Cambria Math" panose="02040503050406030204" pitchFamily="18" charset="0"/>
                            <a:ea typeface="Cambria Math" panose="02040503050406030204" pitchFamily="18" charset="0"/>
                          </a:rPr>
                          <m:t>×</m:t>
                        </m:r>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𝐁</m:t>
                            </m:r>
                          </m:e>
                        </m:acc>
                      </m:e>
                    </m:d>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𝜇</m:t>
                        </m:r>
                      </m:e>
                      <m:sub>
                        <m:r>
                          <a:rPr lang="ru-RU" sz="2000" b="0" i="1">
                            <a:latin typeface="Cambria Math" panose="02040503050406030204" pitchFamily="18" charset="0"/>
                            <a:ea typeface="Cambria Math" panose="02040503050406030204" pitchFamily="18" charset="0"/>
                          </a:rPr>
                          <m:t>0</m:t>
                        </m:r>
                      </m:sub>
                    </m:sSub>
                  </m:oMath>
                </a14:m>
                <a:endParaRPr lang="en-US" sz="2000" b="0" dirty="0">
                  <a:solidFill>
                    <a:srgbClr val="252525"/>
                  </a:solidFill>
                  <a:latin typeface="+mn-lt"/>
                </a:endParaRPr>
              </a:p>
              <a:p>
                <a:pPr algn="l">
                  <a:spcAft>
                    <a:spcPts val="600"/>
                  </a:spcAft>
                </a:pPr>
                <a:r>
                  <a:rPr lang="en-US" sz="2000" b="0" dirty="0">
                    <a:solidFill>
                      <a:srgbClr val="252525"/>
                    </a:solidFill>
                    <a:latin typeface="+mn-lt"/>
                  </a:rPr>
                  <a:t>4. Profit !!!</a:t>
                </a:r>
              </a:p>
            </p:txBody>
          </p:sp>
        </mc:Choice>
        <mc:Fallback xmlns="">
          <p:sp>
            <p:nvSpPr>
              <p:cNvPr id="39" name="Rectangle 38">
                <a:extLst>
                  <a:ext uri="{FF2B5EF4-FFF2-40B4-BE49-F238E27FC236}">
                    <a16:creationId xmlns:a16="http://schemas.microsoft.com/office/drawing/2014/main" id="{54F9765A-95E8-6A9C-A624-90AA2B72A9F2}"/>
                  </a:ext>
                </a:extLst>
              </p:cNvPr>
              <p:cNvSpPr>
                <a:spLocks noRot="1" noChangeAspect="1" noMove="1" noResize="1" noEditPoints="1" noAdjustHandles="1" noChangeArrowheads="1" noChangeShapeType="1" noTextEdit="1"/>
              </p:cNvSpPr>
              <p:nvPr/>
            </p:nvSpPr>
            <p:spPr>
              <a:xfrm>
                <a:off x="532503" y="4595995"/>
                <a:ext cx="10519810" cy="2078646"/>
              </a:xfrm>
              <a:prstGeom prst="rect">
                <a:avLst/>
              </a:prstGeom>
              <a:blipFill>
                <a:blip r:embed="rId16"/>
                <a:stretch>
                  <a:fillRect l="-579" t="-1760" b="-4399"/>
                </a:stretch>
              </a:blipFill>
            </p:spPr>
            <p:txBody>
              <a:bodyPr/>
              <a:lstStyle/>
              <a:p>
                <a:r>
                  <a:rPr lang="LID4096">
                    <a:noFill/>
                  </a:rPr>
                  <a:t> </a:t>
                </a:r>
              </a:p>
            </p:txBody>
          </p:sp>
        </mc:Fallback>
      </mc:AlternateContent>
    </p:spTree>
    <p:extLst>
      <p:ext uri="{BB962C8B-B14F-4D97-AF65-F5344CB8AC3E}">
        <p14:creationId xmlns:p14="http://schemas.microsoft.com/office/powerpoint/2010/main" val="260759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Rectangle 2"/>
              <p:cNvSpPr>
                <a:spLocks noGrp="1" noChangeArrowheads="1"/>
              </p:cNvSpPr>
              <p:nvPr>
                <p:ph type="title" idx="4294967295"/>
              </p:nvPr>
            </p:nvSpPr>
            <p:spPr>
              <a:xfrm>
                <a:off x="0" y="0"/>
                <a:ext cx="12192000" cy="609600"/>
              </a:xfrm>
            </p:spPr>
            <p:txBody>
              <a:bodyPr/>
              <a:lstStyle/>
              <a:p>
                <a:pPr eaLnBrk="1" hangingPunct="1"/>
                <a:r>
                  <a:rPr lang="en-US" altLang="en-US" dirty="0">
                    <a:solidFill>
                      <a:schemeClr val="accent2">
                        <a:lumMod val="50000"/>
                      </a:schemeClr>
                    </a:solidFill>
                  </a:rPr>
                  <a:t>Step 1a. Retarded potentials: </a:t>
                </a:r>
                <a14:m>
                  <m:oMath xmlns:m="http://schemas.openxmlformats.org/officeDocument/2006/math">
                    <m:r>
                      <a:rPr lang="en-US" b="0" i="1">
                        <a:solidFill>
                          <a:schemeClr val="accent2">
                            <a:lumMod val="50000"/>
                          </a:schemeClr>
                        </a:solidFill>
                        <a:latin typeface="Cambria Math" panose="02040503050406030204" pitchFamily="18" charset="0"/>
                        <a:ea typeface="Cambria Math" panose="02040503050406030204" pitchFamily="18" charset="0"/>
                      </a:rPr>
                      <m:t>𝑉</m:t>
                    </m:r>
                    <m:d>
                      <m:dPr>
                        <m:ctrlPr>
                          <a:rPr lang="en-US" b="0" i="1">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a:solidFill>
                                  <a:schemeClr val="accent2">
                                    <a:lumMod val="50000"/>
                                  </a:schemeClr>
                                </a:solidFill>
                                <a:latin typeface="Cambria Math" panose="02040503050406030204" pitchFamily="18" charset="0"/>
                                <a:ea typeface="Cambria Math" panose="02040503050406030204" pitchFamily="18" charset="0"/>
                              </a:rPr>
                            </m:ctrlPr>
                          </m:accPr>
                          <m:e>
                            <m:r>
                              <a:rPr lang="en-US">
                                <a:solidFill>
                                  <a:schemeClr val="accent2">
                                    <a:lumMod val="50000"/>
                                  </a:schemeClr>
                                </a:solidFill>
                                <a:latin typeface="Cambria Math" panose="02040503050406030204" pitchFamily="18" charset="0"/>
                                <a:ea typeface="Cambria Math" panose="02040503050406030204" pitchFamily="18" charset="0"/>
                              </a:rPr>
                              <m:t>𝐫</m:t>
                            </m:r>
                          </m:e>
                        </m:acc>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𝑡</m:t>
                        </m:r>
                      </m:e>
                    </m:d>
                  </m:oMath>
                </a14:m>
                <a:r>
                  <a:rPr lang="en-US" altLang="en-US" dirty="0">
                    <a:solidFill>
                      <a:schemeClr val="accent2">
                        <a:lumMod val="50000"/>
                      </a:schemeClr>
                    </a:solidFill>
                  </a:rPr>
                  <a:t>; </a:t>
                </a:r>
                <a14:m>
                  <m:oMath xmlns:m="http://schemas.openxmlformats.org/officeDocument/2006/math">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r>
                          <a:rPr lang="en-US" b="0" i="1">
                            <a:solidFill>
                              <a:schemeClr val="accent2">
                                <a:lumMod val="50000"/>
                              </a:schemeClr>
                            </a:solidFill>
                            <a:latin typeface="Cambria Math" panose="02040503050406030204" pitchFamily="18" charset="0"/>
                            <a:ea typeface="Cambria Math" panose="02040503050406030204" pitchFamily="18" charset="0"/>
                          </a:rPr>
                          <m:t>𝓇</m:t>
                        </m:r>
                      </m:e>
                      <m:sub>
                        <m:r>
                          <a:rPr lang="en-US" b="0" i="1">
                            <a:solidFill>
                              <a:schemeClr val="accent2">
                                <a:lumMod val="50000"/>
                              </a:schemeClr>
                            </a:solidFill>
                            <a:latin typeface="Cambria Math" panose="02040503050406030204" pitchFamily="18" charset="0"/>
                            <a:ea typeface="Cambria Math" panose="02040503050406030204" pitchFamily="18" charset="0"/>
                          </a:rPr>
                          <m:t>±</m:t>
                        </m:r>
                      </m:sub>
                    </m:sSub>
                  </m:oMath>
                </a14:m>
                <a:r>
                  <a:rPr lang="en-US" altLang="en-US" dirty="0">
                    <a:solidFill>
                      <a:schemeClr val="accent2">
                        <a:lumMod val="50000"/>
                      </a:schemeClr>
                    </a:solidFill>
                  </a:rPr>
                  <a:t> and </a:t>
                </a:r>
                <a14:m>
                  <m:oMath xmlns:m="http://schemas.openxmlformats.org/officeDocument/2006/math">
                    <m:sSubSup>
                      <m:sSubSupPr>
                        <m:ctrlPr>
                          <a:rPr lang="en-US" altLang="en-US" i="1" smtClean="0">
                            <a:solidFill>
                              <a:schemeClr val="accent2">
                                <a:lumMod val="50000"/>
                              </a:schemeClr>
                            </a:solidFill>
                            <a:latin typeface="Cambria Math" panose="02040503050406030204" pitchFamily="18" charset="0"/>
                          </a:rPr>
                        </m:ctrlPr>
                      </m:sSubSupPr>
                      <m:e>
                        <m:r>
                          <a:rPr lang="en-US" b="0" i="1">
                            <a:solidFill>
                              <a:schemeClr val="accent2">
                                <a:lumMod val="50000"/>
                              </a:schemeClr>
                            </a:solidFill>
                            <a:latin typeface="Cambria Math" panose="02040503050406030204" pitchFamily="18" charset="0"/>
                            <a:ea typeface="Cambria Math" panose="02040503050406030204" pitchFamily="18" charset="0"/>
                          </a:rPr>
                          <m:t>𝓇</m:t>
                        </m:r>
                      </m:e>
                      <m:sub>
                        <m:r>
                          <a:rPr lang="en-US" b="0" i="1">
                            <a:solidFill>
                              <a:schemeClr val="accent2">
                                <a:lumMod val="50000"/>
                              </a:schemeClr>
                            </a:solidFill>
                            <a:latin typeface="Cambria Math" panose="02040503050406030204" pitchFamily="18" charset="0"/>
                            <a:ea typeface="Cambria Math" panose="02040503050406030204" pitchFamily="18" charset="0"/>
                          </a:rPr>
                          <m:t>±</m:t>
                        </m:r>
                      </m:sub>
                      <m:sup>
                        <m:r>
                          <a:rPr lang="en-US" altLang="en-US" b="1" i="1" smtClean="0">
                            <a:solidFill>
                              <a:schemeClr val="accent2">
                                <a:lumMod val="50000"/>
                              </a:schemeClr>
                            </a:solidFill>
                            <a:latin typeface="Cambria Math" panose="02040503050406030204" pitchFamily="18" charset="0"/>
                          </a:rPr>
                          <m:t>−</m:t>
                        </m:r>
                        <m:r>
                          <a:rPr lang="en-US" altLang="en-US" b="1" i="1" smtClean="0">
                            <a:solidFill>
                              <a:schemeClr val="accent2">
                                <a:lumMod val="50000"/>
                              </a:schemeClr>
                            </a:solidFill>
                            <a:latin typeface="Cambria Math" panose="02040503050406030204" pitchFamily="18" charset="0"/>
                          </a:rPr>
                          <m:t>𝟏</m:t>
                        </m:r>
                      </m:sup>
                    </m:sSubSup>
                  </m:oMath>
                </a14:m>
                <a:r>
                  <a:rPr lang="en-US" altLang="en-US" dirty="0">
                    <a:solidFill>
                      <a:schemeClr val="accent2">
                        <a:lumMod val="50000"/>
                      </a:schemeClr>
                    </a:solidFill>
                  </a:rPr>
                  <a:t> terms</a:t>
                </a:r>
              </a:p>
            </p:txBody>
          </p:sp>
        </mc:Choice>
        <mc:Fallback xmlns="">
          <p:sp>
            <p:nvSpPr>
              <p:cNvPr id="6146" name="Rectangle 2"/>
              <p:cNvSpPr>
                <a:spLocks noGrp="1" noRot="1" noChangeAspect="1" noMove="1" noResize="1" noEditPoints="1" noAdjustHandles="1" noChangeArrowheads="1" noChangeShapeType="1" noTextEdit="1"/>
              </p:cNvSpPr>
              <p:nvPr>
                <p:ph type="title" idx="4294967295"/>
              </p:nvPr>
            </p:nvSpPr>
            <p:spPr>
              <a:xfrm>
                <a:off x="0" y="0"/>
                <a:ext cx="12192000" cy="609600"/>
              </a:xfrm>
              <a:blipFill>
                <a:blip r:embed="rId3"/>
                <a:stretch>
                  <a:fillRect t="-11000" b="-30000"/>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17081" y="770319"/>
                <a:ext cx="4374339" cy="89967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000" b="0" i="1">
                          <a:latin typeface="Cambria Math" panose="02040503050406030204" pitchFamily="18" charset="0"/>
                          <a:ea typeface="Cambria Math" panose="02040503050406030204" pitchFamily="18" charset="0"/>
                        </a:rPr>
                        <m:t>𝑉</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den>
                      </m:f>
                      <m:nary>
                        <m:naryPr>
                          <m:limLoc m:val="undOvr"/>
                          <m:subHide m:val="on"/>
                          <m:supHide m:val="on"/>
                          <m:ctrlPr>
                            <a:rPr lang="en-US" sz="2000" b="0" i="1">
                              <a:latin typeface="Cambria Math" panose="02040503050406030204" pitchFamily="18" charset="0"/>
                              <a:ea typeface="Cambria Math" panose="02040503050406030204" pitchFamily="18" charset="0"/>
                            </a:rPr>
                          </m:ctrlPr>
                        </m:naryPr>
                        <m:sub/>
                        <m:sup/>
                        <m:e>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𝜌</m:t>
                              </m:r>
                              <m:d>
                                <m:dPr>
                                  <m:ctrlPr>
                                    <a:rPr lang="en-US" sz="2000" b="0" i="1">
                                      <a:latin typeface="Cambria Math" panose="02040503050406030204" pitchFamily="18" charset="0"/>
                                      <a:ea typeface="Cambria Math" panose="02040503050406030204" pitchFamily="18" charset="0"/>
                                    </a:rPr>
                                  </m:ctrlPr>
                                </m:dPr>
                                <m:e>
                                  <m:sSup>
                                    <m:sSupPr>
                                      <m:ctrlPr>
                                        <a:rPr lang="en-US" sz="2000" b="0" i="1">
                                          <a:latin typeface="Cambria Math" panose="02040503050406030204" pitchFamily="18" charset="0"/>
                                          <a:ea typeface="Cambria Math" panose="02040503050406030204" pitchFamily="18" charset="0"/>
                                        </a:rPr>
                                      </m:ctrlPr>
                                    </m:sSup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 </m:t>
                                  </m:r>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𝓇</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num>
                            <m:den>
                              <m:r>
                                <a:rPr lang="en-US" sz="2000" b="0" i="1">
                                  <a:latin typeface="Cambria Math" panose="02040503050406030204" pitchFamily="18" charset="0"/>
                                  <a:ea typeface="Cambria Math" panose="02040503050406030204" pitchFamily="18" charset="0"/>
                                </a:rPr>
                                <m:t>𝓇</m:t>
                              </m:r>
                            </m:den>
                          </m:f>
                        </m:e>
                      </m:nary>
                      <m:r>
                        <a:rPr lang="en-US" sz="2000" b="0" i="1">
                          <a:latin typeface="Cambria Math" panose="02040503050406030204" pitchFamily="18" charset="0"/>
                          <a:ea typeface="Cambria Math" panose="02040503050406030204" pitchFamily="18" charset="0"/>
                        </a:rPr>
                        <m:t>𝑑</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𝜏</m:t>
                          </m:r>
                        </m:e>
                        <m:sup>
                          <m:r>
                            <a:rPr lang="en-US" sz="2000" b="0" i="1">
                              <a:latin typeface="Cambria Math" panose="02040503050406030204" pitchFamily="18" charset="0"/>
                              <a:ea typeface="Cambria Math" panose="02040503050406030204" pitchFamily="18" charset="0"/>
                            </a:rPr>
                            <m:t>′</m:t>
                          </m:r>
                        </m:sup>
                      </m:sSup>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317081" y="770319"/>
                <a:ext cx="4374339" cy="899670"/>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881754" y="2845757"/>
                <a:ext cx="3433562" cy="47275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ad>
                        <m:radPr>
                          <m:degHide m:val="on"/>
                          <m:ctrlPr>
                            <a:rPr lang="en-US" sz="2000" b="0" i="1">
                              <a:latin typeface="Cambria Math" panose="02040503050406030204" pitchFamily="18" charset="0"/>
                              <a:ea typeface="Cambria Math" panose="02040503050406030204" pitchFamily="18" charset="0"/>
                            </a:rPr>
                          </m:ctrlPr>
                        </m:radPr>
                        <m:deg/>
                        <m:e>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𝑟</m:t>
                              </m:r>
                            </m:e>
                            <m:sup>
                              <m:r>
                                <a:rPr lang="en-US" sz="2000" b="0" i="1">
                                  <a:latin typeface="Cambria Math" panose="02040503050406030204" pitchFamily="18" charset="0"/>
                                  <a:ea typeface="Cambria Math" panose="02040503050406030204" pitchFamily="18" charset="0"/>
                                </a:rPr>
                                <m:t>2</m:t>
                              </m:r>
                            </m:sup>
                          </m:sSup>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𝑟𝑑𝑐𝑜𝑠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𝑑</m:t>
                              </m:r>
                              <m:r>
                                <a:rPr lang="en-US" sz="2000" b="0" i="1">
                                  <a:latin typeface="Cambria Math" panose="02040503050406030204" pitchFamily="18" charset="0"/>
                                  <a:ea typeface="Cambria Math" panose="02040503050406030204" pitchFamily="18" charset="0"/>
                                </a:rPr>
                                <m:t>/2)</m:t>
                              </m:r>
                            </m:e>
                            <m:sup>
                              <m:r>
                                <a:rPr lang="en-US" sz="2000" b="0" i="1">
                                  <a:latin typeface="Cambria Math" panose="02040503050406030204" pitchFamily="18" charset="0"/>
                                  <a:ea typeface="Cambria Math" panose="02040503050406030204" pitchFamily="18" charset="0"/>
                                </a:rPr>
                                <m:t>2</m:t>
                              </m:r>
                            </m:sup>
                          </m:sSup>
                        </m:e>
                      </m:rad>
                    </m:oMath>
                  </m:oMathPara>
                </a14:m>
                <a:endParaRPr lang="en-US" sz="2000" b="0" dirty="0">
                  <a:ea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881754" y="2845757"/>
                <a:ext cx="3433562" cy="472758"/>
              </a:xfrm>
              <a:prstGeom prst="rect">
                <a:avLst/>
              </a:prstGeom>
              <a:blipFill>
                <a:blip r:embed="rId5"/>
                <a:stretch>
                  <a:fillRect b="-11688"/>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14440" y="2012386"/>
                <a:ext cx="6968711" cy="77886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 </m:t>
                      </m:r>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e>
                                  </m:d>
                                </m:e>
                              </m:d>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e>
                      </m:d>
                    </m:oMath>
                  </m:oMathPara>
                </a14:m>
                <a:endParaRPr lang="en-US" sz="2000" b="0" dirty="0">
                  <a:ea typeface="Cambria Math" panose="020405030504060302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4440" y="2012386"/>
                <a:ext cx="6968711" cy="778868"/>
              </a:xfrm>
              <a:prstGeom prst="rect">
                <a:avLst/>
              </a:prstGeom>
              <a:blipFill>
                <a:blip r:embed="rId6"/>
                <a:stretch>
                  <a:fillRect/>
                </a:stretch>
              </a:blipFill>
              <a:ln w="19050">
                <a:noFill/>
              </a:ln>
            </p:spPr>
            <p:txBody>
              <a:bodyPr/>
              <a:lstStyle/>
              <a:p>
                <a:r>
                  <a:rPr lang="en-US">
                    <a:noFill/>
                  </a:rPr>
                  <a:t> </a:t>
                </a:r>
              </a:p>
            </p:txBody>
          </p:sp>
        </mc:Fallback>
      </mc:AlternateContent>
      <p:sp>
        <p:nvSpPr>
          <p:cNvPr id="2" name="Rectangle 1"/>
          <p:cNvSpPr/>
          <p:nvPr/>
        </p:nvSpPr>
        <p:spPr>
          <a:xfrm>
            <a:off x="462313" y="2893443"/>
            <a:ext cx="2454518" cy="400110"/>
          </a:xfrm>
          <a:prstGeom prst="rect">
            <a:avLst/>
          </a:prstGeom>
        </p:spPr>
        <p:txBody>
          <a:bodyPr wrap="none">
            <a:spAutoFit/>
          </a:bodyPr>
          <a:lstStyle/>
          <a:p>
            <a:r>
              <a:rPr lang="en-US" sz="2000" b="0" dirty="0">
                <a:solidFill>
                  <a:srgbClr val="252525"/>
                </a:solidFill>
                <a:latin typeface="Times New Roman" panose="02020603050405020304" pitchFamily="18" charset="0"/>
              </a:rPr>
              <a:t>By the law of cosines,</a:t>
            </a:r>
            <a:endParaRPr lang="en-US" sz="2000" dirty="0"/>
          </a:p>
        </p:txBody>
      </p:sp>
      <p:sp>
        <p:nvSpPr>
          <p:cNvPr id="3" name="Rectangle 2"/>
          <p:cNvSpPr/>
          <p:nvPr/>
        </p:nvSpPr>
        <p:spPr>
          <a:xfrm>
            <a:off x="610466" y="4690257"/>
            <a:ext cx="5704849" cy="400110"/>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This converts a </a:t>
            </a:r>
            <a:r>
              <a:rPr lang="en-US" sz="2000" b="0" i="1" dirty="0">
                <a:solidFill>
                  <a:srgbClr val="242424"/>
                </a:solidFill>
                <a:latin typeface="Times New Roman" panose="02020603050405020304" pitchFamily="18" charset="0"/>
              </a:rPr>
              <a:t>physical </a:t>
            </a:r>
            <a:r>
              <a:rPr lang="en-US" sz="2000" b="0" dirty="0">
                <a:solidFill>
                  <a:srgbClr val="242424"/>
                </a:solidFill>
                <a:latin typeface="Times New Roman" panose="02020603050405020304" pitchFamily="18" charset="0"/>
              </a:rPr>
              <a:t>dipole into a </a:t>
            </a:r>
            <a:r>
              <a:rPr lang="en-US" sz="2000" b="0" i="1" dirty="0">
                <a:solidFill>
                  <a:srgbClr val="242424"/>
                </a:solidFill>
                <a:latin typeface="Times New Roman" panose="02020603050405020304" pitchFamily="18" charset="0"/>
              </a:rPr>
              <a:t>perfect </a:t>
            </a:r>
            <a:r>
              <a:rPr lang="en-US" sz="2000" b="0" dirty="0">
                <a:solidFill>
                  <a:srgbClr val="242424"/>
                </a:solidFill>
                <a:latin typeface="Times New Roman" panose="02020603050405020304" pitchFamily="18" charset="0"/>
              </a:rPr>
              <a:t>dipole</a:t>
            </a:r>
            <a:endParaRPr lang="en-US" sz="2000" dirty="0"/>
          </a:p>
        </p:txBody>
      </p:sp>
      <mc:AlternateContent xmlns:mc="http://schemas.openxmlformats.org/markup-compatibility/2006" xmlns:a14="http://schemas.microsoft.com/office/drawing/2010/main">
        <mc:Choice Requires="a14">
          <p:sp>
            <p:nvSpPr>
              <p:cNvPr id="5" name="Rectangle 4"/>
              <p:cNvSpPr/>
              <p:nvPr/>
            </p:nvSpPr>
            <p:spPr>
              <a:xfrm>
                <a:off x="690753" y="4239991"/>
                <a:ext cx="2864246" cy="400110"/>
              </a:xfrm>
              <a:prstGeom prst="rect">
                <a:avLst/>
              </a:prstGeom>
              <a:ln w="19050">
                <a:solidFill>
                  <a:srgbClr val="FF0000"/>
                </a:solidFill>
              </a:ln>
            </p:spPr>
            <p:txBody>
              <a:bodyPr wrap="none">
                <a:spAutoFit/>
              </a:bodyPr>
              <a:lstStyle/>
              <a:p>
                <a:r>
                  <a:rPr lang="en-US" sz="2000" dirty="0">
                    <a:solidFill>
                      <a:srgbClr val="242424"/>
                    </a:solidFill>
                    <a:latin typeface="+mn-lt"/>
                  </a:rPr>
                  <a:t>Approximation 1</a:t>
                </a:r>
                <a:r>
                  <a:rPr lang="en-US" sz="2000" b="0" dirty="0">
                    <a:solidFill>
                      <a:srgbClr val="242424"/>
                    </a:solidFill>
                    <a:latin typeface="+mn-lt"/>
                  </a:rPr>
                  <a:t>: </a:t>
                </a:r>
                <a14:m>
                  <m:oMath xmlns:m="http://schemas.openxmlformats.org/officeDocument/2006/math">
                    <m:r>
                      <a:rPr lang="en-US" sz="2000" b="0" i="1">
                        <a:latin typeface="Cambria Math" panose="02040503050406030204" pitchFamily="18" charset="0"/>
                        <a:ea typeface="Cambria Math" panose="02040503050406030204" pitchFamily="18" charset="0"/>
                      </a:rPr>
                      <m:t>𝑑</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oMath>
                </a14:m>
                <a:endParaRPr lang="en-US" sz="2000" dirty="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690753" y="4239991"/>
                <a:ext cx="2864246" cy="400110"/>
              </a:xfrm>
              <a:prstGeom prst="rect">
                <a:avLst/>
              </a:prstGeom>
              <a:blipFill>
                <a:blip r:embed="rId7"/>
                <a:stretch>
                  <a:fillRect l="-1057" t="-7353" b="-23529"/>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45985" y="5175700"/>
                <a:ext cx="4119219" cy="47275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rad>
                        <m:radPr>
                          <m:degHide m:val="on"/>
                          <m:ctrlPr>
                            <a:rPr lang="en-US" sz="2000" b="0" i="1">
                              <a:latin typeface="Cambria Math" panose="02040503050406030204" pitchFamily="18" charset="0"/>
                              <a:ea typeface="Cambria Math" panose="02040503050406030204" pitchFamily="18" charset="0"/>
                            </a:rPr>
                          </m:ctrlPr>
                        </m:radPr>
                        <m:deg/>
                        <m:e>
                          <m:r>
                            <a:rPr lang="en-US" sz="2000" b="0" i="1">
                              <a:latin typeface="Cambria Math" panose="02040503050406030204" pitchFamily="18" charset="0"/>
                              <a:ea typeface="Cambria Math" panose="02040503050406030204" pitchFamily="18" charset="0"/>
                            </a:rPr>
                            <m:t>1∓</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𝑑</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e>
                          </m:d>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m:t>
                          </m:r>
                          <m:sSup>
                            <m:sSupPr>
                              <m:ctrlPr>
                                <a:rPr lang="en-US" sz="2000" b="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𝑑</m:t>
                              </m:r>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𝑟</m:t>
                              </m:r>
                              <m:r>
                                <a:rPr lang="en-US" sz="2000" b="0" i="1">
                                  <a:latin typeface="Cambria Math" panose="02040503050406030204" pitchFamily="18" charset="0"/>
                                  <a:ea typeface="Cambria Math" panose="02040503050406030204" pitchFamily="18" charset="0"/>
                                </a:rPr>
                                <m:t>)</m:t>
                              </m:r>
                            </m:e>
                            <m:sup>
                              <m:r>
                                <a:rPr lang="en-US" sz="2000" b="0" i="1">
                                  <a:latin typeface="Cambria Math" panose="02040503050406030204" pitchFamily="18" charset="0"/>
                                  <a:ea typeface="Cambria Math" panose="02040503050406030204" pitchFamily="18" charset="0"/>
                                </a:rPr>
                                <m:t>2</m:t>
                              </m:r>
                            </m:sup>
                          </m:sSup>
                        </m:e>
                      </m:rad>
                    </m:oMath>
                  </m:oMathPara>
                </a14:m>
                <a:endParaRPr lang="en-US" sz="2000" b="0" dirty="0">
                  <a:ea typeface="Cambria Math" panose="020405030504060302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45985" y="5175700"/>
                <a:ext cx="4119219" cy="472758"/>
              </a:xfrm>
              <a:prstGeom prst="rect">
                <a:avLst/>
              </a:prstGeom>
              <a:blipFill>
                <a:blip r:embed="rId8"/>
                <a:stretch>
                  <a:fillRect b="-11538"/>
                </a:stretch>
              </a:blipFill>
              <a:ln w="19050">
                <a:no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10350" y="5891016"/>
                <a:ext cx="2862159" cy="84401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sSup>
                        <m:sSupPr>
                          <m:ctrlPr>
                            <a:rPr lang="en-US" sz="2000" b="0" i="1">
                              <a:latin typeface="Cambria Math" panose="02040503050406030204" pitchFamily="18" charset="0"/>
                              <a:ea typeface="Cambria Math" panose="02040503050406030204" pitchFamily="18" charset="0"/>
                            </a:rPr>
                          </m:ctrlPr>
                        </m:sSupPr>
                        <m:e>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1∓</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e>
                        <m:sup>
                          <m:r>
                            <a:rPr lang="en-US" sz="2000" b="0" i="1">
                              <a:latin typeface="Cambria Math" panose="02040503050406030204" pitchFamily="18" charset="0"/>
                              <a:ea typeface="Cambria Math" panose="02040503050406030204" pitchFamily="18" charset="0"/>
                            </a:rPr>
                            <m:t>−1</m:t>
                          </m:r>
                        </m:sup>
                      </m:sSup>
                    </m:oMath>
                  </m:oMathPara>
                </a14:m>
                <a:endParaRPr lang="en-US" sz="2000" b="0" dirty="0">
                  <a:ea typeface="Cambria Math" panose="020405030504060302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10350" y="5891016"/>
                <a:ext cx="2862159" cy="844014"/>
              </a:xfrm>
              <a:prstGeom prst="rect">
                <a:avLst/>
              </a:prstGeom>
              <a:blipFill>
                <a:blip r:embed="rId9"/>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74634" y="1536530"/>
                <a:ext cx="4604595" cy="400110"/>
              </a:xfrm>
              <a:prstGeom prst="rect">
                <a:avLst/>
              </a:prstGeom>
            </p:spPr>
            <p:txBody>
              <a:bodyPr wrap="none">
                <a:spAutoFit/>
              </a:bodyPr>
              <a:lstStyle/>
              <a:p>
                <a:r>
                  <a:rPr lang="en-US" sz="2000" b="0" dirty="0">
                    <a:solidFill>
                      <a:srgbClr val="252525"/>
                    </a:solidFill>
                    <a:latin typeface="Times New Roman" panose="02020603050405020304" pitchFamily="18" charset="0"/>
                  </a:rPr>
                  <a:t>For two point charges </a:t>
                </a:r>
                <a14:m>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r>
                      <a:rPr lang="en-US" sz="2000" b="0" i="1" dirty="0">
                        <a:latin typeface="Cambria Math"/>
                        <a:ea typeface="Cambria Math" panose="02040503050406030204" pitchFamily="18" charset="0"/>
                      </a:rPr>
                      <m:t> </m:t>
                    </m:r>
                  </m:oMath>
                </a14:m>
                <a:r>
                  <a:rPr lang="en-US" sz="2000" b="0" dirty="0">
                    <a:solidFill>
                      <a:srgbClr val="252525"/>
                    </a:solidFill>
                    <a:latin typeface="Times New Roman" panose="02020603050405020304" pitchFamily="18" charset="0"/>
                  </a:rPr>
                  <a:t>:</a:t>
                </a:r>
                <a:endParaRPr lang="en-US" sz="2000" dirty="0"/>
              </a:p>
            </p:txBody>
          </p:sp>
        </mc:Choice>
        <mc:Fallback xmlns="">
          <p:sp>
            <p:nvSpPr>
              <p:cNvPr id="15" name="Rectangle 14"/>
              <p:cNvSpPr>
                <a:spLocks noRot="1" noChangeAspect="1" noMove="1" noResize="1" noEditPoints="1" noAdjustHandles="1" noChangeArrowheads="1" noChangeShapeType="1" noTextEdit="1"/>
              </p:cNvSpPr>
              <p:nvPr/>
            </p:nvSpPr>
            <p:spPr>
              <a:xfrm>
                <a:off x="474634" y="1536530"/>
                <a:ext cx="4604595" cy="400110"/>
              </a:xfrm>
              <a:prstGeom prst="rect">
                <a:avLst/>
              </a:prstGeom>
              <a:blipFill>
                <a:blip r:embed="rId10"/>
                <a:stretch>
                  <a:fillRect l="-1060" t="-7576" r="-927"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856016" y="3325298"/>
                <a:ext cx="5670807" cy="707886"/>
              </a:xfrm>
              <a:prstGeom prst="rect">
                <a:avLst/>
              </a:prstGeom>
            </p:spPr>
            <p:txBody>
              <a:bodyPr wrap="square">
                <a:spAutoFit/>
              </a:bodyPr>
              <a:lstStyle/>
              <a:p>
                <a:pPr algn="l"/>
                <a:r>
                  <a:rPr lang="en-US" sz="2000" b="0" dirty="0">
                    <a:solidFill>
                      <a:srgbClr val="252525"/>
                    </a:solidFill>
                    <a:latin typeface="Times New Roman" panose="02020603050405020304" pitchFamily="18" charset="0"/>
                  </a:rPr>
                  <a:t>where </a:t>
                </a:r>
                <a:r>
                  <a:rPr lang="en-US" sz="2000" b="0" i="1" dirty="0">
                    <a:solidFill>
                      <a:srgbClr val="252525"/>
                    </a:solidFill>
                    <a:latin typeface="Times New Roman" panose="02020603050405020304" pitchFamily="18" charset="0"/>
                  </a:rPr>
                  <a:t>the upper sign is for the top charge </a:t>
                </a:r>
                <a14:m>
                  <m:oMath xmlns:m="http://schemas.openxmlformats.org/officeDocument/2006/math">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oMath>
                </a14:m>
                <a:endParaRPr lang="en-US" sz="2000" b="0" i="1" dirty="0">
                  <a:solidFill>
                    <a:srgbClr val="252525"/>
                  </a:solidFill>
                  <a:latin typeface="+mj-lt"/>
                </a:endParaRPr>
              </a:p>
              <a:p>
                <a:pPr algn="l"/>
                <a:r>
                  <a:rPr lang="en-US" sz="2000" b="0" dirty="0">
                    <a:solidFill>
                      <a:srgbClr val="252525"/>
                    </a:solidFill>
                    <a:latin typeface="Times New Roman" panose="02020603050405020304" pitchFamily="18" charset="0"/>
                  </a:rPr>
                  <a:t>    and </a:t>
                </a:r>
                <a:r>
                  <a:rPr lang="en-US" sz="2000" b="0" i="1" dirty="0">
                    <a:solidFill>
                      <a:srgbClr val="252525"/>
                    </a:solidFill>
                    <a:latin typeface="Times New Roman" panose="02020603050405020304" pitchFamily="18" charset="0"/>
                  </a:rPr>
                  <a:t>the lower sign is for the bottom charge </a:t>
                </a:r>
                <a14:m>
                  <m:oMath xmlns:m="http://schemas.openxmlformats.org/officeDocument/2006/math">
                    <m:r>
                      <a:rPr lang="en-US" sz="2000" b="0" i="1" dirty="0" smtClean="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oMath>
                </a14:m>
                <a:endParaRPr lang="en-US" sz="2000" b="0" i="1" dirty="0">
                  <a:solidFill>
                    <a:srgbClr val="252525"/>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856016" y="3325298"/>
                <a:ext cx="5670807" cy="707886"/>
              </a:xfrm>
              <a:prstGeom prst="rect">
                <a:avLst/>
              </a:prstGeom>
              <a:blipFill>
                <a:blip r:embed="rId11"/>
                <a:stretch>
                  <a:fillRect l="-1074" t="-4274" b="-13675"/>
                </a:stretch>
              </a:blipFill>
            </p:spPr>
            <p:txBody>
              <a:bodyPr/>
              <a:lstStyle/>
              <a:p>
                <a:r>
                  <a:rPr lang="LID4096">
                    <a:noFill/>
                  </a:rPr>
                  <a:t> </a:t>
                </a:r>
              </a:p>
            </p:txBody>
          </p:sp>
        </mc:Fallback>
      </mc:AlternateContent>
      <p:sp>
        <p:nvSpPr>
          <p:cNvPr id="69" name="Oval 68">
            <a:extLst>
              <a:ext uri="{FF2B5EF4-FFF2-40B4-BE49-F238E27FC236}">
                <a16:creationId xmlns:a16="http://schemas.microsoft.com/office/drawing/2014/main" id="{4E72E5C2-52D2-4321-9F81-DFC35BE299C8}"/>
              </a:ext>
            </a:extLst>
          </p:cNvPr>
          <p:cNvSpPr/>
          <p:nvPr/>
        </p:nvSpPr>
        <p:spPr bwMode="auto">
          <a:xfrm>
            <a:off x="11501606" y="1371598"/>
            <a:ext cx="217643" cy="223937"/>
          </a:xfrm>
          <a:prstGeom prst="ellipse">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9AE57A6F-27C9-4DB6-8097-E7F40A82059E}"/>
                  </a:ext>
                </a:extLst>
              </p:cNvPr>
              <p:cNvSpPr/>
              <p:nvPr/>
            </p:nvSpPr>
            <p:spPr>
              <a:xfrm>
                <a:off x="9026727" y="821452"/>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70" name="Rectangle 69">
                <a:extLst>
                  <a:ext uri="{FF2B5EF4-FFF2-40B4-BE49-F238E27FC236}">
                    <a16:creationId xmlns:a16="http://schemas.microsoft.com/office/drawing/2014/main" id="{9AE57A6F-27C9-4DB6-8097-E7F40A82059E}"/>
                  </a:ext>
                </a:extLst>
              </p:cNvPr>
              <p:cNvSpPr>
                <a:spLocks noRot="1" noChangeAspect="1" noMove="1" noResize="1" noEditPoints="1" noAdjustHandles="1" noChangeArrowheads="1" noChangeShapeType="1" noTextEdit="1"/>
              </p:cNvSpPr>
              <p:nvPr/>
            </p:nvSpPr>
            <p:spPr>
              <a:xfrm>
                <a:off x="9026727" y="821452"/>
                <a:ext cx="2797552" cy="400110"/>
              </a:xfrm>
              <a:prstGeom prst="rect">
                <a:avLst/>
              </a:prstGeom>
              <a:blipFill>
                <a:blip r:embed="rId12"/>
                <a:stretch>
                  <a:fillRect b="-1846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AD3AF620-C741-4737-85FF-D1886A36547C}"/>
                  </a:ext>
                </a:extLst>
              </p:cNvPr>
              <p:cNvSpPr/>
              <p:nvPr/>
            </p:nvSpPr>
            <p:spPr>
              <a:xfrm>
                <a:off x="8951887" y="1376430"/>
                <a:ext cx="910569"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71" name="Rectangle 70">
                <a:extLst>
                  <a:ext uri="{FF2B5EF4-FFF2-40B4-BE49-F238E27FC236}">
                    <a16:creationId xmlns:a16="http://schemas.microsoft.com/office/drawing/2014/main" id="{AD3AF620-C741-4737-85FF-D1886A36547C}"/>
                  </a:ext>
                </a:extLst>
              </p:cNvPr>
              <p:cNvSpPr>
                <a:spLocks noRot="1" noChangeAspect="1" noMove="1" noResize="1" noEditPoints="1" noAdjustHandles="1" noChangeArrowheads="1" noChangeShapeType="1" noTextEdit="1"/>
              </p:cNvSpPr>
              <p:nvPr/>
            </p:nvSpPr>
            <p:spPr>
              <a:xfrm>
                <a:off x="8951887" y="1376430"/>
                <a:ext cx="910569" cy="461665"/>
              </a:xfrm>
              <a:prstGeom prst="rect">
                <a:avLst/>
              </a:prstGeom>
              <a:blipFill>
                <a:blip r:embed="rId13"/>
                <a:stretch>
                  <a:fillRect l="-667" r="-11333" b="-1973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B29EB026-B03A-4370-BD78-9E3B7F942D9D}"/>
                  </a:ext>
                </a:extLst>
              </p:cNvPr>
              <p:cNvSpPr/>
              <p:nvPr/>
            </p:nvSpPr>
            <p:spPr>
              <a:xfrm>
                <a:off x="9848219" y="1259199"/>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𝓇</m:t>
                          </m:r>
                        </m:e>
                        <m:sub>
                          <m:r>
                            <a:rPr lang="en-US" sz="2400" b="0" i="1">
                              <a:latin typeface="Cambria Math"/>
                              <a:ea typeface="Cambria Math" panose="02040503050406030204" pitchFamily="18" charset="0"/>
                            </a:rPr>
                            <m:t>+</m:t>
                          </m:r>
                        </m:sub>
                      </m:sSub>
                    </m:oMath>
                  </m:oMathPara>
                </a14:m>
                <a:endParaRPr lang="en-US" sz="2400" b="0" dirty="0">
                  <a:ea typeface="Cambria Math" panose="02040503050406030204" pitchFamily="18" charset="0"/>
                </a:endParaRPr>
              </a:p>
            </p:txBody>
          </p:sp>
        </mc:Choice>
        <mc:Fallback xmlns="">
          <p:sp>
            <p:nvSpPr>
              <p:cNvPr id="72" name="Rectangle 71">
                <a:extLst>
                  <a:ext uri="{FF2B5EF4-FFF2-40B4-BE49-F238E27FC236}">
                    <a16:creationId xmlns:a16="http://schemas.microsoft.com/office/drawing/2014/main" id="{B29EB026-B03A-4370-BD78-9E3B7F942D9D}"/>
                  </a:ext>
                </a:extLst>
              </p:cNvPr>
              <p:cNvSpPr>
                <a:spLocks noRot="1" noChangeAspect="1" noMove="1" noResize="1" noEditPoints="1" noAdjustHandles="1" noChangeArrowheads="1" noChangeShapeType="1" noTextEdit="1"/>
              </p:cNvSpPr>
              <p:nvPr/>
            </p:nvSpPr>
            <p:spPr>
              <a:xfrm>
                <a:off x="9848219" y="1259199"/>
                <a:ext cx="464828" cy="461665"/>
              </a:xfrm>
              <a:prstGeom prst="rect">
                <a:avLst/>
              </a:prstGeom>
              <a:blipFill>
                <a:blip r:embed="rId14"/>
                <a:stretch>
                  <a:fillRect r="-13158" b="-5333"/>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28C2C4A9-3D2D-45A8-BC14-5725DFE614DE}"/>
                  </a:ext>
                </a:extLst>
              </p:cNvPr>
              <p:cNvSpPr/>
              <p:nvPr/>
            </p:nvSpPr>
            <p:spPr>
              <a:xfrm>
                <a:off x="9109353" y="2279541"/>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73" name="Rectangle 72">
                <a:extLst>
                  <a:ext uri="{FF2B5EF4-FFF2-40B4-BE49-F238E27FC236}">
                    <a16:creationId xmlns:a16="http://schemas.microsoft.com/office/drawing/2014/main" id="{28C2C4A9-3D2D-45A8-BC14-5725DFE614DE}"/>
                  </a:ext>
                </a:extLst>
              </p:cNvPr>
              <p:cNvSpPr>
                <a:spLocks noRot="1" noChangeAspect="1" noMove="1" noResize="1" noEditPoints="1" noAdjustHandles="1" noChangeArrowheads="1" noChangeShapeType="1" noTextEdit="1"/>
              </p:cNvSpPr>
              <p:nvPr/>
            </p:nvSpPr>
            <p:spPr>
              <a:xfrm>
                <a:off x="9109353" y="2279541"/>
                <a:ext cx="341003" cy="461665"/>
              </a:xfrm>
              <a:prstGeom prst="rect">
                <a:avLst/>
              </a:prstGeom>
              <a:blipFill>
                <a:blip r:embed="rId15"/>
                <a:stretch>
                  <a:fillRect l="-3571" r="-8929"/>
                </a:stretch>
              </a:blipFill>
              <a:ln w="19050">
                <a:noFill/>
              </a:ln>
            </p:spPr>
            <p:txBody>
              <a:bodyPr/>
              <a:lstStyle/>
              <a:p>
                <a:r>
                  <a:rPr lang="en-US">
                    <a:noFill/>
                  </a:rPr>
                  <a:t> </a:t>
                </a:r>
              </a:p>
            </p:txBody>
          </p:sp>
        </mc:Fallback>
      </mc:AlternateContent>
      <p:sp>
        <p:nvSpPr>
          <p:cNvPr id="74" name="Freeform 2">
            <a:extLst>
              <a:ext uri="{FF2B5EF4-FFF2-40B4-BE49-F238E27FC236}">
                <a16:creationId xmlns:a16="http://schemas.microsoft.com/office/drawing/2014/main" id="{F069DFBB-FC67-4C6E-A027-91011BF8EF7B}"/>
              </a:ext>
            </a:extLst>
          </p:cNvPr>
          <p:cNvSpPr/>
          <p:nvPr/>
        </p:nvSpPr>
        <p:spPr bwMode="auto">
          <a:xfrm>
            <a:off x="8993155" y="2618015"/>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711E6F1C-B555-449B-986C-2FABFDA45D24}"/>
                  </a:ext>
                </a:extLst>
              </p:cNvPr>
              <p:cNvSpPr/>
              <p:nvPr/>
            </p:nvSpPr>
            <p:spPr>
              <a:xfrm>
                <a:off x="10506805" y="2436022"/>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𝓇</m:t>
                          </m:r>
                        </m:e>
                        <m:sub>
                          <m:r>
                            <a:rPr lang="en-US" sz="2400" b="0" i="1">
                              <a:latin typeface="Cambria Math"/>
                              <a:ea typeface="Cambria Math" panose="02040503050406030204" pitchFamily="18" charset="0"/>
                            </a:rPr>
                            <m:t>−</m:t>
                          </m:r>
                        </m:sub>
                      </m:sSub>
                    </m:oMath>
                  </m:oMathPara>
                </a14:m>
                <a:endParaRPr lang="en-US" sz="2400" b="0" dirty="0">
                  <a:ea typeface="Cambria Math" panose="02040503050406030204" pitchFamily="18" charset="0"/>
                </a:endParaRPr>
              </a:p>
            </p:txBody>
          </p:sp>
        </mc:Choice>
        <mc:Fallback xmlns="">
          <p:sp>
            <p:nvSpPr>
              <p:cNvPr id="75" name="Rectangle 74">
                <a:extLst>
                  <a:ext uri="{FF2B5EF4-FFF2-40B4-BE49-F238E27FC236}">
                    <a16:creationId xmlns:a16="http://schemas.microsoft.com/office/drawing/2014/main" id="{711E6F1C-B555-449B-986C-2FABFDA45D24}"/>
                  </a:ext>
                </a:extLst>
              </p:cNvPr>
              <p:cNvSpPr>
                <a:spLocks noRot="1" noChangeAspect="1" noMove="1" noResize="1" noEditPoints="1" noAdjustHandles="1" noChangeArrowheads="1" noChangeShapeType="1" noTextEdit="1"/>
              </p:cNvSpPr>
              <p:nvPr/>
            </p:nvSpPr>
            <p:spPr>
              <a:xfrm>
                <a:off x="10506805" y="2436022"/>
                <a:ext cx="464828" cy="461665"/>
              </a:xfrm>
              <a:prstGeom prst="rect">
                <a:avLst/>
              </a:prstGeom>
              <a:blipFill>
                <a:blip r:embed="rId1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56D01A6A-9647-4206-B00C-F9EB0F1FBC0F}"/>
                  </a:ext>
                </a:extLst>
              </p:cNvPr>
              <p:cNvSpPr/>
              <p:nvPr/>
            </p:nvSpPr>
            <p:spPr>
              <a:xfrm>
                <a:off x="11404877" y="30320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𝑦</m:t>
                      </m:r>
                    </m:oMath>
                  </m:oMathPara>
                </a14:m>
                <a:endParaRPr lang="en-US" sz="2400" b="0" dirty="0">
                  <a:ea typeface="Cambria Math" panose="02040503050406030204" pitchFamily="18" charset="0"/>
                </a:endParaRPr>
              </a:p>
            </p:txBody>
          </p:sp>
        </mc:Choice>
        <mc:Fallback xmlns="">
          <p:sp>
            <p:nvSpPr>
              <p:cNvPr id="76" name="Rectangle 75">
                <a:extLst>
                  <a:ext uri="{FF2B5EF4-FFF2-40B4-BE49-F238E27FC236}">
                    <a16:creationId xmlns:a16="http://schemas.microsoft.com/office/drawing/2014/main" id="{56D01A6A-9647-4206-B00C-F9EB0F1FBC0F}"/>
                  </a:ext>
                </a:extLst>
              </p:cNvPr>
              <p:cNvSpPr>
                <a:spLocks noRot="1" noChangeAspect="1" noMove="1" noResize="1" noEditPoints="1" noAdjustHandles="1" noChangeArrowheads="1" noChangeShapeType="1" noTextEdit="1"/>
              </p:cNvSpPr>
              <p:nvPr/>
            </p:nvSpPr>
            <p:spPr>
              <a:xfrm>
                <a:off x="11404877" y="3032016"/>
                <a:ext cx="464828" cy="461665"/>
              </a:xfrm>
              <a:prstGeom prst="rect">
                <a:avLst/>
              </a:prstGeom>
              <a:blipFill>
                <a:blip r:embed="rId17"/>
                <a:stretch>
                  <a:fillRect l="-3947" b="-1315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28677123-1E5C-4355-BBC0-A10211A0E1D6}"/>
                  </a:ext>
                </a:extLst>
              </p:cNvPr>
              <p:cNvSpPr/>
              <p:nvPr/>
            </p:nvSpPr>
            <p:spPr>
              <a:xfrm>
                <a:off x="8671202" y="10127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𝑧</m:t>
                      </m:r>
                    </m:oMath>
                  </m:oMathPara>
                </a14:m>
                <a:endParaRPr lang="en-US" sz="2400" b="0" dirty="0">
                  <a:ea typeface="Cambria Math" panose="02040503050406030204" pitchFamily="18" charset="0"/>
                </a:endParaRPr>
              </a:p>
            </p:txBody>
          </p:sp>
        </mc:Choice>
        <mc:Fallback xmlns="">
          <p:sp>
            <p:nvSpPr>
              <p:cNvPr id="77" name="Rectangle 76">
                <a:extLst>
                  <a:ext uri="{FF2B5EF4-FFF2-40B4-BE49-F238E27FC236}">
                    <a16:creationId xmlns:a16="http://schemas.microsoft.com/office/drawing/2014/main" id="{28677123-1E5C-4355-BBC0-A10211A0E1D6}"/>
                  </a:ext>
                </a:extLst>
              </p:cNvPr>
              <p:cNvSpPr>
                <a:spLocks noRot="1" noChangeAspect="1" noMove="1" noResize="1" noEditPoints="1" noAdjustHandles="1" noChangeArrowheads="1" noChangeShapeType="1" noTextEdit="1"/>
              </p:cNvSpPr>
              <p:nvPr/>
            </p:nvSpPr>
            <p:spPr>
              <a:xfrm>
                <a:off x="8671202" y="1012716"/>
                <a:ext cx="464828" cy="461665"/>
              </a:xfrm>
              <a:prstGeom prst="rect">
                <a:avLst/>
              </a:prstGeom>
              <a:blipFill>
                <a:blip r:embed="rId18"/>
                <a:stretch>
                  <a:fillRect/>
                </a:stretch>
              </a:blipFill>
              <a:ln w="19050">
                <a:noFill/>
              </a:ln>
            </p:spPr>
            <p:txBody>
              <a:bodyPr/>
              <a:lstStyle/>
              <a:p>
                <a:r>
                  <a:rPr lang="en-US">
                    <a:noFill/>
                  </a:rPr>
                  <a:t> </a:t>
                </a:r>
              </a:p>
            </p:txBody>
          </p:sp>
        </mc:Fallback>
      </mc:AlternateContent>
      <p:cxnSp>
        <p:nvCxnSpPr>
          <p:cNvPr id="78" name="Straight Arrow Connector 77">
            <a:extLst>
              <a:ext uri="{FF2B5EF4-FFF2-40B4-BE49-F238E27FC236}">
                <a16:creationId xmlns:a16="http://schemas.microsoft.com/office/drawing/2014/main" id="{41FAD8FE-28A2-4975-BF41-3EA13BBC463B}"/>
              </a:ext>
            </a:extLst>
          </p:cNvPr>
          <p:cNvCxnSpPr/>
          <p:nvPr/>
        </p:nvCxnSpPr>
        <p:spPr bwMode="auto">
          <a:xfrm>
            <a:off x="8974106" y="3056165"/>
            <a:ext cx="2676525" cy="9524"/>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Arrow Connector 78">
            <a:extLst>
              <a:ext uri="{FF2B5EF4-FFF2-40B4-BE49-F238E27FC236}">
                <a16:creationId xmlns:a16="http://schemas.microsoft.com/office/drawing/2014/main" id="{66E26274-CCA9-4802-8AD9-D5294647C71F}"/>
              </a:ext>
            </a:extLst>
          </p:cNvPr>
          <p:cNvCxnSpPr>
            <a:cxnSpLocks/>
            <a:stCxn id="91" idx="7"/>
          </p:cNvCxnSpPr>
          <p:nvPr/>
        </p:nvCxnSpPr>
        <p:spPr bwMode="auto">
          <a:xfrm flipV="1">
            <a:off x="9160714" y="1576026"/>
            <a:ext cx="2338878" cy="2480126"/>
          </a:xfrm>
          <a:prstGeom prst="straightConnector1">
            <a:avLst/>
          </a:prstGeom>
          <a:noFill/>
          <a:ln w="28575" cap="flat" cmpd="sng" algn="ctr">
            <a:solidFill>
              <a:srgbClr val="00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Arrow Connector 79">
            <a:extLst>
              <a:ext uri="{FF2B5EF4-FFF2-40B4-BE49-F238E27FC236}">
                <a16:creationId xmlns:a16="http://schemas.microsoft.com/office/drawing/2014/main" id="{39CC7D1A-4EF5-491C-90D9-9C1695C76557}"/>
              </a:ext>
            </a:extLst>
          </p:cNvPr>
          <p:cNvCxnSpPr/>
          <p:nvPr/>
        </p:nvCxnSpPr>
        <p:spPr bwMode="auto">
          <a:xfrm flipV="1">
            <a:off x="8999213" y="1513115"/>
            <a:ext cx="2565693" cy="523875"/>
          </a:xfrm>
          <a:prstGeom prst="straightConnector1">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026F3C2D-4AF1-4AE7-B584-0C52710AB724}"/>
                  </a:ext>
                </a:extLst>
              </p:cNvPr>
              <p:cNvSpPr/>
              <p:nvPr/>
            </p:nvSpPr>
            <p:spPr>
              <a:xfrm>
                <a:off x="9814396" y="1994373"/>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𝐫</m:t>
                          </m:r>
                        </m:e>
                      </m:acc>
                    </m:oMath>
                  </m:oMathPara>
                </a14:m>
                <a:endParaRPr lang="en-US" sz="2400" dirty="0">
                  <a:ea typeface="Cambria Math" panose="02040503050406030204" pitchFamily="18" charset="0"/>
                </a:endParaRPr>
              </a:p>
            </p:txBody>
          </p:sp>
        </mc:Choice>
        <mc:Fallback xmlns="">
          <p:sp>
            <p:nvSpPr>
              <p:cNvPr id="81" name="Rectangle 80">
                <a:extLst>
                  <a:ext uri="{FF2B5EF4-FFF2-40B4-BE49-F238E27FC236}">
                    <a16:creationId xmlns:a16="http://schemas.microsoft.com/office/drawing/2014/main" id="{026F3C2D-4AF1-4AE7-B584-0C52710AB724}"/>
                  </a:ext>
                </a:extLst>
              </p:cNvPr>
              <p:cNvSpPr>
                <a:spLocks noRot="1" noChangeAspect="1" noMove="1" noResize="1" noEditPoints="1" noAdjustHandles="1" noChangeArrowheads="1" noChangeShapeType="1" noTextEdit="1"/>
              </p:cNvSpPr>
              <p:nvPr/>
            </p:nvSpPr>
            <p:spPr>
              <a:xfrm>
                <a:off x="9814396" y="1994373"/>
                <a:ext cx="464828" cy="461665"/>
              </a:xfrm>
              <a:prstGeom prst="rect">
                <a:avLst/>
              </a:prstGeom>
              <a:blipFill>
                <a:blip r:embed="rId19"/>
                <a:stretch>
                  <a:fillRect l="-6579" t="-19737" r="-1842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45FC8EC5-AC6C-4FCB-A935-95C03D0CFEFE}"/>
                  </a:ext>
                </a:extLst>
              </p:cNvPr>
              <p:cNvSpPr/>
              <p:nvPr/>
            </p:nvSpPr>
            <p:spPr>
              <a:xfrm>
                <a:off x="8432095" y="2799931"/>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𝑑</m:t>
                      </m:r>
                    </m:oMath>
                  </m:oMathPara>
                </a14:m>
                <a:endParaRPr lang="en-US" sz="2400" b="0" i="1" dirty="0"/>
              </a:p>
            </p:txBody>
          </p:sp>
        </mc:Choice>
        <mc:Fallback xmlns="">
          <p:sp>
            <p:nvSpPr>
              <p:cNvPr id="82" name="Rectangle 81">
                <a:extLst>
                  <a:ext uri="{FF2B5EF4-FFF2-40B4-BE49-F238E27FC236}">
                    <a16:creationId xmlns:a16="http://schemas.microsoft.com/office/drawing/2014/main" id="{45FC8EC5-AC6C-4FCB-A935-95C03D0CFEFE}"/>
                  </a:ext>
                </a:extLst>
              </p:cNvPr>
              <p:cNvSpPr>
                <a:spLocks noRot="1" noChangeAspect="1" noMove="1" noResize="1" noEditPoints="1" noAdjustHandles="1" noChangeArrowheads="1" noChangeShapeType="1" noTextEdit="1"/>
              </p:cNvSpPr>
              <p:nvPr/>
            </p:nvSpPr>
            <p:spPr>
              <a:xfrm>
                <a:off x="8432095" y="2799931"/>
                <a:ext cx="576028" cy="461665"/>
              </a:xfrm>
              <a:prstGeom prst="rect">
                <a:avLst/>
              </a:prstGeom>
              <a:blipFill>
                <a:blip r:embed="rId20"/>
                <a:stretch>
                  <a:fillRect/>
                </a:stretch>
              </a:blipFill>
              <a:ln w="19050">
                <a:noFill/>
              </a:ln>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DA340878-8FE6-4B70-A59C-8F224091AF4D}"/>
              </a:ext>
            </a:extLst>
          </p:cNvPr>
          <p:cNvCxnSpPr/>
          <p:nvPr/>
        </p:nvCxnSpPr>
        <p:spPr bwMode="auto">
          <a:xfrm flipV="1">
            <a:off x="9031255" y="1503590"/>
            <a:ext cx="2552700" cy="155257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0B8F789D-F91F-4368-9E18-6D188AFD0364}"/>
              </a:ext>
            </a:extLst>
          </p:cNvPr>
          <p:cNvCxnSpPr/>
          <p:nvPr/>
        </p:nvCxnSpPr>
        <p:spPr bwMode="auto">
          <a:xfrm flipV="1">
            <a:off x="8720109" y="2041074"/>
            <a:ext cx="2264" cy="813286"/>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122EB24C-620A-46B9-8322-DEC8AB6B1239}"/>
              </a:ext>
            </a:extLst>
          </p:cNvPr>
          <p:cNvCxnSpPr/>
          <p:nvPr/>
        </p:nvCxnSpPr>
        <p:spPr bwMode="auto">
          <a:xfrm>
            <a:off x="8705142" y="3221754"/>
            <a:ext cx="11788" cy="996461"/>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FA283E84-BC68-4BD0-B29D-A17137C0A788}"/>
              </a:ext>
            </a:extLst>
          </p:cNvPr>
          <p:cNvCxnSpPr/>
          <p:nvPr/>
        </p:nvCxnSpPr>
        <p:spPr bwMode="auto">
          <a:xfrm flipH="1" flipV="1">
            <a:off x="8652977" y="2046514"/>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161BCE18-2528-496C-A129-0EDDEB0DB3E1}"/>
              </a:ext>
            </a:extLst>
          </p:cNvPr>
          <p:cNvCxnSpPr/>
          <p:nvPr/>
        </p:nvCxnSpPr>
        <p:spPr bwMode="auto">
          <a:xfrm flipH="1" flipV="1">
            <a:off x="8625762" y="4201886"/>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21EEDA8D-3978-45B5-8700-B68D0517B481}"/>
              </a:ext>
            </a:extLst>
          </p:cNvPr>
          <p:cNvCxnSpPr/>
          <p:nvPr/>
        </p:nvCxnSpPr>
        <p:spPr bwMode="auto">
          <a:xfrm flipH="1" flipV="1">
            <a:off x="9000376" y="2057941"/>
            <a:ext cx="2304" cy="2024203"/>
          </a:xfrm>
          <a:prstGeom prst="straightConnector1">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BD69F62C-E2EE-4F15-AB04-729903AE8A55}"/>
                  </a:ext>
                </a:extLst>
              </p:cNvPr>
              <p:cNvSpPr/>
              <p:nvPr/>
            </p:nvSpPr>
            <p:spPr>
              <a:xfrm>
                <a:off x="9195261" y="4115353"/>
                <a:ext cx="890353"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89" name="Rectangle 88">
                <a:extLst>
                  <a:ext uri="{FF2B5EF4-FFF2-40B4-BE49-F238E27FC236}">
                    <a16:creationId xmlns:a16="http://schemas.microsoft.com/office/drawing/2014/main" id="{BD69F62C-E2EE-4F15-AB04-729903AE8A55}"/>
                  </a:ext>
                </a:extLst>
              </p:cNvPr>
              <p:cNvSpPr>
                <a:spLocks noRot="1" noChangeAspect="1" noMove="1" noResize="1" noEditPoints="1" noAdjustHandles="1" noChangeArrowheads="1" noChangeShapeType="1" noTextEdit="1"/>
              </p:cNvSpPr>
              <p:nvPr/>
            </p:nvSpPr>
            <p:spPr>
              <a:xfrm>
                <a:off x="9195261" y="4115353"/>
                <a:ext cx="890353" cy="461665"/>
              </a:xfrm>
              <a:prstGeom prst="rect">
                <a:avLst/>
              </a:prstGeom>
              <a:blipFill>
                <a:blip r:embed="rId21"/>
                <a:stretch>
                  <a:fillRect r="-14384" b="-19737"/>
                </a:stretch>
              </a:blipFill>
              <a:ln w="19050">
                <a:noFill/>
              </a:ln>
            </p:spPr>
            <p:txBody>
              <a:bodyPr/>
              <a:lstStyle/>
              <a:p>
                <a:r>
                  <a:rPr lang="en-US">
                    <a:noFill/>
                  </a:rPr>
                  <a:t> </a:t>
                </a:r>
              </a:p>
            </p:txBody>
          </p:sp>
        </mc:Fallback>
      </mc:AlternateContent>
      <p:cxnSp>
        <p:nvCxnSpPr>
          <p:cNvPr id="90" name="Straight Arrow Connector 89">
            <a:extLst>
              <a:ext uri="{FF2B5EF4-FFF2-40B4-BE49-F238E27FC236}">
                <a16:creationId xmlns:a16="http://schemas.microsoft.com/office/drawing/2014/main" id="{15C97DC1-0E72-4907-9A2E-64E969915247}"/>
              </a:ext>
            </a:extLst>
          </p:cNvPr>
          <p:cNvCxnSpPr/>
          <p:nvPr/>
        </p:nvCxnSpPr>
        <p:spPr bwMode="auto">
          <a:xfrm flipH="1" flipV="1">
            <a:off x="8993156" y="1141640"/>
            <a:ext cx="9525" cy="34575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Oval 90">
            <a:extLst>
              <a:ext uri="{FF2B5EF4-FFF2-40B4-BE49-F238E27FC236}">
                <a16:creationId xmlns:a16="http://schemas.microsoft.com/office/drawing/2014/main" id="{3FDE35D4-FA69-4C51-B59C-783403FD339D}"/>
              </a:ext>
            </a:extLst>
          </p:cNvPr>
          <p:cNvSpPr/>
          <p:nvPr/>
        </p:nvSpPr>
        <p:spPr bwMode="auto">
          <a:xfrm>
            <a:off x="8823066" y="3998063"/>
            <a:ext cx="395579" cy="396655"/>
          </a:xfrm>
          <a:prstGeom prst="ellipse">
            <a:avLst/>
          </a:prstGeom>
          <a:solidFill>
            <a:srgbClr val="000099"/>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92" name="Oval 91">
            <a:extLst>
              <a:ext uri="{FF2B5EF4-FFF2-40B4-BE49-F238E27FC236}">
                <a16:creationId xmlns:a16="http://schemas.microsoft.com/office/drawing/2014/main" id="{B588B614-788D-4C68-BE74-020B74E4C6AA}"/>
              </a:ext>
            </a:extLst>
          </p:cNvPr>
          <p:cNvSpPr/>
          <p:nvPr/>
        </p:nvSpPr>
        <p:spPr bwMode="auto">
          <a:xfrm>
            <a:off x="8807000" y="1828800"/>
            <a:ext cx="402314" cy="390243"/>
          </a:xfrm>
          <a:prstGeom prst="ellipse">
            <a:avLst/>
          </a:prstGeom>
          <a:solidFill>
            <a:srgbClr val="FF0000"/>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38" name="Content Placeholder 4">
            <a:extLst>
              <a:ext uri="{FF2B5EF4-FFF2-40B4-BE49-F238E27FC236}">
                <a16:creationId xmlns:a16="http://schemas.microsoft.com/office/drawing/2014/main" id="{4B980DEF-CBE6-4E3C-BD03-0357BA580125}"/>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8</a:t>
            </a:fld>
            <a:endParaRPr lang="en-US" b="0" kern="0" dirty="0"/>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0C0A850F-D682-473D-AD7A-CF3FA70DC29A}"/>
                  </a:ext>
                </a:extLst>
              </p:cNvPr>
              <p:cNvSpPr/>
              <p:nvPr/>
            </p:nvSpPr>
            <p:spPr>
              <a:xfrm>
                <a:off x="11542028" y="1637977"/>
                <a:ext cx="5037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𝒫</m:t>
                      </m:r>
                    </m:oMath>
                  </m:oMathPara>
                </a14:m>
                <a:endParaRPr lang="en-US" sz="2400" dirty="0"/>
              </a:p>
            </p:txBody>
          </p:sp>
        </mc:Choice>
        <mc:Fallback xmlns="">
          <p:sp>
            <p:nvSpPr>
              <p:cNvPr id="39" name="Rectangle 38">
                <a:extLst>
                  <a:ext uri="{FF2B5EF4-FFF2-40B4-BE49-F238E27FC236}">
                    <a16:creationId xmlns:a16="http://schemas.microsoft.com/office/drawing/2014/main" id="{0C0A850F-D682-473D-AD7A-CF3FA70DC29A}"/>
                  </a:ext>
                </a:extLst>
              </p:cNvPr>
              <p:cNvSpPr>
                <a:spLocks noRot="1" noChangeAspect="1" noMove="1" noResize="1" noEditPoints="1" noAdjustHandles="1" noChangeArrowheads="1" noChangeShapeType="1" noTextEdit="1"/>
              </p:cNvSpPr>
              <p:nvPr/>
            </p:nvSpPr>
            <p:spPr>
              <a:xfrm>
                <a:off x="11542028" y="1637977"/>
                <a:ext cx="503791" cy="461665"/>
              </a:xfrm>
              <a:prstGeom prst="rect">
                <a:avLst/>
              </a:prstGeom>
              <a:blipFill>
                <a:blip r:embed="rId22"/>
                <a:stretch>
                  <a:fillRect l="-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53F394E-5AAE-40C0-ADBE-1710CD5814CF}"/>
                  </a:ext>
                </a:extLst>
              </p:cNvPr>
              <p:cNvSpPr/>
              <p:nvPr/>
            </p:nvSpPr>
            <p:spPr>
              <a:xfrm>
                <a:off x="4526880" y="4996442"/>
                <a:ext cx="2549781" cy="865301"/>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sSup>
                        <m:sSupPr>
                          <m:ctrlPr>
                            <a:rPr lang="en-US" sz="2000" b="0" i="1">
                              <a:latin typeface="Cambria Math" panose="02040503050406030204" pitchFamily="18" charset="0"/>
                              <a:ea typeface="Cambria Math" panose="02040503050406030204" pitchFamily="18" charset="0"/>
                            </a:rPr>
                          </m:ctrlPr>
                        </m:sSupPr>
                        <m:e>
                          <m:d>
                            <m:dPr>
                              <m:begChr m:val="["/>
                              <m:endChr m:val="]"/>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1∓</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e>
                        <m:sup>
                          <m:r>
                            <a:rPr lang="en-US" sz="2000" b="0" i="1">
                              <a:latin typeface="Cambria Math" panose="02040503050406030204" pitchFamily="18" charset="0"/>
                              <a:ea typeface="Cambria Math" panose="02040503050406030204" pitchFamily="18" charset="0"/>
                            </a:rPr>
                            <m:t>1/2</m:t>
                          </m:r>
                        </m:sup>
                      </m:sSup>
                    </m:oMath>
                  </m:oMathPara>
                </a14:m>
                <a:endParaRPr lang="en-US" sz="2000" b="0" dirty="0">
                  <a:ea typeface="Cambria Math" panose="02040503050406030204" pitchFamily="18" charset="0"/>
                </a:endParaRPr>
              </a:p>
            </p:txBody>
          </p:sp>
        </mc:Choice>
        <mc:Fallback xmlns="">
          <p:sp>
            <p:nvSpPr>
              <p:cNvPr id="40" name="Rectangle 39">
                <a:extLst>
                  <a:ext uri="{FF2B5EF4-FFF2-40B4-BE49-F238E27FC236}">
                    <a16:creationId xmlns:a16="http://schemas.microsoft.com/office/drawing/2014/main" id="{453F394E-5AAE-40C0-ADBE-1710CD5814CF}"/>
                  </a:ext>
                </a:extLst>
              </p:cNvPr>
              <p:cNvSpPr>
                <a:spLocks noRot="1" noChangeAspect="1" noMove="1" noResize="1" noEditPoints="1" noAdjustHandles="1" noChangeArrowheads="1" noChangeShapeType="1" noTextEdit="1"/>
              </p:cNvSpPr>
              <p:nvPr/>
            </p:nvSpPr>
            <p:spPr>
              <a:xfrm>
                <a:off x="4526880" y="4996442"/>
                <a:ext cx="2549781" cy="865301"/>
              </a:xfrm>
              <a:prstGeom prst="rect">
                <a:avLst/>
              </a:prstGeom>
              <a:blipFill>
                <a:blip r:embed="rId2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EFAF8360-14BC-4403-B621-276A45FC358C}"/>
                  </a:ext>
                </a:extLst>
              </p:cNvPr>
              <p:cNvSpPr/>
              <p:nvPr/>
            </p:nvSpPr>
            <p:spPr>
              <a:xfrm>
                <a:off x="9277045" y="5090367"/>
                <a:ext cx="2442204" cy="78386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1∓</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oMath>
                  </m:oMathPara>
                </a14:m>
                <a:endParaRPr lang="en-US" sz="2000" b="0" dirty="0">
                  <a:ea typeface="Cambria Math" panose="02040503050406030204" pitchFamily="18" charset="0"/>
                </a:endParaRPr>
              </a:p>
            </p:txBody>
          </p:sp>
        </mc:Choice>
        <mc:Fallback xmlns="">
          <p:sp>
            <p:nvSpPr>
              <p:cNvPr id="41" name="Rectangle 40">
                <a:extLst>
                  <a:ext uri="{FF2B5EF4-FFF2-40B4-BE49-F238E27FC236}">
                    <a16:creationId xmlns:a16="http://schemas.microsoft.com/office/drawing/2014/main" id="{EFAF8360-14BC-4403-B621-276A45FC358C}"/>
                  </a:ext>
                </a:extLst>
              </p:cNvPr>
              <p:cNvSpPr>
                <a:spLocks noRot="1" noChangeAspect="1" noMove="1" noResize="1" noEditPoints="1" noAdjustHandles="1" noChangeArrowheads="1" noChangeShapeType="1" noTextEdit="1"/>
              </p:cNvSpPr>
              <p:nvPr/>
            </p:nvSpPr>
            <p:spPr>
              <a:xfrm>
                <a:off x="9277045" y="5090367"/>
                <a:ext cx="2442204" cy="783869"/>
              </a:xfrm>
              <a:prstGeom prst="rect">
                <a:avLst/>
              </a:prstGeom>
              <a:blipFill>
                <a:blip r:embed="rId2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138E1839-FA9C-47D2-BC87-1F83A2C09CD2}"/>
                  </a:ext>
                </a:extLst>
              </p:cNvPr>
              <p:cNvSpPr/>
              <p:nvPr/>
            </p:nvSpPr>
            <p:spPr>
              <a:xfrm>
                <a:off x="6758422" y="5079804"/>
                <a:ext cx="3501142" cy="777264"/>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d>
                        <m:dPr>
                          <m:begChr m:val="["/>
                          <m:endChr m:val="]"/>
                          <m:ctrlPr>
                            <a:rPr lang="en-US" sz="2000" b="0" i="1" smtClean="0">
                              <a:solidFill>
                                <a:srgbClr val="FF0000"/>
                              </a:solidFill>
                              <a:latin typeface="Cambria Math" panose="02040503050406030204" pitchFamily="18" charset="0"/>
                              <a:ea typeface="Cambria Math" panose="02040503050406030204" pitchFamily="18" charset="0"/>
                            </a:rPr>
                          </m:ctrlPr>
                        </m:dPr>
                        <m:e>
                          <m:sSup>
                            <m:sSupPr>
                              <m:ctrlPr>
                                <a:rPr lang="en-US" sz="2000" b="0" i="1">
                                  <a:solidFill>
                                    <a:srgbClr val="FF0000"/>
                                  </a:solidFill>
                                  <a:latin typeface="Cambria Math" panose="02040503050406030204" pitchFamily="18" charset="0"/>
                                  <a:ea typeface="Cambria Math" panose="02040503050406030204" pitchFamily="18" charset="0"/>
                                </a:rPr>
                              </m:ctrlPr>
                            </m:sSupPr>
                            <m:e>
                              <m:d>
                                <m:dPr>
                                  <m:ctrlPr>
                                    <a:rPr lang="en-US" sz="2000" b="0" i="1">
                                      <a:solidFill>
                                        <a:srgbClr val="FF0000"/>
                                      </a:solidFill>
                                      <a:latin typeface="Cambria Math" panose="02040503050406030204" pitchFamily="18" charset="0"/>
                                      <a:ea typeface="Cambria Math" panose="02040503050406030204" pitchFamily="18" charset="0"/>
                                    </a:rPr>
                                  </m:ctrlPr>
                                </m:dPr>
                                <m:e>
                                  <m:r>
                                    <a:rPr lang="en-US" sz="2000" b="0" i="1">
                                      <a:solidFill>
                                        <a:srgbClr val="FF0000"/>
                                      </a:solidFill>
                                      <a:latin typeface="Cambria Math" panose="02040503050406030204" pitchFamily="18" charset="0"/>
                                      <a:ea typeface="Cambria Math" panose="02040503050406030204" pitchFamily="18" charset="0"/>
                                    </a:rPr>
                                    <m:t>1+</m:t>
                                  </m:r>
                                  <m:r>
                                    <a:rPr lang="en-US" sz="2000" b="0" i="1">
                                      <a:solidFill>
                                        <a:srgbClr val="FF0000"/>
                                      </a:solidFill>
                                      <a:latin typeface="Cambria Math" panose="02040503050406030204" pitchFamily="18" charset="0"/>
                                      <a:ea typeface="Cambria Math" panose="02040503050406030204" pitchFamily="18" charset="0"/>
                                    </a:rPr>
                                    <m:t>𝑥</m:t>
                                  </m:r>
                                </m:e>
                              </m:d>
                            </m:e>
                            <m:sup>
                              <m:r>
                                <a:rPr lang="en-US" sz="2000" b="0" i="1">
                                  <a:solidFill>
                                    <a:srgbClr val="FF0000"/>
                                  </a:solidFill>
                                  <a:latin typeface="Cambria Math" panose="02040503050406030204" pitchFamily="18" charset="0"/>
                                  <a:ea typeface="Cambria Math" panose="02040503050406030204" pitchFamily="18" charset="0"/>
                                </a:rPr>
                                <m:t>1/2</m:t>
                              </m:r>
                            </m:sup>
                          </m:sSup>
                          <m:r>
                            <a:rPr lang="en-US" sz="2000" b="0" i="1">
                              <a:solidFill>
                                <a:srgbClr val="FF0000"/>
                              </a:solidFill>
                              <a:latin typeface="Cambria Math" panose="02040503050406030204" pitchFamily="18" charset="0"/>
                              <a:ea typeface="Cambria Math" panose="02040503050406030204" pitchFamily="18" charset="0"/>
                            </a:rPr>
                            <m:t>≅1+</m:t>
                          </m:r>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a:solidFill>
                                    <a:srgbClr val="FF0000"/>
                                  </a:solidFill>
                                  <a:latin typeface="Cambria Math" panose="02040503050406030204" pitchFamily="18" charset="0"/>
                                  <a:ea typeface="Cambria Math" panose="02040503050406030204" pitchFamily="18" charset="0"/>
                                </a:rPr>
                                <m:t>1</m:t>
                              </m:r>
                            </m:num>
                            <m:den>
                              <m:r>
                                <a:rPr lang="en-US" sz="2000" b="0" i="1">
                                  <a:solidFill>
                                    <a:srgbClr val="FF0000"/>
                                  </a:solidFill>
                                  <a:latin typeface="Cambria Math" panose="02040503050406030204" pitchFamily="18" charset="0"/>
                                  <a:ea typeface="Cambria Math" panose="02040503050406030204" pitchFamily="18" charset="0"/>
                                </a:rPr>
                                <m:t>2</m:t>
                              </m:r>
                            </m:den>
                          </m:f>
                          <m:r>
                            <a:rPr lang="en-US" sz="2000" b="0" i="1">
                              <a:solidFill>
                                <a:srgbClr val="FF0000"/>
                              </a:solidFill>
                              <a:latin typeface="Cambria Math" panose="02040503050406030204" pitchFamily="18" charset="0"/>
                              <a:ea typeface="Cambria Math" panose="02040503050406030204" pitchFamily="18" charset="0"/>
                            </a:rPr>
                            <m:t>𝑥</m:t>
                          </m:r>
                        </m:e>
                      </m:d>
                    </m:oMath>
                  </m:oMathPara>
                </a14:m>
                <a:endParaRPr lang="en-US" sz="2000" b="0" dirty="0">
                  <a:solidFill>
                    <a:srgbClr val="FF0000"/>
                  </a:solidFill>
                  <a:ea typeface="Cambria Math" panose="02040503050406030204" pitchFamily="18" charset="0"/>
                </a:endParaRPr>
              </a:p>
            </p:txBody>
          </p:sp>
        </mc:Choice>
        <mc:Fallback xmlns="">
          <p:sp>
            <p:nvSpPr>
              <p:cNvPr id="42" name="Rectangle 41">
                <a:extLst>
                  <a:ext uri="{FF2B5EF4-FFF2-40B4-BE49-F238E27FC236}">
                    <a16:creationId xmlns:a16="http://schemas.microsoft.com/office/drawing/2014/main" id="{138E1839-FA9C-47D2-BC87-1F83A2C09CD2}"/>
                  </a:ext>
                </a:extLst>
              </p:cNvPr>
              <p:cNvSpPr>
                <a:spLocks noRot="1" noChangeAspect="1" noMove="1" noResize="1" noEditPoints="1" noAdjustHandles="1" noChangeArrowheads="1" noChangeShapeType="1" noTextEdit="1"/>
              </p:cNvSpPr>
              <p:nvPr/>
            </p:nvSpPr>
            <p:spPr>
              <a:xfrm>
                <a:off x="6758422" y="5079804"/>
                <a:ext cx="3501142" cy="777264"/>
              </a:xfrm>
              <a:prstGeom prst="rect">
                <a:avLst/>
              </a:prstGeom>
              <a:blipFill>
                <a:blip r:embed="rId2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B3DACA78-277D-4C42-80A6-D98DDA9742E5}"/>
                  </a:ext>
                </a:extLst>
              </p:cNvPr>
              <p:cNvSpPr/>
              <p:nvPr/>
            </p:nvSpPr>
            <p:spPr>
              <a:xfrm>
                <a:off x="3350070" y="6166097"/>
                <a:ext cx="2819288" cy="400110"/>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d>
                        <m:dPr>
                          <m:begChr m:val="["/>
                          <m:endChr m:val="]"/>
                          <m:ctrlPr>
                            <a:rPr lang="en-US" sz="2000" b="0" i="1">
                              <a:solidFill>
                                <a:srgbClr val="FF0000"/>
                              </a:solidFill>
                              <a:latin typeface="Cambria Math" panose="02040503050406030204" pitchFamily="18" charset="0"/>
                              <a:ea typeface="Cambria Math" panose="02040503050406030204" pitchFamily="18" charset="0"/>
                            </a:rPr>
                          </m:ctrlPr>
                        </m:dPr>
                        <m:e>
                          <m:sSup>
                            <m:sSupPr>
                              <m:ctrlPr>
                                <a:rPr lang="en-US" sz="2000" b="0" i="1">
                                  <a:solidFill>
                                    <a:srgbClr val="FF0000"/>
                                  </a:solidFill>
                                  <a:latin typeface="Cambria Math" panose="02040503050406030204" pitchFamily="18" charset="0"/>
                                  <a:ea typeface="Cambria Math" panose="02040503050406030204" pitchFamily="18" charset="0"/>
                                </a:rPr>
                              </m:ctrlPr>
                            </m:sSupPr>
                            <m:e>
                              <m:d>
                                <m:dPr>
                                  <m:ctrlPr>
                                    <a:rPr lang="en-US" sz="2000" b="0" i="1">
                                      <a:solidFill>
                                        <a:srgbClr val="FF0000"/>
                                      </a:solidFill>
                                      <a:latin typeface="Cambria Math" panose="02040503050406030204" pitchFamily="18" charset="0"/>
                                      <a:ea typeface="Cambria Math" panose="02040503050406030204" pitchFamily="18" charset="0"/>
                                    </a:rPr>
                                  </m:ctrlPr>
                                </m:dPr>
                                <m:e>
                                  <m:r>
                                    <a:rPr lang="en-US" sz="2000" b="0" i="1">
                                      <a:solidFill>
                                        <a:srgbClr val="FF0000"/>
                                      </a:solidFill>
                                      <a:latin typeface="Cambria Math"/>
                                      <a:ea typeface="Cambria Math" panose="02040503050406030204" pitchFamily="18" charset="0"/>
                                    </a:rPr>
                                    <m:t>1+</m:t>
                                  </m:r>
                                  <m:r>
                                    <a:rPr lang="en-US" sz="2000" b="0" i="1">
                                      <a:solidFill>
                                        <a:srgbClr val="FF0000"/>
                                      </a:solidFill>
                                      <a:latin typeface="Cambria Math"/>
                                      <a:ea typeface="Cambria Math" panose="02040503050406030204" pitchFamily="18" charset="0"/>
                                    </a:rPr>
                                    <m:t>𝑥</m:t>
                                  </m:r>
                                </m:e>
                              </m:d>
                            </m:e>
                            <m:sup>
                              <m:r>
                                <a:rPr lang="en-US" sz="2000" b="0" i="1">
                                  <a:solidFill>
                                    <a:srgbClr val="FF0000"/>
                                  </a:solidFill>
                                  <a:latin typeface="Cambria Math"/>
                                  <a:ea typeface="Cambria Math" panose="02040503050406030204" pitchFamily="18" charset="0"/>
                                </a:rPr>
                                <m:t>−1</m:t>
                              </m:r>
                            </m:sup>
                          </m:sSup>
                          <m:r>
                            <a:rPr lang="en-US" sz="2000" b="0" i="1">
                              <a:solidFill>
                                <a:srgbClr val="FF0000"/>
                              </a:solidFill>
                              <a:latin typeface="Cambria Math" panose="02040503050406030204" pitchFamily="18" charset="0"/>
                              <a:ea typeface="Cambria Math" panose="02040503050406030204" pitchFamily="18" charset="0"/>
                            </a:rPr>
                            <m:t>≅</m:t>
                          </m:r>
                          <m:r>
                            <a:rPr lang="en-US" sz="2000" b="0" i="1">
                              <a:solidFill>
                                <a:srgbClr val="FF0000"/>
                              </a:solidFill>
                              <a:latin typeface="Cambria Math"/>
                              <a:ea typeface="Cambria Math" panose="02040503050406030204" pitchFamily="18" charset="0"/>
                            </a:rPr>
                            <m:t>1−</m:t>
                          </m:r>
                          <m:r>
                            <a:rPr lang="en-US" sz="2000" b="0" i="1">
                              <a:solidFill>
                                <a:srgbClr val="FF0000"/>
                              </a:solidFill>
                              <a:latin typeface="Cambria Math"/>
                              <a:ea typeface="Cambria Math" panose="02040503050406030204" pitchFamily="18" charset="0"/>
                            </a:rPr>
                            <m:t>𝑥</m:t>
                          </m:r>
                        </m:e>
                      </m:d>
                    </m:oMath>
                  </m:oMathPara>
                </a14:m>
                <a:endParaRPr lang="en-US" sz="2000" b="0" dirty="0">
                  <a:ea typeface="Cambria Math" panose="02040503050406030204" pitchFamily="18" charset="0"/>
                </a:endParaRPr>
              </a:p>
            </p:txBody>
          </p:sp>
        </mc:Choice>
        <mc:Fallback xmlns="">
          <p:sp>
            <p:nvSpPr>
              <p:cNvPr id="43" name="Rectangle 42">
                <a:extLst>
                  <a:ext uri="{FF2B5EF4-FFF2-40B4-BE49-F238E27FC236}">
                    <a16:creationId xmlns:a16="http://schemas.microsoft.com/office/drawing/2014/main" id="{B3DACA78-277D-4C42-80A6-D98DDA9742E5}"/>
                  </a:ext>
                </a:extLst>
              </p:cNvPr>
              <p:cNvSpPr>
                <a:spLocks noRot="1" noChangeAspect="1" noMove="1" noResize="1" noEditPoints="1" noAdjustHandles="1" noChangeArrowheads="1" noChangeShapeType="1" noTextEdit="1"/>
              </p:cNvSpPr>
              <p:nvPr/>
            </p:nvSpPr>
            <p:spPr>
              <a:xfrm>
                <a:off x="3350070" y="6166097"/>
                <a:ext cx="2819288" cy="400110"/>
              </a:xfrm>
              <a:prstGeom prst="rect">
                <a:avLst/>
              </a:prstGeom>
              <a:blipFill>
                <a:blip r:embed="rId26"/>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454C1CDE-3B55-4E8E-A5DC-1B098E12E001}"/>
                  </a:ext>
                </a:extLst>
              </p:cNvPr>
              <p:cNvSpPr/>
              <p:nvPr/>
            </p:nvSpPr>
            <p:spPr>
              <a:xfrm>
                <a:off x="5847113" y="5966767"/>
                <a:ext cx="4712693" cy="78386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𝑟</m:t>
                          </m:r>
                        </m:den>
                      </m:f>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1±</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oMath>
                  </m:oMathPara>
                </a14:m>
                <a:endParaRPr lang="en-US" sz="2000" b="0" dirty="0">
                  <a:ea typeface="Cambria Math" panose="02040503050406030204" pitchFamily="18" charset="0"/>
                </a:endParaRPr>
              </a:p>
            </p:txBody>
          </p:sp>
        </mc:Choice>
        <mc:Fallback xmlns="">
          <p:sp>
            <p:nvSpPr>
              <p:cNvPr id="44" name="Rectangle 43">
                <a:extLst>
                  <a:ext uri="{FF2B5EF4-FFF2-40B4-BE49-F238E27FC236}">
                    <a16:creationId xmlns:a16="http://schemas.microsoft.com/office/drawing/2014/main" id="{454C1CDE-3B55-4E8E-A5DC-1B098E12E001}"/>
                  </a:ext>
                </a:extLst>
              </p:cNvPr>
              <p:cNvSpPr>
                <a:spLocks noRot="1" noChangeAspect="1" noMove="1" noResize="1" noEditPoints="1" noAdjustHandles="1" noChangeArrowheads="1" noChangeShapeType="1" noTextEdit="1"/>
              </p:cNvSpPr>
              <p:nvPr/>
            </p:nvSpPr>
            <p:spPr>
              <a:xfrm>
                <a:off x="5847113" y="5966767"/>
                <a:ext cx="4712693" cy="783869"/>
              </a:xfrm>
              <a:prstGeom prst="rect">
                <a:avLst/>
              </a:prstGeom>
              <a:blipFill>
                <a:blip r:embed="rId27"/>
                <a:stretch>
                  <a:fillRect/>
                </a:stretch>
              </a:blipFill>
              <a:ln w="19050">
                <a:noFill/>
              </a:ln>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41B779A5-A729-4368-84A2-FC6FE836152D}"/>
              </a:ext>
            </a:extLst>
          </p:cNvPr>
          <p:cNvCxnSpPr/>
          <p:nvPr/>
        </p:nvCxnSpPr>
        <p:spPr bwMode="auto">
          <a:xfrm>
            <a:off x="3792207" y="5195391"/>
            <a:ext cx="403821" cy="479223"/>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FE75E3A5-0455-4C95-90E6-BF691ABD8F38}"/>
              </a:ext>
            </a:extLst>
          </p:cNvPr>
          <p:cNvCxnSpPr/>
          <p:nvPr/>
        </p:nvCxnSpPr>
        <p:spPr bwMode="auto">
          <a:xfrm flipV="1">
            <a:off x="3727224" y="5175700"/>
            <a:ext cx="594128" cy="518605"/>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3953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 grpId="0"/>
      <p:bldP spid="3" grpId="0"/>
      <p:bldP spid="5" grpId="0" animBg="1"/>
      <p:bldP spid="20" grpId="0"/>
      <p:bldP spid="21" grpId="0"/>
      <p:bldP spid="15" grpId="0"/>
      <p:bldP spid="16" grpId="0"/>
      <p:bldP spid="72" grpId="0"/>
      <p:bldP spid="73" grpId="0"/>
      <p:bldP spid="74" grpId="0" animBg="1"/>
      <p:bldP spid="75" grpId="0"/>
      <p:bldP spid="40" grpId="0"/>
      <p:bldP spid="41" grpId="0"/>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335342" y="2350783"/>
                <a:ext cx="2247268" cy="439736"/>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dirty="0" smtClean="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a:solidFill>
                                    <a:schemeClr val="accent1">
                                      <a:lumMod val="50000"/>
                                    </a:schemeClr>
                                  </a:solidFill>
                                  <a:latin typeface="Cambria Math" panose="02040503050406030204" pitchFamily="18" charset="0"/>
                                  <a:ea typeface="Cambria Math" panose="02040503050406030204" pitchFamily="18" charset="0"/>
                                </a:rPr>
                                <m:t>𝑡</m:t>
                              </m:r>
                              <m:r>
                                <a:rPr lang="en-US" sz="2000" b="0" i="1">
                                  <a:solidFill>
                                    <a:schemeClr val="accent1">
                                      <a:lumMod val="50000"/>
                                    </a:schemeClr>
                                  </a:solidFill>
                                  <a:latin typeface="Cambria Math" panose="02040503050406030204" pitchFamily="18" charset="0"/>
                                  <a:ea typeface="Cambria Math" panose="02040503050406030204" pitchFamily="18" charset="0"/>
                                </a:rPr>
                                <m:t>−</m:t>
                              </m:r>
                              <m:sSub>
                                <m:sSubPr>
                                  <m:ctrlPr>
                                    <a:rPr lang="en-US" sz="2000" b="0" i="1">
                                      <a:solidFill>
                                        <a:schemeClr val="accent1">
                                          <a:lumMod val="50000"/>
                                        </a:schemeClr>
                                      </a:solidFill>
                                      <a:latin typeface="Cambria Math" panose="02040503050406030204" pitchFamily="18" charset="0"/>
                                      <a:ea typeface="Cambria Math" panose="02040503050406030204" pitchFamily="18" charset="0"/>
                                    </a:rPr>
                                  </m:ctrlPr>
                                </m:sSubPr>
                                <m:e>
                                  <m:r>
                                    <a:rPr lang="en-US" sz="2000" b="0" i="1">
                                      <a:solidFill>
                                        <a:schemeClr val="accent1">
                                          <a:lumMod val="50000"/>
                                        </a:schemeClr>
                                      </a:solidFill>
                                      <a:latin typeface="Cambria Math" panose="02040503050406030204" pitchFamily="18" charset="0"/>
                                      <a:ea typeface="Cambria Math" panose="02040503050406030204" pitchFamily="18" charset="0"/>
                                    </a:rPr>
                                    <m:t>𝓇</m:t>
                                  </m:r>
                                </m:e>
                                <m:sub>
                                  <m:r>
                                    <a:rPr lang="en-US" sz="2000" b="0" i="1">
                                      <a:solidFill>
                                        <a:schemeClr val="accent1">
                                          <a:lumMod val="50000"/>
                                        </a:schemeClr>
                                      </a:solidFill>
                                      <a:latin typeface="Cambria Math" panose="02040503050406030204" pitchFamily="18" charset="0"/>
                                      <a:ea typeface="Cambria Math" panose="02040503050406030204" pitchFamily="18" charset="0"/>
                                    </a:rPr>
                                    <m:t>±</m:t>
                                  </m:r>
                                </m:sub>
                              </m:sSub>
                              <m:r>
                                <a:rPr lang="en-US" sz="2000" b="0" i="1">
                                  <a:solidFill>
                                    <a:schemeClr val="accent1">
                                      <a:lumMod val="50000"/>
                                    </a:schemeClr>
                                  </a:solidFill>
                                  <a:latin typeface="Cambria Math" panose="02040503050406030204" pitchFamily="18" charset="0"/>
                                  <a:ea typeface="Cambria Math" panose="02040503050406030204" pitchFamily="18" charset="0"/>
                                </a:rPr>
                                <m:t>/</m:t>
                              </m:r>
                              <m:r>
                                <a:rPr lang="en-US" sz="2000" b="0" i="1">
                                  <a:solidFill>
                                    <a:schemeClr val="accent1">
                                      <a:lumMod val="50000"/>
                                    </a:schemeClr>
                                  </a:solidFill>
                                  <a:latin typeface="Cambria Math" panose="02040503050406030204" pitchFamily="18" charset="0"/>
                                  <a:ea typeface="Cambria Math" panose="02040503050406030204" pitchFamily="18" charset="0"/>
                                </a:rPr>
                                <m:t>𝑐</m:t>
                              </m:r>
                            </m:e>
                          </m:d>
                        </m:e>
                      </m:d>
                    </m:oMath>
                  </m:oMathPara>
                </a14:m>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335342" y="2350783"/>
                <a:ext cx="2247268" cy="439736"/>
              </a:xfrm>
              <a:prstGeom prst="rect">
                <a:avLst/>
              </a:prstGeom>
              <a:blipFill>
                <a:blip r:embed="rId3"/>
                <a:stretch>
                  <a:fillRect b="-555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44750" y="1530756"/>
                <a:ext cx="2742768" cy="783869"/>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𝑟</m:t>
                      </m:r>
                      <m:d>
                        <m:dPr>
                          <m:ctrlPr>
                            <a:rPr lang="en-US" sz="2000" b="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1∓</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𝑟</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oMath>
                  </m:oMathPara>
                </a14:m>
                <a:endParaRPr lang="en-US" sz="2000" b="0" dirty="0">
                  <a:ea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44750" y="1530756"/>
                <a:ext cx="2742768" cy="783869"/>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21061" y="4315997"/>
                <a:ext cx="4255459" cy="400110"/>
              </a:xfrm>
              <a:prstGeom prst="rect">
                <a:avLst/>
              </a:prstGeom>
              <a:ln w="19050">
                <a:solidFill>
                  <a:srgbClr val="FF0000"/>
                </a:solidFill>
              </a:ln>
            </p:spPr>
            <p:txBody>
              <a:bodyPr wrap="none">
                <a:spAutoFit/>
              </a:bodyPr>
              <a:lstStyle/>
              <a:p>
                <a:r>
                  <a:rPr lang="en-US" sz="2000" dirty="0">
                    <a:solidFill>
                      <a:srgbClr val="242424"/>
                    </a:solidFill>
                    <a:latin typeface="+mn-lt"/>
                  </a:rPr>
                  <a:t>Approximation 2</a:t>
                </a:r>
                <a:r>
                  <a:rPr lang="en-US" sz="2000" b="0" dirty="0">
                    <a:solidFill>
                      <a:srgbClr val="242424"/>
                    </a:solidFill>
                    <a:latin typeface="+mn-lt"/>
                  </a:rPr>
                  <a:t>: </a:t>
                </a:r>
                <a14:m>
                  <m:oMath xmlns:m="http://schemas.openxmlformats.org/officeDocument/2006/math">
                    <m:r>
                      <a:rPr lang="en-US" sz="2000" b="0" i="1">
                        <a:latin typeface="Cambria Math" panose="02040503050406030204" pitchFamily="18" charset="0"/>
                        <a:ea typeface="Cambria Math" panose="02040503050406030204" pitchFamily="18" charset="0"/>
                      </a:rPr>
                      <m:t>𝑑</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𝑐</m:t>
                    </m:r>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𝜔</m:t>
                    </m:r>
                  </m:oMath>
                </a14:m>
                <a:r>
                  <a:rPr lang="en-US" sz="2000" b="0" dirty="0">
                    <a:latin typeface="+mn-lt"/>
                  </a:rPr>
                  <a:t>, or</a:t>
                </a:r>
                <a:r>
                  <a:rPr lang="en-US" sz="2000" dirty="0">
                    <a:latin typeface="+mn-lt"/>
                  </a:rPr>
                  <a:t> </a:t>
                </a:r>
                <a14:m>
                  <m:oMath xmlns:m="http://schemas.openxmlformats.org/officeDocument/2006/math">
                    <m:r>
                      <a:rPr lang="en-US" sz="2000" b="0" i="1">
                        <a:latin typeface="Cambria Math" panose="02040503050406030204" pitchFamily="18" charset="0"/>
                        <a:ea typeface="Cambria Math" panose="02040503050406030204" pitchFamily="18" charset="0"/>
                      </a:rPr>
                      <m:t>𝑑</m:t>
                    </m:r>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𝜆</m:t>
                    </m:r>
                  </m:oMath>
                </a14:m>
                <a:endParaRPr lang="en-US" sz="2000" dirty="0">
                  <a:latin typeface="+mn-lt"/>
                </a:endParaRPr>
              </a:p>
            </p:txBody>
          </p:sp>
        </mc:Choice>
        <mc:Fallback xmlns="">
          <p:sp>
            <p:nvSpPr>
              <p:cNvPr id="16" name="Rectangle 15"/>
              <p:cNvSpPr>
                <a:spLocks noRot="1" noChangeAspect="1" noMove="1" noResize="1" noEditPoints="1" noAdjustHandles="1" noChangeArrowheads="1" noChangeShapeType="1" noTextEdit="1"/>
              </p:cNvSpPr>
              <p:nvPr/>
            </p:nvSpPr>
            <p:spPr>
              <a:xfrm>
                <a:off x="421061" y="4315997"/>
                <a:ext cx="4255459" cy="400110"/>
              </a:xfrm>
              <a:prstGeom prst="rect">
                <a:avLst/>
              </a:prstGeom>
              <a:blipFill>
                <a:blip r:embed="rId6"/>
                <a:stretch>
                  <a:fillRect l="-571" t="-5797" b="-21739"/>
                </a:stretch>
              </a:blipFill>
              <a:ln w="19050">
                <a:solidFill>
                  <a:srgbClr val="FF0000"/>
                </a:solidFill>
              </a:ln>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66776" y="6107778"/>
                <a:ext cx="8582758" cy="67685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000" b="0" i="1" dirty="0" smtClean="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a:solidFill>
                                    <a:schemeClr val="accent1">
                                      <a:lumMod val="50000"/>
                                    </a:schemeClr>
                                  </a:solidFill>
                                  <a:latin typeface="Cambria Math" panose="02040503050406030204" pitchFamily="18" charset="0"/>
                                  <a:ea typeface="Cambria Math" panose="02040503050406030204" pitchFamily="18" charset="0"/>
                                </a:rPr>
                                <m:t>𝑡</m:t>
                              </m:r>
                              <m:r>
                                <a:rPr lang="en-US" sz="2000" b="0" i="1">
                                  <a:solidFill>
                                    <a:schemeClr val="accent1">
                                      <a:lumMod val="50000"/>
                                    </a:schemeClr>
                                  </a:solidFill>
                                  <a:latin typeface="Cambria Math" panose="02040503050406030204" pitchFamily="18" charset="0"/>
                                  <a:ea typeface="Cambria Math" panose="02040503050406030204" pitchFamily="18" charset="0"/>
                                </a:rPr>
                                <m:t>−</m:t>
                              </m:r>
                              <m:sSub>
                                <m:sSubPr>
                                  <m:ctrlPr>
                                    <a:rPr lang="en-US" sz="2000" b="0" i="1">
                                      <a:solidFill>
                                        <a:schemeClr val="accent1">
                                          <a:lumMod val="50000"/>
                                        </a:schemeClr>
                                      </a:solidFill>
                                      <a:latin typeface="Cambria Math" panose="02040503050406030204" pitchFamily="18" charset="0"/>
                                      <a:ea typeface="Cambria Math" panose="02040503050406030204" pitchFamily="18" charset="0"/>
                                    </a:rPr>
                                  </m:ctrlPr>
                                </m:sSubPr>
                                <m:e>
                                  <m:r>
                                    <a:rPr lang="en-US" sz="2000" b="0" i="1">
                                      <a:solidFill>
                                        <a:schemeClr val="accent1">
                                          <a:lumMod val="50000"/>
                                        </a:schemeClr>
                                      </a:solidFill>
                                      <a:latin typeface="Cambria Math" panose="02040503050406030204" pitchFamily="18" charset="0"/>
                                      <a:ea typeface="Cambria Math" panose="02040503050406030204" pitchFamily="18" charset="0"/>
                                    </a:rPr>
                                    <m:t>𝓇</m:t>
                                  </m:r>
                                </m:e>
                                <m:sub>
                                  <m:r>
                                    <a:rPr lang="en-US" sz="2000" b="0" i="1">
                                      <a:solidFill>
                                        <a:schemeClr val="accent1">
                                          <a:lumMod val="50000"/>
                                        </a:schemeClr>
                                      </a:solidFill>
                                      <a:latin typeface="Cambria Math" panose="02040503050406030204" pitchFamily="18" charset="0"/>
                                      <a:ea typeface="Cambria Math" panose="02040503050406030204" pitchFamily="18" charset="0"/>
                                    </a:rPr>
                                    <m:t>±</m:t>
                                  </m:r>
                                </m:sub>
                              </m:sSub>
                              <m:r>
                                <a:rPr lang="en-US" sz="2000" b="0" i="1">
                                  <a:solidFill>
                                    <a:schemeClr val="accent1">
                                      <a:lumMod val="50000"/>
                                    </a:schemeClr>
                                  </a:solidFill>
                                  <a:latin typeface="Cambria Math" panose="02040503050406030204" pitchFamily="18" charset="0"/>
                                  <a:ea typeface="Cambria Math" panose="02040503050406030204" pitchFamily="18" charset="0"/>
                                </a:rPr>
                                <m:t>/</m:t>
                              </m:r>
                              <m:r>
                                <a:rPr lang="en-US" sz="2000" b="0" i="1">
                                  <a:solidFill>
                                    <a:schemeClr val="accent1">
                                      <a:lumMod val="50000"/>
                                    </a:schemeClr>
                                  </a:solidFill>
                                  <a:latin typeface="Cambria Math" panose="02040503050406030204" pitchFamily="18" charset="0"/>
                                  <a:ea typeface="Cambria Math" panose="02040503050406030204" pitchFamily="18" charset="0"/>
                                </a:rPr>
                                <m:t>𝑐</m:t>
                              </m:r>
                            </m:e>
                          </m:d>
                        </m:e>
                      </m:d>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a:latin typeface="Cambria Math" panose="02040503050406030204" pitchFamily="18" charset="0"/>
                          <a:ea typeface="Cambria Math" panose="02040503050406030204" pitchFamily="18" charset="0"/>
                        </a:rPr>
                        <m:t>∓</m:t>
                      </m:r>
                      <m:f>
                        <m:fPr>
                          <m:ctrlPr>
                            <a:rPr lang="en-US" sz="2000" b="0" i="1">
                              <a:solidFill>
                                <a:srgbClr val="002060"/>
                              </a:solidFill>
                              <a:latin typeface="Cambria Math" panose="02040503050406030204" pitchFamily="18" charset="0"/>
                              <a:ea typeface="Cambria Math" panose="02040503050406030204" pitchFamily="18" charset="0"/>
                            </a:rPr>
                          </m:ctrlPr>
                        </m:fPr>
                        <m:num>
                          <m:r>
                            <a:rPr lang="en-US" sz="2000" b="0" i="1" dirty="0">
                              <a:solidFill>
                                <a:srgbClr val="002060"/>
                              </a:solidFill>
                              <a:latin typeface="Cambria Math" panose="02040503050406030204" pitchFamily="18" charset="0"/>
                              <a:ea typeface="Cambria Math" panose="02040503050406030204" pitchFamily="18" charset="0"/>
                            </a:rPr>
                            <m:t>𝜔</m:t>
                          </m:r>
                          <m:r>
                            <a:rPr lang="en-US" sz="2000" b="0" i="1" dirty="0">
                              <a:solidFill>
                                <a:srgbClr val="002060"/>
                              </a:solidFill>
                              <a:latin typeface="Cambria Math" panose="02040503050406030204" pitchFamily="18" charset="0"/>
                              <a:ea typeface="Cambria Math" panose="02040503050406030204" pitchFamily="18" charset="0"/>
                            </a:rPr>
                            <m:t>𝑑</m:t>
                          </m:r>
                        </m:num>
                        <m:den>
                          <m:r>
                            <a:rPr lang="en-US" sz="2000" b="0" i="1">
                              <a:solidFill>
                                <a:srgbClr val="002060"/>
                              </a:solidFill>
                              <a:latin typeface="Cambria Math" panose="02040503050406030204" pitchFamily="18" charset="0"/>
                              <a:ea typeface="Cambria Math" panose="02040503050406030204" pitchFamily="18" charset="0"/>
                            </a:rPr>
                            <m:t>2</m:t>
                          </m:r>
                          <m:r>
                            <a:rPr lang="en-US" sz="2000" b="0" i="1">
                              <a:solidFill>
                                <a:srgbClr val="002060"/>
                              </a:solidFill>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r>
                        <a:rPr lang="en-US" sz="2000" b="0" i="1">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oMath>
                  </m:oMathPara>
                </a14:m>
                <a:endParaRPr lang="en-US" sz="2000" dirty="0"/>
              </a:p>
            </p:txBody>
          </p:sp>
        </mc:Choice>
        <mc:Fallback xmlns="">
          <p:sp>
            <p:nvSpPr>
              <p:cNvPr id="19" name="Rectangle 18"/>
              <p:cNvSpPr>
                <a:spLocks noRot="1" noChangeAspect="1" noMove="1" noResize="1" noEditPoints="1" noAdjustHandles="1" noChangeArrowheads="1" noChangeShapeType="1" noTextEdit="1"/>
              </p:cNvSpPr>
              <p:nvPr/>
            </p:nvSpPr>
            <p:spPr>
              <a:xfrm>
                <a:off x="466776" y="6107778"/>
                <a:ext cx="8582758" cy="676852"/>
              </a:xfrm>
              <a:prstGeom prst="rect">
                <a:avLst/>
              </a:prstGeom>
              <a:blipFill>
                <a:blip r:embed="rId7"/>
                <a:stretch>
                  <a:fillRect/>
                </a:stretch>
              </a:blipFill>
            </p:spPr>
            <p:txBody>
              <a:bodyPr/>
              <a:lstStyle/>
              <a:p>
                <a:r>
                  <a:rPr lang="LID4096">
                    <a:noFill/>
                  </a:rPr>
                  <a:t> </a:t>
                </a:r>
              </a:p>
            </p:txBody>
          </p:sp>
        </mc:Fallback>
      </mc:AlternateContent>
      <p:sp>
        <p:nvSpPr>
          <p:cNvPr id="11" name="Rectangle 10"/>
          <p:cNvSpPr/>
          <p:nvPr/>
        </p:nvSpPr>
        <p:spPr>
          <a:xfrm>
            <a:off x="344750" y="4839443"/>
            <a:ext cx="8938792" cy="400110"/>
          </a:xfrm>
          <a:prstGeom prst="rect">
            <a:avLst/>
          </a:prstGeom>
        </p:spPr>
        <p:txBody>
          <a:bodyPr wrap="square">
            <a:spAutoFit/>
          </a:bodyPr>
          <a:lstStyle/>
          <a:p>
            <a:pPr algn="l"/>
            <a:r>
              <a:rPr lang="en-US" sz="2000" b="0" dirty="0">
                <a:solidFill>
                  <a:srgbClr val="242424"/>
                </a:solidFill>
                <a:latin typeface="Times New Roman" panose="02020603050405020304" pitchFamily="18" charset="0"/>
              </a:rPr>
              <a:t>The</a:t>
            </a:r>
            <a:r>
              <a:rPr lang="en-US" sz="2000" b="0" i="1" dirty="0">
                <a:solidFill>
                  <a:srgbClr val="242424"/>
                </a:solidFill>
                <a:latin typeface="Times New Roman" panose="02020603050405020304" pitchFamily="18" charset="0"/>
              </a:rPr>
              <a:t> </a:t>
            </a:r>
            <a:r>
              <a:rPr lang="en-US" sz="2000" b="0" dirty="0">
                <a:solidFill>
                  <a:srgbClr val="242424"/>
                </a:solidFill>
                <a:latin typeface="Times New Roman" panose="02020603050405020304" pitchFamily="18" charset="0"/>
              </a:rPr>
              <a:t>dipole size is much smaller than the wavelength (of the radiation to be emitted)</a:t>
            </a:r>
            <a:endParaRPr lang="en-US" sz="2000" dirty="0"/>
          </a:p>
        </p:txBody>
      </p:sp>
      <mc:AlternateContent xmlns:mc="http://schemas.openxmlformats.org/markup-compatibility/2006" xmlns:a14="http://schemas.microsoft.com/office/drawing/2010/main">
        <mc:Choice Requires="a14">
          <p:sp>
            <p:nvSpPr>
              <p:cNvPr id="41" name="Rectangle 40"/>
              <p:cNvSpPr/>
              <p:nvPr/>
            </p:nvSpPr>
            <p:spPr>
              <a:xfrm>
                <a:off x="490044" y="5356737"/>
                <a:ext cx="7820004" cy="7772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2000" b="0" i="1" dirty="0" smtClean="0">
                              <a:solidFill>
                                <a:srgbClr val="FF0000"/>
                              </a:solidFill>
                              <a:latin typeface="Cambria Math" panose="02040503050406030204" pitchFamily="18" charset="0"/>
                              <a:ea typeface="Cambria Math" panose="02040503050406030204" pitchFamily="18" charset="0"/>
                            </a:rPr>
                          </m:ctrlPr>
                        </m:fPr>
                        <m:num>
                          <m:r>
                            <a:rPr lang="en-US" sz="2000" b="0" i="1" dirty="0">
                              <a:solidFill>
                                <a:srgbClr val="FF0000"/>
                              </a:solidFill>
                              <a:latin typeface="Cambria Math" panose="02040503050406030204" pitchFamily="18" charset="0"/>
                              <a:ea typeface="Cambria Math" panose="02040503050406030204" pitchFamily="18" charset="0"/>
                            </a:rPr>
                            <m:t>𝜔</m:t>
                          </m:r>
                          <m:r>
                            <a:rPr lang="en-US" sz="2000" b="0" i="1">
                              <a:solidFill>
                                <a:srgbClr val="FF0000"/>
                              </a:solidFill>
                              <a:latin typeface="Cambria Math" panose="02040503050406030204" pitchFamily="18" charset="0"/>
                              <a:ea typeface="Cambria Math" panose="02040503050406030204" pitchFamily="18" charset="0"/>
                            </a:rPr>
                            <m:t>𝑑</m:t>
                          </m:r>
                        </m:num>
                        <m:den>
                          <m:r>
                            <a:rPr lang="en-US" sz="2000" b="0" i="1" dirty="0">
                              <a:solidFill>
                                <a:srgbClr val="FF0000"/>
                              </a:solidFill>
                              <a:latin typeface="Cambria Math"/>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m:t>
                      </m:r>
                      <m:r>
                        <a:rPr lang="en-US" sz="2000" b="0" i="1">
                          <a:latin typeface="Cambria Math"/>
                          <a:ea typeface="Cambria Math" panose="02040503050406030204" pitchFamily="18" charset="0"/>
                        </a:rPr>
                        <m:t>1</m:t>
                      </m:r>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r>
                        <a:rPr lang="en-US" sz="2000" b="0" i="1" dirty="0" smtClean="0">
                          <a:solidFill>
                            <a:srgbClr val="FF0000"/>
                          </a:solidFill>
                          <a:latin typeface="Cambria Math" panose="02040503050406030204" pitchFamily="18" charset="0"/>
                          <a:ea typeface="Cambria Math" panose="02040503050406030204" pitchFamily="18" charset="0"/>
                        </a:rPr>
                        <m:t>𝑐𝑜𝑠</m:t>
                      </m:r>
                      <m:d>
                        <m:dPr>
                          <m:begChr m:val="["/>
                          <m:endChr m:val="]"/>
                          <m:ctrlPr>
                            <a:rPr lang="en-US" sz="2000" b="0" i="1" dirty="0">
                              <a:solidFill>
                                <a:srgbClr val="FF0000"/>
                              </a:solidFill>
                              <a:latin typeface="Cambria Math" panose="02040503050406030204" pitchFamily="18" charset="0"/>
                              <a:ea typeface="Cambria Math" panose="02040503050406030204" pitchFamily="18" charset="0"/>
                            </a:rPr>
                          </m:ctrlPr>
                        </m:dPr>
                        <m:e>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dirty="0">
                                  <a:solidFill>
                                    <a:srgbClr val="FF0000"/>
                                  </a:solidFill>
                                  <a:latin typeface="Cambria Math" panose="02040503050406030204" pitchFamily="18" charset="0"/>
                                  <a:ea typeface="Cambria Math" panose="02040503050406030204" pitchFamily="18" charset="0"/>
                                </a:rPr>
                                <m:t>𝜔</m:t>
                              </m:r>
                              <m:r>
                                <a:rPr lang="en-US" sz="2000" b="0" i="1" dirty="0">
                                  <a:solidFill>
                                    <a:srgbClr val="FF0000"/>
                                  </a:solidFill>
                                  <a:latin typeface="Cambria Math" panose="02040503050406030204" pitchFamily="18" charset="0"/>
                                  <a:ea typeface="Cambria Math" panose="02040503050406030204" pitchFamily="18" charset="0"/>
                                </a:rPr>
                                <m:t>𝑑</m:t>
                              </m:r>
                            </m:num>
                            <m:den>
                              <m:r>
                                <a:rPr lang="en-US" sz="2000" b="0" i="1">
                                  <a:solidFill>
                                    <a:srgbClr val="FF0000"/>
                                  </a:solidFill>
                                  <a:latin typeface="Cambria Math" panose="02040503050406030204" pitchFamily="18" charset="0"/>
                                  <a:ea typeface="Cambria Math" panose="02040503050406030204" pitchFamily="18" charset="0"/>
                                </a:rPr>
                                <m:t>2</m:t>
                              </m:r>
                              <m:r>
                                <a:rPr lang="en-US" sz="2000" b="0" i="1">
                                  <a:solidFill>
                                    <a:srgbClr val="FF0000"/>
                                  </a:solidFill>
                                  <a:latin typeface="Cambria Math" panose="02040503050406030204" pitchFamily="18" charset="0"/>
                                  <a:ea typeface="Cambria Math" panose="02040503050406030204" pitchFamily="18" charset="0"/>
                                </a:rPr>
                                <m:t>𝑐</m:t>
                              </m:r>
                            </m:den>
                          </m:f>
                          <m:r>
                            <a:rPr lang="en-US" sz="2000" b="0" i="1">
                              <a:solidFill>
                                <a:srgbClr val="FF0000"/>
                              </a:solidFill>
                              <a:latin typeface="Cambria Math" panose="02040503050406030204" pitchFamily="18" charset="0"/>
                              <a:ea typeface="Cambria Math" panose="02040503050406030204" pitchFamily="18" charset="0"/>
                            </a:rPr>
                            <m:t>𝑐𝑜𝑠</m:t>
                          </m:r>
                          <m:r>
                            <a:rPr lang="en-US" sz="2000" b="0" i="1">
                              <a:solidFill>
                                <a:srgbClr val="FF0000"/>
                              </a:solidFill>
                              <a:latin typeface="Cambria Math" panose="02040503050406030204" pitchFamily="18" charset="0"/>
                              <a:ea typeface="Cambria Math" panose="02040503050406030204" pitchFamily="18" charset="0"/>
                            </a:rPr>
                            <m:t>𝜃</m:t>
                          </m:r>
                        </m:e>
                      </m:d>
                      <m:r>
                        <a:rPr lang="en-US" sz="2000" b="0" i="1">
                          <a:solidFill>
                            <a:srgbClr val="FF0000"/>
                          </a:solidFill>
                          <a:latin typeface="Cambria Math" panose="02040503050406030204" pitchFamily="18" charset="0"/>
                          <a:ea typeface="Cambria Math" panose="02040503050406030204" pitchFamily="18" charset="0"/>
                        </a:rPr>
                        <m:t>≅</m:t>
                      </m:r>
                      <m:r>
                        <a:rPr lang="en-GB" sz="2000" b="0" i="1">
                          <a:solidFill>
                            <a:srgbClr val="FF0000"/>
                          </a:solidFill>
                          <a:latin typeface="Cambria Math" panose="02040503050406030204" pitchFamily="18" charset="0"/>
                          <a:ea typeface="Cambria Math" panose="02040503050406030204" pitchFamily="18" charset="0"/>
                        </a:rPr>
                        <m:t>1;  </m:t>
                      </m:r>
                      <m:r>
                        <a:rPr lang="en-US" sz="2000" b="0" i="1" dirty="0" smtClean="0">
                          <a:solidFill>
                            <a:schemeClr val="accent2">
                              <a:lumMod val="75000"/>
                            </a:schemeClr>
                          </a:solidFill>
                          <a:latin typeface="Cambria Math" panose="02040503050406030204" pitchFamily="18" charset="0"/>
                          <a:ea typeface="Cambria Math" panose="02040503050406030204" pitchFamily="18" charset="0"/>
                        </a:rPr>
                        <m:t>𝑠𝑖𝑛</m:t>
                      </m:r>
                      <m:d>
                        <m:dPr>
                          <m:begChr m:val="["/>
                          <m:endChr m:val="]"/>
                          <m:ctrlPr>
                            <a:rPr lang="en-US" sz="2000" b="0" i="1" dirty="0">
                              <a:solidFill>
                                <a:schemeClr val="accent2">
                                  <a:lumMod val="75000"/>
                                </a:schemeClr>
                              </a:solidFill>
                              <a:latin typeface="Cambria Math" panose="02040503050406030204" pitchFamily="18" charset="0"/>
                              <a:ea typeface="Cambria Math" panose="02040503050406030204" pitchFamily="18" charset="0"/>
                            </a:rPr>
                          </m:ctrlPr>
                        </m:dPr>
                        <m:e>
                          <m:f>
                            <m:fPr>
                              <m:ctrlPr>
                                <a:rPr lang="en-US" sz="2000" b="0" i="1">
                                  <a:solidFill>
                                    <a:schemeClr val="accent2">
                                      <a:lumMod val="75000"/>
                                    </a:schemeClr>
                                  </a:solidFill>
                                  <a:latin typeface="Cambria Math" panose="02040503050406030204" pitchFamily="18" charset="0"/>
                                  <a:ea typeface="Cambria Math" panose="02040503050406030204" pitchFamily="18" charset="0"/>
                                </a:rPr>
                              </m:ctrlPr>
                            </m:fPr>
                            <m:num>
                              <m:r>
                                <a:rPr lang="en-US" sz="2000" b="0" i="1" dirty="0">
                                  <a:solidFill>
                                    <a:schemeClr val="accent2">
                                      <a:lumMod val="75000"/>
                                    </a:schemeClr>
                                  </a:solidFill>
                                  <a:latin typeface="Cambria Math" panose="02040503050406030204" pitchFamily="18" charset="0"/>
                                  <a:ea typeface="Cambria Math" panose="02040503050406030204" pitchFamily="18" charset="0"/>
                                </a:rPr>
                                <m:t>𝜔</m:t>
                              </m:r>
                              <m:r>
                                <a:rPr lang="en-US" sz="2000" b="0" i="1" dirty="0">
                                  <a:solidFill>
                                    <a:schemeClr val="accent2">
                                      <a:lumMod val="75000"/>
                                    </a:schemeClr>
                                  </a:solidFill>
                                  <a:latin typeface="Cambria Math" panose="02040503050406030204" pitchFamily="18" charset="0"/>
                                  <a:ea typeface="Cambria Math" panose="02040503050406030204" pitchFamily="18" charset="0"/>
                                </a:rPr>
                                <m:t>𝑑</m:t>
                              </m:r>
                            </m:num>
                            <m:den>
                              <m:r>
                                <a:rPr lang="en-US" sz="2000" b="0" i="1">
                                  <a:solidFill>
                                    <a:schemeClr val="accent2">
                                      <a:lumMod val="75000"/>
                                    </a:schemeClr>
                                  </a:solidFill>
                                  <a:latin typeface="Cambria Math" panose="02040503050406030204" pitchFamily="18" charset="0"/>
                                  <a:ea typeface="Cambria Math" panose="02040503050406030204" pitchFamily="18" charset="0"/>
                                </a:rPr>
                                <m:t>2</m:t>
                              </m:r>
                              <m:r>
                                <a:rPr lang="en-US" sz="2000" b="0" i="1">
                                  <a:solidFill>
                                    <a:schemeClr val="accent2">
                                      <a:lumMod val="75000"/>
                                    </a:schemeClr>
                                  </a:solidFill>
                                  <a:latin typeface="Cambria Math" panose="02040503050406030204" pitchFamily="18" charset="0"/>
                                  <a:ea typeface="Cambria Math" panose="02040503050406030204" pitchFamily="18" charset="0"/>
                                </a:rPr>
                                <m:t>𝑐</m:t>
                              </m:r>
                            </m:den>
                          </m:f>
                          <m:r>
                            <a:rPr lang="en-US" sz="2000" b="0" i="1">
                              <a:solidFill>
                                <a:schemeClr val="accent2">
                                  <a:lumMod val="75000"/>
                                </a:schemeClr>
                              </a:solidFill>
                              <a:latin typeface="Cambria Math" panose="02040503050406030204" pitchFamily="18" charset="0"/>
                              <a:ea typeface="Cambria Math" panose="02040503050406030204" pitchFamily="18" charset="0"/>
                            </a:rPr>
                            <m:t>𝑐𝑜𝑠</m:t>
                          </m:r>
                          <m:r>
                            <a:rPr lang="en-US" sz="2000" b="0" i="1">
                              <a:solidFill>
                                <a:schemeClr val="accent2">
                                  <a:lumMod val="75000"/>
                                </a:schemeClr>
                              </a:solidFill>
                              <a:latin typeface="Cambria Math" panose="02040503050406030204" pitchFamily="18" charset="0"/>
                              <a:ea typeface="Cambria Math" panose="02040503050406030204" pitchFamily="18" charset="0"/>
                            </a:rPr>
                            <m:t>𝜃</m:t>
                          </m:r>
                        </m:e>
                      </m:d>
                      <m:r>
                        <a:rPr lang="en-US" sz="2000" b="0" i="1">
                          <a:solidFill>
                            <a:srgbClr val="002060"/>
                          </a:solidFill>
                          <a:latin typeface="Cambria Math" panose="02040503050406030204" pitchFamily="18" charset="0"/>
                          <a:ea typeface="Cambria Math" panose="02040503050406030204" pitchFamily="18" charset="0"/>
                        </a:rPr>
                        <m:t>≅</m:t>
                      </m:r>
                      <m:f>
                        <m:fPr>
                          <m:ctrlPr>
                            <a:rPr lang="en-US" sz="2000" b="0" i="1">
                              <a:solidFill>
                                <a:srgbClr val="002060"/>
                              </a:solidFill>
                              <a:latin typeface="Cambria Math" panose="02040503050406030204" pitchFamily="18" charset="0"/>
                              <a:ea typeface="Cambria Math" panose="02040503050406030204" pitchFamily="18" charset="0"/>
                            </a:rPr>
                          </m:ctrlPr>
                        </m:fPr>
                        <m:num>
                          <m:r>
                            <a:rPr lang="en-US" sz="2000" b="0" i="1" dirty="0">
                              <a:solidFill>
                                <a:srgbClr val="002060"/>
                              </a:solidFill>
                              <a:latin typeface="Cambria Math" panose="02040503050406030204" pitchFamily="18" charset="0"/>
                              <a:ea typeface="Cambria Math" panose="02040503050406030204" pitchFamily="18" charset="0"/>
                            </a:rPr>
                            <m:t>𝜔</m:t>
                          </m:r>
                          <m:r>
                            <a:rPr lang="en-US" sz="2000" b="0" i="1" dirty="0">
                              <a:solidFill>
                                <a:srgbClr val="002060"/>
                              </a:solidFill>
                              <a:latin typeface="Cambria Math" panose="02040503050406030204" pitchFamily="18" charset="0"/>
                              <a:ea typeface="Cambria Math" panose="02040503050406030204" pitchFamily="18" charset="0"/>
                            </a:rPr>
                            <m:t>𝑑</m:t>
                          </m:r>
                        </m:num>
                        <m:den>
                          <m:r>
                            <a:rPr lang="en-US" sz="2000" b="0" i="1">
                              <a:solidFill>
                                <a:srgbClr val="002060"/>
                              </a:solidFill>
                              <a:latin typeface="Cambria Math" panose="02040503050406030204" pitchFamily="18" charset="0"/>
                              <a:ea typeface="Cambria Math" panose="02040503050406030204" pitchFamily="18" charset="0"/>
                            </a:rPr>
                            <m:t>2</m:t>
                          </m:r>
                          <m:r>
                            <a:rPr lang="en-US" sz="2000" b="0" i="1">
                              <a:solidFill>
                                <a:srgbClr val="002060"/>
                              </a:solidFill>
                              <a:latin typeface="Cambria Math" panose="02040503050406030204" pitchFamily="18" charset="0"/>
                              <a:ea typeface="Cambria Math" panose="02040503050406030204" pitchFamily="18" charset="0"/>
                            </a:rPr>
                            <m:t>𝑐</m:t>
                          </m:r>
                        </m:den>
                      </m:f>
                      <m:r>
                        <a:rPr lang="en-US" sz="2000" b="0" i="1">
                          <a:solidFill>
                            <a:srgbClr val="002060"/>
                          </a:solidFill>
                          <a:latin typeface="Cambria Math" panose="02040503050406030204" pitchFamily="18" charset="0"/>
                          <a:ea typeface="Cambria Math" panose="02040503050406030204" pitchFamily="18" charset="0"/>
                        </a:rPr>
                        <m:t>𝑐𝑜𝑠</m:t>
                      </m:r>
                      <m:r>
                        <a:rPr lang="en-US" sz="2000" b="0" i="1">
                          <a:solidFill>
                            <a:srgbClr val="002060"/>
                          </a:solidFill>
                          <a:latin typeface="Cambria Math" panose="02040503050406030204" pitchFamily="18" charset="0"/>
                          <a:ea typeface="Cambria Math" panose="02040503050406030204" pitchFamily="18" charset="0"/>
                        </a:rPr>
                        <m:t>𝜃</m:t>
                      </m:r>
                    </m:oMath>
                  </m:oMathPara>
                </a14:m>
                <a:endParaRPr lang="en-US" sz="2000" dirty="0"/>
              </a:p>
            </p:txBody>
          </p:sp>
        </mc:Choice>
        <mc:Fallback xmlns="">
          <p:sp>
            <p:nvSpPr>
              <p:cNvPr id="41" name="Rectangle 40"/>
              <p:cNvSpPr>
                <a:spLocks noRot="1" noChangeAspect="1" noMove="1" noResize="1" noEditPoints="1" noAdjustHandles="1" noChangeArrowheads="1" noChangeShapeType="1" noTextEdit="1"/>
              </p:cNvSpPr>
              <p:nvPr/>
            </p:nvSpPr>
            <p:spPr>
              <a:xfrm>
                <a:off x="490044" y="5356737"/>
                <a:ext cx="7820004" cy="777264"/>
              </a:xfrm>
              <a:prstGeom prst="rect">
                <a:avLst/>
              </a:prstGeom>
              <a:blipFill>
                <a:blip r:embed="rId8"/>
                <a:stretch>
                  <a:fillRect/>
                </a:stretch>
              </a:blipFill>
            </p:spPr>
            <p:txBody>
              <a:bodyPr/>
              <a:lstStyle/>
              <a:p>
                <a:r>
                  <a:rPr lang="LID4096">
                    <a:noFill/>
                  </a:rPr>
                  <a:t> </a:t>
                </a:r>
              </a:p>
            </p:txBody>
          </p:sp>
        </mc:Fallback>
      </mc:AlternateContent>
      <p:sp>
        <p:nvSpPr>
          <p:cNvPr id="66" name="Oval 65">
            <a:extLst>
              <a:ext uri="{FF2B5EF4-FFF2-40B4-BE49-F238E27FC236}">
                <a16:creationId xmlns:a16="http://schemas.microsoft.com/office/drawing/2014/main" id="{977A053E-05A0-4E87-8893-DEB511107B6E}"/>
              </a:ext>
            </a:extLst>
          </p:cNvPr>
          <p:cNvSpPr/>
          <p:nvPr/>
        </p:nvSpPr>
        <p:spPr bwMode="auto">
          <a:xfrm>
            <a:off x="11501606" y="1371598"/>
            <a:ext cx="217643" cy="223937"/>
          </a:xfrm>
          <a:prstGeom prst="ellipse">
            <a:avLst/>
          </a:prstGeom>
          <a:solidFill>
            <a:schemeClr val="tx1"/>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6CE9F2EC-8145-45C5-B113-4B48C1921303}"/>
                  </a:ext>
                </a:extLst>
              </p:cNvPr>
              <p:cNvSpPr/>
              <p:nvPr/>
            </p:nvSpPr>
            <p:spPr>
              <a:xfrm>
                <a:off x="9026727" y="821452"/>
                <a:ext cx="2797552" cy="400110"/>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𝑡</m:t>
                          </m:r>
                          <m:r>
                            <a:rPr lang="en-US" sz="2000" b="0" i="1" dirty="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a:latin typeface="Cambria Math" panose="02040503050406030204" pitchFamily="18" charset="0"/>
                          <a:ea typeface="Cambria Math" panose="02040503050406030204" pitchFamily="18" charset="0"/>
                        </a:rPr>
                        <m:t>𝑐𝑜𝑠</m:t>
                      </m:r>
                      <m:d>
                        <m:dPr>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𝑡</m:t>
                          </m:r>
                        </m:e>
                      </m:d>
                    </m:oMath>
                  </m:oMathPara>
                </a14:m>
                <a:endParaRPr lang="en-US" sz="2000" b="0" i="1" dirty="0"/>
              </a:p>
            </p:txBody>
          </p:sp>
        </mc:Choice>
        <mc:Fallback xmlns="">
          <p:sp>
            <p:nvSpPr>
              <p:cNvPr id="67" name="Rectangle 66">
                <a:extLst>
                  <a:ext uri="{FF2B5EF4-FFF2-40B4-BE49-F238E27FC236}">
                    <a16:creationId xmlns:a16="http://schemas.microsoft.com/office/drawing/2014/main" id="{6CE9F2EC-8145-45C5-B113-4B48C1921303}"/>
                  </a:ext>
                </a:extLst>
              </p:cNvPr>
              <p:cNvSpPr>
                <a:spLocks noRot="1" noChangeAspect="1" noMove="1" noResize="1" noEditPoints="1" noAdjustHandles="1" noChangeArrowheads="1" noChangeShapeType="1" noTextEdit="1"/>
              </p:cNvSpPr>
              <p:nvPr/>
            </p:nvSpPr>
            <p:spPr>
              <a:xfrm>
                <a:off x="9026727" y="821452"/>
                <a:ext cx="2797552" cy="400110"/>
              </a:xfrm>
              <a:prstGeom prst="rect">
                <a:avLst/>
              </a:prstGeom>
              <a:blipFill>
                <a:blip r:embed="rId9"/>
                <a:stretch>
                  <a:fillRect b="-18462"/>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7D32ABD3-C8F2-433B-8B52-4C34271DC0F1}"/>
                  </a:ext>
                </a:extLst>
              </p:cNvPr>
              <p:cNvSpPr/>
              <p:nvPr/>
            </p:nvSpPr>
            <p:spPr>
              <a:xfrm>
                <a:off x="8951888" y="1376430"/>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68" name="Rectangle 67">
                <a:extLst>
                  <a:ext uri="{FF2B5EF4-FFF2-40B4-BE49-F238E27FC236}">
                    <a16:creationId xmlns:a16="http://schemas.microsoft.com/office/drawing/2014/main" id="{7D32ABD3-C8F2-433B-8B52-4C34271DC0F1}"/>
                  </a:ext>
                </a:extLst>
              </p:cNvPr>
              <p:cNvSpPr>
                <a:spLocks noRot="1" noChangeAspect="1" noMove="1" noResize="1" noEditPoints="1" noAdjustHandles="1" noChangeArrowheads="1" noChangeShapeType="1" noTextEdit="1"/>
              </p:cNvSpPr>
              <p:nvPr/>
            </p:nvSpPr>
            <p:spPr>
              <a:xfrm>
                <a:off x="8951888" y="1376430"/>
                <a:ext cx="576028" cy="461665"/>
              </a:xfrm>
              <a:prstGeom prst="rect">
                <a:avLst/>
              </a:prstGeom>
              <a:blipFill>
                <a:blip r:embed="rId10"/>
                <a:stretch>
                  <a:fillRect l="-1053" r="-75789" b="-1973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9E9EB83B-66A7-41D7-BBEF-7C370298252B}"/>
                  </a:ext>
                </a:extLst>
              </p:cNvPr>
              <p:cNvSpPr/>
              <p:nvPr/>
            </p:nvSpPr>
            <p:spPr>
              <a:xfrm>
                <a:off x="9848219" y="1259199"/>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𝓇</m:t>
                          </m:r>
                        </m:e>
                        <m:sub>
                          <m:r>
                            <a:rPr lang="en-US" sz="2400" b="0" i="1">
                              <a:latin typeface="Cambria Math"/>
                              <a:ea typeface="Cambria Math" panose="02040503050406030204" pitchFamily="18" charset="0"/>
                            </a:rPr>
                            <m:t>+</m:t>
                          </m:r>
                        </m:sub>
                      </m:sSub>
                    </m:oMath>
                  </m:oMathPara>
                </a14:m>
                <a:endParaRPr lang="en-US" sz="2400" b="0" dirty="0">
                  <a:ea typeface="Cambria Math" panose="02040503050406030204" pitchFamily="18" charset="0"/>
                </a:endParaRPr>
              </a:p>
            </p:txBody>
          </p:sp>
        </mc:Choice>
        <mc:Fallback xmlns="">
          <p:sp>
            <p:nvSpPr>
              <p:cNvPr id="69" name="Rectangle 68">
                <a:extLst>
                  <a:ext uri="{FF2B5EF4-FFF2-40B4-BE49-F238E27FC236}">
                    <a16:creationId xmlns:a16="http://schemas.microsoft.com/office/drawing/2014/main" id="{9E9EB83B-66A7-41D7-BBEF-7C370298252B}"/>
                  </a:ext>
                </a:extLst>
              </p:cNvPr>
              <p:cNvSpPr>
                <a:spLocks noRot="1" noChangeAspect="1" noMove="1" noResize="1" noEditPoints="1" noAdjustHandles="1" noChangeArrowheads="1" noChangeShapeType="1" noTextEdit="1"/>
              </p:cNvSpPr>
              <p:nvPr/>
            </p:nvSpPr>
            <p:spPr>
              <a:xfrm>
                <a:off x="9848219" y="1259199"/>
                <a:ext cx="464828" cy="461665"/>
              </a:xfrm>
              <a:prstGeom prst="rect">
                <a:avLst/>
              </a:prstGeom>
              <a:blipFill>
                <a:blip r:embed="rId11"/>
                <a:stretch>
                  <a:fillRect r="-13158" b="-5333"/>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9804A61C-4E7D-4109-94F5-1709091ABDD9}"/>
                  </a:ext>
                </a:extLst>
              </p:cNvPr>
              <p:cNvSpPr/>
              <p:nvPr/>
            </p:nvSpPr>
            <p:spPr>
              <a:xfrm>
                <a:off x="9109353" y="2279541"/>
                <a:ext cx="341003"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panose="02040503050406030204" pitchFamily="18" charset="0"/>
                          <a:ea typeface="Cambria Math" panose="02040503050406030204" pitchFamily="18" charset="0"/>
                        </a:rPr>
                        <m:t>𝜃</m:t>
                      </m:r>
                    </m:oMath>
                  </m:oMathPara>
                </a14:m>
                <a:endParaRPr lang="en-US" sz="2400" b="0" dirty="0">
                  <a:ea typeface="Cambria Math" panose="02040503050406030204" pitchFamily="18" charset="0"/>
                </a:endParaRPr>
              </a:p>
            </p:txBody>
          </p:sp>
        </mc:Choice>
        <mc:Fallback xmlns="">
          <p:sp>
            <p:nvSpPr>
              <p:cNvPr id="70" name="Rectangle 69">
                <a:extLst>
                  <a:ext uri="{FF2B5EF4-FFF2-40B4-BE49-F238E27FC236}">
                    <a16:creationId xmlns:a16="http://schemas.microsoft.com/office/drawing/2014/main" id="{9804A61C-4E7D-4109-94F5-1709091ABDD9}"/>
                  </a:ext>
                </a:extLst>
              </p:cNvPr>
              <p:cNvSpPr>
                <a:spLocks noRot="1" noChangeAspect="1" noMove="1" noResize="1" noEditPoints="1" noAdjustHandles="1" noChangeArrowheads="1" noChangeShapeType="1" noTextEdit="1"/>
              </p:cNvSpPr>
              <p:nvPr/>
            </p:nvSpPr>
            <p:spPr>
              <a:xfrm>
                <a:off x="9109353" y="2279541"/>
                <a:ext cx="341003" cy="461665"/>
              </a:xfrm>
              <a:prstGeom prst="rect">
                <a:avLst/>
              </a:prstGeom>
              <a:blipFill>
                <a:blip r:embed="rId12"/>
                <a:stretch>
                  <a:fillRect l="-3571" r="-8929"/>
                </a:stretch>
              </a:blipFill>
              <a:ln w="19050">
                <a:noFill/>
              </a:ln>
            </p:spPr>
            <p:txBody>
              <a:bodyPr/>
              <a:lstStyle/>
              <a:p>
                <a:r>
                  <a:rPr lang="en-US">
                    <a:noFill/>
                  </a:rPr>
                  <a:t> </a:t>
                </a:r>
              </a:p>
            </p:txBody>
          </p:sp>
        </mc:Fallback>
      </mc:AlternateContent>
      <p:sp>
        <p:nvSpPr>
          <p:cNvPr id="71" name="Freeform 2">
            <a:extLst>
              <a:ext uri="{FF2B5EF4-FFF2-40B4-BE49-F238E27FC236}">
                <a16:creationId xmlns:a16="http://schemas.microsoft.com/office/drawing/2014/main" id="{1F8EC536-ED06-43C7-98B3-9078B53BC759}"/>
              </a:ext>
            </a:extLst>
          </p:cNvPr>
          <p:cNvSpPr/>
          <p:nvPr/>
        </p:nvSpPr>
        <p:spPr bwMode="auto">
          <a:xfrm>
            <a:off x="8993155" y="2618015"/>
            <a:ext cx="381000" cy="219075"/>
          </a:xfrm>
          <a:custGeom>
            <a:avLst/>
            <a:gdLst>
              <a:gd name="connsiteX0" fmla="*/ 0 w 381000"/>
              <a:gd name="connsiteY0" fmla="*/ 0 h 219075"/>
              <a:gd name="connsiteX1" fmla="*/ 238125 w 381000"/>
              <a:gd name="connsiteY1" fmla="*/ 57150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7312" y="10319"/>
                  <a:pt x="174625" y="20638"/>
                  <a:pt x="238125" y="57150"/>
                </a:cubicBezTo>
                <a:cubicBezTo>
                  <a:pt x="301625" y="93662"/>
                  <a:pt x="341312" y="156368"/>
                  <a:pt x="381000" y="219075"/>
                </a:cubicBezTo>
              </a:path>
            </a:pathLst>
          </a:custGeom>
          <a:noFill/>
          <a:ln w="190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6E0D9C0A-6009-47F5-A121-F4E7EF380DEC}"/>
                  </a:ext>
                </a:extLst>
              </p:cNvPr>
              <p:cNvSpPr/>
              <p:nvPr/>
            </p:nvSpPr>
            <p:spPr>
              <a:xfrm>
                <a:off x="10506805" y="2436022"/>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𝓇</m:t>
                          </m:r>
                        </m:e>
                        <m:sub>
                          <m:r>
                            <a:rPr lang="en-US" sz="2400" b="0" i="1">
                              <a:latin typeface="Cambria Math"/>
                              <a:ea typeface="Cambria Math" panose="02040503050406030204" pitchFamily="18" charset="0"/>
                            </a:rPr>
                            <m:t>−</m:t>
                          </m:r>
                        </m:sub>
                      </m:sSub>
                    </m:oMath>
                  </m:oMathPara>
                </a14:m>
                <a:endParaRPr lang="en-US" sz="2400" b="0" dirty="0">
                  <a:ea typeface="Cambria Math" panose="02040503050406030204" pitchFamily="18" charset="0"/>
                </a:endParaRPr>
              </a:p>
            </p:txBody>
          </p:sp>
        </mc:Choice>
        <mc:Fallback xmlns="">
          <p:sp>
            <p:nvSpPr>
              <p:cNvPr id="72" name="Rectangle 71">
                <a:extLst>
                  <a:ext uri="{FF2B5EF4-FFF2-40B4-BE49-F238E27FC236}">
                    <a16:creationId xmlns:a16="http://schemas.microsoft.com/office/drawing/2014/main" id="{6E0D9C0A-6009-47F5-A121-F4E7EF380DEC}"/>
                  </a:ext>
                </a:extLst>
              </p:cNvPr>
              <p:cNvSpPr>
                <a:spLocks noRot="1" noChangeAspect="1" noMove="1" noResize="1" noEditPoints="1" noAdjustHandles="1" noChangeArrowheads="1" noChangeShapeType="1" noTextEdit="1"/>
              </p:cNvSpPr>
              <p:nvPr/>
            </p:nvSpPr>
            <p:spPr>
              <a:xfrm>
                <a:off x="10506805" y="2436022"/>
                <a:ext cx="464828" cy="461665"/>
              </a:xfrm>
              <a:prstGeom prst="rect">
                <a:avLst/>
              </a:prstGeom>
              <a:blipFill>
                <a:blip r:embed="rId13"/>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23CA9BF9-C5BD-4022-87BF-61AD720EABF4}"/>
                  </a:ext>
                </a:extLst>
              </p:cNvPr>
              <p:cNvSpPr/>
              <p:nvPr/>
            </p:nvSpPr>
            <p:spPr>
              <a:xfrm>
                <a:off x="11404877" y="30320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𝑦</m:t>
                      </m:r>
                    </m:oMath>
                  </m:oMathPara>
                </a14:m>
                <a:endParaRPr lang="en-US" sz="2400" b="0" dirty="0">
                  <a:ea typeface="Cambria Math" panose="02040503050406030204" pitchFamily="18" charset="0"/>
                </a:endParaRPr>
              </a:p>
            </p:txBody>
          </p:sp>
        </mc:Choice>
        <mc:Fallback xmlns="">
          <p:sp>
            <p:nvSpPr>
              <p:cNvPr id="73" name="Rectangle 72">
                <a:extLst>
                  <a:ext uri="{FF2B5EF4-FFF2-40B4-BE49-F238E27FC236}">
                    <a16:creationId xmlns:a16="http://schemas.microsoft.com/office/drawing/2014/main" id="{23CA9BF9-C5BD-4022-87BF-61AD720EABF4}"/>
                  </a:ext>
                </a:extLst>
              </p:cNvPr>
              <p:cNvSpPr>
                <a:spLocks noRot="1" noChangeAspect="1" noMove="1" noResize="1" noEditPoints="1" noAdjustHandles="1" noChangeArrowheads="1" noChangeShapeType="1" noTextEdit="1"/>
              </p:cNvSpPr>
              <p:nvPr/>
            </p:nvSpPr>
            <p:spPr>
              <a:xfrm>
                <a:off x="11404877" y="3032016"/>
                <a:ext cx="464828" cy="461665"/>
              </a:xfrm>
              <a:prstGeom prst="rect">
                <a:avLst/>
              </a:prstGeom>
              <a:blipFill>
                <a:blip r:embed="rId14"/>
                <a:stretch>
                  <a:fillRect l="-3947" b="-13158"/>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5E13BF05-69A5-4A7C-A68D-E9D1D5FEF25F}"/>
                  </a:ext>
                </a:extLst>
              </p:cNvPr>
              <p:cNvSpPr/>
              <p:nvPr/>
            </p:nvSpPr>
            <p:spPr>
              <a:xfrm>
                <a:off x="8671202" y="1012716"/>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400" b="0" i="1">
                          <a:latin typeface="Cambria Math"/>
                          <a:ea typeface="Cambria Math" panose="02040503050406030204" pitchFamily="18" charset="0"/>
                        </a:rPr>
                        <m:t>𝑧</m:t>
                      </m:r>
                    </m:oMath>
                  </m:oMathPara>
                </a14:m>
                <a:endParaRPr lang="en-US" sz="2400" b="0" dirty="0">
                  <a:ea typeface="Cambria Math" panose="02040503050406030204" pitchFamily="18" charset="0"/>
                </a:endParaRPr>
              </a:p>
            </p:txBody>
          </p:sp>
        </mc:Choice>
        <mc:Fallback xmlns="">
          <p:sp>
            <p:nvSpPr>
              <p:cNvPr id="74" name="Rectangle 73">
                <a:extLst>
                  <a:ext uri="{FF2B5EF4-FFF2-40B4-BE49-F238E27FC236}">
                    <a16:creationId xmlns:a16="http://schemas.microsoft.com/office/drawing/2014/main" id="{5E13BF05-69A5-4A7C-A68D-E9D1D5FEF25F}"/>
                  </a:ext>
                </a:extLst>
              </p:cNvPr>
              <p:cNvSpPr>
                <a:spLocks noRot="1" noChangeAspect="1" noMove="1" noResize="1" noEditPoints="1" noAdjustHandles="1" noChangeArrowheads="1" noChangeShapeType="1" noTextEdit="1"/>
              </p:cNvSpPr>
              <p:nvPr/>
            </p:nvSpPr>
            <p:spPr>
              <a:xfrm>
                <a:off x="8671202" y="1012716"/>
                <a:ext cx="464828" cy="461665"/>
              </a:xfrm>
              <a:prstGeom prst="rect">
                <a:avLst/>
              </a:prstGeom>
              <a:blipFill>
                <a:blip r:embed="rId15"/>
                <a:stretch>
                  <a:fillRect/>
                </a:stretch>
              </a:blipFill>
              <a:ln w="19050">
                <a:noFill/>
              </a:ln>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BE1CC3C2-04F3-4A45-9886-15BB51E368AC}"/>
              </a:ext>
            </a:extLst>
          </p:cNvPr>
          <p:cNvCxnSpPr/>
          <p:nvPr/>
        </p:nvCxnSpPr>
        <p:spPr bwMode="auto">
          <a:xfrm>
            <a:off x="8974106" y="3056165"/>
            <a:ext cx="2676525" cy="9524"/>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AB6DDED4-0BEC-47D3-9A78-464044DB6063}"/>
              </a:ext>
            </a:extLst>
          </p:cNvPr>
          <p:cNvCxnSpPr>
            <a:cxnSpLocks/>
            <a:stCxn id="88" idx="7"/>
          </p:cNvCxnSpPr>
          <p:nvPr/>
        </p:nvCxnSpPr>
        <p:spPr bwMode="auto">
          <a:xfrm flipV="1">
            <a:off x="9160714" y="1576026"/>
            <a:ext cx="2338878" cy="2480126"/>
          </a:xfrm>
          <a:prstGeom prst="straightConnector1">
            <a:avLst/>
          </a:prstGeom>
          <a:noFill/>
          <a:ln w="28575" cap="flat" cmpd="sng" algn="ctr">
            <a:solidFill>
              <a:srgbClr val="00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3B54E1E7-2196-4793-ACFE-759E90C1AD4B}"/>
              </a:ext>
            </a:extLst>
          </p:cNvPr>
          <p:cNvCxnSpPr/>
          <p:nvPr/>
        </p:nvCxnSpPr>
        <p:spPr bwMode="auto">
          <a:xfrm flipV="1">
            <a:off x="8999213" y="1513115"/>
            <a:ext cx="2565693" cy="523875"/>
          </a:xfrm>
          <a:prstGeom prst="straightConnector1">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431B893A-F60D-4CE3-9626-EFDADA7E2483}"/>
                  </a:ext>
                </a:extLst>
              </p:cNvPr>
              <p:cNvSpPr/>
              <p:nvPr/>
            </p:nvSpPr>
            <p:spPr>
              <a:xfrm>
                <a:off x="9814396" y="1994373"/>
                <a:ext cx="464828" cy="461665"/>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a:latin typeface="Cambria Math"/>
                              <a:ea typeface="Cambria Math" panose="02040503050406030204" pitchFamily="18" charset="0"/>
                            </a:rPr>
                            <m:t>𝐫</m:t>
                          </m:r>
                        </m:e>
                      </m:acc>
                    </m:oMath>
                  </m:oMathPara>
                </a14:m>
                <a:endParaRPr lang="en-US" sz="2400" dirty="0">
                  <a:ea typeface="Cambria Math" panose="02040503050406030204" pitchFamily="18" charset="0"/>
                </a:endParaRPr>
              </a:p>
            </p:txBody>
          </p:sp>
        </mc:Choice>
        <mc:Fallback xmlns="">
          <p:sp>
            <p:nvSpPr>
              <p:cNvPr id="78" name="Rectangle 77">
                <a:extLst>
                  <a:ext uri="{FF2B5EF4-FFF2-40B4-BE49-F238E27FC236}">
                    <a16:creationId xmlns:a16="http://schemas.microsoft.com/office/drawing/2014/main" id="{431B893A-F60D-4CE3-9626-EFDADA7E2483}"/>
                  </a:ext>
                </a:extLst>
              </p:cNvPr>
              <p:cNvSpPr>
                <a:spLocks noRot="1" noChangeAspect="1" noMove="1" noResize="1" noEditPoints="1" noAdjustHandles="1" noChangeArrowheads="1" noChangeShapeType="1" noTextEdit="1"/>
              </p:cNvSpPr>
              <p:nvPr/>
            </p:nvSpPr>
            <p:spPr>
              <a:xfrm>
                <a:off x="9814396" y="1994373"/>
                <a:ext cx="464828" cy="461665"/>
              </a:xfrm>
              <a:prstGeom prst="rect">
                <a:avLst/>
              </a:prstGeom>
              <a:blipFill>
                <a:blip r:embed="rId16"/>
                <a:stretch>
                  <a:fillRect l="-6579" t="-19737" r="-18421"/>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7B328FF6-78BF-48D6-A2C3-31E44785A0A7}"/>
                  </a:ext>
                </a:extLst>
              </p:cNvPr>
              <p:cNvSpPr/>
              <p:nvPr/>
            </p:nvSpPr>
            <p:spPr>
              <a:xfrm>
                <a:off x="8432095" y="2799931"/>
                <a:ext cx="576028"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𝑑</m:t>
                      </m:r>
                    </m:oMath>
                  </m:oMathPara>
                </a14:m>
                <a:endParaRPr lang="en-US" sz="2400" b="0" i="1" dirty="0"/>
              </a:p>
            </p:txBody>
          </p:sp>
        </mc:Choice>
        <mc:Fallback xmlns="">
          <p:sp>
            <p:nvSpPr>
              <p:cNvPr id="79" name="Rectangle 78">
                <a:extLst>
                  <a:ext uri="{FF2B5EF4-FFF2-40B4-BE49-F238E27FC236}">
                    <a16:creationId xmlns:a16="http://schemas.microsoft.com/office/drawing/2014/main" id="{7B328FF6-78BF-48D6-A2C3-31E44785A0A7}"/>
                  </a:ext>
                </a:extLst>
              </p:cNvPr>
              <p:cNvSpPr>
                <a:spLocks noRot="1" noChangeAspect="1" noMove="1" noResize="1" noEditPoints="1" noAdjustHandles="1" noChangeArrowheads="1" noChangeShapeType="1" noTextEdit="1"/>
              </p:cNvSpPr>
              <p:nvPr/>
            </p:nvSpPr>
            <p:spPr>
              <a:xfrm>
                <a:off x="8432095" y="2799931"/>
                <a:ext cx="576028" cy="461665"/>
              </a:xfrm>
              <a:prstGeom prst="rect">
                <a:avLst/>
              </a:prstGeom>
              <a:blipFill>
                <a:blip r:embed="rId17"/>
                <a:stretch>
                  <a:fillRect/>
                </a:stretch>
              </a:blipFill>
              <a:ln w="19050">
                <a:noFill/>
              </a:ln>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24503D19-33E6-4FBE-883B-5159C278D016}"/>
              </a:ext>
            </a:extLst>
          </p:cNvPr>
          <p:cNvCxnSpPr/>
          <p:nvPr/>
        </p:nvCxnSpPr>
        <p:spPr bwMode="auto">
          <a:xfrm flipV="1">
            <a:off x="9031255" y="1503590"/>
            <a:ext cx="2552700" cy="155257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Arrow Connector 80">
            <a:extLst>
              <a:ext uri="{FF2B5EF4-FFF2-40B4-BE49-F238E27FC236}">
                <a16:creationId xmlns:a16="http://schemas.microsoft.com/office/drawing/2014/main" id="{9B57A119-D78B-4724-B905-EEE9913059A6}"/>
              </a:ext>
            </a:extLst>
          </p:cNvPr>
          <p:cNvCxnSpPr/>
          <p:nvPr/>
        </p:nvCxnSpPr>
        <p:spPr bwMode="auto">
          <a:xfrm flipV="1">
            <a:off x="8720109" y="2041074"/>
            <a:ext cx="2264" cy="813286"/>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1A5DE586-AE8A-40BE-9418-A1A08400654D}"/>
              </a:ext>
            </a:extLst>
          </p:cNvPr>
          <p:cNvCxnSpPr/>
          <p:nvPr/>
        </p:nvCxnSpPr>
        <p:spPr bwMode="auto">
          <a:xfrm>
            <a:off x="8705142" y="3221754"/>
            <a:ext cx="11788" cy="996461"/>
          </a:xfrm>
          <a:prstGeom prst="straightConnector1">
            <a:avLst/>
          </a:prstGeom>
          <a:noFill/>
          <a:ln w="2857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3CDC2681-FD2C-4BF3-81BF-7CCB6C9D110E}"/>
              </a:ext>
            </a:extLst>
          </p:cNvPr>
          <p:cNvCxnSpPr/>
          <p:nvPr/>
        </p:nvCxnSpPr>
        <p:spPr bwMode="auto">
          <a:xfrm flipH="1" flipV="1">
            <a:off x="8652977" y="2046514"/>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BF7ECAA2-2B1F-4431-9F66-7C2197D76DA8}"/>
              </a:ext>
            </a:extLst>
          </p:cNvPr>
          <p:cNvCxnSpPr/>
          <p:nvPr/>
        </p:nvCxnSpPr>
        <p:spPr bwMode="auto">
          <a:xfrm flipH="1" flipV="1">
            <a:off x="8625762" y="4201886"/>
            <a:ext cx="359112" cy="1362"/>
          </a:xfrm>
          <a:prstGeom prst="straightConnector1">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5DB91AF3-CF7B-40B9-9DF4-0F7F81AC1990}"/>
              </a:ext>
            </a:extLst>
          </p:cNvPr>
          <p:cNvCxnSpPr/>
          <p:nvPr/>
        </p:nvCxnSpPr>
        <p:spPr bwMode="auto">
          <a:xfrm flipH="1" flipV="1">
            <a:off x="9000376" y="2057941"/>
            <a:ext cx="2304" cy="2024203"/>
          </a:xfrm>
          <a:prstGeom prst="straightConnector1">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F96BCAEA-C73A-4446-B85D-164B5947F95F}"/>
                  </a:ext>
                </a:extLst>
              </p:cNvPr>
              <p:cNvSpPr/>
              <p:nvPr/>
            </p:nvSpPr>
            <p:spPr>
              <a:xfrm>
                <a:off x="9195261" y="4115353"/>
                <a:ext cx="890353" cy="461665"/>
              </a:xfrm>
              <a:prstGeom prst="rect">
                <a:avLst/>
              </a:prstGeom>
              <a:ln w="19050">
                <a:noFill/>
              </a:ln>
            </p:spPr>
            <p:txBody>
              <a:bodyPr wrap="square">
                <a:spAutoFit/>
              </a:bodyPr>
              <a:lstStyle/>
              <a:p>
                <a:pPr algn="r"/>
                <a14:m>
                  <m:oMathPara xmlns:m="http://schemas.openxmlformats.org/officeDocument/2006/math">
                    <m:oMathParaPr>
                      <m:jc m:val="centerGroup"/>
                    </m:oMathParaPr>
                    <m:oMath xmlns:m="http://schemas.openxmlformats.org/officeDocument/2006/math">
                      <m:r>
                        <a:rPr lang="en-US" sz="2400" b="0" i="1" dirty="0">
                          <a:latin typeface="Cambria Math"/>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𝑞</m:t>
                      </m:r>
                      <m:r>
                        <a:rPr lang="en-US" sz="2400" b="0" i="1" dirty="0">
                          <a:latin typeface="Cambria Math" panose="02040503050406030204" pitchFamily="18" charset="0"/>
                          <a:ea typeface="Cambria Math" panose="02040503050406030204" pitchFamily="18" charset="0"/>
                        </a:rPr>
                        <m:t>(</m:t>
                      </m:r>
                      <m:r>
                        <a:rPr lang="en-US" sz="2400" b="0" i="1" dirty="0">
                          <a:latin typeface="Cambria Math" panose="02040503050406030204" pitchFamily="18" charset="0"/>
                          <a:ea typeface="Cambria Math" panose="02040503050406030204" pitchFamily="18" charset="0"/>
                        </a:rPr>
                        <m:t>𝑡</m:t>
                      </m:r>
                      <m:r>
                        <a:rPr lang="en-US" sz="2400" b="0" i="1" dirty="0">
                          <a:latin typeface="Cambria Math" panose="02040503050406030204" pitchFamily="18" charset="0"/>
                          <a:ea typeface="Cambria Math" panose="02040503050406030204" pitchFamily="18" charset="0"/>
                        </a:rPr>
                        <m:t>)</m:t>
                      </m:r>
                    </m:oMath>
                  </m:oMathPara>
                </a14:m>
                <a:endParaRPr lang="en-US" sz="2400" b="0" i="1" dirty="0"/>
              </a:p>
            </p:txBody>
          </p:sp>
        </mc:Choice>
        <mc:Fallback xmlns="">
          <p:sp>
            <p:nvSpPr>
              <p:cNvPr id="86" name="Rectangle 85">
                <a:extLst>
                  <a:ext uri="{FF2B5EF4-FFF2-40B4-BE49-F238E27FC236}">
                    <a16:creationId xmlns:a16="http://schemas.microsoft.com/office/drawing/2014/main" id="{F96BCAEA-C73A-4446-B85D-164B5947F95F}"/>
                  </a:ext>
                </a:extLst>
              </p:cNvPr>
              <p:cNvSpPr>
                <a:spLocks noRot="1" noChangeAspect="1" noMove="1" noResize="1" noEditPoints="1" noAdjustHandles="1" noChangeArrowheads="1" noChangeShapeType="1" noTextEdit="1"/>
              </p:cNvSpPr>
              <p:nvPr/>
            </p:nvSpPr>
            <p:spPr>
              <a:xfrm>
                <a:off x="9195261" y="4115353"/>
                <a:ext cx="890353" cy="461665"/>
              </a:xfrm>
              <a:prstGeom prst="rect">
                <a:avLst/>
              </a:prstGeom>
              <a:blipFill>
                <a:blip r:embed="rId18"/>
                <a:stretch>
                  <a:fillRect r="-14384" b="-19737"/>
                </a:stretch>
              </a:blipFill>
              <a:ln w="19050">
                <a:noFill/>
              </a:ln>
            </p:spPr>
            <p:txBody>
              <a:bodyPr/>
              <a:lstStyle/>
              <a:p>
                <a:r>
                  <a:rPr lang="en-US">
                    <a:noFill/>
                  </a:rPr>
                  <a:t> </a:t>
                </a:r>
              </a:p>
            </p:txBody>
          </p:sp>
        </mc:Fallback>
      </mc:AlternateContent>
      <p:cxnSp>
        <p:nvCxnSpPr>
          <p:cNvPr id="87" name="Straight Arrow Connector 86">
            <a:extLst>
              <a:ext uri="{FF2B5EF4-FFF2-40B4-BE49-F238E27FC236}">
                <a16:creationId xmlns:a16="http://schemas.microsoft.com/office/drawing/2014/main" id="{40EC4895-5D5F-4218-9A69-05CAD83FB5AD}"/>
              </a:ext>
            </a:extLst>
          </p:cNvPr>
          <p:cNvCxnSpPr/>
          <p:nvPr/>
        </p:nvCxnSpPr>
        <p:spPr bwMode="auto">
          <a:xfrm flipH="1" flipV="1">
            <a:off x="8993156" y="1141640"/>
            <a:ext cx="9525" cy="34575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Oval 87">
            <a:extLst>
              <a:ext uri="{FF2B5EF4-FFF2-40B4-BE49-F238E27FC236}">
                <a16:creationId xmlns:a16="http://schemas.microsoft.com/office/drawing/2014/main" id="{6CD99AA3-B8D7-4895-BDF3-8FB89B85244D}"/>
              </a:ext>
            </a:extLst>
          </p:cNvPr>
          <p:cNvSpPr/>
          <p:nvPr/>
        </p:nvSpPr>
        <p:spPr bwMode="auto">
          <a:xfrm>
            <a:off x="8823066" y="3998063"/>
            <a:ext cx="395579" cy="396655"/>
          </a:xfrm>
          <a:prstGeom prst="ellipse">
            <a:avLst/>
          </a:prstGeom>
          <a:solidFill>
            <a:srgbClr val="000099"/>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p:sp>
        <p:nvSpPr>
          <p:cNvPr id="89" name="Oval 88">
            <a:extLst>
              <a:ext uri="{FF2B5EF4-FFF2-40B4-BE49-F238E27FC236}">
                <a16:creationId xmlns:a16="http://schemas.microsoft.com/office/drawing/2014/main" id="{E47AF6C4-6DEE-4053-8F7F-63203B0C0752}"/>
              </a:ext>
            </a:extLst>
          </p:cNvPr>
          <p:cNvSpPr/>
          <p:nvPr/>
        </p:nvSpPr>
        <p:spPr bwMode="auto">
          <a:xfrm>
            <a:off x="8807000" y="1828800"/>
            <a:ext cx="402314" cy="390243"/>
          </a:xfrm>
          <a:prstGeom prst="ellipse">
            <a:avLst/>
          </a:prstGeom>
          <a:solidFill>
            <a:srgbClr val="FF0000"/>
          </a:solidFill>
          <a:ln w="19050" cap="flat" cmpd="sng" algn="ctr">
            <a:no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DE19FB1A-D90D-477A-A6F3-DFC1AABD1456}"/>
                  </a:ext>
                </a:extLst>
              </p:cNvPr>
              <p:cNvSpPr/>
              <p:nvPr/>
            </p:nvSpPr>
            <p:spPr>
              <a:xfrm>
                <a:off x="309166" y="762084"/>
                <a:ext cx="6968711" cy="778868"/>
              </a:xfrm>
              <a:prstGeom prst="rect">
                <a:avLst/>
              </a:prstGeom>
              <a:ln w="19050">
                <a:noFill/>
              </a:ln>
            </p:spPr>
            <p:txBody>
              <a:bodyPr wrap="square">
                <a:spAutoFit/>
              </a:bodyPr>
              <a:lstStyle/>
              <a:p>
                <a:pPr algn="r"/>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𝑉</m:t>
                      </m:r>
                      <m:d>
                        <m:dPr>
                          <m:ctrlPr>
                            <a:rPr lang="en-US" sz="2000" b="0" i="1">
                              <a:latin typeface="Cambria Math" panose="02040503050406030204" pitchFamily="18" charset="0"/>
                              <a:ea typeface="Cambria Math" panose="02040503050406030204" pitchFamily="18" charset="0"/>
                            </a:rPr>
                          </m:ctrlPr>
                        </m:dPr>
                        <m:e>
                          <m:acc>
                            <m:accPr>
                              <m:chr m:val="⃗"/>
                              <m:ctrlPr>
                                <a:rPr lang="en-US" sz="2000" b="0" i="1">
                                  <a:latin typeface="Cambria Math" panose="02040503050406030204" pitchFamily="18" charset="0"/>
                                  <a:ea typeface="Cambria Math" panose="02040503050406030204" pitchFamily="18" charset="0"/>
                                </a:rPr>
                              </m:ctrlPr>
                            </m:accPr>
                            <m:e>
                              <m:r>
                                <a:rPr lang="en-US" sz="2000">
                                  <a:latin typeface="Cambria Math" panose="02040503050406030204" pitchFamily="18" charset="0"/>
                                  <a:ea typeface="Cambria Math" panose="02040503050406030204" pitchFamily="18" charset="0"/>
                                </a:rPr>
                                <m:t>𝐫</m:t>
                              </m:r>
                            </m:e>
                          </m:acc>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𝑡</m:t>
                          </m:r>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1</m:t>
                          </m:r>
                        </m:num>
                        <m:den>
                          <m:r>
                            <a:rPr lang="en-US" sz="2000" b="0" i="1">
                              <a:latin typeface="Cambria Math" panose="02040503050406030204" pitchFamily="18" charset="0"/>
                              <a:ea typeface="Cambria Math" panose="02040503050406030204" pitchFamily="18" charset="0"/>
                            </a:rPr>
                            <m:t>4</m:t>
                          </m:r>
                          <m:r>
                            <a:rPr lang="en-US" sz="2000" b="0" i="1">
                              <a:latin typeface="Cambria Math" panose="02040503050406030204" pitchFamily="18" charset="0"/>
                              <a:ea typeface="Cambria Math" panose="02040503050406030204" pitchFamily="18" charset="0"/>
                            </a:rPr>
                            <m:t>𝜋</m:t>
                          </m:r>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𝜖</m:t>
                              </m:r>
                            </m:e>
                            <m:sub>
                              <m:r>
                                <a:rPr lang="ru-RU" sz="2000" b="0" i="1">
                                  <a:latin typeface="Cambria Math" panose="02040503050406030204" pitchFamily="18" charset="0"/>
                                  <a:ea typeface="Cambria Math" panose="02040503050406030204" pitchFamily="18" charset="0"/>
                                </a:rPr>
                                <m:t>0</m:t>
                              </m:r>
                            </m:sub>
                          </m:sSub>
                        </m:den>
                      </m:f>
                      <m:r>
                        <a:rPr lang="en-US" sz="2000" b="0" i="1">
                          <a:latin typeface="Cambria Math" panose="02040503050406030204" pitchFamily="18" charset="0"/>
                          <a:ea typeface="Cambria Math" panose="02040503050406030204" pitchFamily="18" charset="0"/>
                        </a:rPr>
                        <m:t> </m:t>
                      </m:r>
                      <m:d>
                        <m:dPr>
                          <m:begChr m:val="{"/>
                          <m:endChr m:val="}"/>
                          <m:ctrlPr>
                            <a:rPr lang="en-US" sz="2000" b="0" i="1">
                              <a:latin typeface="Cambria Math" panose="02040503050406030204" pitchFamily="18" charset="0"/>
                              <a:ea typeface="Cambria Math" panose="02040503050406030204" pitchFamily="18" charset="0"/>
                            </a:rPr>
                          </m:ctrlPr>
                        </m:dPr>
                        <m:e>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smtClean="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a:solidFill>
                                            <a:schemeClr val="accent1">
                                              <a:lumMod val="50000"/>
                                            </a:schemeClr>
                                          </a:solidFill>
                                          <a:latin typeface="Cambria Math" panose="02040503050406030204" pitchFamily="18" charset="0"/>
                                          <a:ea typeface="Cambria Math" panose="02040503050406030204" pitchFamily="18" charset="0"/>
                                        </a:rPr>
                                        <m:t>𝑡</m:t>
                                      </m:r>
                                      <m:r>
                                        <a:rPr lang="en-US" sz="2000" b="0" i="1">
                                          <a:solidFill>
                                            <a:schemeClr val="accent1">
                                              <a:lumMod val="50000"/>
                                            </a:schemeClr>
                                          </a:solidFill>
                                          <a:latin typeface="Cambria Math" panose="02040503050406030204" pitchFamily="18" charset="0"/>
                                          <a:ea typeface="Cambria Math" panose="02040503050406030204" pitchFamily="18" charset="0"/>
                                        </a:rPr>
                                        <m:t>−</m:t>
                                      </m:r>
                                      <m:sSub>
                                        <m:sSubPr>
                                          <m:ctrlPr>
                                            <a:rPr lang="en-US" sz="2000" b="0" i="1">
                                              <a:solidFill>
                                                <a:schemeClr val="accent1">
                                                  <a:lumMod val="50000"/>
                                                </a:schemeClr>
                                              </a:solidFill>
                                              <a:latin typeface="Cambria Math" panose="02040503050406030204" pitchFamily="18" charset="0"/>
                                              <a:ea typeface="Cambria Math" panose="02040503050406030204" pitchFamily="18" charset="0"/>
                                            </a:rPr>
                                          </m:ctrlPr>
                                        </m:sSubPr>
                                        <m:e>
                                          <m:r>
                                            <a:rPr lang="en-US" sz="2000" b="0" i="1">
                                              <a:solidFill>
                                                <a:schemeClr val="accent1">
                                                  <a:lumMod val="50000"/>
                                                </a:schemeClr>
                                              </a:solidFill>
                                              <a:latin typeface="Cambria Math" panose="02040503050406030204" pitchFamily="18" charset="0"/>
                                              <a:ea typeface="Cambria Math" panose="02040503050406030204" pitchFamily="18" charset="0"/>
                                            </a:rPr>
                                            <m:t>𝓇</m:t>
                                          </m:r>
                                        </m:e>
                                        <m:sub>
                                          <m:r>
                                            <a:rPr lang="en-US" sz="2000" b="0" i="1">
                                              <a:solidFill>
                                                <a:schemeClr val="accent1">
                                                  <a:lumMod val="50000"/>
                                                </a:schemeClr>
                                              </a:solidFill>
                                              <a:latin typeface="Cambria Math" panose="02040503050406030204" pitchFamily="18" charset="0"/>
                                              <a:ea typeface="Cambria Math" panose="02040503050406030204" pitchFamily="18" charset="0"/>
                                            </a:rPr>
                                            <m:t>+</m:t>
                                          </m:r>
                                        </m:sub>
                                      </m:sSub>
                                      <m:r>
                                        <a:rPr lang="en-US" sz="2000" b="0" i="1">
                                          <a:solidFill>
                                            <a:schemeClr val="accent1">
                                              <a:lumMod val="50000"/>
                                            </a:schemeClr>
                                          </a:solidFill>
                                          <a:latin typeface="Cambria Math" panose="02040503050406030204" pitchFamily="18" charset="0"/>
                                          <a:ea typeface="Cambria Math" panose="02040503050406030204" pitchFamily="18" charset="0"/>
                                        </a:rPr>
                                        <m:t>/</m:t>
                                      </m:r>
                                      <m:r>
                                        <a:rPr lang="en-US" sz="2000" b="0" i="1">
                                          <a:solidFill>
                                            <a:schemeClr val="accent1">
                                              <a:lumMod val="50000"/>
                                            </a:schemeClr>
                                          </a:solidFill>
                                          <a:latin typeface="Cambria Math" panose="02040503050406030204" pitchFamily="18" charset="0"/>
                                          <a:ea typeface="Cambria Math" panose="02040503050406030204" pitchFamily="18" charset="0"/>
                                        </a:rPr>
                                        <m:t>𝑐</m:t>
                                      </m:r>
                                    </m:e>
                                  </m:d>
                                </m:e>
                              </m:d>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sSub>
                                <m:sSubPr>
                                  <m:ctrlPr>
                                    <a:rPr lang="en-US" sz="2000" b="0" i="1" dirty="0">
                                      <a:latin typeface="Cambria Math" panose="02040503050406030204" pitchFamily="18" charset="0"/>
                                      <a:ea typeface="Cambria Math" panose="02040503050406030204" pitchFamily="18" charset="0"/>
                                    </a:rPr>
                                  </m:ctrlPr>
                                </m:sSubPr>
                                <m:e>
                                  <m:r>
                                    <a:rPr lang="en-US" sz="2000" b="0" i="1" dirty="0">
                                      <a:latin typeface="Cambria Math" panose="02040503050406030204" pitchFamily="18" charset="0"/>
                                      <a:ea typeface="Cambria Math" panose="02040503050406030204" pitchFamily="18" charset="0"/>
                                    </a:rPr>
                                    <m:t>𝑞</m:t>
                                  </m:r>
                                </m:e>
                                <m:sub>
                                  <m:r>
                                    <a:rPr lang="en-US" sz="2000" b="0" i="1" dirty="0">
                                      <a:latin typeface="Cambria Math" panose="02040503050406030204" pitchFamily="18" charset="0"/>
                                      <a:ea typeface="Cambria Math" panose="02040503050406030204" pitchFamily="18" charset="0"/>
                                    </a:rPr>
                                    <m:t>0</m:t>
                                  </m:r>
                                </m:sub>
                              </m:sSub>
                              <m:r>
                                <a:rPr lang="en-US" sz="2000" b="0" i="1" dirty="0">
                                  <a:latin typeface="Cambria Math" panose="02040503050406030204" pitchFamily="18" charset="0"/>
                                  <a:ea typeface="Cambria Math" panose="02040503050406030204" pitchFamily="18" charset="0"/>
                                </a:rPr>
                                <m:t> </m:t>
                              </m:r>
                              <m:r>
                                <a:rPr lang="en-US" sz="2000" b="0" i="1" dirty="0" smtClean="0">
                                  <a:solidFill>
                                    <a:schemeClr val="accent1">
                                      <a:lumMod val="50000"/>
                                    </a:schemeClr>
                                  </a:solidFill>
                                  <a:latin typeface="Cambria Math" panose="02040503050406030204" pitchFamily="18" charset="0"/>
                                  <a:ea typeface="Cambria Math" panose="02040503050406030204" pitchFamily="18" charset="0"/>
                                </a:rPr>
                                <m:t>𝑐𝑜𝑠</m:t>
                              </m:r>
                              <m:d>
                                <m:dPr>
                                  <m:begChr m:val="["/>
                                  <m:endChr m:val="]"/>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dirty="0">
                                      <a:solidFill>
                                        <a:schemeClr val="accent1">
                                          <a:lumMod val="50000"/>
                                        </a:schemeClr>
                                      </a:solidFill>
                                      <a:latin typeface="Cambria Math" panose="02040503050406030204" pitchFamily="18" charset="0"/>
                                      <a:ea typeface="Cambria Math" panose="02040503050406030204" pitchFamily="18" charset="0"/>
                                    </a:rPr>
                                    <m:t>𝜔</m:t>
                                  </m:r>
                                  <m:d>
                                    <m:dPr>
                                      <m:ctrlPr>
                                        <a:rPr lang="en-US" sz="2000" b="0" i="1" dirty="0">
                                          <a:solidFill>
                                            <a:schemeClr val="accent1">
                                              <a:lumMod val="50000"/>
                                            </a:schemeClr>
                                          </a:solidFill>
                                          <a:latin typeface="Cambria Math" panose="02040503050406030204" pitchFamily="18" charset="0"/>
                                          <a:ea typeface="Cambria Math" panose="02040503050406030204" pitchFamily="18" charset="0"/>
                                        </a:rPr>
                                      </m:ctrlPr>
                                    </m:dPr>
                                    <m:e>
                                      <m:r>
                                        <a:rPr lang="en-US" sz="2000" b="0" i="1">
                                          <a:solidFill>
                                            <a:schemeClr val="accent1">
                                              <a:lumMod val="50000"/>
                                            </a:schemeClr>
                                          </a:solidFill>
                                          <a:latin typeface="Cambria Math" panose="02040503050406030204" pitchFamily="18" charset="0"/>
                                          <a:ea typeface="Cambria Math" panose="02040503050406030204" pitchFamily="18" charset="0"/>
                                        </a:rPr>
                                        <m:t>𝑡</m:t>
                                      </m:r>
                                      <m:r>
                                        <a:rPr lang="en-US" sz="2000" b="0" i="1">
                                          <a:solidFill>
                                            <a:schemeClr val="accent1">
                                              <a:lumMod val="50000"/>
                                            </a:schemeClr>
                                          </a:solidFill>
                                          <a:latin typeface="Cambria Math" panose="02040503050406030204" pitchFamily="18" charset="0"/>
                                          <a:ea typeface="Cambria Math" panose="02040503050406030204" pitchFamily="18" charset="0"/>
                                        </a:rPr>
                                        <m:t>−</m:t>
                                      </m:r>
                                      <m:sSub>
                                        <m:sSubPr>
                                          <m:ctrlPr>
                                            <a:rPr lang="en-US" sz="2000" b="0" i="1">
                                              <a:solidFill>
                                                <a:schemeClr val="accent1">
                                                  <a:lumMod val="50000"/>
                                                </a:schemeClr>
                                              </a:solidFill>
                                              <a:latin typeface="Cambria Math" panose="02040503050406030204" pitchFamily="18" charset="0"/>
                                              <a:ea typeface="Cambria Math" panose="02040503050406030204" pitchFamily="18" charset="0"/>
                                            </a:rPr>
                                          </m:ctrlPr>
                                        </m:sSubPr>
                                        <m:e>
                                          <m:r>
                                            <a:rPr lang="en-US" sz="2000" b="0" i="1">
                                              <a:solidFill>
                                                <a:schemeClr val="accent1">
                                                  <a:lumMod val="50000"/>
                                                </a:schemeClr>
                                              </a:solidFill>
                                              <a:latin typeface="Cambria Math" panose="02040503050406030204" pitchFamily="18" charset="0"/>
                                              <a:ea typeface="Cambria Math" panose="02040503050406030204" pitchFamily="18" charset="0"/>
                                            </a:rPr>
                                            <m:t>𝓇</m:t>
                                          </m:r>
                                        </m:e>
                                        <m:sub>
                                          <m:r>
                                            <a:rPr lang="en-US" sz="2000" b="0" i="1">
                                              <a:solidFill>
                                                <a:schemeClr val="accent1">
                                                  <a:lumMod val="50000"/>
                                                </a:schemeClr>
                                              </a:solidFill>
                                              <a:latin typeface="Cambria Math" panose="02040503050406030204" pitchFamily="18" charset="0"/>
                                              <a:ea typeface="Cambria Math" panose="02040503050406030204" pitchFamily="18" charset="0"/>
                                            </a:rPr>
                                            <m:t>−</m:t>
                                          </m:r>
                                        </m:sub>
                                      </m:sSub>
                                      <m:r>
                                        <a:rPr lang="en-US" sz="2000" b="0" i="1">
                                          <a:solidFill>
                                            <a:schemeClr val="accent1">
                                              <a:lumMod val="50000"/>
                                            </a:schemeClr>
                                          </a:solidFill>
                                          <a:latin typeface="Cambria Math" panose="02040503050406030204" pitchFamily="18" charset="0"/>
                                          <a:ea typeface="Cambria Math" panose="02040503050406030204" pitchFamily="18" charset="0"/>
                                        </a:rPr>
                                        <m:t>/</m:t>
                                      </m:r>
                                      <m:r>
                                        <a:rPr lang="en-US" sz="2000" b="0" i="1">
                                          <a:solidFill>
                                            <a:schemeClr val="accent1">
                                              <a:lumMod val="50000"/>
                                            </a:schemeClr>
                                          </a:solidFill>
                                          <a:latin typeface="Cambria Math" panose="02040503050406030204" pitchFamily="18" charset="0"/>
                                          <a:ea typeface="Cambria Math" panose="02040503050406030204" pitchFamily="18" charset="0"/>
                                        </a:rPr>
                                        <m:t>𝑐</m:t>
                                      </m:r>
                                    </m:e>
                                  </m:d>
                                </m:e>
                              </m:d>
                            </m:num>
                            <m:den>
                              <m:sSub>
                                <m:sSubPr>
                                  <m:ctrlPr>
                                    <a:rPr lang="en-US" sz="2000" b="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𝓇</m:t>
                                  </m:r>
                                </m:e>
                                <m:sub>
                                  <m:r>
                                    <a:rPr lang="en-US" sz="2000" b="0" i="1">
                                      <a:latin typeface="Cambria Math" panose="02040503050406030204" pitchFamily="18" charset="0"/>
                                      <a:ea typeface="Cambria Math" panose="02040503050406030204" pitchFamily="18" charset="0"/>
                                    </a:rPr>
                                    <m:t>−</m:t>
                                  </m:r>
                                </m:sub>
                              </m:sSub>
                            </m:den>
                          </m:f>
                        </m:e>
                      </m:d>
                    </m:oMath>
                  </m:oMathPara>
                </a14:m>
                <a:endParaRPr lang="en-US" sz="2000" b="0" dirty="0">
                  <a:ea typeface="Cambria Math" panose="02040503050406030204" pitchFamily="18" charset="0"/>
                </a:endParaRPr>
              </a:p>
            </p:txBody>
          </p:sp>
        </mc:Choice>
        <mc:Fallback xmlns="">
          <p:sp>
            <p:nvSpPr>
              <p:cNvPr id="90" name="Rectangle 89">
                <a:extLst>
                  <a:ext uri="{FF2B5EF4-FFF2-40B4-BE49-F238E27FC236}">
                    <a16:creationId xmlns:a16="http://schemas.microsoft.com/office/drawing/2014/main" id="{DE19FB1A-D90D-477A-A6F3-DFC1AABD1456}"/>
                  </a:ext>
                </a:extLst>
              </p:cNvPr>
              <p:cNvSpPr>
                <a:spLocks noRot="1" noChangeAspect="1" noMove="1" noResize="1" noEditPoints="1" noAdjustHandles="1" noChangeArrowheads="1" noChangeShapeType="1" noTextEdit="1"/>
              </p:cNvSpPr>
              <p:nvPr/>
            </p:nvSpPr>
            <p:spPr>
              <a:xfrm>
                <a:off x="309166" y="762084"/>
                <a:ext cx="6968711" cy="778868"/>
              </a:xfrm>
              <a:prstGeom prst="rect">
                <a:avLst/>
              </a:prstGeom>
              <a:blipFill>
                <a:blip r:embed="rId19"/>
                <a:stretch>
                  <a:fillRect/>
                </a:stretch>
              </a:blipFill>
              <a:ln w="19050">
                <a:noFill/>
              </a:ln>
            </p:spPr>
            <p:txBody>
              <a:bodyPr/>
              <a:lstStyle/>
              <a:p>
                <a:r>
                  <a:rPr lang="en-US">
                    <a:noFill/>
                  </a:rPr>
                  <a:t> </a:t>
                </a:r>
              </a:p>
            </p:txBody>
          </p:sp>
        </mc:Fallback>
      </mc:AlternateContent>
      <p:sp>
        <p:nvSpPr>
          <p:cNvPr id="35" name="Content Placeholder 4">
            <a:extLst>
              <a:ext uri="{FF2B5EF4-FFF2-40B4-BE49-F238E27FC236}">
                <a16:creationId xmlns:a16="http://schemas.microsoft.com/office/drawing/2014/main" id="{612B8F76-4F32-4A60-AF38-C92D5B443140}"/>
              </a:ext>
            </a:extLst>
          </p:cNvPr>
          <p:cNvSpPr txBox="1">
            <a:spLocks/>
          </p:cNvSpPr>
          <p:nvPr/>
        </p:nvSpPr>
        <p:spPr>
          <a:xfrm>
            <a:off x="11646877" y="0"/>
            <a:ext cx="545123" cy="289902"/>
          </a:xfrm>
          <a:prstGeom prst="rect">
            <a:avLst/>
          </a:prstGeom>
        </p:spPr>
        <p:txBody>
          <a:bodyPr/>
          <a:lstStyle>
            <a:lvl1pPr marL="0" indent="0" algn="r" rtl="0" eaLnBrk="0" fontAlgn="base" hangingPunct="0">
              <a:spcBef>
                <a:spcPct val="20000"/>
              </a:spcBef>
              <a:spcAft>
                <a:spcPct val="0"/>
              </a:spcAft>
              <a:buNone/>
              <a:defRPr sz="1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fld id="{6277FA82-443F-480E-8FC1-3C37497B7B6E}" type="slidenum">
              <a:rPr lang="en-US" b="0" kern="0"/>
              <a:pPr/>
              <a:t>9</a:t>
            </a:fld>
            <a:endParaRPr lang="en-US" b="0" kern="0" dirty="0"/>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5ED5457C-9023-478F-A47E-00018285A388}"/>
                  </a:ext>
                </a:extLst>
              </p:cNvPr>
              <p:cNvSpPr/>
              <p:nvPr/>
            </p:nvSpPr>
            <p:spPr>
              <a:xfrm>
                <a:off x="11542028" y="1637977"/>
                <a:ext cx="5037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𝒫</m:t>
                      </m:r>
                    </m:oMath>
                  </m:oMathPara>
                </a14:m>
                <a:endParaRPr lang="en-US" sz="2400" dirty="0"/>
              </a:p>
            </p:txBody>
          </p:sp>
        </mc:Choice>
        <mc:Fallback xmlns="">
          <p:sp>
            <p:nvSpPr>
              <p:cNvPr id="36" name="Rectangle 35">
                <a:extLst>
                  <a:ext uri="{FF2B5EF4-FFF2-40B4-BE49-F238E27FC236}">
                    <a16:creationId xmlns:a16="http://schemas.microsoft.com/office/drawing/2014/main" id="{5ED5457C-9023-478F-A47E-00018285A388}"/>
                  </a:ext>
                </a:extLst>
              </p:cNvPr>
              <p:cNvSpPr>
                <a:spLocks noRot="1" noChangeAspect="1" noMove="1" noResize="1" noEditPoints="1" noAdjustHandles="1" noChangeArrowheads="1" noChangeShapeType="1" noTextEdit="1"/>
              </p:cNvSpPr>
              <p:nvPr/>
            </p:nvSpPr>
            <p:spPr>
              <a:xfrm>
                <a:off x="11542028" y="1637977"/>
                <a:ext cx="503791" cy="461665"/>
              </a:xfrm>
              <a:prstGeom prst="rect">
                <a:avLst/>
              </a:prstGeom>
              <a:blipFill>
                <a:blip r:embed="rId20"/>
                <a:stretch>
                  <a:fillRect l="-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A7229DB7-7E22-4F6C-9487-5B05A40A4C2A}"/>
                  </a:ext>
                </a:extLst>
              </p:cNvPr>
              <p:cNvSpPr/>
              <p:nvPr/>
            </p:nvSpPr>
            <p:spPr>
              <a:xfrm>
                <a:off x="344750" y="3379526"/>
                <a:ext cx="7570665" cy="777264"/>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dirty="0" smtClean="0">
                          <a:solidFill>
                            <a:srgbClr val="FF0000"/>
                          </a:solidFill>
                          <a:latin typeface="Cambria Math" panose="02040503050406030204" pitchFamily="18" charset="0"/>
                          <a:ea typeface="Cambria Math" panose="02040503050406030204" pitchFamily="18" charset="0"/>
                        </a:rPr>
                        <m:t>𝑐𝑜𝑠</m:t>
                      </m:r>
                      <m:d>
                        <m:dPr>
                          <m:begChr m:val="["/>
                          <m:endChr m:val="]"/>
                          <m:ctrlPr>
                            <a:rPr lang="en-US" sz="2000" b="0" i="1" dirty="0">
                              <a:solidFill>
                                <a:srgbClr val="FF0000"/>
                              </a:solidFill>
                              <a:latin typeface="Cambria Math" panose="02040503050406030204" pitchFamily="18" charset="0"/>
                              <a:ea typeface="Cambria Math" panose="02040503050406030204" pitchFamily="18" charset="0"/>
                            </a:rPr>
                          </m:ctrlPr>
                        </m:dPr>
                        <m:e>
                          <m:f>
                            <m:fPr>
                              <m:ctrlPr>
                                <a:rPr lang="en-US" sz="2000" b="0" i="1">
                                  <a:solidFill>
                                    <a:srgbClr val="FF0000"/>
                                  </a:solidFill>
                                  <a:latin typeface="Cambria Math" panose="02040503050406030204" pitchFamily="18" charset="0"/>
                                  <a:ea typeface="Cambria Math" panose="02040503050406030204" pitchFamily="18" charset="0"/>
                                </a:rPr>
                              </m:ctrlPr>
                            </m:fPr>
                            <m:num>
                              <m:r>
                                <a:rPr lang="en-US" sz="2000" b="0" i="1" dirty="0">
                                  <a:solidFill>
                                    <a:srgbClr val="FF0000"/>
                                  </a:solidFill>
                                  <a:latin typeface="Cambria Math" panose="02040503050406030204" pitchFamily="18" charset="0"/>
                                  <a:ea typeface="Cambria Math" panose="02040503050406030204" pitchFamily="18" charset="0"/>
                                </a:rPr>
                                <m:t>𝜔</m:t>
                              </m:r>
                              <m:r>
                                <a:rPr lang="en-US" sz="2000" b="0" i="1" dirty="0">
                                  <a:solidFill>
                                    <a:srgbClr val="FF0000"/>
                                  </a:solidFill>
                                  <a:latin typeface="Cambria Math" panose="02040503050406030204" pitchFamily="18" charset="0"/>
                                  <a:ea typeface="Cambria Math" panose="02040503050406030204" pitchFamily="18" charset="0"/>
                                </a:rPr>
                                <m:t>𝑑</m:t>
                              </m:r>
                            </m:num>
                            <m:den>
                              <m:r>
                                <a:rPr lang="en-US" sz="2000" b="0" i="1">
                                  <a:solidFill>
                                    <a:srgbClr val="FF0000"/>
                                  </a:solidFill>
                                  <a:latin typeface="Cambria Math" panose="02040503050406030204" pitchFamily="18" charset="0"/>
                                  <a:ea typeface="Cambria Math" panose="02040503050406030204" pitchFamily="18" charset="0"/>
                                </a:rPr>
                                <m:t>2</m:t>
                              </m:r>
                              <m:r>
                                <a:rPr lang="en-US" sz="2000" b="0" i="1">
                                  <a:solidFill>
                                    <a:srgbClr val="FF0000"/>
                                  </a:solidFill>
                                  <a:latin typeface="Cambria Math" panose="02040503050406030204" pitchFamily="18" charset="0"/>
                                  <a:ea typeface="Cambria Math" panose="02040503050406030204" pitchFamily="18" charset="0"/>
                                </a:rPr>
                                <m:t>𝑐</m:t>
                              </m:r>
                            </m:den>
                          </m:f>
                          <m:r>
                            <a:rPr lang="en-US" sz="2000" b="0" i="1">
                              <a:solidFill>
                                <a:srgbClr val="FF0000"/>
                              </a:solidFill>
                              <a:latin typeface="Cambria Math" panose="02040503050406030204" pitchFamily="18" charset="0"/>
                              <a:ea typeface="Cambria Math" panose="02040503050406030204" pitchFamily="18" charset="0"/>
                            </a:rPr>
                            <m:t>𝑐𝑜𝑠</m:t>
                          </m:r>
                          <m:r>
                            <a:rPr lang="en-US" sz="2000" b="0" i="1">
                              <a:solidFill>
                                <a:srgbClr val="FF0000"/>
                              </a:solidFill>
                              <a:latin typeface="Cambria Math" panose="02040503050406030204" pitchFamily="18" charset="0"/>
                              <a:ea typeface="Cambria Math" panose="02040503050406030204" pitchFamily="18" charset="0"/>
                            </a:rPr>
                            <m:t>𝜃</m:t>
                          </m:r>
                        </m:e>
                      </m:d>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𝑠𝑖𝑛</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e>
                      </m:d>
                      <m:r>
                        <a:rPr lang="en-US" sz="2000" b="0" i="1" dirty="0" smtClean="0">
                          <a:solidFill>
                            <a:schemeClr val="accent2">
                              <a:lumMod val="75000"/>
                            </a:schemeClr>
                          </a:solidFill>
                          <a:latin typeface="Cambria Math" panose="02040503050406030204" pitchFamily="18" charset="0"/>
                          <a:ea typeface="Cambria Math" panose="02040503050406030204" pitchFamily="18" charset="0"/>
                        </a:rPr>
                        <m:t>𝑠𝑖𝑛</m:t>
                      </m:r>
                      <m:d>
                        <m:dPr>
                          <m:begChr m:val="["/>
                          <m:endChr m:val="]"/>
                          <m:ctrlPr>
                            <a:rPr lang="en-US" sz="2000" b="0" i="1" dirty="0">
                              <a:solidFill>
                                <a:schemeClr val="accent2">
                                  <a:lumMod val="75000"/>
                                </a:schemeClr>
                              </a:solidFill>
                              <a:latin typeface="Cambria Math" panose="02040503050406030204" pitchFamily="18" charset="0"/>
                              <a:ea typeface="Cambria Math" panose="02040503050406030204" pitchFamily="18" charset="0"/>
                            </a:rPr>
                          </m:ctrlPr>
                        </m:dPr>
                        <m:e>
                          <m:f>
                            <m:fPr>
                              <m:ctrlPr>
                                <a:rPr lang="en-US" sz="2000" b="0" i="1">
                                  <a:solidFill>
                                    <a:schemeClr val="accent2">
                                      <a:lumMod val="75000"/>
                                    </a:schemeClr>
                                  </a:solidFill>
                                  <a:latin typeface="Cambria Math" panose="02040503050406030204" pitchFamily="18" charset="0"/>
                                  <a:ea typeface="Cambria Math" panose="02040503050406030204" pitchFamily="18" charset="0"/>
                                </a:rPr>
                              </m:ctrlPr>
                            </m:fPr>
                            <m:num>
                              <m:r>
                                <a:rPr lang="en-US" sz="2000" b="0" i="1" dirty="0">
                                  <a:solidFill>
                                    <a:schemeClr val="accent2">
                                      <a:lumMod val="75000"/>
                                    </a:schemeClr>
                                  </a:solidFill>
                                  <a:latin typeface="Cambria Math" panose="02040503050406030204" pitchFamily="18" charset="0"/>
                                  <a:ea typeface="Cambria Math" panose="02040503050406030204" pitchFamily="18" charset="0"/>
                                </a:rPr>
                                <m:t>𝜔</m:t>
                              </m:r>
                              <m:r>
                                <a:rPr lang="en-US" sz="2000" b="0" i="1" dirty="0">
                                  <a:solidFill>
                                    <a:schemeClr val="accent2">
                                      <a:lumMod val="75000"/>
                                    </a:schemeClr>
                                  </a:solidFill>
                                  <a:latin typeface="Cambria Math" panose="02040503050406030204" pitchFamily="18" charset="0"/>
                                  <a:ea typeface="Cambria Math" panose="02040503050406030204" pitchFamily="18" charset="0"/>
                                </a:rPr>
                                <m:t>𝑑</m:t>
                              </m:r>
                            </m:num>
                            <m:den>
                              <m:r>
                                <a:rPr lang="en-US" sz="2000" b="0" i="1">
                                  <a:solidFill>
                                    <a:schemeClr val="accent2">
                                      <a:lumMod val="75000"/>
                                    </a:schemeClr>
                                  </a:solidFill>
                                  <a:latin typeface="Cambria Math" panose="02040503050406030204" pitchFamily="18" charset="0"/>
                                  <a:ea typeface="Cambria Math" panose="02040503050406030204" pitchFamily="18" charset="0"/>
                                </a:rPr>
                                <m:t>2</m:t>
                              </m:r>
                              <m:r>
                                <a:rPr lang="en-US" sz="2000" b="0" i="1">
                                  <a:solidFill>
                                    <a:schemeClr val="accent2">
                                      <a:lumMod val="75000"/>
                                    </a:schemeClr>
                                  </a:solidFill>
                                  <a:latin typeface="Cambria Math" panose="02040503050406030204" pitchFamily="18" charset="0"/>
                                  <a:ea typeface="Cambria Math" panose="02040503050406030204" pitchFamily="18" charset="0"/>
                                </a:rPr>
                                <m:t>𝑐</m:t>
                              </m:r>
                            </m:den>
                          </m:f>
                          <m:r>
                            <a:rPr lang="en-US" sz="2000" b="0" i="1">
                              <a:solidFill>
                                <a:schemeClr val="accent2">
                                  <a:lumMod val="75000"/>
                                </a:schemeClr>
                              </a:solidFill>
                              <a:latin typeface="Cambria Math" panose="02040503050406030204" pitchFamily="18" charset="0"/>
                              <a:ea typeface="Cambria Math" panose="02040503050406030204" pitchFamily="18" charset="0"/>
                            </a:rPr>
                            <m:t>𝑐𝑜𝑠</m:t>
                          </m:r>
                          <m:r>
                            <a:rPr lang="en-US" sz="2000" b="0" i="1">
                              <a:solidFill>
                                <a:schemeClr val="accent2">
                                  <a:lumMod val="75000"/>
                                </a:schemeClr>
                              </a:solidFill>
                              <a:latin typeface="Cambria Math" panose="02040503050406030204" pitchFamily="18" charset="0"/>
                              <a:ea typeface="Cambria Math" panose="02040503050406030204" pitchFamily="18" charset="0"/>
                            </a:rPr>
                            <m:t>𝜃</m:t>
                          </m:r>
                        </m:e>
                      </m:d>
                    </m:oMath>
                  </m:oMathPara>
                </a14:m>
                <a:endParaRPr lang="en-US" sz="2000" dirty="0"/>
              </a:p>
            </p:txBody>
          </p:sp>
        </mc:Choice>
        <mc:Fallback xmlns="">
          <p:sp>
            <p:nvSpPr>
              <p:cNvPr id="38" name="Rectangle 37">
                <a:extLst>
                  <a:ext uri="{FF2B5EF4-FFF2-40B4-BE49-F238E27FC236}">
                    <a16:creationId xmlns:a16="http://schemas.microsoft.com/office/drawing/2014/main" id="{A7229DB7-7E22-4F6C-9487-5B05A40A4C2A}"/>
                  </a:ext>
                </a:extLst>
              </p:cNvPr>
              <p:cNvSpPr>
                <a:spLocks noRot="1" noChangeAspect="1" noMove="1" noResize="1" noEditPoints="1" noAdjustHandles="1" noChangeArrowheads="1" noChangeShapeType="1" noTextEdit="1"/>
              </p:cNvSpPr>
              <p:nvPr/>
            </p:nvSpPr>
            <p:spPr>
              <a:xfrm>
                <a:off x="344750" y="3379526"/>
                <a:ext cx="7570665" cy="777264"/>
              </a:xfrm>
              <a:prstGeom prst="rect">
                <a:avLst/>
              </a:prstGeom>
              <a:blipFill>
                <a:blip r:embed="rId21"/>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176A7D5-8A86-433D-84BD-22447BAE275B}"/>
                  </a:ext>
                </a:extLst>
              </p:cNvPr>
              <p:cNvSpPr/>
              <p:nvPr/>
            </p:nvSpPr>
            <p:spPr>
              <a:xfrm>
                <a:off x="2376159" y="2187447"/>
                <a:ext cx="3705905" cy="777264"/>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r>
                        <a:rPr lang="en-US" sz="2000" b="0" i="1">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𝑐𝑜𝑠</m:t>
                      </m:r>
                      <m:d>
                        <m:dPr>
                          <m:begChr m:val="["/>
                          <m:endChr m:val="]"/>
                          <m:ctrlPr>
                            <a:rPr lang="en-US" sz="2000" b="0" i="1" dirty="0">
                              <a:latin typeface="Cambria Math" panose="02040503050406030204" pitchFamily="18" charset="0"/>
                              <a:ea typeface="Cambria Math" panose="02040503050406030204" pitchFamily="18" charset="0"/>
                            </a:rPr>
                          </m:ctrlPr>
                        </m:dPr>
                        <m:e>
                          <m:r>
                            <a:rPr lang="en-US" sz="2000" b="0" i="1" dirty="0">
                              <a:latin typeface="Cambria Math" panose="02040503050406030204" pitchFamily="18" charset="0"/>
                              <a:ea typeface="Cambria Math" panose="02040503050406030204" pitchFamily="18" charset="0"/>
                            </a:rPr>
                            <m:t>𝜔</m:t>
                          </m:r>
                          <m:d>
                            <m:dPr>
                              <m:ctrlPr>
                                <a:rPr lang="en-US" sz="2000" b="0" i="1" dirty="0">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𝑡</m:t>
                              </m:r>
                              <m:r>
                                <a:rPr lang="en-US" sz="2000" b="0" i="1">
                                  <a:latin typeface="Cambria Math" panose="02040503050406030204" pitchFamily="18" charset="0"/>
                                  <a:ea typeface="Cambria Math" panose="02040503050406030204" pitchFamily="18" charset="0"/>
                                </a:rPr>
                                <m:t>−</m:t>
                              </m:r>
                              <m:f>
                                <m:fPr>
                                  <m:type m:val="lin"/>
                                  <m:ctrlPr>
                                    <a:rPr lang="en-US" sz="2000" b="0" i="1">
                                      <a:latin typeface="Cambria Math" panose="02040503050406030204" pitchFamily="18" charset="0"/>
                                      <a:ea typeface="Cambria Math" panose="02040503050406030204" pitchFamily="18" charset="0"/>
                                    </a:rPr>
                                  </m:ctrlPr>
                                </m:fPr>
                                <m:num>
                                  <m:r>
                                    <a:rPr lang="en-US" sz="2000" b="0" i="1">
                                      <a:latin typeface="Cambria Math" panose="02040503050406030204" pitchFamily="18" charset="0"/>
                                      <a:ea typeface="Cambria Math" panose="02040503050406030204" pitchFamily="18" charset="0"/>
                                    </a:rPr>
                                    <m:t>𝑟</m:t>
                                  </m:r>
                                </m:num>
                                <m:den>
                                  <m:r>
                                    <a:rPr lang="en-US" sz="2000" b="0" i="1">
                                      <a:latin typeface="Cambria Math" panose="02040503050406030204" pitchFamily="18" charset="0"/>
                                      <a:ea typeface="Cambria Math" panose="02040503050406030204" pitchFamily="18" charset="0"/>
                                    </a:rPr>
                                    <m:t>𝑐</m:t>
                                  </m:r>
                                </m:den>
                              </m:f>
                            </m:e>
                          </m:d>
                          <m:r>
                            <a:rPr lang="en-US" sz="2000" b="0" i="1">
                              <a:latin typeface="Cambria Math" panose="02040503050406030204" pitchFamily="18" charset="0"/>
                              <a:ea typeface="Cambria Math" panose="02040503050406030204" pitchFamily="18" charset="0"/>
                            </a:rPr>
                            <m:t>±</m:t>
                          </m:r>
                          <m:f>
                            <m:fPr>
                              <m:ctrlPr>
                                <a:rPr lang="en-US" sz="2000" b="0" i="1">
                                  <a:latin typeface="Cambria Math" panose="02040503050406030204" pitchFamily="18" charset="0"/>
                                  <a:ea typeface="Cambria Math" panose="02040503050406030204" pitchFamily="18" charset="0"/>
                                </a:rPr>
                              </m:ctrlPr>
                            </m:fPr>
                            <m:num>
                              <m:r>
                                <a:rPr lang="en-US" sz="2000" b="0" i="1" dirty="0">
                                  <a:latin typeface="Cambria Math" panose="02040503050406030204" pitchFamily="18" charset="0"/>
                                  <a:ea typeface="Cambria Math" panose="02040503050406030204" pitchFamily="18" charset="0"/>
                                </a:rPr>
                                <m:t>𝜔</m:t>
                              </m:r>
                              <m:r>
                                <a:rPr lang="en-US" sz="2000" b="0" i="1" dirty="0">
                                  <a:latin typeface="Cambria Math" panose="02040503050406030204" pitchFamily="18" charset="0"/>
                                  <a:ea typeface="Cambria Math" panose="02040503050406030204" pitchFamily="18" charset="0"/>
                                </a:rPr>
                                <m:t>𝑑</m:t>
                              </m:r>
                            </m:num>
                            <m:den>
                              <m:r>
                                <a:rPr lang="en-US" sz="2000" b="0" i="1">
                                  <a:latin typeface="Cambria Math" panose="02040503050406030204" pitchFamily="18" charset="0"/>
                                  <a:ea typeface="Cambria Math" panose="02040503050406030204" pitchFamily="18" charset="0"/>
                                </a:rPr>
                                <m:t>2</m:t>
                              </m:r>
                              <m:r>
                                <a:rPr lang="en-US" sz="2000" b="0" i="1">
                                  <a:latin typeface="Cambria Math" panose="02040503050406030204" pitchFamily="18" charset="0"/>
                                  <a:ea typeface="Cambria Math" panose="02040503050406030204" pitchFamily="18" charset="0"/>
                                </a:rPr>
                                <m:t>𝑐</m:t>
                              </m:r>
                            </m:den>
                          </m:f>
                          <m:r>
                            <a:rPr lang="en-US" sz="2000" b="0" i="1">
                              <a:latin typeface="Cambria Math" panose="02040503050406030204" pitchFamily="18" charset="0"/>
                              <a:ea typeface="Cambria Math" panose="02040503050406030204" pitchFamily="18" charset="0"/>
                            </a:rPr>
                            <m:t>𝑐𝑜𝑠</m:t>
                          </m:r>
                          <m:r>
                            <a:rPr lang="en-US" sz="2000" b="0" i="1">
                              <a:latin typeface="Cambria Math" panose="02040503050406030204" pitchFamily="18" charset="0"/>
                              <a:ea typeface="Cambria Math" panose="02040503050406030204" pitchFamily="18" charset="0"/>
                            </a:rPr>
                            <m:t>𝜃</m:t>
                          </m:r>
                        </m:e>
                      </m:d>
                    </m:oMath>
                  </m:oMathPara>
                </a14:m>
                <a:endParaRPr lang="en-US" sz="2000" dirty="0"/>
              </a:p>
            </p:txBody>
          </p:sp>
        </mc:Choice>
        <mc:Fallback xmlns="">
          <p:sp>
            <p:nvSpPr>
              <p:cNvPr id="39" name="Rectangle 38">
                <a:extLst>
                  <a:ext uri="{FF2B5EF4-FFF2-40B4-BE49-F238E27FC236}">
                    <a16:creationId xmlns:a16="http://schemas.microsoft.com/office/drawing/2014/main" id="{7176A7D5-8A86-433D-84BD-22447BAE275B}"/>
                  </a:ext>
                </a:extLst>
              </p:cNvPr>
              <p:cNvSpPr>
                <a:spLocks noRot="1" noChangeAspect="1" noMove="1" noResize="1" noEditPoints="1" noAdjustHandles="1" noChangeArrowheads="1" noChangeShapeType="1" noTextEdit="1"/>
              </p:cNvSpPr>
              <p:nvPr/>
            </p:nvSpPr>
            <p:spPr>
              <a:xfrm>
                <a:off x="2376159" y="2187447"/>
                <a:ext cx="3705905" cy="777264"/>
              </a:xfrm>
              <a:prstGeom prst="rect">
                <a:avLst/>
              </a:prstGeom>
              <a:blipFill>
                <a:blip r:embed="rId22"/>
                <a:stretch>
                  <a:fillRect/>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0" name="Rectangle 2">
                <a:extLst>
                  <a:ext uri="{FF2B5EF4-FFF2-40B4-BE49-F238E27FC236}">
                    <a16:creationId xmlns:a16="http://schemas.microsoft.com/office/drawing/2014/main" id="{3649D4A5-C9C5-4625-A039-FA0D9B1307AF}"/>
                  </a:ext>
                </a:extLst>
              </p:cNvPr>
              <p:cNvSpPr txBox="1">
                <a:spLocks noChangeArrowheads="1"/>
              </p:cNvSpPr>
              <p:nvPr/>
            </p:nvSpPr>
            <p:spPr bwMode="auto">
              <a:xfrm>
                <a:off x="0" y="0"/>
                <a:ext cx="12192000" cy="6096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99"/>
                    </a:solidFill>
                    <a:latin typeface="+mj-lt"/>
                    <a:ea typeface="+mj-ea"/>
                    <a:cs typeface="+mj-cs"/>
                  </a:defRPr>
                </a:lvl1pPr>
                <a:lvl2pPr algn="ctr" rtl="0" eaLnBrk="0" fontAlgn="base" hangingPunct="0">
                  <a:spcBef>
                    <a:spcPct val="0"/>
                  </a:spcBef>
                  <a:spcAft>
                    <a:spcPct val="0"/>
                  </a:spcAft>
                  <a:defRPr sz="3200" b="1">
                    <a:solidFill>
                      <a:srgbClr val="000099"/>
                    </a:solidFill>
                    <a:latin typeface="Times New Roman" pitchFamily="18" charset="0"/>
                  </a:defRPr>
                </a:lvl2pPr>
                <a:lvl3pPr algn="ctr" rtl="0" eaLnBrk="0" fontAlgn="base" hangingPunct="0">
                  <a:spcBef>
                    <a:spcPct val="0"/>
                  </a:spcBef>
                  <a:spcAft>
                    <a:spcPct val="0"/>
                  </a:spcAft>
                  <a:defRPr sz="3200" b="1">
                    <a:solidFill>
                      <a:srgbClr val="000099"/>
                    </a:solidFill>
                    <a:latin typeface="Times New Roman" pitchFamily="18" charset="0"/>
                  </a:defRPr>
                </a:lvl3pPr>
                <a:lvl4pPr algn="ctr" rtl="0" eaLnBrk="0" fontAlgn="base" hangingPunct="0">
                  <a:spcBef>
                    <a:spcPct val="0"/>
                  </a:spcBef>
                  <a:spcAft>
                    <a:spcPct val="0"/>
                  </a:spcAft>
                  <a:defRPr sz="3200" b="1">
                    <a:solidFill>
                      <a:srgbClr val="000099"/>
                    </a:solidFill>
                    <a:latin typeface="Times New Roman" pitchFamily="18" charset="0"/>
                  </a:defRPr>
                </a:lvl4pPr>
                <a:lvl5pPr algn="ctr" rtl="0" eaLnBrk="0" fontAlgn="base" hangingPunct="0">
                  <a:spcBef>
                    <a:spcPct val="0"/>
                  </a:spcBef>
                  <a:spcAft>
                    <a:spcPct val="0"/>
                  </a:spcAft>
                  <a:defRPr sz="3200" b="1">
                    <a:solidFill>
                      <a:srgbClr val="000099"/>
                    </a:solidFill>
                    <a:latin typeface="Times New Roman" pitchFamily="18" charset="0"/>
                  </a:defRPr>
                </a:lvl5pPr>
                <a:lvl6pPr marL="457200" algn="ctr" rtl="0" fontAlgn="base">
                  <a:spcBef>
                    <a:spcPct val="0"/>
                  </a:spcBef>
                  <a:spcAft>
                    <a:spcPct val="0"/>
                  </a:spcAft>
                  <a:defRPr sz="3200" b="1">
                    <a:solidFill>
                      <a:srgbClr val="000099"/>
                    </a:solidFill>
                    <a:latin typeface="Times New Roman" pitchFamily="18" charset="0"/>
                  </a:defRPr>
                </a:lvl6pPr>
                <a:lvl7pPr marL="914400" algn="ctr" rtl="0" fontAlgn="base">
                  <a:spcBef>
                    <a:spcPct val="0"/>
                  </a:spcBef>
                  <a:spcAft>
                    <a:spcPct val="0"/>
                  </a:spcAft>
                  <a:defRPr sz="3200" b="1">
                    <a:solidFill>
                      <a:srgbClr val="000099"/>
                    </a:solidFill>
                    <a:latin typeface="Times New Roman" pitchFamily="18" charset="0"/>
                  </a:defRPr>
                </a:lvl7pPr>
                <a:lvl8pPr marL="1371600" algn="ctr" rtl="0" fontAlgn="base">
                  <a:spcBef>
                    <a:spcPct val="0"/>
                  </a:spcBef>
                  <a:spcAft>
                    <a:spcPct val="0"/>
                  </a:spcAft>
                  <a:defRPr sz="3200" b="1">
                    <a:solidFill>
                      <a:srgbClr val="000099"/>
                    </a:solidFill>
                    <a:latin typeface="Times New Roman" pitchFamily="18" charset="0"/>
                  </a:defRPr>
                </a:lvl8pPr>
                <a:lvl9pPr marL="1828800" algn="ctr" rtl="0" fontAlgn="base">
                  <a:spcBef>
                    <a:spcPct val="0"/>
                  </a:spcBef>
                  <a:spcAft>
                    <a:spcPct val="0"/>
                  </a:spcAft>
                  <a:defRPr sz="3200" b="1">
                    <a:solidFill>
                      <a:srgbClr val="000099"/>
                    </a:solidFill>
                    <a:latin typeface="Times New Roman" pitchFamily="18" charset="0"/>
                  </a:defRPr>
                </a:lvl9pPr>
              </a:lstStyle>
              <a:p>
                <a:pPr eaLnBrk="1" hangingPunct="1"/>
                <a:r>
                  <a:rPr lang="en-US" altLang="en-US" kern="0" dirty="0">
                    <a:solidFill>
                      <a:schemeClr val="accent2">
                        <a:lumMod val="50000"/>
                      </a:schemeClr>
                    </a:solidFill>
                  </a:rPr>
                  <a:t>Step 1a. Retarded potentials: </a:t>
                </a:r>
                <a14:m>
                  <m:oMath xmlns:m="http://schemas.openxmlformats.org/officeDocument/2006/math">
                    <m:r>
                      <a:rPr lang="en-US" b="0" i="1" kern="0">
                        <a:solidFill>
                          <a:schemeClr val="accent2">
                            <a:lumMod val="50000"/>
                          </a:schemeClr>
                        </a:solidFill>
                        <a:latin typeface="Cambria Math" panose="02040503050406030204" pitchFamily="18" charset="0"/>
                        <a:ea typeface="Cambria Math" panose="02040503050406030204" pitchFamily="18" charset="0"/>
                      </a:rPr>
                      <m:t>𝑉</m:t>
                    </m:r>
                    <m:d>
                      <m:dPr>
                        <m:ctrlPr>
                          <a:rPr lang="en-US" b="0" i="1" kern="0">
                            <a:solidFill>
                              <a:schemeClr val="accent2">
                                <a:lumMod val="50000"/>
                              </a:schemeClr>
                            </a:solidFill>
                            <a:latin typeface="Cambria Math" panose="02040503050406030204" pitchFamily="18" charset="0"/>
                            <a:ea typeface="Cambria Math" panose="02040503050406030204" pitchFamily="18" charset="0"/>
                          </a:rPr>
                        </m:ctrlPr>
                      </m:dPr>
                      <m:e>
                        <m:acc>
                          <m:accPr>
                            <m:chr m:val="⃗"/>
                            <m:ctrlPr>
                              <a:rPr lang="en-US" b="0" i="1" kern="0">
                                <a:solidFill>
                                  <a:schemeClr val="accent2">
                                    <a:lumMod val="50000"/>
                                  </a:schemeClr>
                                </a:solidFill>
                                <a:latin typeface="Cambria Math" panose="02040503050406030204" pitchFamily="18" charset="0"/>
                                <a:ea typeface="Cambria Math" panose="02040503050406030204" pitchFamily="18" charset="0"/>
                              </a:rPr>
                            </m:ctrlPr>
                          </m:accPr>
                          <m:e>
                            <m:r>
                              <a:rPr lang="en-US" kern="0">
                                <a:solidFill>
                                  <a:schemeClr val="accent2">
                                    <a:lumMod val="50000"/>
                                  </a:schemeClr>
                                </a:solidFill>
                                <a:latin typeface="Cambria Math" panose="02040503050406030204" pitchFamily="18" charset="0"/>
                                <a:ea typeface="Cambria Math" panose="02040503050406030204" pitchFamily="18" charset="0"/>
                              </a:rPr>
                              <m:t>𝐫</m:t>
                            </m:r>
                          </m:e>
                        </m:acc>
                        <m:r>
                          <a:rPr lang="en-US" b="0" i="1" kern="0">
                            <a:solidFill>
                              <a:schemeClr val="accent2">
                                <a:lumMod val="50000"/>
                              </a:schemeClr>
                            </a:solidFill>
                            <a:latin typeface="Cambria Math" panose="02040503050406030204" pitchFamily="18" charset="0"/>
                            <a:ea typeface="Cambria Math" panose="02040503050406030204" pitchFamily="18" charset="0"/>
                          </a:rPr>
                          <m:t>,</m:t>
                        </m:r>
                        <m:r>
                          <a:rPr lang="en-US" b="0" i="1" kern="0">
                            <a:solidFill>
                              <a:schemeClr val="accent2">
                                <a:lumMod val="50000"/>
                              </a:schemeClr>
                            </a:solidFill>
                            <a:latin typeface="Cambria Math" panose="02040503050406030204" pitchFamily="18" charset="0"/>
                            <a:ea typeface="Cambria Math" panose="02040503050406030204" pitchFamily="18" charset="0"/>
                          </a:rPr>
                          <m:t>𝑡</m:t>
                        </m:r>
                      </m:e>
                    </m:d>
                  </m:oMath>
                </a14:m>
                <a:r>
                  <a:rPr lang="en-US" altLang="en-US" kern="0" dirty="0">
                    <a:solidFill>
                      <a:schemeClr val="accent2">
                        <a:lumMod val="50000"/>
                      </a:schemeClr>
                    </a:solidFill>
                  </a:rPr>
                  <a:t>; </a:t>
                </a:r>
                <a14:m>
                  <m:oMath xmlns:m="http://schemas.openxmlformats.org/officeDocument/2006/math">
                    <m:r>
                      <a:rPr lang="en-US" b="0" i="1" dirty="0">
                        <a:solidFill>
                          <a:schemeClr val="accent2">
                            <a:lumMod val="50000"/>
                          </a:schemeClr>
                        </a:solidFill>
                        <a:latin typeface="Cambria Math" panose="02040503050406030204" pitchFamily="18" charset="0"/>
                        <a:ea typeface="Cambria Math" panose="02040503050406030204" pitchFamily="18" charset="0"/>
                      </a:rPr>
                      <m:t>𝑐𝑜𝑠</m:t>
                    </m:r>
                    <m:d>
                      <m:dPr>
                        <m:begChr m:val="["/>
                        <m:endChr m:val="]"/>
                        <m:ctrlPr>
                          <a:rPr lang="en-US" b="0" i="1" dirty="0">
                            <a:solidFill>
                              <a:schemeClr val="accent2">
                                <a:lumMod val="50000"/>
                              </a:schemeClr>
                            </a:solidFill>
                            <a:latin typeface="Cambria Math" panose="02040503050406030204" pitchFamily="18" charset="0"/>
                            <a:ea typeface="Cambria Math" panose="02040503050406030204" pitchFamily="18" charset="0"/>
                          </a:rPr>
                        </m:ctrlPr>
                      </m:dPr>
                      <m:e>
                        <m:r>
                          <a:rPr lang="en-US" b="0" i="1" dirty="0">
                            <a:solidFill>
                              <a:schemeClr val="accent2">
                                <a:lumMod val="50000"/>
                              </a:schemeClr>
                            </a:solidFill>
                            <a:latin typeface="Cambria Math" panose="02040503050406030204" pitchFamily="18" charset="0"/>
                            <a:ea typeface="Cambria Math" panose="02040503050406030204" pitchFamily="18" charset="0"/>
                          </a:rPr>
                          <m:t>𝜔</m:t>
                        </m:r>
                        <m:d>
                          <m:dPr>
                            <m:ctrlPr>
                              <a:rPr lang="en-US" b="0" i="1" dirty="0">
                                <a:solidFill>
                                  <a:schemeClr val="accent2">
                                    <a:lumMod val="50000"/>
                                  </a:schemeClr>
                                </a:solidFill>
                                <a:latin typeface="Cambria Math" panose="02040503050406030204" pitchFamily="18" charset="0"/>
                                <a:ea typeface="Cambria Math" panose="02040503050406030204" pitchFamily="18" charset="0"/>
                              </a:rPr>
                            </m:ctrlPr>
                          </m:dPr>
                          <m:e>
                            <m:r>
                              <a:rPr lang="en-US" b="0" i="1">
                                <a:solidFill>
                                  <a:schemeClr val="accent2">
                                    <a:lumMod val="50000"/>
                                  </a:schemeClr>
                                </a:solidFill>
                                <a:latin typeface="Cambria Math" panose="02040503050406030204" pitchFamily="18" charset="0"/>
                                <a:ea typeface="Cambria Math" panose="02040503050406030204" pitchFamily="18" charset="0"/>
                              </a:rPr>
                              <m:t>𝑡</m:t>
                            </m:r>
                            <m:r>
                              <a:rPr lang="en-US" b="0" i="1">
                                <a:solidFill>
                                  <a:schemeClr val="accent2">
                                    <a:lumMod val="50000"/>
                                  </a:schemeClr>
                                </a:solidFill>
                                <a:latin typeface="Cambria Math" panose="02040503050406030204" pitchFamily="18" charset="0"/>
                                <a:ea typeface="Cambria Math" panose="02040503050406030204" pitchFamily="18" charset="0"/>
                              </a:rPr>
                              <m:t>−</m:t>
                            </m:r>
                            <m:sSub>
                              <m:sSubPr>
                                <m:ctrlPr>
                                  <a:rPr lang="en-US" b="0" i="1">
                                    <a:solidFill>
                                      <a:schemeClr val="accent2">
                                        <a:lumMod val="50000"/>
                                      </a:schemeClr>
                                    </a:solidFill>
                                    <a:latin typeface="Cambria Math" panose="02040503050406030204" pitchFamily="18" charset="0"/>
                                    <a:ea typeface="Cambria Math" panose="02040503050406030204" pitchFamily="18" charset="0"/>
                                  </a:rPr>
                                </m:ctrlPr>
                              </m:sSubPr>
                              <m:e>
                                <m:r>
                                  <a:rPr lang="en-US" b="0" i="1">
                                    <a:solidFill>
                                      <a:schemeClr val="accent2">
                                        <a:lumMod val="50000"/>
                                      </a:schemeClr>
                                    </a:solidFill>
                                    <a:latin typeface="Cambria Math" panose="02040503050406030204" pitchFamily="18" charset="0"/>
                                    <a:ea typeface="Cambria Math" panose="02040503050406030204" pitchFamily="18" charset="0"/>
                                  </a:rPr>
                                  <m:t>𝓇</m:t>
                                </m:r>
                              </m:e>
                              <m:sub>
                                <m:r>
                                  <a:rPr lang="en-US" b="0" i="1">
                                    <a:solidFill>
                                      <a:schemeClr val="accent2">
                                        <a:lumMod val="50000"/>
                                      </a:schemeClr>
                                    </a:solidFill>
                                    <a:latin typeface="Cambria Math" panose="02040503050406030204" pitchFamily="18" charset="0"/>
                                    <a:ea typeface="Cambria Math" panose="02040503050406030204" pitchFamily="18" charset="0"/>
                                  </a:rPr>
                                  <m:t>±</m:t>
                                </m:r>
                              </m:sub>
                            </m:sSub>
                            <m:r>
                              <a:rPr lang="en-US" b="0" i="1">
                                <a:solidFill>
                                  <a:schemeClr val="accent2">
                                    <a:lumMod val="50000"/>
                                  </a:schemeClr>
                                </a:solidFill>
                                <a:latin typeface="Cambria Math" panose="02040503050406030204" pitchFamily="18" charset="0"/>
                                <a:ea typeface="Cambria Math" panose="02040503050406030204" pitchFamily="18" charset="0"/>
                              </a:rPr>
                              <m:t>/</m:t>
                            </m:r>
                            <m:r>
                              <a:rPr lang="en-US" b="0" i="1">
                                <a:solidFill>
                                  <a:schemeClr val="accent2">
                                    <a:lumMod val="50000"/>
                                  </a:schemeClr>
                                </a:solidFill>
                                <a:latin typeface="Cambria Math" panose="02040503050406030204" pitchFamily="18" charset="0"/>
                                <a:ea typeface="Cambria Math" panose="02040503050406030204" pitchFamily="18" charset="0"/>
                              </a:rPr>
                              <m:t>𝑐</m:t>
                            </m:r>
                          </m:e>
                        </m:d>
                      </m:e>
                    </m:d>
                  </m:oMath>
                </a14:m>
                <a:r>
                  <a:rPr lang="en-US" altLang="en-US" kern="0" dirty="0">
                    <a:solidFill>
                      <a:schemeClr val="accent2">
                        <a:lumMod val="50000"/>
                      </a:schemeClr>
                    </a:solidFill>
                  </a:rPr>
                  <a:t> terms</a:t>
                </a:r>
              </a:p>
            </p:txBody>
          </p:sp>
        </mc:Choice>
        <mc:Fallback xmlns="">
          <p:sp>
            <p:nvSpPr>
              <p:cNvPr id="40" name="Rectangle 2">
                <a:extLst>
                  <a:ext uri="{FF2B5EF4-FFF2-40B4-BE49-F238E27FC236}">
                    <a16:creationId xmlns:a16="http://schemas.microsoft.com/office/drawing/2014/main" id="{3649D4A5-C9C5-4625-A039-FA0D9B1307AF}"/>
                  </a:ext>
                </a:extLst>
              </p:cNvPr>
              <p:cNvSpPr txBox="1">
                <a:spLocks noRot="1" noChangeAspect="1" noMove="1" noResize="1" noEditPoints="1" noAdjustHandles="1" noChangeArrowheads="1" noChangeShapeType="1" noTextEdit="1"/>
              </p:cNvSpPr>
              <p:nvPr/>
            </p:nvSpPr>
            <p:spPr bwMode="auto">
              <a:xfrm>
                <a:off x="0" y="0"/>
                <a:ext cx="12192000" cy="609600"/>
              </a:xfrm>
              <a:prstGeom prst="rect">
                <a:avLst/>
              </a:prstGeom>
              <a:blipFill>
                <a:blip r:embed="rId23"/>
                <a:stretch>
                  <a:fillRect t="-12000" b="-29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BA3B217B-BC67-4D6C-8C7F-379365C333EC}"/>
                  </a:ext>
                </a:extLst>
              </p:cNvPr>
              <p:cNvSpPr/>
              <p:nvPr/>
            </p:nvSpPr>
            <p:spPr>
              <a:xfrm>
                <a:off x="421061" y="2964711"/>
                <a:ext cx="4531436" cy="400110"/>
              </a:xfrm>
              <a:prstGeom prst="rect">
                <a:avLst/>
              </a:prstGeom>
            </p:spPr>
            <p:txBody>
              <a:bodyPr wrap="square">
                <a:spAutoFit/>
              </a:bodyPr>
              <a:lstStyle/>
              <a:p>
                <a:pPr algn="l"/>
                <a14:m>
                  <m:oMathPara xmlns:m="http://schemas.openxmlformats.org/officeDocument/2006/math">
                    <m:oMathParaPr>
                      <m:jc m:val="left"/>
                    </m:oMathParaPr>
                    <m:oMath xmlns:m="http://schemas.openxmlformats.org/officeDocument/2006/math">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e>
                          </m:d>
                        </m:e>
                      </m:func>
                      <m:r>
                        <a:rPr lang="en-US" sz="2000" b="0" i="1">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𝐴</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𝐵</m:t>
                          </m:r>
                        </m:e>
                      </m:func>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sin</m:t>
                          </m:r>
                        </m:fName>
                        <m:e>
                          <m:r>
                            <a:rPr lang="en-US" sz="2000" b="0" i="1" smtClean="0">
                              <a:latin typeface="Cambria Math" panose="02040503050406030204" pitchFamily="18" charset="0"/>
                              <a:ea typeface="Cambria Math" panose="02040503050406030204" pitchFamily="18" charset="0"/>
                            </a:rPr>
                            <m:t>𝐴</m:t>
                          </m:r>
                        </m:e>
                      </m:func>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sin</m:t>
                          </m:r>
                        </m:fName>
                        <m:e>
                          <m:r>
                            <a:rPr lang="en-US" sz="2000" b="0" i="1" smtClean="0">
                              <a:latin typeface="Cambria Math" panose="02040503050406030204" pitchFamily="18" charset="0"/>
                              <a:ea typeface="Cambria Math" panose="02040503050406030204" pitchFamily="18" charset="0"/>
                            </a:rPr>
                            <m:t>𝐵</m:t>
                          </m:r>
                        </m:e>
                      </m:func>
                    </m:oMath>
                  </m:oMathPara>
                </a14:m>
                <a:endParaRPr lang="en-US" sz="2000" dirty="0"/>
              </a:p>
            </p:txBody>
          </p:sp>
        </mc:Choice>
        <mc:Fallback xmlns="">
          <p:sp>
            <p:nvSpPr>
              <p:cNvPr id="42" name="Rectangle 41">
                <a:extLst>
                  <a:ext uri="{FF2B5EF4-FFF2-40B4-BE49-F238E27FC236}">
                    <a16:creationId xmlns:a16="http://schemas.microsoft.com/office/drawing/2014/main" id="{BA3B217B-BC67-4D6C-8C7F-379365C333EC}"/>
                  </a:ext>
                </a:extLst>
              </p:cNvPr>
              <p:cNvSpPr>
                <a:spLocks noRot="1" noChangeAspect="1" noMove="1" noResize="1" noEditPoints="1" noAdjustHandles="1" noChangeArrowheads="1" noChangeShapeType="1" noTextEdit="1"/>
              </p:cNvSpPr>
              <p:nvPr/>
            </p:nvSpPr>
            <p:spPr>
              <a:xfrm>
                <a:off x="421061" y="2964711"/>
                <a:ext cx="4531436" cy="400110"/>
              </a:xfrm>
              <a:prstGeom prst="rect">
                <a:avLst/>
              </a:prstGeom>
              <a:blipFill>
                <a:blip r:embed="rId24"/>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31181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9" grpId="0"/>
      <p:bldP spid="11" grpId="0"/>
      <p:bldP spid="41" grpId="0"/>
      <p:bldP spid="38" grpId="0"/>
      <p:bldP spid="39" grpId="0"/>
      <p:bldP spid="42" grpId="0"/>
    </p:bldLst>
  </p:timing>
</p:sld>
</file>

<file path=ppt/theme/theme1.xml><?xml version="1.0" encoding="utf-8"?>
<a:theme xmlns:a="http://schemas.openxmlformats.org/drawingml/2006/main" name="MSCSheets">
  <a:themeElements>
    <a:clrScheme name="MSCShee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CShee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chemeClr val="accent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MSCShee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CShee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CShee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CShee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CShee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CShee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CShee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4531</Words>
  <Application>Microsoft Office PowerPoint</Application>
  <PresentationFormat>Widescreen</PresentationFormat>
  <Paragraphs>704</Paragraphs>
  <Slides>44</Slides>
  <Notes>44</Notes>
  <HiddenSlides>5</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Arial</vt:lpstr>
      <vt:lpstr>Calibri</vt:lpstr>
      <vt:lpstr>Cambria Math</vt:lpstr>
      <vt:lpstr>Times New Roman</vt:lpstr>
      <vt:lpstr>MSCSheets</vt:lpstr>
      <vt:lpstr>Chapter 11. Radiation. Lecture 30</vt:lpstr>
      <vt:lpstr>What is “(electromagnetic) radiation”?</vt:lpstr>
      <vt:lpstr>Electromagnetic radiation examples</vt:lpstr>
      <vt:lpstr>How is radiation created?</vt:lpstr>
      <vt:lpstr>Time-dependent ρ ̇  and J ⃗  ̇ emit radiation</vt:lpstr>
      <vt:lpstr>Electric dipole radiation: Setting up the model</vt:lpstr>
      <vt:lpstr>Electric dipole radiation: Plan of actions</vt:lpstr>
      <vt:lpstr>Step 1a. Retarded potentials: V(r ⃗,t); r_± and r_±^(-1) terms</vt:lpstr>
      <vt:lpstr>PowerPoint Presentation</vt:lpstr>
      <vt:lpstr>Step 1a. Retarded potentials: V(r ⃗,t)</vt:lpstr>
      <vt:lpstr>Step 1a. Retarded potentials: V(r ⃗,t)</vt:lpstr>
      <vt:lpstr>Step 1b. Retarded potentials: A ⃗(r ⃗,t)</vt:lpstr>
      <vt:lpstr>Integral in A ⃗(r ⃗,t) </vt:lpstr>
      <vt:lpstr>PowerPoint Presentation</vt:lpstr>
      <vt:lpstr>Step 2. Electric field E ⃗(r ⃗,t)</vt:lpstr>
      <vt:lpstr>Step 2. Electric field E ⃗(r ⃗,t)</vt:lpstr>
      <vt:lpstr>Step 2. Magnetic field B ⃗(r ⃗,t)</vt:lpstr>
      <vt:lpstr>Step 2. Electromagnetic field E ⃗(r ⃗,t) and B ⃗(r ⃗,t)</vt:lpstr>
      <vt:lpstr>Lecture 30. Radiation</vt:lpstr>
      <vt:lpstr>Question 1: PollEv.com/2023mp </vt:lpstr>
      <vt:lpstr>Question 1: PollEv.com/2023mp </vt:lpstr>
      <vt:lpstr>Step 3. The radiated energy and intensity</vt:lpstr>
      <vt:lpstr>Step 3. The radiated power</vt:lpstr>
      <vt:lpstr>Step 4.1. Why is the sky blue?</vt:lpstr>
      <vt:lpstr>Step 4.2. Why is the sunset red?</vt:lpstr>
      <vt:lpstr>Sunset at other planets</vt:lpstr>
      <vt:lpstr>Step 4.3. What about the polarization?</vt:lpstr>
      <vt:lpstr>Experimental setup</vt:lpstr>
      <vt:lpstr>Which milk to take?</vt:lpstr>
      <vt:lpstr>Sunset in 11.0022</vt:lpstr>
      <vt:lpstr>Make Your Own Sunset</vt:lpstr>
      <vt:lpstr>Question 3: PollEv.com/2023mp</vt:lpstr>
      <vt:lpstr>Step 4.4. What about Brewster’s angle?</vt:lpstr>
      <vt:lpstr>Larmor formula</vt:lpstr>
      <vt:lpstr>Synchrotron radiation</vt:lpstr>
      <vt:lpstr>Question 1: PollEv.com/2023mp</vt:lpstr>
      <vt:lpstr>Question 2: PollEv.com/2023mp </vt:lpstr>
      <vt:lpstr> Soleil synchrotron (Paris)</vt:lpstr>
      <vt:lpstr>Synchrotron radiation</vt:lpstr>
      <vt:lpstr>Synchrotron radiation</vt:lpstr>
      <vt:lpstr> Synchrotron radiation in astronomy</vt:lpstr>
      <vt:lpstr>Gravitational waves</vt:lpstr>
      <vt:lpstr>Useful resources</vt:lpstr>
      <vt:lpstr>Stability of the Rutherford atom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30. Potentials and fields. Radiation</dc:title>
  <dc:creator>Maxim Pchenitchnikov</dc:creator>
  <cp:lastModifiedBy>Maxim Pchenitchnikov</cp:lastModifiedBy>
  <cp:revision>11</cp:revision>
  <dcterms:created xsi:type="dcterms:W3CDTF">2023-05-25T09:52:51Z</dcterms:created>
  <dcterms:modified xsi:type="dcterms:W3CDTF">2023-06-08T18:59:20Z</dcterms:modified>
</cp:coreProperties>
</file>