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638" r:id="rId2"/>
    <p:sldId id="625" r:id="rId3"/>
    <p:sldId id="626" r:id="rId4"/>
    <p:sldId id="627" r:id="rId5"/>
    <p:sldId id="628" r:id="rId6"/>
    <p:sldId id="637" r:id="rId7"/>
    <p:sldId id="694" r:id="rId8"/>
    <p:sldId id="668" r:id="rId9"/>
    <p:sldId id="633" r:id="rId10"/>
    <p:sldId id="731" r:id="rId11"/>
    <p:sldId id="732" r:id="rId12"/>
    <p:sldId id="645" r:id="rId13"/>
    <p:sldId id="856" r:id="rId14"/>
    <p:sldId id="703" r:id="rId15"/>
    <p:sldId id="696" r:id="rId16"/>
    <p:sldId id="718" r:id="rId17"/>
    <p:sldId id="697" r:id="rId18"/>
    <p:sldId id="643" r:id="rId19"/>
    <p:sldId id="677" r:id="rId20"/>
    <p:sldId id="644" r:id="rId21"/>
    <p:sldId id="71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94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B9D84-C1D0-4BC4-A70D-C355516A3CD0}" type="datetimeFigureOut">
              <a:rPr lang="en-US" smtClean="0"/>
              <a:t>31-May-23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7DAE0-3E3E-4ED0-91FE-836DB52DC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5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1ED472-3E3D-48EB-B31E-A5794B50E6A6}" type="slidenum">
              <a:rPr lang="en-US" altLang="en-US" sz="1200" b="0" smtClean="0"/>
              <a:pPr/>
              <a:t>1</a:t>
            </a:fld>
            <a:endParaRPr lang="en-US" altLang="en-US" sz="1200" b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9643E23-DA7A-403D-9A11-FB421333048D}" type="slidenum">
              <a:rPr lang="en-US" altLang="en-US" sz="1200" b="0"/>
              <a:pPr algn="r" eaLnBrk="1" hangingPunct="1"/>
              <a:t>1</a:t>
            </a:fld>
            <a:endParaRPr lang="en-US" altLang="en-US" sz="1200" b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00802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46530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0" i="1" kern="1200" dirty="0">
                <a:solidFill>
                  <a:srgbClr val="222222"/>
                </a:solidFill>
                <a:latin typeface="Arial" charset="0"/>
                <a:ea typeface="+mn-ea"/>
                <a:cs typeface="+mn-cs"/>
              </a:rPr>
              <a:t>quod </a:t>
            </a:r>
            <a:r>
              <a:rPr lang="en-US" sz="1200" b="0" i="1" kern="1200" dirty="0" err="1">
                <a:solidFill>
                  <a:srgbClr val="222222"/>
                </a:solidFill>
                <a:latin typeface="Arial" charset="0"/>
                <a:ea typeface="+mn-ea"/>
                <a:cs typeface="+mn-cs"/>
              </a:rPr>
              <a:t>erat</a:t>
            </a:r>
            <a:r>
              <a:rPr lang="en-US" sz="1200" b="0" i="1" kern="1200" dirty="0">
                <a:solidFill>
                  <a:srgbClr val="222222"/>
                </a:solidFill>
                <a:latin typeface="Arial" charset="0"/>
                <a:ea typeface="+mn-ea"/>
                <a:cs typeface="+mn-cs"/>
              </a:rPr>
              <a:t> demonstrandum</a:t>
            </a:r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3660556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1ED472-3E3D-48EB-B31E-A5794B50E6A6}" type="slidenum">
              <a:rPr lang="en-US" altLang="en-US" sz="1200" b="0" smtClean="0"/>
              <a:pPr/>
              <a:t>12</a:t>
            </a:fld>
            <a:endParaRPr lang="en-US" altLang="en-US" sz="1200" b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9643E23-DA7A-403D-9A11-FB421333048D}" type="slidenum">
              <a:rPr lang="en-US" altLang="en-US" sz="1200" b="0"/>
              <a:pPr algn="r" eaLnBrk="1" hangingPunct="1"/>
              <a:t>12</a:t>
            </a:fld>
            <a:endParaRPr lang="en-US" altLang="en-US" sz="1200" b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2257664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00802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34326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384,400 km</a:t>
            </a:r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3784757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58878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95658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92936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67385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1ED472-3E3D-48EB-B31E-A5794B50E6A6}" type="slidenum">
              <a:rPr lang="en-US" altLang="en-US" sz="1200" b="0" smtClean="0"/>
              <a:pPr/>
              <a:t>2</a:t>
            </a:fld>
            <a:endParaRPr lang="en-US" altLang="en-US" sz="1200" b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9643E23-DA7A-403D-9A11-FB421333048D}" type="slidenum">
              <a:rPr lang="en-US" altLang="en-US" sz="1200" b="0"/>
              <a:pPr algn="r" eaLnBrk="1" hangingPunct="1"/>
              <a:t>2</a:t>
            </a:fld>
            <a:endParaRPr lang="en-US" altLang="en-US" sz="1200" b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31605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77795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384,400 km</a:t>
            </a:r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31949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1ED472-3E3D-48EB-B31E-A5794B50E6A6}" type="slidenum">
              <a:rPr lang="en-US" altLang="en-US" sz="1200" b="0" smtClean="0"/>
              <a:pPr/>
              <a:t>3</a:t>
            </a:fld>
            <a:endParaRPr lang="en-US" altLang="en-US" sz="1200" b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9643E23-DA7A-403D-9A11-FB421333048D}" type="slidenum">
              <a:rPr lang="en-US" altLang="en-US" sz="1200" b="0"/>
              <a:pPr algn="r" eaLnBrk="1" hangingPunct="1"/>
              <a:t>3</a:t>
            </a:fld>
            <a:endParaRPr lang="en-US" altLang="en-US" sz="1200" b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4106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1ED472-3E3D-48EB-B31E-A5794B50E6A6}" type="slidenum">
              <a:rPr lang="en-US" altLang="en-US" sz="1200" b="0" smtClean="0"/>
              <a:pPr/>
              <a:t>4</a:t>
            </a:fld>
            <a:endParaRPr lang="en-US" altLang="en-US" sz="1200" b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9643E23-DA7A-403D-9A11-FB421333048D}" type="slidenum">
              <a:rPr lang="en-US" altLang="en-US" sz="1200" b="0"/>
              <a:pPr algn="r" eaLnBrk="1" hangingPunct="1"/>
              <a:t>4</a:t>
            </a:fld>
            <a:endParaRPr lang="en-US" altLang="en-US" sz="1200" b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4748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1ED472-3E3D-48EB-B31E-A5794B50E6A6}" type="slidenum">
              <a:rPr lang="en-US" altLang="en-US" sz="1200" b="0" smtClean="0"/>
              <a:pPr/>
              <a:t>5</a:t>
            </a:fld>
            <a:endParaRPr lang="en-US" altLang="en-US" sz="1200" b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9643E23-DA7A-403D-9A11-FB421333048D}" type="slidenum">
              <a:rPr lang="en-US" altLang="en-US" sz="1200" b="0"/>
              <a:pPr algn="r" eaLnBrk="1" hangingPunct="1"/>
              <a:t>5</a:t>
            </a:fld>
            <a:endParaRPr lang="en-US" altLang="en-US" sz="1200" b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5865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1ED472-3E3D-48EB-B31E-A5794B50E6A6}" type="slidenum">
              <a:rPr lang="en-US" altLang="en-US" sz="1200" b="0" smtClean="0"/>
              <a:pPr/>
              <a:t>6</a:t>
            </a:fld>
            <a:endParaRPr lang="en-US" altLang="en-US" sz="1200" b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9643E23-DA7A-403D-9A11-FB421333048D}" type="slidenum">
              <a:rPr lang="en-US" altLang="en-US" sz="1200" b="0"/>
              <a:pPr algn="r" eaLnBrk="1" hangingPunct="1"/>
              <a:t>6</a:t>
            </a:fld>
            <a:endParaRPr lang="en-US" altLang="en-US" sz="1200" b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3991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1ED472-3E3D-48EB-B31E-A5794B50E6A6}" type="slidenum">
              <a:rPr lang="en-US" altLang="en-US" sz="1200" b="0" smtClean="0"/>
              <a:pPr/>
              <a:t>7</a:t>
            </a:fld>
            <a:endParaRPr lang="en-US" altLang="en-US" sz="1200" b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9643E23-DA7A-403D-9A11-FB421333048D}" type="slidenum">
              <a:rPr lang="en-US" altLang="en-US" sz="1200" b="0"/>
              <a:pPr algn="r" eaLnBrk="1" hangingPunct="1"/>
              <a:t>7</a:t>
            </a:fld>
            <a:endParaRPr lang="en-US" altLang="en-US" sz="1200" b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𝓻</m:t>
                        </m:r>
                      </m:e>
                    </m:acc>
                  </m:oMath>
                </a14:m>
                <a:r>
                  <a:rPr lang="nl-NL" altLang="en-US" dirty="0"/>
                  <a:t> is </a:t>
                </a:r>
                <a:r>
                  <a:rPr lang="nl-NL" altLang="en-US" dirty="0" err="1"/>
                  <a:t>separation</a:t>
                </a:r>
                <a:r>
                  <a:rPr lang="nl-NL" altLang="en-US" dirty="0"/>
                  <a:t> vector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en-US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𝓻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⃗</a:t>
                </a:r>
                <a:r>
                  <a:rPr lang="nl-NL" altLang="en-US" dirty="0"/>
                  <a:t> is </a:t>
                </a:r>
                <a:r>
                  <a:rPr lang="nl-NL" altLang="en-US" dirty="0" err="1"/>
                  <a:t>separation</a:t>
                </a:r>
                <a:r>
                  <a:rPr lang="nl-NL" altLang="en-US" dirty="0"/>
                  <a:t> vector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296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1ED472-3E3D-48EB-B31E-A5794B50E6A6}" type="slidenum">
              <a:rPr lang="en-US" altLang="en-US" sz="1200" b="0" smtClean="0"/>
              <a:pPr/>
              <a:t>8</a:t>
            </a:fld>
            <a:endParaRPr lang="en-US" altLang="en-US" sz="1200" b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9643E23-DA7A-403D-9A11-FB421333048D}" type="slidenum">
              <a:rPr lang="en-US" altLang="en-US" sz="1200" b="0"/>
              <a:pPr algn="r" eaLnBrk="1" hangingPunct="1"/>
              <a:t>8</a:t>
            </a:fld>
            <a:endParaRPr lang="en-US" altLang="en-US" sz="1200" b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Coulomb gauge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acc>
                    <m:r>
                      <a:rPr lang="en-US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b="0" dirty="0"/>
                  <a:t> so that for static fields both gauges</a:t>
                </a:r>
                <a:r>
                  <a:rPr lang="en-US" sz="1200" b="0" baseline="0" dirty="0"/>
                  <a:t> become identical</a:t>
                </a:r>
                <a:endParaRPr lang="en-US" sz="1200" b="0" dirty="0"/>
              </a:p>
              <a:p>
                <a:pPr eaLnBrk="1" hangingPunct="1"/>
                <a:endParaRPr lang="nl-NL" altLang="en-US" dirty="0"/>
              </a:p>
            </p:txBody>
          </p:sp>
        </mc:Choice>
        <mc:Fallback xmlns="">
          <p:sp>
            <p:nvSpPr>
              <p:cNvPr id="297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Coulomb gauge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𝛁∙𝐀 ⃗=0</a:t>
                </a:r>
                <a:r>
                  <a:rPr lang="en-US" sz="1200" b="0" dirty="0"/>
                  <a:t> so that for static fields both gauges</a:t>
                </a:r>
                <a:r>
                  <a:rPr lang="en-US" sz="1200" b="0" baseline="0" dirty="0"/>
                  <a:t> become identical</a:t>
                </a:r>
                <a:endParaRPr lang="en-US" sz="1200" b="0" dirty="0"/>
              </a:p>
              <a:p>
                <a:pPr eaLnBrk="1" hangingPunct="1"/>
                <a:endParaRPr lang="nl-NL" alt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117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1ED472-3E3D-48EB-B31E-A5794B50E6A6}" type="slidenum">
              <a:rPr lang="en-US" altLang="en-US" sz="1200" b="0" smtClean="0"/>
              <a:pPr/>
              <a:t>9</a:t>
            </a:fld>
            <a:endParaRPr lang="en-US" altLang="en-US" sz="1200" b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9643E23-DA7A-403D-9A11-FB421333048D}" type="slidenum">
              <a:rPr lang="en-US" altLang="en-US" sz="1200" b="0"/>
              <a:pPr algn="r" eaLnBrk="1" hangingPunct="1"/>
              <a:t>9</a:t>
            </a:fld>
            <a:endParaRPr lang="en-US" altLang="en-US" sz="1200" b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dirty="0">
                    <a:solidFill>
                      <a:srgbClr val="242424"/>
                    </a:solidFill>
                    <a:latin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𝓇</m:t>
                    </m:r>
                  </m:oMath>
                </a14:m>
                <a:r>
                  <a:rPr lang="en-US" sz="1200" b="0" dirty="0">
                    <a:solidFill>
                      <a:srgbClr val="242424"/>
                    </a:solidFill>
                    <a:latin typeface="Times New Roman" panose="02020603050405020304" pitchFamily="18" charset="0"/>
                  </a:rPr>
                  <a:t> is the distance from the source 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</m:acc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242424"/>
                    </a:solidFill>
                    <a:latin typeface="Times New Roman" panose="02020603050405020304" pitchFamily="18" charset="0"/>
                  </a:rPr>
                  <a:t>'</a:t>
                </a:r>
                <a:r>
                  <a:rPr lang="en-US" sz="1200" b="0" dirty="0">
                    <a:solidFill>
                      <a:srgbClr val="242424"/>
                    </a:solidFill>
                    <a:latin typeface="Times New Roman" panose="02020603050405020304" pitchFamily="18" charset="0"/>
                  </a:rPr>
                  <a:t> to the field 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</m:acc>
                  </m:oMath>
                </a14:m>
                <a:endParaRPr lang="en-US" sz="1200" dirty="0"/>
              </a:p>
              <a:p>
                <a:pPr eaLnBrk="1" hangingPunct="1"/>
                <a:endParaRPr lang="nl-NL" altLang="en-US" dirty="0"/>
              </a:p>
            </p:txBody>
          </p:sp>
        </mc:Choice>
        <mc:Fallback xmlns="">
          <p:sp>
            <p:nvSpPr>
              <p:cNvPr id="297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dirty="0">
                    <a:solidFill>
                      <a:srgbClr val="242424"/>
                    </a:solidFill>
                    <a:latin typeface="Times New Roman" panose="02020603050405020304" pitchFamily="18" charset="0"/>
                  </a:rPr>
                  <a:t>where 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𝓇</a:t>
                </a:r>
                <a:r>
                  <a:rPr lang="en-US" sz="1200" b="0" dirty="0">
                    <a:solidFill>
                      <a:srgbClr val="242424"/>
                    </a:solidFill>
                    <a:latin typeface="Times New Roman" panose="02020603050405020304" pitchFamily="18" charset="0"/>
                  </a:rPr>
                  <a:t> is the distance from the source point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𝐫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⃗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200" dirty="0">
                    <a:solidFill>
                      <a:srgbClr val="242424"/>
                    </a:solidFill>
                    <a:latin typeface="Times New Roman" panose="02020603050405020304" pitchFamily="18" charset="0"/>
                  </a:rPr>
                  <a:t>'</a:t>
                </a:r>
                <a:r>
                  <a:rPr lang="en-US" sz="1200" b="0" dirty="0">
                    <a:solidFill>
                      <a:srgbClr val="242424"/>
                    </a:solidFill>
                    <a:latin typeface="Times New Roman" panose="02020603050405020304" pitchFamily="18" charset="0"/>
                  </a:rPr>
                  <a:t> to the field point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𝐫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⃗</a:t>
                </a:r>
                <a:endParaRPr lang="en-US" sz="1200" dirty="0"/>
              </a:p>
              <a:p>
                <a:pPr eaLnBrk="1" hangingPunct="1"/>
                <a:endParaRPr lang="nl-NL" alt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22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SCPLU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767" y="5626100"/>
            <a:ext cx="453813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432984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fld id="{6E036172-76F8-46EF-B13C-EAA7CAD48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7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5176"/>
            <a:ext cx="11684000" cy="5400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32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15888"/>
            <a:ext cx="30480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8940800" cy="6049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43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5176"/>
            <a:ext cx="11684000" cy="5400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85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14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5176"/>
            <a:ext cx="5740400" cy="5400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765176"/>
            <a:ext cx="5740400" cy="5400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32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71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540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1465170" y="0"/>
            <a:ext cx="726831" cy="28990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fld id="{6277FA82-443F-480E-8FC1-3C37497B7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2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07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32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 bwMode="auto">
          <a:xfrm>
            <a:off x="0" y="641844"/>
            <a:ext cx="121920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1845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3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10" Type="http://schemas.openxmlformats.org/officeDocument/2006/relationships/image" Target="../media/image67.png"/><Relationship Id="rId4" Type="http://schemas.openxmlformats.org/officeDocument/2006/relationships/image" Target="../media/image43.png"/><Relationship Id="rId9" Type="http://schemas.openxmlformats.org/officeDocument/2006/relationships/image" Target="../media/image5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2.png"/><Relationship Id="rId13" Type="http://schemas.openxmlformats.org/officeDocument/2006/relationships/image" Target="../media/image73.png"/><Relationship Id="rId18" Type="http://schemas.openxmlformats.org/officeDocument/2006/relationships/image" Target="../media/image1300.png"/><Relationship Id="rId26" Type="http://schemas.openxmlformats.org/officeDocument/2006/relationships/image" Target="../media/image2110.png"/><Relationship Id="rId3" Type="http://schemas.openxmlformats.org/officeDocument/2006/relationships/image" Target="../media/image511.png"/><Relationship Id="rId21" Type="http://schemas.openxmlformats.org/officeDocument/2006/relationships/image" Target="../media/image160.png"/><Relationship Id="rId7" Type="http://schemas.openxmlformats.org/officeDocument/2006/relationships/image" Target="../media/image650.png"/><Relationship Id="rId12" Type="http://schemas.openxmlformats.org/officeDocument/2006/relationships/image" Target="../media/image703.png"/><Relationship Id="rId17" Type="http://schemas.openxmlformats.org/officeDocument/2006/relationships/image" Target="../media/image77.png"/><Relationship Id="rId25" Type="http://schemas.openxmlformats.org/officeDocument/2006/relationships/image" Target="../media/image20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5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0.png"/><Relationship Id="rId11" Type="http://schemas.openxmlformats.org/officeDocument/2006/relationships/image" Target="../media/image5100.png"/><Relationship Id="rId24" Type="http://schemas.openxmlformats.org/officeDocument/2006/relationships/image" Target="../media/image1900.png"/><Relationship Id="rId5" Type="http://schemas.openxmlformats.org/officeDocument/2006/relationships/image" Target="../media/image702.png"/><Relationship Id="rId15" Type="http://schemas.openxmlformats.org/officeDocument/2006/relationships/image" Target="../media/image74.png"/><Relationship Id="rId23" Type="http://schemas.openxmlformats.org/officeDocument/2006/relationships/image" Target="../media/image180.png"/><Relationship Id="rId10" Type="http://schemas.openxmlformats.org/officeDocument/2006/relationships/image" Target="../media/image691.png"/><Relationship Id="rId19" Type="http://schemas.openxmlformats.org/officeDocument/2006/relationships/image" Target="../media/image140.png"/><Relationship Id="rId4" Type="http://schemas.openxmlformats.org/officeDocument/2006/relationships/image" Target="../media/image69.png"/><Relationship Id="rId9" Type="http://schemas.openxmlformats.org/officeDocument/2006/relationships/image" Target="../media/image682.png"/><Relationship Id="rId14" Type="http://schemas.openxmlformats.org/officeDocument/2006/relationships/image" Target="../media/image900.png"/><Relationship Id="rId22" Type="http://schemas.openxmlformats.org/officeDocument/2006/relationships/image" Target="../media/image17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.png"/><Relationship Id="rId18" Type="http://schemas.openxmlformats.org/officeDocument/2006/relationships/image" Target="../media/image91.png"/><Relationship Id="rId3" Type="http://schemas.openxmlformats.org/officeDocument/2006/relationships/image" Target="../media/image511.png"/><Relationship Id="rId21" Type="http://schemas.openxmlformats.org/officeDocument/2006/relationships/image" Target="../media/image440.png"/><Relationship Id="rId7" Type="http://schemas.openxmlformats.org/officeDocument/2006/relationships/image" Target="../media/image82.png"/><Relationship Id="rId12" Type="http://schemas.openxmlformats.org/officeDocument/2006/relationships/image" Target="../media/image86.png"/><Relationship Id="rId17" Type="http://schemas.openxmlformats.org/officeDocument/2006/relationships/image" Target="../media/image4000.png"/><Relationship Id="rId25" Type="http://schemas.openxmlformats.org/officeDocument/2006/relationships/image" Target="../media/image48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90.png"/><Relationship Id="rId20" Type="http://schemas.openxmlformats.org/officeDocument/2006/relationships/image" Target="../media/image4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24" Type="http://schemas.openxmlformats.org/officeDocument/2006/relationships/image" Target="../media/image471.png"/><Relationship Id="rId5" Type="http://schemas.openxmlformats.org/officeDocument/2006/relationships/image" Target="../media/image800.png"/><Relationship Id="rId15" Type="http://schemas.openxmlformats.org/officeDocument/2006/relationships/image" Target="../media/image89.png"/><Relationship Id="rId23" Type="http://schemas.openxmlformats.org/officeDocument/2006/relationships/image" Target="../media/image460.png"/><Relationship Id="rId10" Type="http://schemas.openxmlformats.org/officeDocument/2006/relationships/image" Target="../media/image84.png"/><Relationship Id="rId19" Type="http://schemas.openxmlformats.org/officeDocument/2006/relationships/image" Target="../media/image421.png"/><Relationship Id="rId4" Type="http://schemas.openxmlformats.org/officeDocument/2006/relationships/image" Target="../media/image79.png"/><Relationship Id="rId9" Type="http://schemas.openxmlformats.org/officeDocument/2006/relationships/image" Target="../media/image320.png"/><Relationship Id="rId14" Type="http://schemas.openxmlformats.org/officeDocument/2006/relationships/image" Target="../media/image88.png"/><Relationship Id="rId22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13" Type="http://schemas.openxmlformats.org/officeDocument/2006/relationships/image" Target="../media/image95.png"/><Relationship Id="rId3" Type="http://schemas.openxmlformats.org/officeDocument/2006/relationships/image" Target="../media/image5800.png"/><Relationship Id="rId7" Type="http://schemas.openxmlformats.org/officeDocument/2006/relationships/image" Target="../media/image680.png"/><Relationship Id="rId12" Type="http://schemas.openxmlformats.org/officeDocument/2006/relationships/image" Target="../media/image7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0.png"/><Relationship Id="rId11" Type="http://schemas.openxmlformats.org/officeDocument/2006/relationships/image" Target="../media/image930.png"/><Relationship Id="rId5" Type="http://schemas.openxmlformats.org/officeDocument/2006/relationships/image" Target="../media/image870.png"/><Relationship Id="rId10" Type="http://schemas.openxmlformats.org/officeDocument/2006/relationships/image" Target="../media/image701.png"/><Relationship Id="rId4" Type="http://schemas.openxmlformats.org/officeDocument/2006/relationships/image" Target="../media/image660.png"/><Relationship Id="rId9" Type="http://schemas.openxmlformats.org/officeDocument/2006/relationships/image" Target="../media/image910.png"/><Relationship Id="rId14" Type="http://schemas.openxmlformats.org/officeDocument/2006/relationships/image" Target="../media/image7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2.png"/><Relationship Id="rId3" Type="http://schemas.openxmlformats.org/officeDocument/2006/relationships/image" Target="../media/image1211.png"/><Relationship Id="rId7" Type="http://schemas.openxmlformats.org/officeDocument/2006/relationships/image" Target="../media/image22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1.png"/><Relationship Id="rId4" Type="http://schemas.openxmlformats.org/officeDocument/2006/relationships/image" Target="../media/image93.png"/><Relationship Id="rId9" Type="http://schemas.openxmlformats.org/officeDocument/2006/relationships/image" Target="../media/image23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1.png"/><Relationship Id="rId13" Type="http://schemas.openxmlformats.org/officeDocument/2006/relationships/image" Target="../media/image6410.png"/><Relationship Id="rId3" Type="http://schemas.openxmlformats.org/officeDocument/2006/relationships/image" Target="../media/image642.png"/><Relationship Id="rId7" Type="http://schemas.openxmlformats.org/officeDocument/2006/relationships/image" Target="../media/image571.png"/><Relationship Id="rId12" Type="http://schemas.openxmlformats.org/officeDocument/2006/relationships/image" Target="../media/image6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611.png"/><Relationship Id="rId10" Type="http://schemas.openxmlformats.org/officeDocument/2006/relationships/image" Target="../media/image601.png"/><Relationship Id="rId4" Type="http://schemas.openxmlformats.org/officeDocument/2006/relationships/image" Target="../media/image71.png"/><Relationship Id="rId9" Type="http://schemas.openxmlformats.org/officeDocument/2006/relationships/image" Target="../media/image590.png"/><Relationship Id="rId14" Type="http://schemas.openxmlformats.org/officeDocument/2006/relationships/image" Target="../media/image8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4MdRbV-bg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60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1.png"/><Relationship Id="rId11" Type="http://schemas.openxmlformats.org/officeDocument/2006/relationships/image" Target="../media/image9.png"/><Relationship Id="rId5" Type="http://schemas.openxmlformats.org/officeDocument/2006/relationships/image" Target="../media/image770.png"/><Relationship Id="rId10" Type="http://schemas.openxmlformats.org/officeDocument/2006/relationships/image" Target="../media/image156.png"/><Relationship Id="rId4" Type="http://schemas.openxmlformats.org/officeDocument/2006/relationships/image" Target="../media/image750.png"/><Relationship Id="rId9" Type="http://schemas.openxmlformats.org/officeDocument/2006/relationships/image" Target="../media/image1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13" Type="http://schemas.openxmlformats.org/officeDocument/2006/relationships/image" Target="../media/image3200.png"/><Relationship Id="rId3" Type="http://schemas.openxmlformats.org/officeDocument/2006/relationships/image" Target="../media/image157.png"/><Relationship Id="rId7" Type="http://schemas.openxmlformats.org/officeDocument/2006/relationships/image" Target="../media/image8000.png"/><Relationship Id="rId12" Type="http://schemas.openxmlformats.org/officeDocument/2006/relationships/image" Target="../media/image3100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1.png"/><Relationship Id="rId11" Type="http://schemas.openxmlformats.org/officeDocument/2006/relationships/image" Target="../media/image1350.png"/><Relationship Id="rId5" Type="http://schemas.openxmlformats.org/officeDocument/2006/relationships/image" Target="../media/image9000.png"/><Relationship Id="rId15" Type="http://schemas.openxmlformats.org/officeDocument/2006/relationships/image" Target="../media/image3400.png"/><Relationship Id="rId10" Type="http://schemas.openxmlformats.org/officeDocument/2006/relationships/image" Target="../media/image822.png"/><Relationship Id="rId4" Type="http://schemas.openxmlformats.org/officeDocument/2006/relationships/image" Target="../media/image260.png"/><Relationship Id="rId9" Type="http://schemas.openxmlformats.org/officeDocument/2006/relationships/image" Target="../media/image290.png"/><Relationship Id="rId14" Type="http://schemas.openxmlformats.org/officeDocument/2006/relationships/image" Target="../media/image8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271.png"/><Relationship Id="rId3" Type="http://schemas.openxmlformats.org/officeDocument/2006/relationships/image" Target="../media/image3000.png"/><Relationship Id="rId7" Type="http://schemas.openxmlformats.org/officeDocument/2006/relationships/image" Target="../media/image502.png"/><Relationship Id="rId12" Type="http://schemas.openxmlformats.org/officeDocument/2006/relationships/image" Target="../media/image262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3.png"/><Relationship Id="rId11" Type="http://schemas.openxmlformats.org/officeDocument/2006/relationships/image" Target="../media/image890.png"/><Relationship Id="rId5" Type="http://schemas.openxmlformats.org/officeDocument/2006/relationships/image" Target="../media/image250.png"/><Relationship Id="rId15" Type="http://schemas.openxmlformats.org/officeDocument/2006/relationships/image" Target="../media/image125.png"/><Relationship Id="rId10" Type="http://schemas.openxmlformats.org/officeDocument/2006/relationships/image" Target="../media/image830.png"/><Relationship Id="rId4" Type="http://schemas.openxmlformats.org/officeDocument/2006/relationships/image" Target="../media/image2410.png"/><Relationship Id="rId9" Type="http://schemas.openxmlformats.org/officeDocument/2006/relationships/image" Target="../media/image820.png"/><Relationship Id="rId1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1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12" Type="http://schemas.openxmlformats.org/officeDocument/2006/relationships/image" Target="../media/image3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5" Type="http://schemas.openxmlformats.org/officeDocument/2006/relationships/image" Target="../media/image170.pn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Relationship Id="rId14" Type="http://schemas.openxmlformats.org/officeDocument/2006/relationships/image" Target="../media/image56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3.png"/><Relationship Id="rId13" Type="http://schemas.openxmlformats.org/officeDocument/2006/relationships/image" Target="../media/image321.png"/><Relationship Id="rId3" Type="http://schemas.openxmlformats.org/officeDocument/2006/relationships/image" Target="../media/image413.png"/><Relationship Id="rId7" Type="http://schemas.openxmlformats.org/officeDocument/2006/relationships/image" Target="../media/image128.png"/><Relationship Id="rId12" Type="http://schemas.openxmlformats.org/officeDocument/2006/relationships/image" Target="../media/image12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00.png"/><Relationship Id="rId11" Type="http://schemas.openxmlformats.org/officeDocument/2006/relationships/image" Target="../media/image1250.png"/><Relationship Id="rId5" Type="http://schemas.openxmlformats.org/officeDocument/2006/relationships/image" Target="../media/image831.png"/><Relationship Id="rId15" Type="http://schemas.openxmlformats.org/officeDocument/2006/relationships/image" Target="../media/image9.png"/><Relationship Id="rId10" Type="http://schemas.openxmlformats.org/officeDocument/2006/relationships/image" Target="../media/image515.png"/><Relationship Id="rId4" Type="http://schemas.openxmlformats.org/officeDocument/2006/relationships/image" Target="../media/image821.png"/><Relationship Id="rId9" Type="http://schemas.openxmlformats.org/officeDocument/2006/relationships/image" Target="../media/image1020.png"/><Relationship Id="rId14" Type="http://schemas.openxmlformats.org/officeDocument/2006/relationships/image" Target="../media/image52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9.png"/><Relationship Id="rId3" Type="http://schemas.openxmlformats.org/officeDocument/2006/relationships/image" Target="../media/image9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5" Type="http://schemas.openxmlformats.org/officeDocument/2006/relationships/image" Target="../media/image11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181.png"/><Relationship Id="rId7" Type="http://schemas.openxmlformats.org/officeDocument/2006/relationships/image" Target="../media/image22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1.png"/><Relationship Id="rId11" Type="http://schemas.openxmlformats.org/officeDocument/2006/relationships/image" Target="../media/image370.png"/><Relationship Id="rId5" Type="http://schemas.openxmlformats.org/officeDocument/2006/relationships/image" Target="../media/image201.png"/><Relationship Id="rId4" Type="http://schemas.openxmlformats.org/officeDocument/2006/relationships/image" Target="../media/image190.png"/><Relationship Id="rId9" Type="http://schemas.openxmlformats.org/officeDocument/2006/relationships/image" Target="../media/image2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50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3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0.png"/><Relationship Id="rId11" Type="http://schemas.openxmlformats.org/officeDocument/2006/relationships/image" Target="../media/image35.png"/><Relationship Id="rId5" Type="http://schemas.openxmlformats.org/officeDocument/2006/relationships/image" Target="../media/image270.png"/><Relationship Id="rId10" Type="http://schemas.openxmlformats.org/officeDocument/2006/relationships/image" Target="../media/image341.png"/><Relationship Id="rId4" Type="http://schemas.openxmlformats.org/officeDocument/2006/relationships/image" Target="../media/image39.png"/><Relationship Id="rId9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0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4.png"/><Relationship Id="rId10" Type="http://schemas.openxmlformats.org/officeDocument/2006/relationships/image" Target="../media/image51.png"/><Relationship Id="rId4" Type="http://schemas.openxmlformats.org/officeDocument/2006/relationships/image" Target="../media/image42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740.png"/><Relationship Id="rId18" Type="http://schemas.openxmlformats.org/officeDocument/2006/relationships/image" Target="../media/image540.png"/><Relationship Id="rId3" Type="http://schemas.openxmlformats.org/officeDocument/2006/relationships/image" Target="../media/image420.png"/><Relationship Id="rId7" Type="http://schemas.openxmlformats.org/officeDocument/2006/relationships/image" Target="../media/image542.png"/><Relationship Id="rId12" Type="http://schemas.openxmlformats.org/officeDocument/2006/relationships/image" Target="../media/image521.png"/><Relationship Id="rId17" Type="http://schemas.openxmlformats.org/officeDocument/2006/relationships/image" Target="../media/image13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1.png"/><Relationship Id="rId11" Type="http://schemas.openxmlformats.org/officeDocument/2006/relationships/image" Target="../media/image721.png"/><Relationship Id="rId5" Type="http://schemas.openxmlformats.org/officeDocument/2006/relationships/image" Target="../media/image530.png"/><Relationship Id="rId15" Type="http://schemas.openxmlformats.org/officeDocument/2006/relationships/image" Target="../media/image76.png"/><Relationship Id="rId10" Type="http://schemas.openxmlformats.org/officeDocument/2006/relationships/image" Target="../media/image711.png"/><Relationship Id="rId4" Type="http://schemas.openxmlformats.org/officeDocument/2006/relationships/image" Target="../media/image520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4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3120.png"/><Relationship Id="rId3" Type="http://schemas.openxmlformats.org/officeDocument/2006/relationships/image" Target="../media/image630.png"/><Relationship Id="rId7" Type="http://schemas.openxmlformats.org/officeDocument/2006/relationships/image" Target="../media/image240.png"/><Relationship Id="rId12" Type="http://schemas.openxmlformats.org/officeDocument/2006/relationships/image" Target="../media/image700.png"/><Relationship Id="rId17" Type="http://schemas.openxmlformats.org/officeDocument/2006/relationships/image" Target="../media/image26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1.png"/><Relationship Id="rId11" Type="http://schemas.openxmlformats.org/officeDocument/2006/relationships/image" Target="../media/image66.png"/><Relationship Id="rId5" Type="http://schemas.openxmlformats.org/officeDocument/2006/relationships/image" Target="../media/image220.png"/><Relationship Id="rId15" Type="http://schemas.openxmlformats.org/officeDocument/2006/relationships/image" Target="../media/image68.png"/><Relationship Id="rId10" Type="http://schemas.openxmlformats.org/officeDocument/2006/relationships/image" Target="../media/image681.png"/><Relationship Id="rId4" Type="http://schemas.openxmlformats.org/officeDocument/2006/relationships/image" Target="../media/image210.png"/><Relationship Id="rId14" Type="http://schemas.openxmlformats.org/officeDocument/2006/relationships/image" Target="../media/image6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1480" y="748988"/>
                <a:ext cx="8854689" cy="5634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000" u="sng" dirty="0">
                    <a:latin typeface="+mj-lt"/>
                  </a:rPr>
                  <a:t>What you should learn (Griffiths 10.1.2-10.1.3, 10.2):</a:t>
                </a:r>
              </a:p>
              <a:p>
                <a:pPr algn="l">
                  <a:lnSpc>
                    <a:spcPct val="150000"/>
                  </a:lnSpc>
                </a:pPr>
                <a:endParaRPr lang="en-US" sz="2000" dirty="0">
                  <a:latin typeface="+mj-lt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1. Potentials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in a new formulation</a:t>
                </a:r>
                <a:endParaRPr lang="en-US" sz="2000" dirty="0">
                  <a:latin typeface="+mj-lt"/>
                </a:endParaRPr>
              </a:p>
              <a:p>
                <a:pPr algn="l">
                  <a:lnSpc>
                    <a:spcPct val="150000"/>
                  </a:lnSpc>
                </a:pPr>
                <a:endParaRPr lang="en-US" sz="2000" dirty="0">
                  <a:latin typeface="+mj-lt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2. The Coulomb gauge and the Lorenz gauge</a:t>
                </a:r>
              </a:p>
              <a:p>
                <a:pPr algn="l">
                  <a:lnSpc>
                    <a:spcPct val="150000"/>
                  </a:lnSpc>
                </a:pPr>
                <a:endParaRPr lang="en-US" sz="2000" dirty="0">
                  <a:latin typeface="+mj-lt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3. Inhomogeneous wave equations for V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endParaRPr lang="en-US" sz="2000" dirty="0">
                  <a:latin typeface="+mj-lt"/>
                </a:endParaRPr>
              </a:p>
              <a:p>
                <a:pPr algn="l">
                  <a:lnSpc>
                    <a:spcPct val="150000"/>
                  </a:lnSpc>
                </a:pPr>
                <a:endParaRPr lang="en-US" sz="2000" dirty="0">
                  <a:latin typeface="+mj-lt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4. Retarded time </a:t>
                </a:r>
              </a:p>
              <a:p>
                <a:pPr algn="l">
                  <a:lnSpc>
                    <a:spcPct val="150000"/>
                  </a:lnSpc>
                </a:pPr>
                <a:endParaRPr lang="en-US" sz="2000" dirty="0">
                  <a:latin typeface="+mj-lt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5. Retarded potentials</a:t>
                </a:r>
              </a:p>
              <a:p>
                <a:pPr algn="l">
                  <a:lnSpc>
                    <a:spcPct val="150000"/>
                  </a:lnSpc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0" y="748988"/>
                <a:ext cx="8854689" cy="5634428"/>
              </a:xfrm>
              <a:prstGeom prst="rect">
                <a:avLst/>
              </a:prstGeom>
              <a:blipFill>
                <a:blip r:embed="rId3"/>
                <a:stretch>
                  <a:fillRect l="-7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" y="0"/>
            <a:ext cx="122301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Chapter 10. Potentials and fields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6277FA82-443F-480E-8FC1-3C37497B7B6E}" type="slidenum">
              <a:rPr lang="en-US" b="0" kern="0"/>
              <a:pPr/>
              <a:t>1</a:t>
            </a:fld>
            <a:endParaRPr lang="en-US" b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338492" y="4395117"/>
                <a:ext cx="1683553" cy="622991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𝓇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492" y="4395117"/>
                <a:ext cx="1683553" cy="6229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F0590C0-4188-4DB1-BD1D-226B7BE34089}"/>
                  </a:ext>
                </a:extLst>
              </p:cNvPr>
              <p:cNvSpPr/>
              <p:nvPr/>
            </p:nvSpPr>
            <p:spPr>
              <a:xfrm>
                <a:off x="8314465" y="2429749"/>
                <a:ext cx="2152704" cy="677558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F0590C0-4188-4DB1-BD1D-226B7BE34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465" y="2429749"/>
                <a:ext cx="2152704" cy="677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BCCD05-C023-4744-9963-AFB3C055C67C}"/>
                  </a:ext>
                </a:extLst>
              </p:cNvPr>
              <p:cNvSpPr/>
              <p:nvPr/>
            </p:nvSpPr>
            <p:spPr>
              <a:xfrm>
                <a:off x="7338492" y="3378587"/>
                <a:ext cx="3285392" cy="722762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□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 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ox>
                            <m:box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□</m:t>
                              </m:r>
                            </m:e>
                          </m:box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𝐉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BCCD05-C023-4744-9963-AFB3C055C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492" y="3378587"/>
                <a:ext cx="3285392" cy="722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9FADEEE-6911-4A41-B475-E582CB10243E}"/>
                  </a:ext>
                </a:extLst>
              </p:cNvPr>
              <p:cNvSpPr/>
              <p:nvPr/>
            </p:nvSpPr>
            <p:spPr>
              <a:xfrm>
                <a:off x="5005209" y="5176513"/>
                <a:ext cx="6919545" cy="932499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/>
                        <m:sup/>
                      </m:sSup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𝐉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9FADEEE-6911-4A41-B475-E582CB102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209" y="5176513"/>
                <a:ext cx="6919545" cy="9324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87289-BA47-A3AC-AB55-12607BD3AE6D}"/>
                  </a:ext>
                </a:extLst>
              </p:cNvPr>
              <p:cNvSpPr/>
              <p:nvPr/>
            </p:nvSpPr>
            <p:spPr>
              <a:xfrm>
                <a:off x="6539917" y="1654800"/>
                <a:ext cx="1462777" cy="438390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87289-BA47-A3AC-AB55-12607BD3A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917" y="1654800"/>
                <a:ext cx="1462777" cy="4383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807B41-6627-C160-D49C-C5CF241924C5}"/>
                  </a:ext>
                </a:extLst>
              </p:cNvPr>
              <p:cNvSpPr/>
              <p:nvPr/>
            </p:nvSpPr>
            <p:spPr>
              <a:xfrm>
                <a:off x="8515222" y="1452693"/>
                <a:ext cx="1951947" cy="749051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b="0" i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807B41-6627-C160-D49C-C5CF24192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222" y="1452693"/>
                <a:ext cx="1951947" cy="7490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889CDD-DCE8-3917-9D00-0904E85B3089}"/>
                  </a:ext>
                </a:extLst>
              </p:cNvPr>
              <p:cNvSpPr/>
              <p:nvPr/>
            </p:nvSpPr>
            <p:spPr>
              <a:xfrm>
                <a:off x="6738617" y="2574118"/>
                <a:ext cx="1199750" cy="438390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889CDD-DCE8-3917-9D00-0904E85B3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617" y="2574118"/>
                <a:ext cx="1199750" cy="4383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41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>
              <a:xfrm>
                <a:off x="1524000" y="0"/>
                <a:ext cx="9144000" cy="6096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>
                    <a:solidFill>
                      <a:schemeClr val="accent2">
                        <a:lumMod val="50000"/>
                      </a:schemeClr>
                    </a:solidFill>
                  </a:rPr>
                  <a:t>Prove for the retarded potential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  <m:r>
                          <a:rPr lang="en-US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524000" y="0"/>
                <a:ext cx="9144000" cy="609600"/>
              </a:xfrm>
              <a:blipFill>
                <a:blip r:embed="rId3"/>
                <a:stretch>
                  <a:fillRect t="-11000" b="-29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785" y="1599396"/>
                <a:ext cx="11870429" cy="810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Important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! In calculating the Laplacian, the crucial point to notice is that the integrand depends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𝐫</m:t>
                        </m:r>
                      </m:e>
                    </m:acc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in two places: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explicitly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, in the denominator (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𝓇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</m:acc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𝐫</m:t>
                                </m:r>
                              </m:e>
                            </m:acc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), and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implicitly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,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𝓇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, in the numerator. Thus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5" y="1599396"/>
                <a:ext cx="11870429" cy="810030"/>
              </a:xfrm>
              <a:prstGeom prst="rect">
                <a:avLst/>
              </a:prstGeom>
              <a:blipFill>
                <a:blip r:embed="rId4"/>
                <a:stretch>
                  <a:fillRect l="-513" t="-9774" r="-513"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6743" y="765561"/>
                <a:ext cx="3730107" cy="8996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43" y="765561"/>
                <a:ext cx="3730107" cy="899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35885" y="2594785"/>
                <a:ext cx="1683553" cy="62299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885" y="2594785"/>
                <a:ext cx="1683553" cy="6229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26794" y="786171"/>
                <a:ext cx="7593184" cy="79002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∇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𝜌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794" y="786171"/>
                <a:ext cx="7593184" cy="7900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625885" y="950908"/>
            <a:ext cx="5489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satisfies the inhomogeneous wave equation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0460" y="3409755"/>
                <a:ext cx="2937056" cy="73020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𝜌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𝜕𝜌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𝐱</m:t>
                          </m:r>
                        </m:e>
                      </m:acc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𝜕𝜌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𝐲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𝜕𝜌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𝐳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60" y="3409755"/>
                <a:ext cx="2937056" cy="730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34860" y="2510796"/>
                <a:ext cx="6919545" cy="8996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𝛁</m:t>
                                      </m:r>
                                    </m:e>
                                  </m:acc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𝜌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𝛁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9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60" y="2510796"/>
                <a:ext cx="6919545" cy="8996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80460" y="5870093"/>
                <a:ext cx="4410353" cy="8996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𝜌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CC33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CC33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𝓻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9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𝓻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60" y="5870093"/>
                <a:ext cx="4410353" cy="8996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74423" y="6357927"/>
                <a:ext cx="68865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Next calculate the divergence of </a:t>
                </a:r>
                <a14:m>
                  <m:oMath xmlns:m="http://schemas.openxmlformats.org/officeDocument/2006/math">
                    <m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𝛁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𝐫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423" y="6357927"/>
                <a:ext cx="6886574" cy="400110"/>
              </a:xfrm>
              <a:prstGeom prst="rect">
                <a:avLst/>
              </a:prstGeom>
              <a:blipFill>
                <a:blip r:embed="rId11"/>
                <a:stretch>
                  <a:fillRect l="-974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0221" y="4991505"/>
                <a:ext cx="1221112" cy="78624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d>
                        <m:d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21" y="4991505"/>
                <a:ext cx="1221112" cy="7862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C0F0EE1-D236-4EA9-815E-A7D4FC15CD12}"/>
                  </a:ext>
                </a:extLst>
              </p:cNvPr>
              <p:cNvSpPr/>
              <p:nvPr/>
            </p:nvSpPr>
            <p:spPr>
              <a:xfrm>
                <a:off x="320221" y="4393205"/>
                <a:ext cx="551399" cy="43749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CC9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𝓇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C0F0EE1-D236-4EA9-815E-A7D4FC15C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21" y="4393205"/>
                <a:ext cx="551399" cy="4374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D3613532-A366-4AD2-BFFE-7086039CA58F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2D057A-1E9F-4CC1-A26C-E4D5518BE351}"/>
                  </a:ext>
                </a:extLst>
              </p:cNvPr>
              <p:cNvSpPr/>
              <p:nvPr/>
            </p:nvSpPr>
            <p:spPr>
              <a:xfrm>
                <a:off x="2975736" y="3410466"/>
                <a:ext cx="4114950" cy="73020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𝜕𝜌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𝐱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𝜕𝜌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𝐲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𝜕𝜌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𝐳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2D057A-1E9F-4CC1-A26C-E4D5518BE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736" y="3410466"/>
                <a:ext cx="4114950" cy="730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5E6C95-7A68-4290-97E6-B23BF9AD8DE8}"/>
                  </a:ext>
                </a:extLst>
              </p:cNvPr>
              <p:cNvSpPr/>
              <p:nvPr/>
            </p:nvSpPr>
            <p:spPr>
              <a:xfrm>
                <a:off x="6708626" y="3389965"/>
                <a:ext cx="1325819" cy="72789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𝜕𝜌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5E6C95-7A68-4290-97E6-B23BF9AD8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626" y="3389965"/>
                <a:ext cx="1325819" cy="72789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237DE5D-7CF7-4612-BF81-FD8CF6E13167}"/>
                  </a:ext>
                </a:extLst>
              </p:cNvPr>
              <p:cNvSpPr/>
              <p:nvPr/>
            </p:nvSpPr>
            <p:spPr>
              <a:xfrm>
                <a:off x="7801020" y="3420234"/>
                <a:ext cx="1984941" cy="63658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237DE5D-7CF7-4612-BF81-FD8CF6E13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020" y="3420234"/>
                <a:ext cx="1984941" cy="6365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6E746A-6217-47F4-BFCC-F2C8BA26B07A}"/>
                  </a:ext>
                </a:extLst>
              </p:cNvPr>
              <p:cNvSpPr/>
              <p:nvPr/>
            </p:nvSpPr>
            <p:spPr>
              <a:xfrm>
                <a:off x="9399867" y="3364896"/>
                <a:ext cx="1466169" cy="67698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</m:acc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CC9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𝓇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6E746A-6217-47F4-BFCC-F2C8BA26B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867" y="3364896"/>
                <a:ext cx="1466169" cy="6769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1AC4F83-DD76-4CE5-B61D-AD7E75AB2792}"/>
                  </a:ext>
                </a:extLst>
              </p:cNvPr>
              <p:cNvSpPr/>
              <p:nvPr/>
            </p:nvSpPr>
            <p:spPr>
              <a:xfrm>
                <a:off x="6084441" y="4202057"/>
                <a:ext cx="2401903" cy="76258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𝐱</m:t>
                              </m:r>
                            </m:e>
                          </m:acc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𝐲</m:t>
                              </m:r>
                            </m:e>
                          </m:acc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𝐳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1AC4F83-DD76-4CE5-B61D-AD7E75AB2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441" y="4202057"/>
                <a:ext cx="2401903" cy="76258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34A7C0F-4040-47D3-9457-97805E9F71F4}"/>
                  </a:ext>
                </a:extLst>
              </p:cNvPr>
              <p:cNvSpPr/>
              <p:nvPr/>
            </p:nvSpPr>
            <p:spPr>
              <a:xfrm>
                <a:off x="8893869" y="4351504"/>
                <a:ext cx="639065" cy="4001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𝓻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34A7C0F-4040-47D3-9457-97805E9F7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869" y="4351504"/>
                <a:ext cx="639065" cy="400110"/>
              </a:xfrm>
              <a:prstGeom prst="rect">
                <a:avLst/>
              </a:prstGeom>
              <a:blipFill>
                <a:blip r:embed="rId19"/>
                <a:stretch>
                  <a:fillRect t="-6154" r="-4476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97625B-A9AC-44A6-BBE6-D38DADF7A707}"/>
                  </a:ext>
                </a:extLst>
              </p:cNvPr>
              <p:cNvSpPr/>
              <p:nvPr/>
            </p:nvSpPr>
            <p:spPr>
              <a:xfrm>
                <a:off x="8345322" y="4162135"/>
                <a:ext cx="761995" cy="70609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kumimoji="0" lang="nl-NL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CC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CC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𝓻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97625B-A9AC-44A6-BBE6-D38DADF7A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2" y="4162135"/>
                <a:ext cx="761995" cy="7060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D7A7B81-E0A4-4A8C-BBD6-CD867E3A5D36}"/>
                  </a:ext>
                </a:extLst>
              </p:cNvPr>
              <p:cNvSpPr/>
              <p:nvPr/>
            </p:nvSpPr>
            <p:spPr>
              <a:xfrm>
                <a:off x="777230" y="4224155"/>
                <a:ext cx="5435022" cy="73020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1/2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𝐱</m:t>
                          </m:r>
                        </m:e>
                      </m:acc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/>
                      </m:d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/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𝐳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D7A7B81-E0A4-4A8C-BBD6-CD867E3A5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0" y="4224155"/>
                <a:ext cx="5435022" cy="7302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0ED2473-D697-4BE5-91CF-96810D992B10}"/>
                  </a:ext>
                </a:extLst>
              </p:cNvPr>
              <p:cNvSpPr/>
              <p:nvPr/>
            </p:nvSpPr>
            <p:spPr>
              <a:xfrm>
                <a:off x="1073729" y="5020599"/>
                <a:ext cx="5787496" cy="73020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1/2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𝐱</m:t>
                          </m:r>
                        </m:e>
                      </m:acc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/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/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𝐳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0ED2473-D697-4BE5-91CF-96810D992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29" y="5020599"/>
                <a:ext cx="5787496" cy="73020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538FBD1-A7F3-4E28-9BC4-3A8C8D235EAD}"/>
                  </a:ext>
                </a:extLst>
              </p:cNvPr>
              <p:cNvSpPr/>
              <p:nvPr/>
            </p:nvSpPr>
            <p:spPr>
              <a:xfrm>
                <a:off x="6521891" y="4991505"/>
                <a:ext cx="2686749" cy="74437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𝐱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𝐲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𝐳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538FBD1-A7F3-4E28-9BC4-3A8C8D235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891" y="4991505"/>
                <a:ext cx="2686749" cy="74437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F0FFD4-0A83-4476-A128-8BBD4C19AF66}"/>
                  </a:ext>
                </a:extLst>
              </p:cNvPr>
              <p:cNvSpPr/>
              <p:nvPr/>
            </p:nvSpPr>
            <p:spPr>
              <a:xfrm>
                <a:off x="9087566" y="4954355"/>
                <a:ext cx="1090066" cy="70609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F0FFD4-0A83-4476-A128-8BBD4C19A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566" y="4954355"/>
                <a:ext cx="1090066" cy="70609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C412A30-A6F1-420B-8F4D-C648E0D55323}"/>
                  </a:ext>
                </a:extLst>
              </p:cNvPr>
              <p:cNvSpPr/>
              <p:nvPr/>
            </p:nvSpPr>
            <p:spPr>
              <a:xfrm>
                <a:off x="10011317" y="4964638"/>
                <a:ext cx="1226627" cy="70609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C412A30-A6F1-420B-8F4D-C648E0D55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317" y="4964638"/>
                <a:ext cx="1226627" cy="70609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E40A041-694C-4805-8205-4095FA5154A2}"/>
                  </a:ext>
                </a:extLst>
              </p:cNvPr>
              <p:cNvSpPr/>
              <p:nvPr/>
            </p:nvSpPr>
            <p:spPr>
              <a:xfrm>
                <a:off x="9774308" y="4097214"/>
                <a:ext cx="250198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Note that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𝜕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𝜕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as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𝓇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is independent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E40A041-694C-4805-8205-4095FA515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308" y="4097214"/>
                <a:ext cx="2501987" cy="707886"/>
              </a:xfrm>
              <a:prstGeom prst="rect">
                <a:avLst/>
              </a:prstGeom>
              <a:blipFill>
                <a:blip r:embed="rId26"/>
                <a:stretch>
                  <a:fillRect l="-2433" t="-4310" r="-973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37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3" grpId="0"/>
      <p:bldP spid="3" grpId="0"/>
      <p:bldP spid="15" grpId="0"/>
      <p:bldP spid="17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>
              <a:xfrm>
                <a:off x="1524000" y="0"/>
                <a:ext cx="9144000" cy="6096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>
                    <a:solidFill>
                      <a:schemeClr val="accent2">
                        <a:lumMod val="50000"/>
                      </a:schemeClr>
                    </a:solidFill>
                  </a:rPr>
                  <a:t>Prove for the retarded potential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  <m:r>
                          <a:rPr lang="en-US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en-US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61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524000" y="0"/>
                <a:ext cx="9144000" cy="609600"/>
              </a:xfrm>
              <a:blipFill>
                <a:blip r:embed="rId3"/>
                <a:stretch>
                  <a:fillRect t="-11000" b="-29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17741" y="1547107"/>
                <a:ext cx="3123730" cy="670696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̈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</m:acc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𝓇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̈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𝓻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41" y="1547107"/>
                <a:ext cx="3123730" cy="670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5882" y="2461878"/>
                <a:ext cx="5517470" cy="783869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9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9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42424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m:t>Prob</m:t>
                          </m:r>
                          <m:r>
                            <m:rPr>
                              <m:nor/>
                            </m:rP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42424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m:t>. 1.63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82" y="2461878"/>
                <a:ext cx="55174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502349" y="3876887"/>
                <a:ext cx="4878165" cy="8996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∇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̈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𝜌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−4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𝜋𝜌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𝓻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349" y="3876887"/>
                <a:ext cx="4878165" cy="899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02349" y="3210606"/>
                <a:ext cx="4066807" cy="783869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=4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𝜋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𝛿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Eq</m:t>
                          </m:r>
                          <m: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.1.100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349" y="3210606"/>
                <a:ext cx="4066807" cy="783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98269" y="961204"/>
                <a:ext cx="1225731" cy="4001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∇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69" y="961204"/>
                <a:ext cx="1225731" cy="400110"/>
              </a:xfrm>
              <a:prstGeom prst="rect">
                <a:avLst/>
              </a:prstGeom>
              <a:blipFill>
                <a:blip r:embed="rId8"/>
                <a:stretch>
                  <a:fillRect t="-2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492828" y="4700968"/>
                <a:ext cx="3113313" cy="8996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682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̈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682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682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𝜌</m:t>
                                  </m:r>
                                </m:e>
                              </m:acc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682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28" y="4700968"/>
                <a:ext cx="3113313" cy="8996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39500" y="5407697"/>
                <a:ext cx="2296252" cy="79002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∇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500" y="5407697"/>
                <a:ext cx="2296252" cy="7900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668000" y="5658511"/>
            <a:ext cx="1184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q.e.d.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7173" y="2055383"/>
            <a:ext cx="1518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(Prob. 1.63)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34433" y="1710164"/>
                <a:ext cx="1812712" cy="43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(As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𝛁</m:t>
                        </m:r>
                      </m:e>
                    </m:acc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𝜌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before)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33" y="1710164"/>
                <a:ext cx="1812712" cy="437492"/>
              </a:xfrm>
              <a:prstGeom prst="rect">
                <a:avLst/>
              </a:prstGeom>
              <a:blipFill>
                <a:blip r:embed="rId11"/>
                <a:stretch>
                  <a:fillRect l="-3356" b="-2535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338766" y="1836446"/>
                <a:ext cx="2634859" cy="671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𝜌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𝓻</m:t>
                          </m:r>
                        </m:e>
                      </m:acc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nl-NL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before</m:t>
                      </m:r>
                      <m:r>
                        <a:rPr kumimoji="0" lang="nl-NL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766" y="1836446"/>
                <a:ext cx="2634859" cy="6719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9892599" y="3278542"/>
            <a:ext cx="118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Cancel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673532" y="3079628"/>
            <a:ext cx="4994468" cy="217714"/>
          </a:xfrm>
          <a:custGeom>
            <a:avLst/>
            <a:gdLst>
              <a:gd name="connsiteX0" fmla="*/ 0 w 4057650"/>
              <a:gd name="connsiteY0" fmla="*/ 0 h 196946"/>
              <a:gd name="connsiteX1" fmla="*/ 447675 w 4057650"/>
              <a:gd name="connsiteY1" fmla="*/ 114300 h 196946"/>
              <a:gd name="connsiteX2" fmla="*/ 1419225 w 4057650"/>
              <a:gd name="connsiteY2" fmla="*/ 142875 h 196946"/>
              <a:gd name="connsiteX3" fmla="*/ 2571750 w 4057650"/>
              <a:gd name="connsiteY3" fmla="*/ 180975 h 196946"/>
              <a:gd name="connsiteX4" fmla="*/ 3752850 w 4057650"/>
              <a:gd name="connsiteY4" fmla="*/ 190500 h 196946"/>
              <a:gd name="connsiteX5" fmla="*/ 4057650 w 4057650"/>
              <a:gd name="connsiteY5" fmla="*/ 85725 h 19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650" h="196946">
                <a:moveTo>
                  <a:pt x="0" y="0"/>
                </a:moveTo>
                <a:cubicBezTo>
                  <a:pt x="105569" y="45244"/>
                  <a:pt x="211138" y="90488"/>
                  <a:pt x="447675" y="114300"/>
                </a:cubicBezTo>
                <a:cubicBezTo>
                  <a:pt x="684212" y="138112"/>
                  <a:pt x="1419225" y="142875"/>
                  <a:pt x="1419225" y="142875"/>
                </a:cubicBezTo>
                <a:lnTo>
                  <a:pt x="2571750" y="180975"/>
                </a:lnTo>
                <a:cubicBezTo>
                  <a:pt x="2960687" y="188912"/>
                  <a:pt x="3505200" y="206375"/>
                  <a:pt x="3752850" y="190500"/>
                </a:cubicBezTo>
                <a:cubicBezTo>
                  <a:pt x="4000500" y="174625"/>
                  <a:pt x="4029075" y="130175"/>
                  <a:pt x="4057650" y="85725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A4FC59DD-3766-4D0B-8987-B462F441EFD9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D39649-9AFC-410E-8745-0870FB1523EA}"/>
              </a:ext>
            </a:extLst>
          </p:cNvPr>
          <p:cNvSpPr/>
          <p:nvPr/>
        </p:nvSpPr>
        <p:spPr>
          <a:xfrm>
            <a:off x="1961435" y="6303752"/>
            <a:ext cx="9746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Homework: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the retarded potentials obey the Lorenz gauge (Problem 10.10)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C7AB2B-9281-4A9F-B58A-9BD9131114BE}"/>
                  </a:ext>
                </a:extLst>
              </p:cNvPr>
              <p:cNvSpPr/>
              <p:nvPr/>
            </p:nvSpPr>
            <p:spPr>
              <a:xfrm>
                <a:off x="9245699" y="647366"/>
                <a:ext cx="3658619" cy="1129476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𝜌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CC33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CC33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𝓻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9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𝓻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C7AB2B-9281-4A9F-B58A-9BD913111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699" y="647366"/>
                <a:ext cx="3658619" cy="1129476"/>
              </a:xfrm>
              <a:prstGeom prst="rect">
                <a:avLst/>
              </a:prstGeom>
              <a:blipFill>
                <a:blip r:embed="rId13"/>
                <a:stretch>
                  <a:fillRect t="-432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74E04CB-36E7-416C-B503-C440F6DBE53B}"/>
              </a:ext>
            </a:extLst>
          </p:cNvPr>
          <p:cNvSpPr/>
          <p:nvPr/>
        </p:nvSpPr>
        <p:spPr bwMode="auto">
          <a:xfrm>
            <a:off x="7055766" y="2271114"/>
            <a:ext cx="2394452" cy="444776"/>
          </a:xfrm>
          <a:custGeom>
            <a:avLst/>
            <a:gdLst>
              <a:gd name="connsiteX0" fmla="*/ 1097280 w 1097280"/>
              <a:gd name="connsiteY0" fmla="*/ 0 h 370013"/>
              <a:gd name="connsiteX1" fmla="*/ 731520 w 1097280"/>
              <a:gd name="connsiteY1" fmla="*/ 46784 h 370013"/>
              <a:gd name="connsiteX2" fmla="*/ 246676 w 1097280"/>
              <a:gd name="connsiteY2" fmla="*/ 25519 h 370013"/>
              <a:gd name="connsiteX3" fmla="*/ 0 w 1097280"/>
              <a:gd name="connsiteY3" fmla="*/ 370013 h 37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370013">
                <a:moveTo>
                  <a:pt x="1097280" y="0"/>
                </a:moveTo>
                <a:cubicBezTo>
                  <a:pt x="985283" y="21265"/>
                  <a:pt x="873287" y="42531"/>
                  <a:pt x="731520" y="46784"/>
                </a:cubicBezTo>
                <a:cubicBezTo>
                  <a:pt x="589753" y="51037"/>
                  <a:pt x="368596" y="-28353"/>
                  <a:pt x="246676" y="25519"/>
                </a:cubicBezTo>
                <a:cubicBezTo>
                  <a:pt x="124756" y="79391"/>
                  <a:pt x="62378" y="224702"/>
                  <a:pt x="0" y="370013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2F1C3BA-996C-4EB7-83A5-5C6FE0BDDC7D}"/>
                  </a:ext>
                </a:extLst>
              </p:cNvPr>
              <p:cNvSpPr/>
              <p:nvPr/>
            </p:nvSpPr>
            <p:spPr>
              <a:xfrm>
                <a:off x="1351393" y="773092"/>
                <a:ext cx="7571014" cy="8996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𝓻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𝛁</m:t>
                                      </m:r>
                                    </m:e>
                                  </m:acc>
                                  <m:acc>
                                    <m:accPr>
                                      <m:chr m:val="̇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9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𝜌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9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den>
                              </m:f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𝛁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9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̂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99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99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𝓻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CC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CC3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CC33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CC33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𝓻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CC33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CC33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CC33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CC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CC3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𝛁</m:t>
                                      </m:r>
                                    </m:e>
                                  </m:acc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CC3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𝛁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̂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𝓻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𝓇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2F1C3BA-996C-4EB7-83A5-5C6FE0BDD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93" y="773092"/>
                <a:ext cx="7571014" cy="8996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52EA060-5DB8-47F4-A6D3-69887F685DA9}"/>
                  </a:ext>
                </a:extLst>
              </p:cNvPr>
              <p:cNvSpPr/>
              <p:nvPr/>
            </p:nvSpPr>
            <p:spPr>
              <a:xfrm>
                <a:off x="5228094" y="1532038"/>
                <a:ext cx="1550744" cy="685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𝛁</m:t>
                              </m:r>
                            </m:e>
                          </m:acc>
                          <m:acc>
                            <m:accPr>
                              <m:chr m:val="̇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52EA060-5DB8-47F4-A6D3-69887F685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094" y="1532038"/>
                <a:ext cx="1550744" cy="6857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6D85E14-2CAF-4606-8D21-32B36289F612}"/>
                  </a:ext>
                </a:extLst>
              </p:cNvPr>
              <p:cNvSpPr/>
              <p:nvPr/>
            </p:nvSpPr>
            <p:spPr>
              <a:xfrm>
                <a:off x="7928017" y="1547369"/>
                <a:ext cx="994390" cy="685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6D85E14-2CAF-4606-8D21-32B36289F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017" y="1547369"/>
                <a:ext cx="994390" cy="6857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46875D5-8710-4269-92BD-E1B6564B86B2}"/>
                  </a:ext>
                </a:extLst>
              </p:cNvPr>
              <p:cNvSpPr/>
              <p:nvPr/>
            </p:nvSpPr>
            <p:spPr>
              <a:xfrm>
                <a:off x="6569156" y="1518642"/>
                <a:ext cx="1721439" cy="685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den>
                      </m:f>
                      <m:acc>
                        <m:accPr>
                          <m:chr m:val="̈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46875D5-8710-4269-92BD-E1B6564B8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156" y="1518642"/>
                <a:ext cx="1721439" cy="6857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18EA325-EA8C-4826-84BD-3563FA4A6BCD}"/>
                  </a:ext>
                </a:extLst>
              </p:cNvPr>
              <p:cNvSpPr/>
              <p:nvPr/>
            </p:nvSpPr>
            <p:spPr>
              <a:xfrm>
                <a:off x="5922796" y="2468094"/>
                <a:ext cx="1550744" cy="68557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CC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CC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CC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CC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CC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𝛁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18EA325-EA8C-4826-84BD-3563FA4A6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796" y="2468094"/>
                <a:ext cx="1550744" cy="68557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4065CB9-9D48-47CB-BF0A-3FCB3EB34739}"/>
                  </a:ext>
                </a:extLst>
              </p:cNvPr>
              <p:cNvSpPr/>
              <p:nvPr/>
            </p:nvSpPr>
            <p:spPr>
              <a:xfrm>
                <a:off x="7194182" y="2461878"/>
                <a:ext cx="2096775" cy="783869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𝜌</m:t>
                                  </m:r>
                                </m:e>
                              </m:acc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4065CB9-9D48-47CB-BF0A-3FCB3EB34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182" y="2461878"/>
                <a:ext cx="2096775" cy="78386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291D15F-51B6-43F9-BD5C-B789835063B6}"/>
                  </a:ext>
                </a:extLst>
              </p:cNvPr>
              <p:cNvSpPr/>
              <p:nvPr/>
            </p:nvSpPr>
            <p:spPr>
              <a:xfrm>
                <a:off x="9180825" y="2493320"/>
                <a:ext cx="1191059" cy="685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291D15F-51B6-43F9-BD5C-B78983506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825" y="2493320"/>
                <a:ext cx="1191059" cy="6857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2D17AFC-A7E6-4687-88E5-1AF65A324D30}"/>
                  </a:ext>
                </a:extLst>
              </p:cNvPr>
              <p:cNvSpPr/>
              <p:nvPr/>
            </p:nvSpPr>
            <p:spPr>
              <a:xfrm>
                <a:off x="10262893" y="2479534"/>
                <a:ext cx="1008858" cy="685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CC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CC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CC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CC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CC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2D17AFC-A7E6-4687-88E5-1AF65A324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893" y="2479534"/>
                <a:ext cx="1008858" cy="6857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AAA6DF1-2F03-4815-BFBC-82D51D6639D0}"/>
                  </a:ext>
                </a:extLst>
              </p:cNvPr>
              <p:cNvSpPr/>
              <p:nvPr/>
            </p:nvSpPr>
            <p:spPr>
              <a:xfrm>
                <a:off x="6138650" y="3216217"/>
                <a:ext cx="3249290" cy="783869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𝜌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=−4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𝜋𝜌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𝛿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AAA6DF1-2F03-4815-BFBC-82D51D663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650" y="3216217"/>
                <a:ext cx="3249290" cy="78386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F765CC6-6CE0-4F00-AD21-2FB63E42FB0C}"/>
                  </a:ext>
                </a:extLst>
              </p:cNvPr>
              <p:cNvSpPr/>
              <p:nvPr/>
            </p:nvSpPr>
            <p:spPr>
              <a:xfrm>
                <a:off x="7212681" y="3876887"/>
                <a:ext cx="3050212" cy="8996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̈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𝜌</m:t>
                                  </m:r>
                                </m:e>
                              </m:acc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𝜌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F765CC6-6CE0-4F00-AD21-2FB63E42F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681" y="3876887"/>
                <a:ext cx="3050212" cy="89967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430FDC5-1F4B-48E0-97C6-8E67D4CFD4FD}"/>
                  </a:ext>
                </a:extLst>
              </p:cNvPr>
              <p:cNvSpPr/>
              <p:nvPr/>
            </p:nvSpPr>
            <p:spPr>
              <a:xfrm>
                <a:off x="9259631" y="5474509"/>
                <a:ext cx="1265935" cy="72276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𝜌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430FDC5-1F4B-48E0-97C6-8E67D4CFD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631" y="5474509"/>
                <a:ext cx="1265935" cy="72276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2A2B10-F5FC-4D34-9440-6FEE71AB3637}"/>
                  </a:ext>
                </a:extLst>
              </p:cNvPr>
              <p:cNvSpPr/>
              <p:nvPr/>
            </p:nvSpPr>
            <p:spPr>
              <a:xfrm>
                <a:off x="4405523" y="5394739"/>
                <a:ext cx="4982417" cy="8996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̈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𝜌</m:t>
                                  </m:r>
                                </m:e>
                              </m:acc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𝜌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682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̈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682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682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𝜌</m:t>
                                  </m:r>
                                </m:e>
                              </m:acc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682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2A2B10-F5FC-4D34-9440-6FEE71AB3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23" y="5394739"/>
                <a:ext cx="4982417" cy="89967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CBADB9E4-6150-450D-A5BC-CCF35B4381E1}"/>
              </a:ext>
            </a:extLst>
          </p:cNvPr>
          <p:cNvSpPr/>
          <p:nvPr/>
        </p:nvSpPr>
        <p:spPr bwMode="auto">
          <a:xfrm rot="5400000">
            <a:off x="5852309" y="4289188"/>
            <a:ext cx="186498" cy="2220416"/>
          </a:xfrm>
          <a:prstGeom prst="leftBrace">
            <a:avLst>
              <a:gd name="adj1" fmla="val 33094"/>
              <a:gd name="adj2" fmla="val 19114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7068AE07-955F-4DD3-A07D-95AF9A8E990C}"/>
              </a:ext>
            </a:extLst>
          </p:cNvPr>
          <p:cNvSpPr/>
          <p:nvPr/>
        </p:nvSpPr>
        <p:spPr bwMode="auto">
          <a:xfrm rot="16200000">
            <a:off x="8647322" y="3555974"/>
            <a:ext cx="253126" cy="2448033"/>
          </a:xfrm>
          <a:prstGeom prst="leftBrace">
            <a:avLst>
              <a:gd name="adj1" fmla="val 33094"/>
              <a:gd name="adj2" fmla="val 1776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E5E96A-DF32-47CE-A4AF-28CBAF68551D}"/>
              </a:ext>
            </a:extLst>
          </p:cNvPr>
          <p:cNvSpPr/>
          <p:nvPr/>
        </p:nvSpPr>
        <p:spPr bwMode="auto">
          <a:xfrm>
            <a:off x="6539832" y="4800318"/>
            <a:ext cx="1537368" cy="452039"/>
          </a:xfrm>
          <a:custGeom>
            <a:avLst/>
            <a:gdLst>
              <a:gd name="connsiteX0" fmla="*/ 1406739 w 1469094"/>
              <a:gd name="connsiteY0" fmla="*/ 190782 h 452039"/>
              <a:gd name="connsiteX1" fmla="*/ 1325097 w 1469094"/>
              <a:gd name="connsiteY1" fmla="*/ 381282 h 452039"/>
              <a:gd name="connsiteX2" fmla="*/ 143997 w 1469094"/>
              <a:gd name="connsiteY2" fmla="*/ 282 h 452039"/>
              <a:gd name="connsiteX3" fmla="*/ 62354 w 1469094"/>
              <a:gd name="connsiteY3" fmla="*/ 452039 h 4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094" h="452039">
                <a:moveTo>
                  <a:pt x="1406739" y="190782"/>
                </a:moveTo>
                <a:cubicBezTo>
                  <a:pt x="1471146" y="301907"/>
                  <a:pt x="1535554" y="413032"/>
                  <a:pt x="1325097" y="381282"/>
                </a:cubicBezTo>
                <a:cubicBezTo>
                  <a:pt x="1114640" y="349532"/>
                  <a:pt x="354454" y="-11511"/>
                  <a:pt x="143997" y="282"/>
                </a:cubicBezTo>
                <a:cubicBezTo>
                  <a:pt x="-66460" y="12075"/>
                  <a:pt x="-2053" y="232057"/>
                  <a:pt x="62354" y="452039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E963A419-3D1C-4F57-8273-12AE3C5BE4B9}"/>
              </a:ext>
            </a:extLst>
          </p:cNvPr>
          <p:cNvSpPr/>
          <p:nvPr/>
        </p:nvSpPr>
        <p:spPr bwMode="auto">
          <a:xfrm rot="5400000">
            <a:off x="8472450" y="4737555"/>
            <a:ext cx="172984" cy="1401378"/>
          </a:xfrm>
          <a:prstGeom prst="leftBrace">
            <a:avLst>
              <a:gd name="adj1" fmla="val 33094"/>
              <a:gd name="adj2" fmla="val 87083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2038EE-E3CD-4B35-A1A7-832DE9200856}"/>
              </a:ext>
            </a:extLst>
          </p:cNvPr>
          <p:cNvSpPr/>
          <p:nvPr/>
        </p:nvSpPr>
        <p:spPr bwMode="auto">
          <a:xfrm>
            <a:off x="4773386" y="4790397"/>
            <a:ext cx="3194957" cy="559932"/>
          </a:xfrm>
          <a:custGeom>
            <a:avLst/>
            <a:gdLst>
              <a:gd name="connsiteX0" fmla="*/ 3194957 w 3194957"/>
              <a:gd name="connsiteY0" fmla="*/ 559932 h 559932"/>
              <a:gd name="connsiteX1" fmla="*/ 1235528 w 3194957"/>
              <a:gd name="connsiteY1" fmla="*/ 10203 h 559932"/>
              <a:gd name="connsiteX2" fmla="*/ 0 w 3194957"/>
              <a:gd name="connsiteY2" fmla="*/ 255132 h 55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4957" h="559932">
                <a:moveTo>
                  <a:pt x="3194957" y="559932"/>
                </a:moveTo>
                <a:cubicBezTo>
                  <a:pt x="2481489" y="310467"/>
                  <a:pt x="1768021" y="61003"/>
                  <a:pt x="1235528" y="10203"/>
                </a:cubicBezTo>
                <a:cubicBezTo>
                  <a:pt x="703035" y="-40597"/>
                  <a:pt x="351517" y="107267"/>
                  <a:pt x="0" y="255132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2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4" grpId="0"/>
      <p:bldP spid="4" grpId="0"/>
      <p:bldP spid="14" grpId="0"/>
      <p:bldP spid="23" grpId="0"/>
      <p:bldP spid="25" grpId="0"/>
      <p:bldP spid="26" grpId="0"/>
      <p:bldP spid="5" grpId="0" animBg="1"/>
      <p:bldP spid="18" grpId="0"/>
      <p:bldP spid="2" grpId="0" animBg="1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3" grpId="0" animBg="1"/>
      <p:bldP spid="40" grpId="0" animBg="1"/>
      <p:bldP spid="6" grpId="0" animBg="1"/>
      <p:bldP spid="4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>
              <a:xfrm>
                <a:off x="0" y="0"/>
                <a:ext cx="12192000" cy="6096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>
                    <a:solidFill>
                      <a:schemeClr val="accent2">
                        <a:lumMod val="50000"/>
                      </a:schemeClr>
                    </a:solidFill>
                  </a:rPr>
                  <a:t>Why is it possible to define the Lorenz gauge as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acc>
                    <m:r>
                      <a:rPr lang="en-US" sz="280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800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 </m:t>
                            </m:r>
                            <m:r>
                              <a:rPr lang="en-US" sz="2800" b="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ru-RU" sz="2800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800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61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0"/>
                <a:ext cx="12192000" cy="609600"/>
              </a:xfrm>
              <a:blipFill>
                <a:blip r:embed="rId3"/>
                <a:stretch>
                  <a:fillRect t="-14000" b="-2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02040" y="784840"/>
                <a:ext cx="9801592" cy="677558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dirty="0" smtClean="0">
                          <a:solidFill>
                            <a:srgbClr val="252525"/>
                          </a:solidFill>
                          <a:latin typeface="Times New Roman" panose="02020603050405020304" pitchFamily="18" charset="0"/>
                        </a:rPr>
                        <m:t>Suppose</m:t>
                      </m:r>
                      <m:r>
                        <m:rPr>
                          <m:nor/>
                        </m:rPr>
                        <a:rPr lang="en-US" sz="2000" b="0" dirty="0" smtClean="0">
                          <a:solidFill>
                            <a:srgbClr val="252525"/>
                          </a:solidFill>
                          <a:latin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dirty="0" smtClean="0">
                          <a:solidFill>
                            <a:srgbClr val="252525"/>
                          </a:solidFill>
                          <a:latin typeface="Times New Roman" panose="020206030504050203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nl-NL" sz="2000" b="0" i="0" dirty="0" smtClean="0">
                          <a:solidFill>
                            <a:srgbClr val="252525"/>
                          </a:solidFill>
                          <a:latin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that</m:t>
                      </m:r>
                      <m:r>
                        <a:rPr lang="nl-NL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40" y="784840"/>
                <a:ext cx="9801592" cy="677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8E3F13A-B9DF-4D28-886D-BCDC9C2B1F0D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6277FA82-443F-480E-8FC1-3C37497B7B6E}" type="slidenum">
              <a:rPr lang="en-US" b="0" kern="0"/>
              <a:pPr/>
              <a:t>12</a:t>
            </a:fld>
            <a:endParaRPr lang="en-US" b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A4A5356-982D-493C-B4DA-96B048FFFA4E}"/>
                  </a:ext>
                </a:extLst>
              </p:cNvPr>
              <p:cNvSpPr/>
              <p:nvPr/>
            </p:nvSpPr>
            <p:spPr>
              <a:xfrm>
                <a:off x="636250" y="1673684"/>
                <a:ext cx="9175102" cy="438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0" dirty="0">
                    <a:latin typeface="+mj-lt"/>
                  </a:rPr>
                  <a:t>We want to 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000" b="0" dirty="0">
                    <a:latin typeface="+mj-lt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𝐀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b="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b="0" dirty="0">
                    <a:latin typeface="+mj-lt"/>
                  </a:rPr>
                  <a:t> in                                                   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A4A5356-982D-493C-B4DA-96B048FFF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0" y="1673684"/>
                <a:ext cx="9175102" cy="438390"/>
              </a:xfrm>
              <a:prstGeom prst="rect">
                <a:avLst/>
              </a:prstGeom>
              <a:blipFill>
                <a:blip r:embed="rId5"/>
                <a:stretch>
                  <a:fillRect l="-664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01F9E22-ECA3-4A9E-A759-847809DD474A}"/>
                  </a:ext>
                </a:extLst>
              </p:cNvPr>
              <p:cNvSpPr/>
              <p:nvPr/>
            </p:nvSpPr>
            <p:spPr>
              <a:xfrm>
                <a:off x="4717604" y="1563430"/>
                <a:ext cx="3465609" cy="75450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01F9E22-ECA3-4A9E-A759-847809DD4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604" y="1563430"/>
                <a:ext cx="3465609" cy="7545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F65A143-F0FF-46C5-8C65-12B5BA3DDEC5}"/>
                  </a:ext>
                </a:extLst>
              </p:cNvPr>
              <p:cNvSpPr/>
              <p:nvPr/>
            </p:nvSpPr>
            <p:spPr>
              <a:xfrm>
                <a:off x="1661210" y="2209961"/>
                <a:ext cx="2856508" cy="6883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e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F65A143-F0FF-46C5-8C65-12B5BA3DD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210" y="2209961"/>
                <a:ext cx="2856508" cy="6883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223DF62-4D03-4886-B43B-4BBAB6A91C2B}"/>
                  </a:ext>
                </a:extLst>
              </p:cNvPr>
              <p:cNvSpPr/>
              <p:nvPr/>
            </p:nvSpPr>
            <p:spPr>
              <a:xfrm>
                <a:off x="684217" y="3379126"/>
                <a:ext cx="2150493" cy="70987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e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223DF62-4D03-4886-B43B-4BBAB6A91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7" y="3379126"/>
                <a:ext cx="2150493" cy="7098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91C070-4BDE-402A-9EE5-B07551D7D1AA}"/>
                  </a:ext>
                </a:extLst>
              </p:cNvPr>
              <p:cNvSpPr/>
              <p:nvPr/>
            </p:nvSpPr>
            <p:spPr>
              <a:xfrm>
                <a:off x="562147" y="4784206"/>
                <a:ext cx="110891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0" dirty="0">
                    <a:latin typeface="+mj-lt"/>
                  </a:rPr>
                  <a:t>So that if we pick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000" b="0" dirty="0">
                    <a:latin typeface="+mj-lt"/>
                  </a:rPr>
                  <a:t> the 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□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l-G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000" b="0" dirty="0">
                    <a:latin typeface="+mj-lt"/>
                  </a:rPr>
                  <a:t> (which we know how to solve!),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□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b="0" dirty="0">
                    <a:latin typeface="+mj-lt"/>
                  </a:rPr>
                  <a:t> and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91C070-4BDE-402A-9EE5-B07551D7D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47" y="4784206"/>
                <a:ext cx="11089107" cy="400110"/>
              </a:xfrm>
              <a:prstGeom prst="rect">
                <a:avLst/>
              </a:prstGeom>
              <a:blipFill>
                <a:blip r:embed="rId9"/>
                <a:stretch>
                  <a:fillRect l="-550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9C5422C7-2F6F-490C-9F39-351F66598B2E}"/>
              </a:ext>
            </a:extLst>
          </p:cNvPr>
          <p:cNvSpPr/>
          <p:nvPr/>
        </p:nvSpPr>
        <p:spPr>
          <a:xfrm>
            <a:off x="602040" y="6118993"/>
            <a:ext cx="6557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See Problem 10.6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B3187C-C6CB-46F6-BC17-3FA33E02DB63}"/>
              </a:ext>
            </a:extLst>
          </p:cNvPr>
          <p:cNvSpPr/>
          <p:nvPr/>
        </p:nvSpPr>
        <p:spPr>
          <a:xfrm>
            <a:off x="689417" y="2354103"/>
            <a:ext cx="1213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latin typeface="+mj-lt"/>
              </a:rPr>
              <a:t>do obey</a:t>
            </a:r>
            <a:endParaRPr lang="en-US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442B66-1242-4853-BC64-5FB01C43AAEF}"/>
                  </a:ext>
                </a:extLst>
              </p:cNvPr>
              <p:cNvSpPr/>
              <p:nvPr/>
            </p:nvSpPr>
            <p:spPr>
              <a:xfrm>
                <a:off x="2710313" y="3379126"/>
                <a:ext cx="4402483" cy="70987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442B66-1242-4853-BC64-5FB01C43A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313" y="3379126"/>
                <a:ext cx="4402483" cy="7098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AF81B9-EB97-4FB9-A2DD-476C14FB9108}"/>
                  </a:ext>
                </a:extLst>
              </p:cNvPr>
              <p:cNvSpPr/>
              <p:nvPr/>
            </p:nvSpPr>
            <p:spPr>
              <a:xfrm>
                <a:off x="8433089" y="4320097"/>
                <a:ext cx="520412" cy="4001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AF81B9-EB97-4FB9-A2DD-476C14FB9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089" y="4320097"/>
                <a:ext cx="52041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D7DAA32-0A5D-4E04-8DB2-77ECFE6F892D}"/>
                  </a:ext>
                </a:extLst>
              </p:cNvPr>
              <p:cNvSpPr/>
              <p:nvPr/>
            </p:nvSpPr>
            <p:spPr>
              <a:xfrm>
                <a:off x="6812674" y="3405779"/>
                <a:ext cx="4402483" cy="70987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D7DAA32-0A5D-4E04-8DB2-77ECFE6F8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674" y="3405779"/>
                <a:ext cx="4402483" cy="7098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F6562F2-6CCB-4722-A930-D8209D5B4700}"/>
              </a:ext>
            </a:extLst>
          </p:cNvPr>
          <p:cNvSpPr/>
          <p:nvPr/>
        </p:nvSpPr>
        <p:spPr bwMode="auto">
          <a:xfrm rot="16200000">
            <a:off x="7942623" y="3366905"/>
            <a:ext cx="185477" cy="1736275"/>
          </a:xfrm>
          <a:prstGeom prst="leftBrace">
            <a:avLst>
              <a:gd name="adj1" fmla="val 26754"/>
              <a:gd name="adj2" fmla="val 84169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1B2DAD4-7A00-4B72-8EAC-21119E643D52}"/>
              </a:ext>
            </a:extLst>
          </p:cNvPr>
          <p:cNvSpPr/>
          <p:nvPr/>
        </p:nvSpPr>
        <p:spPr bwMode="auto">
          <a:xfrm rot="16200000">
            <a:off x="9972809" y="3340254"/>
            <a:ext cx="185477" cy="1736275"/>
          </a:xfrm>
          <a:prstGeom prst="leftBrace">
            <a:avLst>
              <a:gd name="adj1" fmla="val 26754"/>
              <a:gd name="adj2" fmla="val 1395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9464C1-9B56-4570-AC63-370EC19738C3}"/>
              </a:ext>
            </a:extLst>
          </p:cNvPr>
          <p:cNvSpPr/>
          <p:nvPr/>
        </p:nvSpPr>
        <p:spPr>
          <a:xfrm>
            <a:off x="684217" y="2956229"/>
            <a:ext cx="1856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latin typeface="+mj-lt"/>
              </a:rPr>
              <a:t>How to pick?</a:t>
            </a:r>
            <a:endParaRPr lang="en-US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932847-2AA3-477E-A767-8A9A5C09D962}"/>
                  </a:ext>
                </a:extLst>
              </p:cNvPr>
              <p:cNvSpPr/>
              <p:nvPr/>
            </p:nvSpPr>
            <p:spPr>
              <a:xfrm>
                <a:off x="8903499" y="4287768"/>
                <a:ext cx="1942311" cy="4001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□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932847-2AA3-477E-A767-8A9A5C09D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499" y="4287768"/>
                <a:ext cx="194231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3B0E573-497B-4D5A-865D-F75C8B41635E}"/>
                  </a:ext>
                </a:extLst>
              </p:cNvPr>
              <p:cNvSpPr/>
              <p:nvPr/>
            </p:nvSpPr>
            <p:spPr>
              <a:xfrm>
                <a:off x="636250" y="5264924"/>
                <a:ext cx="2856508" cy="6883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e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3B0E573-497B-4D5A-865D-F75C8B416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0" y="5264924"/>
                <a:ext cx="2856508" cy="6883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1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7" grpId="0"/>
      <p:bldP spid="18" grpId="0"/>
      <p:bldP spid="19" grpId="0"/>
      <p:bldP spid="20" grpId="0"/>
      <p:bldP spid="26" grpId="0"/>
      <p:bldP spid="11" grpId="0"/>
      <p:bldP spid="12" grpId="0"/>
      <p:bldP spid="13" grpId="0"/>
      <p:bldP spid="21" grpId="0"/>
      <p:bldP spid="2" grpId="0" animBg="1"/>
      <p:bldP spid="22" grpId="0" animBg="1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31480" y="748988"/>
            <a:ext cx="8854689" cy="60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What you should learn (Griffiths 10.2):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 Retarded potentials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Efimenko’s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equations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3. How slow is “slowly enough”?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" y="0"/>
            <a:ext cx="122301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Lecture 30. Potentials and fields (1/2). Radiation (1/2)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4613502" y="2575463"/>
                <a:ext cx="1683553" cy="622991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502" y="2575463"/>
                <a:ext cx="1683553" cy="622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9FADEEE-6911-4A41-B475-E582CB10243E}"/>
                  </a:ext>
                </a:extLst>
              </p:cNvPr>
              <p:cNvSpPr/>
              <p:nvPr/>
            </p:nvSpPr>
            <p:spPr>
              <a:xfrm>
                <a:off x="4576824" y="1541264"/>
                <a:ext cx="6919545" cy="932499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/>
                        <m:sup/>
                      </m:sSup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  <m:t>𝐉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9FADEEE-6911-4A41-B475-E582CB102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24" y="1541264"/>
                <a:ext cx="6919545" cy="932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6FE5C64-1AF5-55C6-43B1-6F28330226B1}"/>
                  </a:ext>
                </a:extLst>
              </p:cNvPr>
              <p:cNvSpPr/>
              <p:nvPr/>
            </p:nvSpPr>
            <p:spPr>
              <a:xfrm>
                <a:off x="4576824" y="5799343"/>
                <a:ext cx="1009635" cy="61933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𝓇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6FE5C64-1AF5-55C6-43B1-6F2833022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24" y="5799343"/>
                <a:ext cx="1009635" cy="619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2C5FCD1-52D2-62AB-B071-7AE0111FC760}"/>
                  </a:ext>
                </a:extLst>
              </p:cNvPr>
              <p:cNvSpPr/>
              <p:nvPr/>
            </p:nvSpPr>
            <p:spPr>
              <a:xfrm>
                <a:off x="4576824" y="3351581"/>
                <a:ext cx="7463997" cy="941412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𝜌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𝜕𝜌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2C5FCD1-52D2-62AB-B071-7AE0111FC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24" y="3351581"/>
                <a:ext cx="7463997" cy="941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CE23C5-0714-7987-802B-3F8F05CDEC75}"/>
                  </a:ext>
                </a:extLst>
              </p:cNvPr>
              <p:cNvSpPr/>
              <p:nvPr/>
            </p:nvSpPr>
            <p:spPr>
              <a:xfrm>
                <a:off x="4576824" y="4551677"/>
                <a:ext cx="5411080" cy="941412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</m:e>
                      </m:nary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𝓻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CE23C5-0714-7987-802B-3F8F05CDEC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24" y="4551677"/>
                <a:ext cx="5411080" cy="9414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5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>
              <a:xfrm>
                <a:off x="1524000" y="0"/>
                <a:ext cx="9144000" cy="6096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>
                    <a:solidFill>
                      <a:schemeClr val="accent2">
                        <a:lumMod val="50000"/>
                      </a:schemeClr>
                    </a:solidFill>
                  </a:rPr>
                  <a:t>Jefimenko’s equation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</m:acc>
                    <m:r>
                      <a:rPr lang="en-US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</m:acc>
                  </m:oMath>
                </a14:m>
                <a:r>
                  <a:rPr lang="en-US" altLang="en-US" dirty="0">
                    <a:solidFill>
                      <a:schemeClr val="accent2">
                        <a:lumMod val="50000"/>
                      </a:schemeClr>
                    </a:solidFill>
                  </a:rPr>
                  <a:t>,t)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e>
                    </m:acc>
                    <m:r>
                      <a:rPr lang="en-US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</m:acc>
                    <m:r>
                      <a:rPr lang="en-US" b="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524000" y="0"/>
                <a:ext cx="9144000" cy="609600"/>
              </a:xfrm>
              <a:blipFill>
                <a:blip r:embed="rId3"/>
                <a:stretch>
                  <a:fillRect t="-6000" b="-35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A4FC59DD-3766-4D0B-8987-B462F441EFD9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4D2C10-2574-4AB5-A2B6-CDB2D1106BC1}"/>
                  </a:ext>
                </a:extLst>
              </p:cNvPr>
              <p:cNvSpPr/>
              <p:nvPr/>
            </p:nvSpPr>
            <p:spPr>
              <a:xfrm>
                <a:off x="508609" y="2637335"/>
                <a:ext cx="11337835" cy="74905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But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you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can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find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the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fields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and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from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the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retarded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potentials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as</m:t>
                      </m:r>
                      <m:r>
                        <m:rPr>
                          <m:nor/>
                        </m:rPr>
                        <a:rPr kumimoji="0" lang="nl-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nl-NL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and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𝛁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4D2C10-2574-4AB5-A2B6-CDB2D1106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09" y="2637335"/>
                <a:ext cx="11337835" cy="7490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410BB8-E4A8-4739-BC0D-62D857E0E321}"/>
                  </a:ext>
                </a:extLst>
              </p:cNvPr>
              <p:cNvSpPr/>
              <p:nvPr/>
            </p:nvSpPr>
            <p:spPr>
              <a:xfrm>
                <a:off x="9782064" y="1215964"/>
                <a:ext cx="1683553" cy="62299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410BB8-E4A8-4739-BC0D-62D857E0E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064" y="1215964"/>
                <a:ext cx="1683553" cy="6229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9AA88A8-7A07-4848-9B1F-A90F8633A332}"/>
                  </a:ext>
                </a:extLst>
              </p:cNvPr>
              <p:cNvSpPr/>
              <p:nvPr/>
            </p:nvSpPr>
            <p:spPr>
              <a:xfrm>
                <a:off x="635614" y="3544062"/>
                <a:ext cx="7463997" cy="941412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𝜌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𝜕𝜌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9AA88A8-7A07-4848-9B1F-A90F8633A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14" y="3544062"/>
                <a:ext cx="7463997" cy="9414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6661162-32FD-4F13-8B8F-57C06B3D7A84}"/>
              </a:ext>
            </a:extLst>
          </p:cNvPr>
          <p:cNvSpPr/>
          <p:nvPr/>
        </p:nvSpPr>
        <p:spPr>
          <a:xfrm>
            <a:off x="635614" y="5881942"/>
            <a:ext cx="11490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equations were first obtained by Oleg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Jefimenko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in 1966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(Homework: Chapter 10.2.2 and two slides at the end)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A0D1D1-6AB3-4D45-B4B3-0975333E5E5C}"/>
              </a:ext>
            </a:extLst>
          </p:cNvPr>
          <p:cNvSpPr/>
          <p:nvPr/>
        </p:nvSpPr>
        <p:spPr>
          <a:xfrm>
            <a:off x="578496" y="711743"/>
            <a:ext cx="11719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If you apply the logic of retarded time to the fields, you'll get the entirely wrong answer: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2F2CC46-2BE4-4758-BE36-822E95280329}"/>
                  </a:ext>
                </a:extLst>
              </p:cNvPr>
              <p:cNvSpPr/>
              <p:nvPr/>
            </p:nvSpPr>
            <p:spPr>
              <a:xfrm>
                <a:off x="349378" y="1204493"/>
                <a:ext cx="7816946" cy="96103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𝓻</m:t>
                          </m:r>
                        </m:e>
                      </m:acc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/>
                        <m:sup/>
                      </m:sSup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𝐉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2F2CC46-2BE4-4758-BE36-822E95280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78" y="1204493"/>
                <a:ext cx="7816946" cy="9610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9B08BDC8-05F3-43DB-BA7E-20C5EBCAC375}"/>
              </a:ext>
            </a:extLst>
          </p:cNvPr>
          <p:cNvSpPr/>
          <p:nvPr/>
        </p:nvSpPr>
        <p:spPr>
          <a:xfrm>
            <a:off x="539985" y="2050829"/>
            <a:ext cx="10879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BTW, this is why in electrodynamics we prefer to deal with the potentials rather then with the fields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BDBA992-9F19-42A1-9489-1FED6F4DE1D7}"/>
                  </a:ext>
                </a:extLst>
              </p:cNvPr>
              <p:cNvSpPr/>
              <p:nvPr/>
            </p:nvSpPr>
            <p:spPr>
              <a:xfrm>
                <a:off x="635614" y="4744158"/>
                <a:ext cx="5411080" cy="941412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</m:e>
                      </m:nary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𝓻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BDBA992-9F19-42A1-9489-1FED6F4DE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14" y="4744158"/>
                <a:ext cx="5411080" cy="941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C7008A5-3CFE-4148-B536-B94676E7D55E}"/>
              </a:ext>
            </a:extLst>
          </p:cNvPr>
          <p:cNvSpPr/>
          <p:nvPr/>
        </p:nvSpPr>
        <p:spPr>
          <a:xfrm>
            <a:off x="8166324" y="3673139"/>
            <a:ext cx="4291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Time-dependent generalization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Coulomb's law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40A041-694C-4805-8205-4095FA5154A2}"/>
              </a:ext>
            </a:extLst>
          </p:cNvPr>
          <p:cNvSpPr/>
          <p:nvPr/>
        </p:nvSpPr>
        <p:spPr>
          <a:xfrm>
            <a:off x="6263848" y="4829765"/>
            <a:ext cx="4710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Time-dependent generalization of the Bio-Savart law</a:t>
            </a:r>
          </a:p>
        </p:txBody>
      </p:sp>
    </p:spTree>
    <p:extLst>
      <p:ext uri="{BB962C8B-B14F-4D97-AF65-F5344CB8AC3E}">
        <p14:creationId xmlns:p14="http://schemas.microsoft.com/office/powerpoint/2010/main" val="81691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 animBg="1"/>
      <p:bldP spid="2" grpId="0"/>
      <p:bldP spid="16" grpId="0"/>
      <p:bldP spid="23" grpId="0" animBg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How slow is </a:t>
            </a:r>
            <a:r>
              <a:rPr lang="en-US" altLang="en-US" i="1" dirty="0">
                <a:solidFill>
                  <a:srgbClr val="000066"/>
                </a:solidFill>
              </a:rPr>
              <a:t>slowly enough</a:t>
            </a:r>
            <a:r>
              <a:rPr lang="en-US" altLang="en-US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A4FC59DD-3766-4D0B-8987-B462F441EFD9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B6BA1A4-F8C8-45D3-B5AC-67EE7C3C3D92}"/>
                  </a:ext>
                </a:extLst>
              </p:cNvPr>
              <p:cNvSpPr/>
              <p:nvPr/>
            </p:nvSpPr>
            <p:spPr>
              <a:xfrm>
                <a:off x="614839" y="1821469"/>
                <a:ext cx="1892249" cy="777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𝓇</m:t>
                              </m:r>
                            </m:den>
                          </m:f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𝐉</m:t>
                                  </m:r>
                                </m:e>
                              </m:acc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nl-NL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B6BA1A4-F8C8-45D3-B5AC-67EE7C3C3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39" y="1821469"/>
                <a:ext cx="1892249" cy="7772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4E4D93F-2251-46C5-BA2E-7C99A99F628E}"/>
                  </a:ext>
                </a:extLst>
              </p:cNvPr>
              <p:cNvSpPr/>
              <p:nvPr/>
            </p:nvSpPr>
            <p:spPr>
              <a:xfrm>
                <a:off x="846665" y="2717196"/>
                <a:ext cx="1428596" cy="777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den>
                          </m:f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4E4D93F-2251-46C5-BA2E-7C99A99F6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65" y="2717196"/>
                <a:ext cx="1428596" cy="777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178BC06-67F7-4394-9CE7-6BF48292A547}"/>
                  </a:ext>
                </a:extLst>
              </p:cNvPr>
              <p:cNvSpPr/>
              <p:nvPr/>
            </p:nvSpPr>
            <p:spPr>
              <a:xfrm>
                <a:off x="732054" y="3533561"/>
                <a:ext cx="5767644" cy="777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Suppose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𝐽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𝐽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: 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l-G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</m: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178BC06-67F7-4394-9CE7-6BF48292A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54" y="3533561"/>
                <a:ext cx="5767644" cy="777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99DBFB9-E47E-411E-A1BB-66BA10BE1879}"/>
                  </a:ext>
                </a:extLst>
              </p:cNvPr>
              <p:cNvSpPr/>
              <p:nvPr/>
            </p:nvSpPr>
            <p:spPr>
              <a:xfrm>
                <a:off x="5665176" y="3606348"/>
                <a:ext cx="1431546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0" lang="nl-NL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or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𝜔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99DBFB9-E47E-411E-A1BB-66BA10BE1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176" y="3606348"/>
                <a:ext cx="1431546" cy="6192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794BA121-79FB-489B-9430-29B4D109998A}"/>
              </a:ext>
            </a:extLst>
          </p:cNvPr>
          <p:cNvSpPr/>
          <p:nvPr/>
        </p:nvSpPr>
        <p:spPr>
          <a:xfrm>
            <a:off x="8348316" y="3690846"/>
            <a:ext cx="3381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(It is called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near zone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1ED423B-EB07-4AAF-8062-CC517B790C37}"/>
                  </a:ext>
                </a:extLst>
              </p:cNvPr>
              <p:cNvSpPr/>
              <p:nvPr/>
            </p:nvSpPr>
            <p:spPr>
              <a:xfrm>
                <a:off x="732053" y="4298780"/>
                <a:ext cx="5237213" cy="619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For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𝜈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=50 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Hz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𝓇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𝜋𝜈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1ED423B-EB07-4AAF-8062-CC517B790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53" y="4298780"/>
                <a:ext cx="5237213" cy="6192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C1821B1-3DA3-4AA0-8F43-9EA78C40DFD6}"/>
              </a:ext>
            </a:extLst>
          </p:cNvPr>
          <p:cNvSpPr/>
          <p:nvPr/>
        </p:nvSpPr>
        <p:spPr>
          <a:xfrm>
            <a:off x="732053" y="5681481"/>
            <a:ext cx="10851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 just answered a long-standing question in the course of E&amp;M: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quasistatic approximation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can be safely used for many problems which do not involve either long distances or high frequencies – as we did many times before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841507-364F-4991-B94B-2FEDBFE9788E}"/>
              </a:ext>
            </a:extLst>
          </p:cNvPr>
          <p:cNvSpPr/>
          <p:nvPr/>
        </p:nvSpPr>
        <p:spPr>
          <a:xfrm>
            <a:off x="682776" y="1412565"/>
            <a:ext cx="10851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242424"/>
                </a:solidFill>
                <a:latin typeface="Times New Roman" panose="02020603050405020304" pitchFamily="18" charset="0"/>
              </a:rPr>
              <a:t>Let’s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request the time-dependent term be much smaller than the previous one: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1F705B-A125-4B6E-904E-E227901413B6}"/>
                  </a:ext>
                </a:extLst>
              </p:cNvPr>
              <p:cNvSpPr/>
              <p:nvPr/>
            </p:nvSpPr>
            <p:spPr>
              <a:xfrm>
                <a:off x="6933634" y="3606348"/>
                <a:ext cx="1397819" cy="617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0" lang="nl-NL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or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𝓇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1F705B-A125-4B6E-904E-E22790141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634" y="3606348"/>
                <a:ext cx="1397819" cy="6172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755AA3-DDC8-4747-94BE-FED31D173F4D}"/>
                  </a:ext>
                </a:extLst>
              </p:cNvPr>
              <p:cNvSpPr/>
              <p:nvPr/>
            </p:nvSpPr>
            <p:spPr>
              <a:xfrm>
                <a:off x="732053" y="4937830"/>
                <a:ext cx="5237213" cy="737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For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𝜈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=5 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GHz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𝓇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3∙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5∙10</m:t>
                              </m:r>
                            </m:e>
                            <m:sup>
                              <m:r>
                                <a:rPr kumimoji="0" lang="nl-NL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1 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cm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755AA3-DDC8-4747-94BE-FED31D173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53" y="4937830"/>
                <a:ext cx="5237213" cy="7371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7B4F261-0211-4D46-9EF5-B6C51DB92561}"/>
              </a:ext>
            </a:extLst>
          </p:cNvPr>
          <p:cNvSpPr/>
          <p:nvPr/>
        </p:nvSpPr>
        <p:spPr>
          <a:xfrm>
            <a:off x="2967879" y="2016636"/>
            <a:ext cx="3965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This is 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quasistatic approximation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DFD681C-F299-4667-AFFF-4D1F03845CB7}"/>
                  </a:ext>
                </a:extLst>
              </p:cNvPr>
              <p:cNvSpPr/>
              <p:nvPr/>
            </p:nvSpPr>
            <p:spPr>
              <a:xfrm>
                <a:off x="3477392" y="4220322"/>
                <a:ext cx="2713095" cy="737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3∙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∙50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DFD681C-F299-4667-AFFF-4D1F03845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392" y="4220322"/>
                <a:ext cx="2713095" cy="7371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459FB2-C107-4252-BDE1-9EAB51A5C547}"/>
                  </a:ext>
                </a:extLst>
              </p:cNvPr>
              <p:cNvSpPr/>
              <p:nvPr/>
            </p:nvSpPr>
            <p:spPr>
              <a:xfrm>
                <a:off x="4574718" y="4423621"/>
                <a:ext cx="27130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6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m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459FB2-C107-4252-BDE1-9EAB51A5C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718" y="4423621"/>
                <a:ext cx="2713095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8AF00B99-DA0A-4EE9-9404-83E00C3EC625}"/>
              </a:ext>
            </a:extLst>
          </p:cNvPr>
          <p:cNvSpPr/>
          <p:nvPr/>
        </p:nvSpPr>
        <p:spPr>
          <a:xfrm>
            <a:off x="5181679" y="5128279"/>
            <a:ext cx="6737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-- quasistatic approximation doesn’t work in a computer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40C3B-A33F-A4F9-0BF5-9AAF79C97970}"/>
              </a:ext>
            </a:extLst>
          </p:cNvPr>
          <p:cNvSpPr/>
          <p:nvPr/>
        </p:nvSpPr>
        <p:spPr>
          <a:xfrm>
            <a:off x="3013909" y="2757059"/>
            <a:ext cx="7074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rate of the relative change of the current is much smaller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than the time it takes to get to the observation point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B1F166-8528-7747-B6C9-0BED02D7C82F}"/>
                  </a:ext>
                </a:extLst>
              </p:cNvPr>
              <p:cNvSpPr/>
              <p:nvPr/>
            </p:nvSpPr>
            <p:spPr>
              <a:xfrm>
                <a:off x="697539" y="643667"/>
                <a:ext cx="5411080" cy="94141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</m:e>
                      </m:nary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𝓻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B1F166-8528-7747-B6C9-0BED02D7C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39" y="643667"/>
                <a:ext cx="5411080" cy="9414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2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38" grpId="0"/>
      <p:bldP spid="14" grpId="0" build="p"/>
      <p:bldP spid="15" grpId="0"/>
      <p:bldP spid="16" grpId="0"/>
      <p:bldP spid="17" grpId="0"/>
      <p:bldP spid="18" grpId="0"/>
      <p:bldP spid="19" grpId="0"/>
      <p:bldP spid="20" grpId="0"/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YouTube resources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999" y="1002467"/>
            <a:ext cx="116871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Youtube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lectures by Jonathan Gardner: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https://www.youtube.com/playlist?list=PLDDEED00333C1C30E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Scalar and vector potentials: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https://www.youtube.com/watch?v=gc8NvnlMawY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Gauge transformations: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https://www.youtube.com/watch?v=7du0vyQ99mQ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Coulomb gauge: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https://www.youtube.com/watch?v=saX9EVKx82E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Lorentz gauge: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https://www.youtube.com/watch?v=MAz1eo-Zwjk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Retarded potentials: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Part 1/3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hlinkClick r:id="rId3"/>
              </a:rPr>
              <a:t>https://www.youtube.com/watch?v=G4MdRbV-bgU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Part 3/3   https://www.youtube.com/watch?v=z9lC1rGLqDo&amp;t=0s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Part 3/3   https://www.youtube.com/watch?v=0TXS9A6tjK4&amp;t=49s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A04FA9-B241-4D31-8162-D84430480214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749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>
              <a:xfrm>
                <a:off x="206188" y="0"/>
                <a:ext cx="11903954" cy="6096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>
                    <a:solidFill>
                      <a:srgbClr val="000066"/>
                    </a:solidFill>
                  </a:rPr>
                  <a:t>Derivation of </a:t>
                </a:r>
                <a:r>
                  <a:rPr lang="en-US" altLang="en-US" dirty="0" err="1">
                    <a:solidFill>
                      <a:srgbClr val="000066"/>
                    </a:solidFill>
                  </a:rPr>
                  <a:t>Jefimenko’s</a:t>
                </a:r>
                <a:r>
                  <a:rPr lang="en-US" altLang="en-US" dirty="0">
                    <a:solidFill>
                      <a:srgbClr val="000066"/>
                    </a:solidFill>
                  </a:rPr>
                  <a:t> equation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</m:acc>
                    <m:r>
                      <a:rPr lang="en-US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</m:acc>
                  </m:oMath>
                </a14:m>
                <a:r>
                  <a:rPr lang="en-US" altLang="en-US" dirty="0">
                    <a:solidFill>
                      <a:schemeClr val="accent2">
                        <a:lumMod val="50000"/>
                      </a:schemeClr>
                    </a:solidFill>
                  </a:rPr>
                  <a:t>,t)</a:t>
                </a:r>
                <a:endParaRPr lang="en-US" altLang="en-US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61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206188" y="0"/>
                <a:ext cx="11903954" cy="609600"/>
              </a:xfrm>
              <a:blipFill>
                <a:blip r:embed="rId3"/>
                <a:stretch>
                  <a:fillRect t="-6000" b="-35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7339" y="1822554"/>
                <a:ext cx="4532174" cy="904863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𝜌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𝓻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𝓻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39" y="1822554"/>
                <a:ext cx="4532174" cy="9048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A4FC59DD-3766-4D0B-8987-B462F441EFD9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4D2C10-2574-4AB5-A2B6-CDB2D1106BC1}"/>
                  </a:ext>
                </a:extLst>
              </p:cNvPr>
              <p:cNvSpPr/>
              <p:nvPr/>
            </p:nvSpPr>
            <p:spPr>
              <a:xfrm>
                <a:off x="574014" y="988920"/>
                <a:ext cx="11337835" cy="933397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Let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’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find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the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field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from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/>
                        <m:sup/>
                      </m:sSup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𝐉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𝐫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4D2C10-2574-4AB5-A2B6-CDB2D1106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14" y="988920"/>
                <a:ext cx="11337835" cy="9333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9AA88A8-7A07-4848-9B1F-A90F8633A332}"/>
                  </a:ext>
                </a:extLst>
              </p:cNvPr>
              <p:cNvSpPr/>
              <p:nvPr/>
            </p:nvSpPr>
            <p:spPr>
              <a:xfrm>
                <a:off x="729743" y="3604846"/>
                <a:ext cx="6335485" cy="984500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𝜌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𝜌</m:t>
                                      </m:r>
                                    </m:e>
                                  </m:acc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𝐉</m:t>
                                          </m:r>
                                        </m:e>
                                      </m:acc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9AA88A8-7A07-4848-9B1F-A90F8633A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43" y="3604846"/>
                <a:ext cx="6335485" cy="984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6ACC570-2654-4018-840D-081191C312E0}"/>
                  </a:ext>
                </a:extLst>
              </p:cNvPr>
              <p:cNvSpPr/>
              <p:nvPr/>
            </p:nvSpPr>
            <p:spPr>
              <a:xfrm>
                <a:off x="672004" y="2675007"/>
                <a:ext cx="1054343" cy="74905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𝐀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6ACC570-2654-4018-840D-081191C31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04" y="2675007"/>
                <a:ext cx="1054343" cy="7490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7BCEB525-E9DA-4A4A-8242-11C3407FACA5}"/>
              </a:ext>
            </a:extLst>
          </p:cNvPr>
          <p:cNvSpPr/>
          <p:nvPr/>
        </p:nvSpPr>
        <p:spPr>
          <a:xfrm>
            <a:off x="4916624" y="2027953"/>
            <a:ext cx="5577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(was already calculated a few slides earlier)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44CDD3B-7DFB-47EC-875D-76EB8F8AF7C6}"/>
                  </a:ext>
                </a:extLst>
              </p:cNvPr>
              <p:cNvSpPr/>
              <p:nvPr/>
            </p:nvSpPr>
            <p:spPr>
              <a:xfrm>
                <a:off x="1622021" y="2669564"/>
                <a:ext cx="3043469" cy="932499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nl-NL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𝐉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44CDD3B-7DFB-47EC-875D-76EB8F8AF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21" y="2669564"/>
                <a:ext cx="3043469" cy="9324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AB0B56F-8CA9-4041-A715-6D9A1DB98C2E}"/>
                  </a:ext>
                </a:extLst>
              </p:cNvPr>
              <p:cNvSpPr/>
              <p:nvPr/>
            </p:nvSpPr>
            <p:spPr>
              <a:xfrm>
                <a:off x="4523064" y="2609204"/>
                <a:ext cx="2480076" cy="98450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</m:e>
                              </m:acc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AB0B56F-8CA9-4041-A715-6D9A1DB98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064" y="2609204"/>
                <a:ext cx="2480076" cy="984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94C2C28-D2B4-48F7-8DB9-AA2545BC8BFE}"/>
                  </a:ext>
                </a:extLst>
              </p:cNvPr>
              <p:cNvSpPr/>
              <p:nvPr/>
            </p:nvSpPr>
            <p:spPr>
              <a:xfrm>
                <a:off x="6912478" y="2583641"/>
                <a:ext cx="4687212" cy="98450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</m:e>
                              </m:acc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0" lang="nl-NL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where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𝐉</m:t>
                              </m:r>
                            </m:e>
                          </m:acc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𝐉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94C2C28-D2B4-48F7-8DB9-AA2545BC8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478" y="2583641"/>
                <a:ext cx="4687212" cy="984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8D0515-91C2-E44C-9FA8-BF91F8CEBA42}"/>
                  </a:ext>
                </a:extLst>
              </p:cNvPr>
              <p:cNvSpPr txBox="1"/>
              <p:nvPr/>
            </p:nvSpPr>
            <p:spPr>
              <a:xfrm>
                <a:off x="11114805" y="0"/>
                <a:ext cx="7970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nl-N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Extra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8D0515-91C2-E44C-9FA8-BF91F8CEB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805" y="0"/>
                <a:ext cx="79704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4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32" grpId="0" animBg="1"/>
      <p:bldP spid="33" grpId="0"/>
      <p:bldP spid="17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>
              <a:xfrm>
                <a:off x="1524000" y="0"/>
                <a:ext cx="9144000" cy="6096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>
                    <a:solidFill>
                      <a:srgbClr val="000066"/>
                    </a:solidFill>
                  </a:rPr>
                  <a:t>Derivation of </a:t>
                </a:r>
                <a:r>
                  <a:rPr lang="en-US" altLang="en-US" dirty="0" err="1">
                    <a:solidFill>
                      <a:srgbClr val="000066"/>
                    </a:solidFill>
                  </a:rPr>
                  <a:t>Jefimenko’s</a:t>
                </a:r>
                <a:r>
                  <a:rPr lang="en-US" altLang="en-US" dirty="0">
                    <a:solidFill>
                      <a:srgbClr val="000066"/>
                    </a:solidFill>
                  </a:rPr>
                  <a:t> equation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e>
                    </m:acc>
                    <m:r>
                      <a:rPr lang="en-US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</m:acc>
                  </m:oMath>
                </a14:m>
                <a:r>
                  <a:rPr lang="en-US" altLang="en-US" dirty="0">
                    <a:solidFill>
                      <a:schemeClr val="accent2">
                        <a:lumMod val="50000"/>
                      </a:schemeClr>
                    </a:solidFill>
                  </a:rPr>
                  <a:t>,t)</a:t>
                </a:r>
                <a:endParaRPr lang="en-US" altLang="en-US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61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524000" y="0"/>
                <a:ext cx="9144000" cy="609600"/>
              </a:xfrm>
              <a:blipFill>
                <a:blip r:embed="rId3"/>
                <a:stretch>
                  <a:fillRect t="-6000" b="-35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A4FC59DD-3766-4D0B-8987-B462F441EFD9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4D2C10-2574-4AB5-A2B6-CDB2D1106BC1}"/>
                  </a:ext>
                </a:extLst>
              </p:cNvPr>
              <p:cNvSpPr/>
              <p:nvPr/>
            </p:nvSpPr>
            <p:spPr>
              <a:xfrm>
                <a:off x="503846" y="862619"/>
                <a:ext cx="3101907" cy="932499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𝐉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4D2C10-2574-4AB5-A2B6-CDB2D1106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46" y="862619"/>
                <a:ext cx="3101907" cy="932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410BB8-E4A8-4739-BC0D-62D857E0E321}"/>
                  </a:ext>
                </a:extLst>
              </p:cNvPr>
              <p:cNvSpPr/>
              <p:nvPr/>
            </p:nvSpPr>
            <p:spPr>
              <a:xfrm>
                <a:off x="9311960" y="921156"/>
                <a:ext cx="1683553" cy="62299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410BB8-E4A8-4739-BC0D-62D857E0E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960" y="921156"/>
                <a:ext cx="1683553" cy="6229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553521D-2612-4269-B32F-85F4D73815D0}"/>
                  </a:ext>
                </a:extLst>
              </p:cNvPr>
              <p:cNvSpPr/>
              <p:nvPr/>
            </p:nvSpPr>
            <p:spPr>
              <a:xfrm>
                <a:off x="2488164" y="1676316"/>
                <a:ext cx="1462777" cy="43839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553521D-2612-4269-B32F-85F4D7381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64" y="1676316"/>
                <a:ext cx="1462777" cy="4383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7BCEB525-E9DA-4A4A-8242-11C3407FACA5}"/>
              </a:ext>
            </a:extLst>
          </p:cNvPr>
          <p:cNvSpPr/>
          <p:nvPr/>
        </p:nvSpPr>
        <p:spPr>
          <a:xfrm>
            <a:off x="528734" y="1722821"/>
            <a:ext cx="2355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Let’s find the field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661162-32FD-4F13-8B8F-57C06B3D7A84}"/>
              </a:ext>
            </a:extLst>
          </p:cNvPr>
          <p:cNvSpPr/>
          <p:nvPr/>
        </p:nvSpPr>
        <p:spPr>
          <a:xfrm>
            <a:off x="533900" y="6046858"/>
            <a:ext cx="6650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This is the time-dependent generalization of the Bio-Savart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0A036F-CEBD-4257-81ED-9DFEA2320DAA}"/>
                  </a:ext>
                </a:extLst>
              </p:cNvPr>
              <p:cNvSpPr/>
              <p:nvPr/>
            </p:nvSpPr>
            <p:spPr>
              <a:xfrm>
                <a:off x="527473" y="2338682"/>
                <a:ext cx="4374466" cy="8996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𝛁</m:t>
                                      </m:r>
                                    </m:e>
                                  </m:acc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×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𝐉</m:t>
                                  </m:r>
                                </m:e>
                              </m:acc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333CC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𝛁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9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0A036F-CEBD-4257-81ED-9DFEA2320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3" y="2338682"/>
                <a:ext cx="4374466" cy="8996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3DCAA18B-FF55-4CF1-B67D-9054563AC23F}"/>
              </a:ext>
            </a:extLst>
          </p:cNvPr>
          <p:cNvSpPr/>
          <p:nvPr/>
        </p:nvSpPr>
        <p:spPr>
          <a:xfrm>
            <a:off x="2488164" y="2114706"/>
            <a:ext cx="1071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Rule #7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BF1EBD-3346-458B-8B3F-7D7C78814EB2}"/>
                  </a:ext>
                </a:extLst>
              </p:cNvPr>
              <p:cNvSpPr/>
              <p:nvPr/>
            </p:nvSpPr>
            <p:spPr>
              <a:xfrm>
                <a:off x="453252" y="3238352"/>
                <a:ext cx="2549185" cy="738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𝛁</m:t>
                                  </m:r>
                                </m:e>
                              </m:acc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𝐉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BF1EBD-3346-458B-8B3F-7D7C78814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52" y="3238352"/>
                <a:ext cx="2549185" cy="738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89A747F-B2A1-46DC-8DEC-673488A9E33F}"/>
                  </a:ext>
                </a:extLst>
              </p:cNvPr>
              <p:cNvSpPr/>
              <p:nvPr/>
            </p:nvSpPr>
            <p:spPr>
              <a:xfrm>
                <a:off x="6695592" y="1563374"/>
                <a:ext cx="2508315" cy="144225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𝐱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𝐲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𝐳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𝓇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𝓇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𝓇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89A747F-B2A1-46DC-8DEC-673488A9E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92" y="1563374"/>
                <a:ext cx="2508315" cy="14422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CD7BF59-6E06-4639-A8A8-30745FA92B29}"/>
                  </a:ext>
                </a:extLst>
              </p:cNvPr>
              <p:cNvSpPr/>
              <p:nvPr/>
            </p:nvSpPr>
            <p:spPr>
              <a:xfrm>
                <a:off x="567160" y="4065266"/>
                <a:ext cx="1987198" cy="670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𝐉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𝐉</m:t>
                              </m:r>
                            </m:e>
                          </m:acc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𝓻</m:t>
                          </m:r>
                        </m:e>
                      </m:acc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CD7BF59-6E06-4639-A8A8-30745FA92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60" y="4065266"/>
                <a:ext cx="1987198" cy="6706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4D7C827-C1B7-468C-A484-100577FD9810}"/>
                  </a:ext>
                </a:extLst>
              </p:cNvPr>
              <p:cNvSpPr/>
              <p:nvPr/>
            </p:nvSpPr>
            <p:spPr>
              <a:xfrm>
                <a:off x="592788" y="4983911"/>
                <a:ext cx="4991583" cy="984500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𝐉</m:t>
                                          </m:r>
                                        </m:e>
                                      </m:acc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</m:e>
                      </m:nary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𝓻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4D7C827-C1B7-468C-A484-100577FD9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88" y="4983911"/>
                <a:ext cx="4991583" cy="984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3421D4C-F0F5-48C8-83DE-62F63D554EFC}"/>
                  </a:ext>
                </a:extLst>
              </p:cNvPr>
              <p:cNvSpPr/>
              <p:nvPr/>
            </p:nvSpPr>
            <p:spPr>
              <a:xfrm>
                <a:off x="2820951" y="3215717"/>
                <a:ext cx="2330798" cy="738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3421D4C-F0F5-48C8-83DE-62F63D554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51" y="3215717"/>
                <a:ext cx="2330798" cy="738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A58FD4D-4234-4709-B26B-426EEC329613}"/>
                  </a:ext>
                </a:extLst>
              </p:cNvPr>
              <p:cNvSpPr/>
              <p:nvPr/>
            </p:nvSpPr>
            <p:spPr>
              <a:xfrm>
                <a:off x="4976160" y="3198509"/>
                <a:ext cx="3484397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den>
                          </m:f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den>
                          </m:f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A58FD4D-4234-4709-B26B-426EEC329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160" y="3198509"/>
                <a:ext cx="3484397" cy="7838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BAFA707-7251-484D-B729-2B3E6DB172E2}"/>
                  </a:ext>
                </a:extLst>
              </p:cNvPr>
              <p:cNvSpPr/>
              <p:nvPr/>
            </p:nvSpPr>
            <p:spPr>
              <a:xfrm>
                <a:off x="8163652" y="3215717"/>
                <a:ext cx="2023957" cy="675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𝛁</m:t>
                                      </m:r>
                                    </m:e>
                                  </m:acc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BAFA707-7251-484D-B729-2B3E6DB17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652" y="3215717"/>
                <a:ext cx="2023957" cy="6757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B09F5FE-2CD0-40E0-A982-1E70091A8312}"/>
                  </a:ext>
                </a:extLst>
              </p:cNvPr>
              <p:cNvSpPr/>
              <p:nvPr/>
            </p:nvSpPr>
            <p:spPr>
              <a:xfrm>
                <a:off x="9859418" y="3202239"/>
                <a:ext cx="1594334" cy="675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B09F5FE-2CD0-40E0-A982-1E70091A8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418" y="3202239"/>
                <a:ext cx="1594334" cy="6757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eft Brace 24">
            <a:extLst>
              <a:ext uri="{FF2B5EF4-FFF2-40B4-BE49-F238E27FC236}">
                <a16:creationId xmlns:a16="http://schemas.microsoft.com/office/drawing/2014/main" id="{1332B6F7-94AA-4AD2-9F8E-5046B27EA5D7}"/>
              </a:ext>
            </a:extLst>
          </p:cNvPr>
          <p:cNvSpPr/>
          <p:nvPr/>
        </p:nvSpPr>
        <p:spPr bwMode="auto">
          <a:xfrm rot="5400000">
            <a:off x="6683037" y="1696759"/>
            <a:ext cx="188566" cy="2894619"/>
          </a:xfrm>
          <a:prstGeom prst="leftBrace">
            <a:avLst>
              <a:gd name="adj1" fmla="val 33094"/>
              <a:gd name="adj2" fmla="val 19114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7C86756-4E1E-4125-BC4F-61A212A245DC}"/>
                  </a:ext>
                </a:extLst>
              </p:cNvPr>
              <p:cNvSpPr/>
              <p:nvPr/>
            </p:nvSpPr>
            <p:spPr>
              <a:xfrm>
                <a:off x="2488164" y="4047483"/>
                <a:ext cx="1908312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7C86756-4E1E-4125-BC4F-61A212A24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64" y="4047483"/>
                <a:ext cx="1908312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953D69-BDD3-4A31-4E13-511636F9F3F6}"/>
                  </a:ext>
                </a:extLst>
              </p:cNvPr>
              <p:cNvSpPr txBox="1"/>
              <p:nvPr/>
            </p:nvSpPr>
            <p:spPr>
              <a:xfrm>
                <a:off x="11114805" y="0"/>
                <a:ext cx="7970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nl-N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Extra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953D69-BDD3-4A31-4E13-511636F9F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805" y="0"/>
                <a:ext cx="79704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26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2" grpId="0"/>
      <p:bldP spid="14" grpId="0"/>
      <p:bldP spid="15" grpId="0"/>
      <p:bldP spid="3" grpId="0"/>
      <p:bldP spid="16" grpId="0"/>
      <p:bldP spid="19" grpId="0"/>
      <p:bldP spid="21" grpId="0" animBg="1"/>
      <p:bldP spid="17" grpId="0"/>
      <p:bldP spid="20" grpId="0"/>
      <p:bldP spid="23" grpId="0"/>
      <p:bldP spid="24" grpId="0"/>
      <p:bldP spid="2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>
              <a:xfrm>
                <a:off x="1524000" y="0"/>
                <a:ext cx="9144000" cy="6096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>
                    <a:solidFill>
                      <a:srgbClr val="000066"/>
                    </a:solidFill>
                  </a:rPr>
                  <a:t>From </a:t>
                </a:r>
                <a:r>
                  <a:rPr lang="en-US" altLang="en-US" dirty="0" err="1">
                    <a:solidFill>
                      <a:srgbClr val="000066"/>
                    </a:solidFill>
                  </a:rPr>
                  <a:t>Jefimenko’s</a:t>
                </a:r>
                <a:r>
                  <a:rPr lang="en-US" altLang="en-US" dirty="0">
                    <a:solidFill>
                      <a:srgbClr val="000066"/>
                    </a:solidFill>
                  </a:rPr>
                  <a:t> to Coulomb’s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</m:acc>
                    <m:r>
                      <a:rPr lang="en-US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</m:acc>
                  </m:oMath>
                </a14:m>
                <a:r>
                  <a:rPr lang="en-US" altLang="en-US" dirty="0">
                    <a:solidFill>
                      <a:schemeClr val="accent2">
                        <a:lumMod val="50000"/>
                      </a:schemeClr>
                    </a:solidFill>
                  </a:rPr>
                  <a:t>,t)</a:t>
                </a:r>
                <a:endParaRPr lang="en-US" altLang="en-US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61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524000" y="0"/>
                <a:ext cx="9144000" cy="609600"/>
              </a:xfrm>
              <a:blipFill>
                <a:blip r:embed="rId3"/>
                <a:stretch>
                  <a:fillRect t="-6000" b="-35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A4FC59DD-3766-4D0B-8987-B462F441EFD9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D152583-1191-4B92-8468-237C95CDB59E}"/>
                  </a:ext>
                </a:extLst>
              </p:cNvPr>
              <p:cNvSpPr/>
              <p:nvPr/>
            </p:nvSpPr>
            <p:spPr>
              <a:xfrm>
                <a:off x="373010" y="2132958"/>
                <a:ext cx="7713552" cy="76771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ρ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kumimoji="0" lang="nl-NL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ρ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=0</m:t>
                          </m:r>
                        </m:e>
                      </m:d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ρ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𝐫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kumimoji="0" lang="nl-NL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+…</m:t>
                      </m:r>
                    </m:oMath>
                  </m:oMathPara>
                </a14:m>
                <a:endParaRPr kumimoji="0" lang="nl-NL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D152583-1191-4B92-8468-237C95CDB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10" y="2132958"/>
                <a:ext cx="7713552" cy="7677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87E0750-208B-4E5F-9E4A-828CC1C0043E}"/>
                  </a:ext>
                </a:extLst>
              </p:cNvPr>
              <p:cNvSpPr/>
              <p:nvPr/>
            </p:nvSpPr>
            <p:spPr>
              <a:xfrm>
                <a:off x="359294" y="1358523"/>
                <a:ext cx="10508453" cy="489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Let’s suppose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𝐉</m:t>
                        </m:r>
                      </m:e>
                    </m:acc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𝑐𝑜𝑛𝑠𝑡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in time (magnetostatics approximation), so that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𝐉</m:t>
                            </m:r>
                          </m:e>
                        </m:acc>
                      </m:e>
                    </m:acc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and the 3</a:t>
                </a:r>
                <a:r>
                  <a:rPr kumimoji="0" lang="en-US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term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87E0750-208B-4E5F-9E4A-828CC1C0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94" y="1358523"/>
                <a:ext cx="10508453" cy="489493"/>
              </a:xfrm>
              <a:prstGeom prst="rect">
                <a:avLst/>
              </a:prstGeom>
              <a:blipFill>
                <a:blip r:embed="rId5"/>
                <a:stretch>
                  <a:fillRect l="-116" b="-225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925BCB1-DCC8-45EB-9D1D-BED85DD9894E}"/>
                  </a:ext>
                </a:extLst>
              </p:cNvPr>
              <p:cNvSpPr/>
              <p:nvPr/>
            </p:nvSpPr>
            <p:spPr>
              <a:xfrm>
                <a:off x="359294" y="4596716"/>
                <a:ext cx="9255622" cy="8996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ρ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F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F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,0</m:t>
                                      </m:r>
                                    </m:e>
                                  </m:d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𝜕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ρ</m:t>
                                      </m:r>
                                      <m:d>
                                        <m:d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F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FF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0" lang="en-US" sz="20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FF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𝐫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F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, 0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𝜕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ρ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F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F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 0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𝜕𝜌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CC99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CC99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CC99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CC99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nl-NL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CC99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CC99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CC99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925BCB1-DCC8-45EB-9D1D-BED85DD98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94" y="4596716"/>
                <a:ext cx="9255622" cy="899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DB400C-8381-4404-AE17-3F0A75416A9F}"/>
                  </a:ext>
                </a:extLst>
              </p:cNvPr>
              <p:cNvSpPr/>
              <p:nvPr/>
            </p:nvSpPr>
            <p:spPr>
              <a:xfrm>
                <a:off x="208651" y="5486895"/>
                <a:ext cx="10147458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This is Coulomb's law 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𝐉</m:t>
                        </m:r>
                      </m:e>
                    </m:acc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𝑐𝑜𝑛𝑠𝑡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and the charge density evaluated at the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non-retarded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time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DB400C-8381-4404-AE17-3F0A75416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51" y="5486895"/>
                <a:ext cx="10147458" cy="437492"/>
              </a:xfrm>
              <a:prstGeom prst="rect">
                <a:avLst/>
              </a:prstGeom>
              <a:blipFill>
                <a:blip r:embed="rId7"/>
                <a:stretch>
                  <a:fillRect l="-180" t="-18056" r="-180" b="-2361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8F684AB-8F1A-41AC-8C92-CDC8C23B4040}"/>
                  </a:ext>
                </a:extLst>
              </p:cNvPr>
              <p:cNvSpPr/>
              <p:nvPr/>
            </p:nvSpPr>
            <p:spPr>
              <a:xfrm>
                <a:off x="200236" y="5895336"/>
                <a:ext cx="11873817" cy="916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The static approximation works much better than we had any right to expect: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the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two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errors involved (neglecting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retardation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and the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82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time-dependent term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CC9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CC9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𝜕𝜌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CC9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CC99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CC99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CC99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𝐫</m:t>
                                </m:r>
                              </m:e>
                            </m:acc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CC99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CC9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CC99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CC99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CC99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CC9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CC9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CC99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CC99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CC99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cancel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one another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8F684AB-8F1A-41AC-8C92-CDC8C23B4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36" y="5895336"/>
                <a:ext cx="11873817" cy="916533"/>
              </a:xfrm>
              <a:prstGeom prst="rect">
                <a:avLst/>
              </a:prstGeom>
              <a:blipFill>
                <a:blip r:embed="rId8"/>
                <a:stretch>
                  <a:fillRect l="-565" t="-3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2DCD975-C8E9-4E23-BB77-EC50125478A3}"/>
                  </a:ext>
                </a:extLst>
              </p:cNvPr>
              <p:cNvSpPr/>
              <p:nvPr/>
            </p:nvSpPr>
            <p:spPr>
              <a:xfrm>
                <a:off x="8934682" y="3202217"/>
                <a:ext cx="1683553" cy="62299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2DCD975-C8E9-4E23-BB77-EC5012547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682" y="3202217"/>
                <a:ext cx="1683553" cy="6229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59F0896-D619-49E2-B8D8-2BD18D96F478}"/>
                  </a:ext>
                </a:extLst>
              </p:cNvPr>
              <p:cNvSpPr/>
              <p:nvPr/>
            </p:nvSpPr>
            <p:spPr>
              <a:xfrm>
                <a:off x="7613915" y="4073998"/>
                <a:ext cx="12806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≅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ρ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59F0896-D619-49E2-B8D8-2BD18D96F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915" y="4073998"/>
                <a:ext cx="1280672" cy="400110"/>
              </a:xfrm>
              <a:prstGeom prst="rect">
                <a:avLst/>
              </a:prstGeom>
              <a:blipFill>
                <a:blip r:embed="rId10"/>
                <a:stretch>
                  <a:fillRect t="-18182" b="-106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566C832-3A4A-48D2-8662-68DD6499217E}"/>
              </a:ext>
            </a:extLst>
          </p:cNvPr>
          <p:cNvSpPr/>
          <p:nvPr/>
        </p:nvSpPr>
        <p:spPr bwMode="auto">
          <a:xfrm>
            <a:off x="3147246" y="4285492"/>
            <a:ext cx="4506282" cy="161014"/>
          </a:xfrm>
          <a:custGeom>
            <a:avLst/>
            <a:gdLst>
              <a:gd name="connsiteX0" fmla="*/ 3775004 w 3775004"/>
              <a:gd name="connsiteY0" fmla="*/ 57298 h 340327"/>
              <a:gd name="connsiteX1" fmla="*/ 1586975 w 3775004"/>
              <a:gd name="connsiteY1" fmla="*/ 24641 h 340327"/>
              <a:gd name="connsiteX2" fmla="*/ 237147 w 3775004"/>
              <a:gd name="connsiteY2" fmla="*/ 24641 h 340327"/>
              <a:gd name="connsiteX3" fmla="*/ 8547 w 3775004"/>
              <a:gd name="connsiteY3" fmla="*/ 340327 h 3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5004" h="340327">
                <a:moveTo>
                  <a:pt x="3775004" y="57298"/>
                </a:moveTo>
                <a:lnTo>
                  <a:pt x="1586975" y="24641"/>
                </a:lnTo>
                <a:cubicBezTo>
                  <a:pt x="997332" y="19198"/>
                  <a:pt x="500218" y="-27973"/>
                  <a:pt x="237147" y="24641"/>
                </a:cubicBezTo>
                <a:cubicBezTo>
                  <a:pt x="-25924" y="77255"/>
                  <a:pt x="-8689" y="208791"/>
                  <a:pt x="8547" y="340327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B77ECD-53B0-4242-8D41-2A9C51ECF4C9}"/>
                  </a:ext>
                </a:extLst>
              </p:cNvPr>
              <p:cNvSpPr/>
              <p:nvPr/>
            </p:nvSpPr>
            <p:spPr>
              <a:xfrm>
                <a:off x="386726" y="2737320"/>
                <a:ext cx="2669230" cy="753796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𝜕𝜌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CC99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CC99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CC99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CC99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CC99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CC99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CC99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CC99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CC9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𝜕𝜌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CC99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CC99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CC99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CC99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CC99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>
                      <a:lumMod val="5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B77ECD-53B0-4242-8D41-2A9C51ECF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26" y="2737320"/>
                <a:ext cx="2669230" cy="7537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839966-A51E-4366-BBAE-367328191799}"/>
                  </a:ext>
                </a:extLst>
              </p:cNvPr>
              <p:cNvSpPr/>
              <p:nvPr/>
            </p:nvSpPr>
            <p:spPr>
              <a:xfrm>
                <a:off x="332826" y="1791116"/>
                <a:ext cx="97569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2525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Let’s expand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ρ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𝐫</m:t>
                                </m:r>
                              </m:e>
                            </m:acc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2525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into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Taylor’s series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  <m:r>
                      <a:rPr kumimoji="0" lang="nl-NL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𝜕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𝜕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as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𝓇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is independent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)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839966-A51E-4366-BBAE-367328191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26" y="1791116"/>
                <a:ext cx="9756966" cy="400110"/>
              </a:xfrm>
              <a:prstGeom prst="rect">
                <a:avLst/>
              </a:prstGeom>
              <a:blipFill>
                <a:blip r:embed="rId12"/>
                <a:stretch>
                  <a:fillRect l="-688" t="-20000" b="-2769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>
            <a:extLst>
              <a:ext uri="{FF2B5EF4-FFF2-40B4-BE49-F238E27FC236}">
                <a16:creationId xmlns:a16="http://schemas.microsoft.com/office/drawing/2014/main" id="{F58A6BFE-292A-45B3-B9E7-D60C49929454}"/>
              </a:ext>
            </a:extLst>
          </p:cNvPr>
          <p:cNvSpPr/>
          <p:nvPr/>
        </p:nvSpPr>
        <p:spPr bwMode="auto">
          <a:xfrm rot="5400000">
            <a:off x="3167198" y="3503484"/>
            <a:ext cx="172985" cy="2097127"/>
          </a:xfrm>
          <a:prstGeom prst="leftBrace">
            <a:avLst>
              <a:gd name="adj1" fmla="val 33094"/>
              <a:gd name="adj2" fmla="val 55884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26F84E1-7752-47F2-9534-ED942E9D2B51}"/>
                  </a:ext>
                </a:extLst>
              </p:cNvPr>
              <p:cNvSpPr/>
              <p:nvPr/>
            </p:nvSpPr>
            <p:spPr>
              <a:xfrm>
                <a:off x="5551839" y="2074551"/>
                <a:ext cx="3906960" cy="753796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≅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ρ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,0</m:t>
                          </m:r>
                        </m:e>
                      </m:d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ρ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𝐫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nl-NL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26F84E1-7752-47F2-9534-ED942E9D2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839" y="2074551"/>
                <a:ext cx="3906960" cy="7537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0B0596F-F33E-49AB-ACE0-7ACBA8B11DDF}"/>
                  </a:ext>
                </a:extLst>
              </p:cNvPr>
              <p:cNvSpPr/>
              <p:nvPr/>
            </p:nvSpPr>
            <p:spPr>
              <a:xfrm>
                <a:off x="418730" y="3470511"/>
                <a:ext cx="8705704" cy="8996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d>
                        <m:d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ρ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F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F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,0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nl-NL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ρ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F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F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 0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𝜕𝜌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CC99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CC99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CC99">
                                                  <a:lumMod val="50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CC99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CC99">
                                          <a:lumMod val="5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CC99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CC99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CC99">
                                              <a:lumMod val="5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𝓻</m:t>
                          </m:r>
                        </m:e>
                      </m:acc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0B0596F-F33E-49AB-ACE0-7ACBA8B11D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30" y="3470511"/>
                <a:ext cx="8705704" cy="8996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EA5D5B-0A4E-4DFC-A5A0-8191AC25B077}"/>
                  </a:ext>
                </a:extLst>
              </p:cNvPr>
              <p:cNvSpPr/>
              <p:nvPr/>
            </p:nvSpPr>
            <p:spPr>
              <a:xfrm>
                <a:off x="8604667" y="4587225"/>
                <a:ext cx="2721363" cy="8996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ρ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𝓻</m:t>
                              </m:r>
                            </m:e>
                          </m:acc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EA5D5B-0A4E-4DFC-A5A0-8191AC25B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667" y="4587225"/>
                <a:ext cx="2721363" cy="8996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CA5870-A2AF-4164-9AE2-2BDD8B51D64F}"/>
              </a:ext>
            </a:extLst>
          </p:cNvPr>
          <p:cNvCxnSpPr/>
          <p:nvPr/>
        </p:nvCxnSpPr>
        <p:spPr bwMode="auto">
          <a:xfrm>
            <a:off x="5123231" y="4638539"/>
            <a:ext cx="857217" cy="859049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487B3C-27A0-4928-B79F-E349D60776DF}"/>
              </a:ext>
            </a:extLst>
          </p:cNvPr>
          <p:cNvCxnSpPr/>
          <p:nvPr/>
        </p:nvCxnSpPr>
        <p:spPr bwMode="auto">
          <a:xfrm>
            <a:off x="6940465" y="4607536"/>
            <a:ext cx="857217" cy="859049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1394958-5672-4686-9340-9F0FE2973AA1}"/>
              </a:ext>
            </a:extLst>
          </p:cNvPr>
          <p:cNvSpPr/>
          <p:nvPr/>
        </p:nvSpPr>
        <p:spPr bwMode="auto">
          <a:xfrm rot="21292420">
            <a:off x="4823025" y="3107511"/>
            <a:ext cx="4234881" cy="609861"/>
          </a:xfrm>
          <a:custGeom>
            <a:avLst/>
            <a:gdLst>
              <a:gd name="connsiteX0" fmla="*/ 6119840 w 6119840"/>
              <a:gd name="connsiteY0" fmla="*/ 597955 h 597955"/>
              <a:gd name="connsiteX1" fmla="*/ 4689969 w 6119840"/>
              <a:gd name="connsiteY1" fmla="*/ 288672 h 597955"/>
              <a:gd name="connsiteX2" fmla="*/ 1166840 w 6119840"/>
              <a:gd name="connsiteY2" fmla="*/ 24213 h 597955"/>
              <a:gd name="connsiteX3" fmla="*/ 86593 w 6119840"/>
              <a:gd name="connsiteY3" fmla="*/ 51107 h 597955"/>
              <a:gd name="connsiteX4" fmla="*/ 144863 w 6119840"/>
              <a:gd name="connsiteY4" fmla="*/ 369355 h 59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840" h="597955">
                <a:moveTo>
                  <a:pt x="6119840" y="597955"/>
                </a:moveTo>
                <a:cubicBezTo>
                  <a:pt x="5817654" y="491125"/>
                  <a:pt x="5515469" y="384296"/>
                  <a:pt x="4689969" y="288672"/>
                </a:cubicBezTo>
                <a:cubicBezTo>
                  <a:pt x="3864469" y="193048"/>
                  <a:pt x="1934069" y="63807"/>
                  <a:pt x="1166840" y="24213"/>
                </a:cubicBezTo>
                <a:cubicBezTo>
                  <a:pt x="399611" y="-15381"/>
                  <a:pt x="256922" y="-6417"/>
                  <a:pt x="86593" y="51107"/>
                </a:cubicBezTo>
                <a:cubicBezTo>
                  <a:pt x="-83736" y="108631"/>
                  <a:pt x="30563" y="238993"/>
                  <a:pt x="144863" y="369355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47F4DF-0014-4F6A-BA5F-028164C6DD2D}"/>
                  </a:ext>
                </a:extLst>
              </p:cNvPr>
              <p:cNvSpPr txBox="1"/>
              <p:nvPr/>
            </p:nvSpPr>
            <p:spPr>
              <a:xfrm>
                <a:off x="1882261" y="671173"/>
                <a:ext cx="8656073" cy="941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𝜌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𝜕𝜌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LID4096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47F4DF-0014-4F6A-BA5F-028164C6D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61" y="671173"/>
                <a:ext cx="8656073" cy="9414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F1665-2532-7C7C-4054-57D391916888}"/>
                  </a:ext>
                </a:extLst>
              </p:cNvPr>
              <p:cNvSpPr txBox="1"/>
              <p:nvPr/>
            </p:nvSpPr>
            <p:spPr>
              <a:xfrm>
                <a:off x="11114805" y="0"/>
                <a:ext cx="7970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nl-N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Extra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F1665-2532-7C7C-4054-57D391916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805" y="0"/>
                <a:ext cx="79704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5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16" grpId="0"/>
      <p:bldP spid="17" grpId="0"/>
      <p:bldP spid="12" grpId="0"/>
      <p:bldP spid="2" grpId="0"/>
      <p:bldP spid="3" grpId="0" animBg="1"/>
      <p:bldP spid="14" grpId="0"/>
      <p:bldP spid="15" grpId="0"/>
      <p:bldP spid="18" grpId="0" animBg="1"/>
      <p:bldP spid="19" grpId="0"/>
      <p:bldP spid="20" grpId="0"/>
      <p:bldP spid="21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Chapter 10. Scalar and vector potentials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43698" y="2012049"/>
                <a:ext cx="10868890" cy="43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General problem to be solved in E&amp;M: Given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m:rPr>
                        <m:nor/>
                      </m:rPr>
                      <a:rPr 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</a:rPr>
                          <m:t>r</m:t>
                        </m:r>
                      </m:e>
                    </m:acc>
                    <m:r>
                      <m:rPr>
                        <m:nor/>
                      </m:rPr>
                      <a:rPr 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b="0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𝐉</m:t>
                        </m:r>
                      </m:e>
                    </m:acc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</a:rPr>
                          <m:t>r</m:t>
                        </m:r>
                      </m:e>
                    </m:acc>
                    <m:r>
                      <m:rPr>
                        <m:nor/>
                      </m:rPr>
                      <a:rPr 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b="0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what are the fields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</a:rPr>
                          <m:t>r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sz="2000" b="0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)</a:t>
                </a:r>
                <a:r>
                  <a:rPr lang="en-US" sz="2000" b="0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</a:rPr>
                          <m:t>r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sz="2000" b="0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)?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98" y="2012049"/>
                <a:ext cx="10868890" cy="437492"/>
              </a:xfrm>
              <a:prstGeom prst="rect">
                <a:avLst/>
              </a:prstGeom>
              <a:blipFill>
                <a:blip r:embed="rId3"/>
                <a:stretch>
                  <a:fillRect l="-561" t="-18056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0308242" y="2531573"/>
                <a:ext cx="1462777" cy="438390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242" y="2531573"/>
                <a:ext cx="1462777" cy="438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20886" y="3027589"/>
                <a:ext cx="11579290" cy="43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However, we cannot keep the old definition of the scalar potential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b="0" dirty="0">
                    <a:latin typeface="+mj-lt"/>
                  </a:rPr>
                  <a:t> because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any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longer</m:t>
                    </m:r>
                  </m:oMath>
                </a14:m>
                <a:endParaRPr lang="en-US" sz="2000" b="0" dirty="0">
                  <a:solidFill>
                    <a:srgbClr val="252525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86" y="3027589"/>
                <a:ext cx="11579290" cy="437492"/>
              </a:xfrm>
              <a:prstGeom prst="rect">
                <a:avLst/>
              </a:prstGeom>
              <a:blipFill>
                <a:blip r:embed="rId5"/>
                <a:stretch>
                  <a:fillRect l="-526" b="-2535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2079287" y="3926698"/>
                <a:ext cx="3506861" cy="74815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𝐁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</m:acc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287" y="3926698"/>
                <a:ext cx="3506861" cy="7481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818978" y="4762087"/>
                <a:ext cx="8065977" cy="43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vanishes,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could be written as the gradient of a scalar</a:t>
                </a:r>
                <a:endParaRPr lang="en-US" sz="20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78" y="4762087"/>
                <a:ext cx="8065977" cy="437492"/>
              </a:xfrm>
              <a:prstGeom prst="rect">
                <a:avLst/>
              </a:prstGeom>
              <a:blipFill>
                <a:blip r:embed="rId7"/>
                <a:stretch>
                  <a:fillRect l="-755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8483620" y="4528399"/>
                <a:ext cx="2285885" cy="74905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b="0" i="1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20" y="4528399"/>
                <a:ext cx="2285885" cy="7490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2079287" y="5494880"/>
            <a:ext cx="3905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where </a:t>
            </a:r>
            <a:r>
              <a:rPr lang="en-US" sz="2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sz="20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is the new scalar potential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890468" y="5277450"/>
                <a:ext cx="1951947" cy="749051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b="0" i="1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468" y="5277450"/>
                <a:ext cx="1951947" cy="7490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77939" y="6102115"/>
                <a:ext cx="5483864" cy="43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NB: if                , back to electrostatics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939" y="6102115"/>
                <a:ext cx="5483864" cy="437492"/>
              </a:xfrm>
              <a:prstGeom prst="rect">
                <a:avLst/>
              </a:prstGeom>
              <a:blipFill>
                <a:blip r:embed="rId10"/>
                <a:stretch>
                  <a:fillRect l="-1111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482718-E8B8-40F3-9FF9-F709A4DF2C59}"/>
                  </a:ext>
                </a:extLst>
              </p:cNvPr>
              <p:cNvSpPr/>
              <p:nvPr/>
            </p:nvSpPr>
            <p:spPr>
              <a:xfrm>
                <a:off x="3435508" y="631439"/>
                <a:ext cx="4909920" cy="145623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𝐁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𝐉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482718-E8B8-40F3-9FF9-F709A4DF2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08" y="631439"/>
                <a:ext cx="4909920" cy="14562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7FF7557-63FE-4454-8EBB-60C84B4C8489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6277FA82-443F-480E-8FC1-3C37497B7B6E}" type="slidenum">
              <a:rPr lang="en-US" b="0" kern="0"/>
              <a:pPr/>
              <a:t>2</a:t>
            </a:fld>
            <a:endParaRPr lang="en-US" b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052D96-0EBE-456C-9038-6EABA8A51968}"/>
                  </a:ext>
                </a:extLst>
              </p:cNvPr>
              <p:cNvSpPr/>
              <p:nvPr/>
            </p:nvSpPr>
            <p:spPr>
              <a:xfrm>
                <a:off x="2695855" y="5927644"/>
                <a:ext cx="1025792" cy="749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052D96-0EBE-456C-9038-6EABA8A51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855" y="5927644"/>
                <a:ext cx="1025792" cy="7490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F412123-3C2B-417A-81B4-87DB244106F3}"/>
                  </a:ext>
                </a:extLst>
              </p:cNvPr>
              <p:cNvSpPr/>
              <p:nvPr/>
            </p:nvSpPr>
            <p:spPr>
              <a:xfrm>
                <a:off x="5341958" y="3902604"/>
                <a:ext cx="3346637" cy="783869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F412123-3C2B-417A-81B4-87DB244106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958" y="3902604"/>
                <a:ext cx="3346637" cy="7838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3A6C86A-9388-4A84-A249-428434AE22E4}"/>
                  </a:ext>
                </a:extLst>
              </p:cNvPr>
              <p:cNvSpPr/>
              <p:nvPr/>
            </p:nvSpPr>
            <p:spPr>
              <a:xfrm>
                <a:off x="420886" y="3483787"/>
                <a:ext cx="70508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600"/>
                  </a:spcAft>
                </a:pP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But we can play the following trick to redefine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3A6C86A-9388-4A84-A249-428434AE2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86" y="3483787"/>
                <a:ext cx="7050820" cy="400110"/>
              </a:xfrm>
              <a:prstGeom prst="rect">
                <a:avLst/>
              </a:prstGeom>
              <a:blipFill>
                <a:blip r:embed="rId14"/>
                <a:stretch>
                  <a:fillRect l="-864" t="-7576" b="-257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1A5D3D7-A0DF-4040-93E1-08F09552B3EC}"/>
                  </a:ext>
                </a:extLst>
              </p:cNvPr>
              <p:cNvSpPr/>
              <p:nvPr/>
            </p:nvSpPr>
            <p:spPr>
              <a:xfrm>
                <a:off x="420886" y="2507167"/>
                <a:ext cx="11579290" cy="438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А</a:t>
                </a: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e>
                    </m:acc>
                    <m:r>
                      <a:rPr lang="en-US" sz="2000" b="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still unchanged, we still define </a:t>
                </a:r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the vector potential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as earlier in </a:t>
                </a:r>
                <a:r>
                  <a:rPr lang="en-US" sz="2000" b="0" dirty="0" err="1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magnetostatics</a:t>
                </a: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: </a:t>
                </a:r>
                <a:endParaRPr lang="en-US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1A5D3D7-A0DF-4040-93E1-08F09552B3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86" y="2507167"/>
                <a:ext cx="11579290" cy="438390"/>
              </a:xfrm>
              <a:prstGeom prst="rect">
                <a:avLst/>
              </a:prstGeom>
              <a:blipFill>
                <a:blip r:embed="rId15"/>
                <a:stretch>
                  <a:fillRect l="-52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84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build="p"/>
      <p:bldP spid="63" grpId="0"/>
      <p:bldP spid="64" grpId="0"/>
      <p:bldP spid="65" grpId="0"/>
      <p:bldP spid="66" grpId="0"/>
      <p:bldP spid="67" grpId="0" animBg="1"/>
      <p:bldP spid="16" grpId="0"/>
      <p:bldP spid="3" grpId="0"/>
      <p:bldP spid="15" grpId="0"/>
      <p:bldP spid="18" grpId="0" build="p"/>
      <p:bldP spid="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>
              <a:xfrm>
                <a:off x="1524000" y="0"/>
                <a:ext cx="9144000" cy="6096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>
                    <a:solidFill>
                      <a:srgbClr val="000066"/>
                    </a:solidFill>
                  </a:rPr>
                  <a:t>From </a:t>
                </a:r>
                <a:r>
                  <a:rPr lang="en-US" altLang="en-US" dirty="0" err="1">
                    <a:solidFill>
                      <a:srgbClr val="000066"/>
                    </a:solidFill>
                  </a:rPr>
                  <a:t>Jefimenko’s</a:t>
                </a:r>
                <a:r>
                  <a:rPr lang="en-US" altLang="en-US" dirty="0">
                    <a:solidFill>
                      <a:srgbClr val="000066"/>
                    </a:solidFill>
                  </a:rPr>
                  <a:t> to Bio-Savart’s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e>
                    </m:acc>
                    <m:r>
                      <a:rPr lang="en-US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</m:acc>
                    <m:r>
                      <a:rPr lang="en-US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61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524000" y="0"/>
                <a:ext cx="9144000" cy="609600"/>
              </a:xfrm>
              <a:blipFill>
                <a:blip r:embed="rId3"/>
                <a:stretch>
                  <a:fillRect t="-6000" b="-35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A4FC59DD-3766-4D0B-8987-B462F441EFD9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B3D6B-C070-4B7E-BA78-2ACC991FA848}"/>
              </a:ext>
            </a:extLst>
          </p:cNvPr>
          <p:cNvSpPr/>
          <p:nvPr/>
        </p:nvSpPr>
        <p:spPr>
          <a:xfrm>
            <a:off x="426595" y="2130124"/>
            <a:ext cx="10602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Suppose the current density changes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slowly enough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we can ignore all higher derivatives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A1126A-35C9-43C0-A7EB-5686DCF1D2F6}"/>
                  </a:ext>
                </a:extLst>
              </p:cNvPr>
              <p:cNvSpPr/>
              <p:nvPr/>
            </p:nvSpPr>
            <p:spPr>
              <a:xfrm>
                <a:off x="6527182" y="1415129"/>
                <a:ext cx="4816896" cy="798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𝐉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𝐉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𝐉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𝐫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nl-NL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+…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A1126A-35C9-43C0-A7EB-5686DCF1D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182" y="1415129"/>
                <a:ext cx="4816896" cy="798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5B847B-6578-4B83-A93B-C628A65FC680}"/>
                  </a:ext>
                </a:extLst>
              </p:cNvPr>
              <p:cNvSpPr/>
              <p:nvPr/>
            </p:nvSpPr>
            <p:spPr>
              <a:xfrm>
                <a:off x="425992" y="1598300"/>
                <a:ext cx="6186174" cy="43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2525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Let’s expand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𝐉</m:t>
                        </m:r>
                      </m:e>
                    </m:acc>
                    <m:d>
                      <m:d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𝐫</m:t>
                                </m:r>
                              </m:e>
                            </m:acc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2525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into the Taylor series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2525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5B847B-6578-4B83-A93B-C628A65FC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92" y="1598300"/>
                <a:ext cx="6186174" cy="437492"/>
              </a:xfrm>
              <a:prstGeom prst="rect">
                <a:avLst/>
              </a:prstGeom>
              <a:blipFill>
                <a:blip r:embed="rId5"/>
                <a:stretch>
                  <a:fillRect l="-1084" t="-18056" b="-2361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561437-1E68-4AD1-839E-EBA5D4AFE3EA}"/>
                  </a:ext>
                </a:extLst>
              </p:cNvPr>
              <p:cNvSpPr/>
              <p:nvPr/>
            </p:nvSpPr>
            <p:spPr>
              <a:xfrm>
                <a:off x="511239" y="3264009"/>
                <a:ext cx="2428357" cy="798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𝐉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𝐫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𝐉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𝐫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nl-NL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561437-1E68-4AD1-839E-EBA5D4AFE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39" y="3264009"/>
                <a:ext cx="2428357" cy="7984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B760A4B-4918-4485-ACCA-C69B82D2FDC2}"/>
                  </a:ext>
                </a:extLst>
              </p:cNvPr>
              <p:cNvSpPr/>
              <p:nvPr/>
            </p:nvSpPr>
            <p:spPr>
              <a:xfrm>
                <a:off x="534580" y="4064314"/>
                <a:ext cx="7008913" cy="94141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nl-NL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nl-NL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</m:e>
                      </m:nary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𝓻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B760A4B-4918-4485-ACCA-C69B82D2F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80" y="4064314"/>
                <a:ext cx="7008913" cy="9414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888B03BC-B57A-4743-A067-225A02CB3275}"/>
              </a:ext>
            </a:extLst>
          </p:cNvPr>
          <p:cNvSpPr/>
          <p:nvPr/>
        </p:nvSpPr>
        <p:spPr>
          <a:xfrm>
            <a:off x="426595" y="5034080"/>
            <a:ext cx="9017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This is the Bio-Savart law with the current density evaluated at 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non-retarded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time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807441A-254B-4C07-931D-779A1BF1097F}"/>
                  </a:ext>
                </a:extLst>
              </p:cNvPr>
              <p:cNvSpPr/>
              <p:nvPr/>
            </p:nvSpPr>
            <p:spPr>
              <a:xfrm>
                <a:off x="426595" y="5500168"/>
                <a:ext cx="11629852" cy="1253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The quasistatic approximation is actually much better than we had any right to expect: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the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two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errors involved (neglecting retardation and the time-dependent term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𝐉</m:t>
                            </m:r>
                          </m:e>
                        </m:acc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𝐫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cancel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one another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This lends strong support to the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quasistatic approximation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used by us earlier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807441A-254B-4C07-931D-779A1BF10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95" y="5500168"/>
                <a:ext cx="11629852" cy="1253485"/>
              </a:xfrm>
              <a:prstGeom prst="rect">
                <a:avLst/>
              </a:prstGeom>
              <a:blipFill>
                <a:blip r:embed="rId8"/>
                <a:stretch>
                  <a:fillRect l="-577" t="-2427" b="-77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B3FE065-869F-4C57-B705-942B15B5B142}"/>
                  </a:ext>
                </a:extLst>
              </p:cNvPr>
              <p:cNvSpPr/>
              <p:nvPr/>
            </p:nvSpPr>
            <p:spPr>
              <a:xfrm>
                <a:off x="444228" y="2489161"/>
                <a:ext cx="4184992" cy="798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𝐉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≅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𝐉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𝐉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𝐫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nl-NL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B3FE065-869F-4C57-B705-942B15B5B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8" y="2489161"/>
                <a:ext cx="4184992" cy="7984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CE1E1B-B468-4B87-B3DF-04ED21AA4115}"/>
                  </a:ext>
                </a:extLst>
              </p:cNvPr>
              <p:cNvSpPr/>
              <p:nvPr/>
            </p:nvSpPr>
            <p:spPr>
              <a:xfrm>
                <a:off x="3345471" y="3129646"/>
                <a:ext cx="1683553" cy="62299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CE1E1B-B468-4B87-B3DF-04ED21AA4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471" y="3129646"/>
                <a:ext cx="1683553" cy="6229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CC212C63-17D0-44EA-AA42-DBDB91888D65}"/>
              </a:ext>
            </a:extLst>
          </p:cNvPr>
          <p:cNvSpPr/>
          <p:nvPr/>
        </p:nvSpPr>
        <p:spPr bwMode="auto">
          <a:xfrm rot="16200000">
            <a:off x="3938134" y="2814776"/>
            <a:ext cx="201803" cy="763191"/>
          </a:xfrm>
          <a:prstGeom prst="leftBrace">
            <a:avLst>
              <a:gd name="adj1" fmla="val 41589"/>
              <a:gd name="adj2" fmla="val 5000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11DFF-CA82-47ED-B342-D6924593032B}"/>
              </a:ext>
            </a:extLst>
          </p:cNvPr>
          <p:cNvCxnSpPr/>
          <p:nvPr/>
        </p:nvCxnSpPr>
        <p:spPr bwMode="auto">
          <a:xfrm>
            <a:off x="3612185" y="4106088"/>
            <a:ext cx="857217" cy="859049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CBEB39-FA46-472B-8C47-5AC75295AFF5}"/>
              </a:ext>
            </a:extLst>
          </p:cNvPr>
          <p:cNvCxnSpPr/>
          <p:nvPr/>
        </p:nvCxnSpPr>
        <p:spPr bwMode="auto">
          <a:xfrm>
            <a:off x="5235897" y="4062497"/>
            <a:ext cx="857217" cy="859049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C0A9601-95E3-47BD-9011-C73B7584A793}"/>
                  </a:ext>
                </a:extLst>
              </p:cNvPr>
              <p:cNvSpPr/>
              <p:nvPr/>
            </p:nvSpPr>
            <p:spPr>
              <a:xfrm>
                <a:off x="4447527" y="2467300"/>
                <a:ext cx="2648674" cy="798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𝐉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𝐉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𝐫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nl-NL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C0A9601-95E3-47BD-9011-C73B7584A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527" y="2467300"/>
                <a:ext cx="2648674" cy="7984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C452DCF-64AA-4275-96F8-F8CAE288EFE7}"/>
                  </a:ext>
                </a:extLst>
              </p:cNvPr>
              <p:cNvSpPr/>
              <p:nvPr/>
            </p:nvSpPr>
            <p:spPr>
              <a:xfrm>
                <a:off x="7228662" y="4064314"/>
                <a:ext cx="2991103" cy="932499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𝐉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C452DCF-64AA-4275-96F8-F8CAE288E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662" y="4064314"/>
                <a:ext cx="2991103" cy="9324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6064D10-0046-4B62-A2C7-649449E882F8}"/>
                  </a:ext>
                </a:extLst>
              </p:cNvPr>
              <p:cNvSpPr/>
              <p:nvPr/>
            </p:nvSpPr>
            <p:spPr>
              <a:xfrm>
                <a:off x="2904358" y="691930"/>
                <a:ext cx="5411080" cy="94141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</m:e>
                      </m:nary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𝓻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6064D10-0046-4B62-A2C7-649449E88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358" y="691930"/>
                <a:ext cx="5411080" cy="9414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0A2543-5D01-4F75-B244-89BF612BACCB}"/>
                  </a:ext>
                </a:extLst>
              </p:cNvPr>
              <p:cNvSpPr/>
              <p:nvPr/>
            </p:nvSpPr>
            <p:spPr>
              <a:xfrm>
                <a:off x="9826223" y="3027016"/>
                <a:ext cx="1683553" cy="62299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0A2543-5D01-4F75-B244-89BF612BA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223" y="3027016"/>
                <a:ext cx="1683553" cy="6229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6A2D57-477E-A92B-DFAF-292DFD75F312}"/>
                  </a:ext>
                </a:extLst>
              </p:cNvPr>
              <p:cNvSpPr txBox="1"/>
              <p:nvPr/>
            </p:nvSpPr>
            <p:spPr>
              <a:xfrm>
                <a:off x="11114805" y="0"/>
                <a:ext cx="7970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nl-N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Extra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6A2D57-477E-A92B-DFAF-292DFD75F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805" y="0"/>
                <a:ext cx="79704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30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  <p:bldP spid="8" grpId="0"/>
      <p:bldP spid="24" grpId="0"/>
      <p:bldP spid="25" grpId="0" build="p"/>
      <p:bldP spid="13" grpId="0"/>
      <p:bldP spid="14" grpId="0"/>
      <p:bldP spid="2" grpId="0" animBg="1"/>
      <p:bldP spid="17" grpId="0"/>
      <p:bldP spid="18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How slow is </a:t>
            </a:r>
            <a:r>
              <a:rPr lang="en-US" altLang="en-US" i="1" dirty="0">
                <a:solidFill>
                  <a:srgbClr val="000066"/>
                </a:solidFill>
              </a:rPr>
              <a:t>slowly enough</a:t>
            </a:r>
            <a:r>
              <a:rPr lang="en-US" altLang="en-US" dirty="0">
                <a:solidFill>
                  <a:srgbClr val="000066"/>
                </a:solidFill>
              </a:rPr>
              <a:t>? Another approach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A4FC59DD-3766-4D0B-8987-B462F441EFD9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A1126A-35C9-43C0-A7EB-5686DCF1D2F6}"/>
                  </a:ext>
                </a:extLst>
              </p:cNvPr>
              <p:cNvSpPr/>
              <p:nvPr/>
            </p:nvSpPr>
            <p:spPr>
              <a:xfrm>
                <a:off x="713584" y="640634"/>
                <a:ext cx="4816896" cy="798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𝐉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𝐉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𝐉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𝐫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+…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A1126A-35C9-43C0-A7EB-5686DCF1D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84" y="640634"/>
                <a:ext cx="4816896" cy="7984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B6BA1A4-F8C8-45D3-B5AC-67EE7C3C3D92}"/>
                  </a:ext>
                </a:extLst>
              </p:cNvPr>
              <p:cNvSpPr/>
              <p:nvPr/>
            </p:nvSpPr>
            <p:spPr>
              <a:xfrm>
                <a:off x="614839" y="1821469"/>
                <a:ext cx="3424977" cy="890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𝐉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𝐉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𝐫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B6BA1A4-F8C8-45D3-B5AC-67EE7C3C3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39" y="1821469"/>
                <a:ext cx="3424977" cy="890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00F8CBE-EA01-4BB8-A369-56948B3D4C02}"/>
                  </a:ext>
                </a:extLst>
              </p:cNvPr>
              <p:cNvSpPr/>
              <p:nvPr/>
            </p:nvSpPr>
            <p:spPr>
              <a:xfrm>
                <a:off x="682776" y="2736647"/>
                <a:ext cx="1618392" cy="777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𝐽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00F8CBE-EA01-4BB8-A369-56948B3D4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76" y="2736647"/>
                <a:ext cx="1618392" cy="777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4E4D93F-2251-46C5-BA2E-7C99A99F628E}"/>
                  </a:ext>
                </a:extLst>
              </p:cNvPr>
              <p:cNvSpPr/>
              <p:nvPr/>
            </p:nvSpPr>
            <p:spPr>
              <a:xfrm>
                <a:off x="2348287" y="2747631"/>
                <a:ext cx="1428596" cy="777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den>
                          </m:f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4E4D93F-2251-46C5-BA2E-7C99A99F6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287" y="2747631"/>
                <a:ext cx="1428596" cy="777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178BC06-67F7-4394-9CE7-6BF48292A547}"/>
                  </a:ext>
                </a:extLst>
              </p:cNvPr>
              <p:cNvSpPr/>
              <p:nvPr/>
            </p:nvSpPr>
            <p:spPr>
              <a:xfrm>
                <a:off x="732054" y="3533561"/>
                <a:ext cx="5767644" cy="777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Suppose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𝐽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𝐽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: 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l-G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</m: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178BC06-67F7-4394-9CE7-6BF48292A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54" y="3533561"/>
                <a:ext cx="5767644" cy="777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99DBFB9-E47E-411E-A1BB-66BA10BE1879}"/>
                  </a:ext>
                </a:extLst>
              </p:cNvPr>
              <p:cNvSpPr/>
              <p:nvPr/>
            </p:nvSpPr>
            <p:spPr>
              <a:xfrm>
                <a:off x="5665176" y="3606348"/>
                <a:ext cx="1431546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0" lang="nl-NL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or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𝜔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99DBFB9-E47E-411E-A1BB-66BA10BE1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176" y="3606348"/>
                <a:ext cx="1431546" cy="6192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794BA121-79FB-489B-9430-29B4D109998A}"/>
              </a:ext>
            </a:extLst>
          </p:cNvPr>
          <p:cNvSpPr/>
          <p:nvPr/>
        </p:nvSpPr>
        <p:spPr>
          <a:xfrm>
            <a:off x="8348316" y="3690846"/>
            <a:ext cx="3381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(It is called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near zone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1ED423B-EB07-4AAF-8062-CC517B790C37}"/>
                  </a:ext>
                </a:extLst>
              </p:cNvPr>
              <p:cNvSpPr/>
              <p:nvPr/>
            </p:nvSpPr>
            <p:spPr>
              <a:xfrm>
                <a:off x="732053" y="4298780"/>
                <a:ext cx="5237213" cy="619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For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𝜈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=50 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Hz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𝓇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𝜋𝜈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1ED423B-EB07-4AAF-8062-CC517B790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53" y="4298780"/>
                <a:ext cx="5237213" cy="6192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C1821B1-3DA3-4AA0-8F43-9EA78C40DFD6}"/>
              </a:ext>
            </a:extLst>
          </p:cNvPr>
          <p:cNvSpPr/>
          <p:nvPr/>
        </p:nvSpPr>
        <p:spPr>
          <a:xfrm>
            <a:off x="732053" y="5681481"/>
            <a:ext cx="10851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 just answered a long-standing question in the course of E&amp;M: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quasistatic approximation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can be safely used for many problems which do not involve either long distances or high frequencies – as we did many times before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841507-364F-4991-B94B-2FEDBFE9788E}"/>
              </a:ext>
            </a:extLst>
          </p:cNvPr>
          <p:cNvSpPr/>
          <p:nvPr/>
        </p:nvSpPr>
        <p:spPr>
          <a:xfrm>
            <a:off x="713584" y="1371398"/>
            <a:ext cx="10851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 the Taylor series to converge, we need to request the next term be smaller than the previous one: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1F705B-A125-4B6E-904E-E227901413B6}"/>
                  </a:ext>
                </a:extLst>
              </p:cNvPr>
              <p:cNvSpPr/>
              <p:nvPr/>
            </p:nvSpPr>
            <p:spPr>
              <a:xfrm>
                <a:off x="6933634" y="3606348"/>
                <a:ext cx="1397819" cy="617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0" lang="nl-NL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or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𝓇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1F705B-A125-4B6E-904E-E22790141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634" y="3606348"/>
                <a:ext cx="1397819" cy="6172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755AA3-DDC8-4747-94BE-FED31D173F4D}"/>
                  </a:ext>
                </a:extLst>
              </p:cNvPr>
              <p:cNvSpPr/>
              <p:nvPr/>
            </p:nvSpPr>
            <p:spPr>
              <a:xfrm>
                <a:off x="732053" y="4937830"/>
                <a:ext cx="5237213" cy="737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For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𝜈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=5 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GHz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𝓇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3∙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5∙10</m:t>
                              </m:r>
                            </m:e>
                            <m:sup>
                              <m:r>
                                <a:rPr kumimoji="0" lang="nl-NL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1 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cm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755AA3-DDC8-4747-94BE-FED31D173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53" y="4937830"/>
                <a:ext cx="5237213" cy="7371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7B4F261-0211-4D46-9EF5-B6C51DB92561}"/>
              </a:ext>
            </a:extLst>
          </p:cNvPr>
          <p:cNvSpPr/>
          <p:nvPr/>
        </p:nvSpPr>
        <p:spPr>
          <a:xfrm>
            <a:off x="3948387" y="2052369"/>
            <a:ext cx="3965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This is 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quasistatic approximation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DFD681C-F299-4667-AFFF-4D1F03845CB7}"/>
                  </a:ext>
                </a:extLst>
              </p:cNvPr>
              <p:cNvSpPr/>
              <p:nvPr/>
            </p:nvSpPr>
            <p:spPr>
              <a:xfrm>
                <a:off x="3477392" y="4220322"/>
                <a:ext cx="2713095" cy="737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3∙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∙50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DFD681C-F299-4667-AFFF-4D1F03845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392" y="4220322"/>
                <a:ext cx="2713095" cy="7371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459FB2-C107-4252-BDE1-9EAB51A5C547}"/>
                  </a:ext>
                </a:extLst>
              </p:cNvPr>
              <p:cNvSpPr/>
              <p:nvPr/>
            </p:nvSpPr>
            <p:spPr>
              <a:xfrm>
                <a:off x="4574718" y="4423621"/>
                <a:ext cx="27130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6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m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459FB2-C107-4252-BDE1-9EAB51A5C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718" y="4423621"/>
                <a:ext cx="2713095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8AF00B99-DA0A-4EE9-9404-83E00C3EC625}"/>
              </a:ext>
            </a:extLst>
          </p:cNvPr>
          <p:cNvSpPr/>
          <p:nvPr/>
        </p:nvSpPr>
        <p:spPr>
          <a:xfrm>
            <a:off x="5181679" y="5128279"/>
            <a:ext cx="6737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-- quasistatic approximation doesn’t work in a computer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40C3B-A33F-A4F9-0BF5-9AAF79C97970}"/>
              </a:ext>
            </a:extLst>
          </p:cNvPr>
          <p:cNvSpPr/>
          <p:nvPr/>
        </p:nvSpPr>
        <p:spPr>
          <a:xfrm>
            <a:off x="3934522" y="2751896"/>
            <a:ext cx="7396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rate of the change of the relative change is much smaller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than the time it takes to get to the observation point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CCE7C5-2C99-744F-8276-12C828730058}"/>
                  </a:ext>
                </a:extLst>
              </p:cNvPr>
              <p:cNvSpPr txBox="1"/>
              <p:nvPr/>
            </p:nvSpPr>
            <p:spPr>
              <a:xfrm>
                <a:off x="11114805" y="0"/>
                <a:ext cx="7970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nl-N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m:t>Extra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CCE7C5-2C99-744F-8276-12C828730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805" y="0"/>
                <a:ext cx="79704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6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14" grpId="0" build="p"/>
      <p:bldP spid="15" grpId="0"/>
      <p:bldP spid="16" grpId="0"/>
      <p:bldP spid="17" grpId="0"/>
      <p:bldP spid="18" grpId="0"/>
      <p:bldP spid="19" grpId="0"/>
      <p:bldP spid="2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Scalar and vector potentials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72116" y="2954709"/>
            <a:ext cx="10692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Note that the definitions of the potentials automatically take care of </a:t>
            </a:r>
            <a:r>
              <a:rPr lang="en-US" sz="2000" b="0" dirty="0" err="1">
                <a:solidFill>
                  <a:srgbClr val="252525"/>
                </a:solidFill>
                <a:latin typeface="Times New Roman" panose="02020603050405020304" pitchFamily="18" charset="0"/>
              </a:rPr>
              <a:t>noname’s</a:t>
            </a:r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 and Faraday’s equations In fact, the potentials are defined on basis of these equations: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36059" y="3749018"/>
                <a:ext cx="8319881" cy="463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252525"/>
                    </a:solidFill>
                    <a:latin typeface="+mn-lt"/>
                  </a:rPr>
                  <a:t>Applying </a:t>
                </a:r>
                <a:r>
                  <a:rPr lang="en-US" sz="2000" b="0" i="1" dirty="0">
                    <a:solidFill>
                      <a:srgbClr val="252525"/>
                    </a:solidFill>
                    <a:latin typeface="+mn-lt"/>
                  </a:rPr>
                  <a:t>div</a:t>
                </a:r>
                <a:r>
                  <a:rPr lang="en-US" sz="2000" b="0" dirty="0">
                    <a:solidFill>
                      <a:srgbClr val="252525"/>
                    </a:solidFill>
                    <a:latin typeface="+mn-lt"/>
                  </a:rPr>
                  <a:t>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e>
                    </m:acc>
                    <m:r>
                      <a:rPr lang="en-US" sz="2000" b="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2000" b="0" dirty="0">
                    <a:latin typeface="+mn-lt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e>
                    </m:acc>
                    <m:r>
                      <a:rPr lang="en-US" sz="2000" b="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2000">
                            <a:latin typeface="Cambria Math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𝐀</m:t>
                            </m:r>
                          </m:e>
                        </m:acc>
                      </m:e>
                    </m:d>
                    <m:r>
                      <a:rPr lang="en-US" sz="2000" b="0">
                        <a:latin typeface="Cambria Math"/>
                        <a:ea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en-US" sz="2000" b="0" dirty="0">
                    <a:latin typeface="+mn-lt"/>
                  </a:rPr>
                  <a:t> (Identity #9)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059" y="3749018"/>
                <a:ext cx="8319881" cy="463012"/>
              </a:xfrm>
              <a:prstGeom prst="rect">
                <a:avLst/>
              </a:prstGeom>
              <a:blipFill>
                <a:blip r:embed="rId3"/>
                <a:stretch>
                  <a:fillRect l="-806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847218" y="4391992"/>
            <a:ext cx="2071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rgbClr val="252525"/>
                </a:solidFill>
                <a:latin typeface="+mn-lt"/>
              </a:rPr>
              <a:t>Applying </a:t>
            </a:r>
            <a:r>
              <a:rPr lang="en-US" sz="2000" b="0" i="1" dirty="0">
                <a:solidFill>
                  <a:srgbClr val="252525"/>
                </a:solidFill>
                <a:latin typeface="+mn-lt"/>
              </a:rPr>
              <a:t>curl</a:t>
            </a:r>
            <a:r>
              <a:rPr lang="en-US" sz="2000" b="0" dirty="0">
                <a:solidFill>
                  <a:srgbClr val="252525"/>
                </a:solidFill>
                <a:latin typeface="+mn-lt"/>
              </a:rPr>
              <a:t> to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778452" y="5156561"/>
                <a:ext cx="2166969" cy="74905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𝛁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b="0" i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452" y="5156561"/>
                <a:ext cx="2166969" cy="7490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756691" y="4818615"/>
                <a:ext cx="3548179" cy="462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𝛁</m:t>
                            </m:r>
                          </m:e>
                        </m:acc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en-US" sz="2000" b="0" i="1" dirty="0"/>
                  <a:t>  </a:t>
                </a:r>
                <a:r>
                  <a:rPr lang="en-US" sz="2000" b="0" dirty="0">
                    <a:latin typeface="+mn-lt"/>
                  </a:rPr>
                  <a:t>(Identity #10)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691" y="4818615"/>
                <a:ext cx="3548179" cy="462114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630382" y="4158864"/>
                <a:ext cx="5420508" cy="74905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</m:acc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b="0" i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382" y="4158864"/>
                <a:ext cx="5420508" cy="7490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9104437" y="3725743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√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63201" y="5346112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√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74465FEF-D155-4353-A635-8F954E4E188C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6277FA82-443F-480E-8FC1-3C37497B7B6E}" type="slidenum">
              <a:rPr lang="en-US" b="0" kern="0"/>
              <a:pPr/>
              <a:t>3</a:t>
            </a:fld>
            <a:endParaRPr lang="en-US" b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5307822-A7C4-485E-A2D7-DBECBCE97A32}"/>
                  </a:ext>
                </a:extLst>
              </p:cNvPr>
              <p:cNvSpPr/>
              <p:nvPr/>
            </p:nvSpPr>
            <p:spPr>
              <a:xfrm>
                <a:off x="3458476" y="2301604"/>
                <a:ext cx="1462777" cy="438390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5307822-A7C4-485E-A2D7-DBECBCE97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476" y="2301604"/>
                <a:ext cx="1462777" cy="4383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479E7D-A3E0-43FE-99C0-AED9EE6AC346}"/>
                  </a:ext>
                </a:extLst>
              </p:cNvPr>
              <p:cNvSpPr/>
              <p:nvPr/>
            </p:nvSpPr>
            <p:spPr>
              <a:xfrm>
                <a:off x="5863743" y="2146274"/>
                <a:ext cx="1951947" cy="749051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b="0" i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479E7D-A3E0-43FE-99C0-AED9EE6AC3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743" y="2146274"/>
                <a:ext cx="1951947" cy="7490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F092D9D1-1D50-4594-BA4F-86EE531E16BC}"/>
              </a:ext>
            </a:extLst>
          </p:cNvPr>
          <p:cNvSpPr/>
          <p:nvPr/>
        </p:nvSpPr>
        <p:spPr>
          <a:xfrm>
            <a:off x="97734" y="6130042"/>
            <a:ext cx="11996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Why bother with the potentials? They become more useful than the fields when charges and currents move around!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F80EDBE-7342-4B0C-A28B-3982A73F7C39}"/>
                  </a:ext>
                </a:extLst>
              </p:cNvPr>
              <p:cNvSpPr/>
              <p:nvPr/>
            </p:nvSpPr>
            <p:spPr>
              <a:xfrm>
                <a:off x="5820526" y="5215946"/>
                <a:ext cx="1928783" cy="677558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</m:acc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b="0" i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F80EDBE-7342-4B0C-A28B-3982A73F7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526" y="5215946"/>
                <a:ext cx="1928783" cy="6775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9909F2F-E06D-4E84-9FF8-F93A6FD7D66E}"/>
                  </a:ext>
                </a:extLst>
              </p:cNvPr>
              <p:cNvSpPr/>
              <p:nvPr/>
            </p:nvSpPr>
            <p:spPr>
              <a:xfrm>
                <a:off x="7587090" y="5144453"/>
                <a:ext cx="1076111" cy="74905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𝐁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b="0" i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9909F2F-E06D-4E84-9FF8-F93A6FD7D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090" y="5144453"/>
                <a:ext cx="1076111" cy="7490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7CFD886-35EB-2832-E746-9578CE277D54}"/>
                  </a:ext>
                </a:extLst>
              </p:cNvPr>
              <p:cNvSpPr/>
              <p:nvPr/>
            </p:nvSpPr>
            <p:spPr>
              <a:xfrm>
                <a:off x="3435508" y="631439"/>
                <a:ext cx="4909920" cy="145623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𝐁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𝐉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7CFD886-35EB-2832-E746-9578CE277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08" y="631439"/>
                <a:ext cx="4909920" cy="14562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9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  <p:bldP spid="19" grpId="0"/>
      <p:bldP spid="20" grpId="0"/>
      <p:bldP spid="21" grpId="0"/>
      <p:bldP spid="23" grpId="0"/>
      <p:bldP spid="24" grpId="0"/>
      <p:bldP spid="2" grpId="0"/>
      <p:bldP spid="22" grpId="0"/>
      <p:bldP spid="28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What about the other two Maxwell’s equations?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8726" y="776125"/>
                <a:ext cx="5178061" cy="8013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Let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plug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into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26" y="776125"/>
                <a:ext cx="5178061" cy="801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698663" y="769684"/>
                <a:ext cx="2867123" cy="822213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</m:acc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63" y="769684"/>
                <a:ext cx="2867123" cy="8222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484070" y="1983642"/>
                <a:ext cx="3509303" cy="72276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e>
                      </m:d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070" y="1983642"/>
                <a:ext cx="3509303" cy="722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945914" y="1617299"/>
            <a:ext cx="2709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New Poisson’s equation: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565786" y="2071679"/>
                <a:ext cx="3083289" cy="762516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786" y="2071679"/>
                <a:ext cx="3083289" cy="762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8916788" y="1648593"/>
            <a:ext cx="2214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“Scalar” Laplacian: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25582" y="2769729"/>
                <a:ext cx="7813940" cy="74815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Putting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into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𝐉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82" y="2769729"/>
                <a:ext cx="7813940" cy="7481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32857" y="3432159"/>
                <a:ext cx="5335979" cy="82920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sz="2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e>
                      </m:d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𝐉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57" y="3432159"/>
                <a:ext cx="5335979" cy="8292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958031" y="4301224"/>
                <a:ext cx="4010805" cy="46301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</m:acc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e>
                      </m:d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31" y="4301224"/>
                <a:ext cx="4010805" cy="4630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632857" y="4842531"/>
                <a:ext cx="5744403" cy="82920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𝐉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57" y="4842531"/>
                <a:ext cx="5744403" cy="829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32857" y="5664058"/>
                <a:ext cx="5744403" cy="85010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  <m:sup>
                              <m:r>
                                <a:rPr lang="en-US" sz="20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b="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𝐉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57" y="5664058"/>
                <a:ext cx="5744403" cy="8501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524000" y="4332675"/>
            <a:ext cx="1484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(Identity 11)</a:t>
            </a:r>
            <a:endParaRPr lang="en-US" sz="20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88F78A1-706D-477C-B801-F917F7747E40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6277FA82-443F-480E-8FC1-3C37497B7B6E}" type="slidenum">
              <a:rPr lang="en-US" b="0" kern="0"/>
              <a:pPr/>
              <a:t>4</a:t>
            </a:fld>
            <a:endParaRPr lang="en-US" b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7CB4F1E-9A28-4B6E-BCBE-C501C2D80D04}"/>
                  </a:ext>
                </a:extLst>
              </p:cNvPr>
              <p:cNvSpPr/>
              <p:nvPr/>
            </p:nvSpPr>
            <p:spPr>
              <a:xfrm>
                <a:off x="8442081" y="4375241"/>
                <a:ext cx="3709480" cy="211128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7CB4F1E-9A28-4B6E-BCBE-C501C2D80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081" y="4375241"/>
                <a:ext cx="3709480" cy="21112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6F1BEC2-57CC-41CB-B9D5-6A4B1FEDDE79}"/>
                  </a:ext>
                </a:extLst>
              </p:cNvPr>
              <p:cNvSpPr/>
              <p:nvPr/>
            </p:nvSpPr>
            <p:spPr>
              <a:xfrm>
                <a:off x="8120112" y="3581558"/>
                <a:ext cx="4062612" cy="805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“Vector” Laplacian: </a:t>
                </a:r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6F1BEC2-57CC-41CB-B9D5-6A4B1FEDD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112" y="3581558"/>
                <a:ext cx="4062612" cy="805092"/>
              </a:xfrm>
              <a:prstGeom prst="rect">
                <a:avLst/>
              </a:prstGeom>
              <a:blipFill>
                <a:blip r:embed="rId13"/>
                <a:stretch>
                  <a:fillRect l="-1502" t="-4545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99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15" grpId="0"/>
      <p:bldP spid="25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Scalar and vector potentials: self-reflection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795" y="2337821"/>
            <a:ext cx="8065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Two new equations contain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all</a:t>
            </a:r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 the information in Maxwell’s equations: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524000" y="4339819"/>
                <a:ext cx="9065104" cy="201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Profit!!!</a:t>
                </a: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we have reduced 6 problems (3x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+ 3x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) to 4 (1x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+ 3x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But… the new equations ARE ugly !!!</a:t>
                </a:r>
              </a:p>
              <a:p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The good news is that </a:t>
                </a:r>
                <a:r>
                  <a:rPr lang="en-US" sz="2000" b="1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the potentials are not defined uniquely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so that we can impose </a:t>
                </a:r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extra conditions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to simplify the equations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These are called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gauge transformations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339819"/>
                <a:ext cx="9065104" cy="2015552"/>
              </a:xfrm>
              <a:prstGeom prst="rect">
                <a:avLst/>
              </a:prstGeom>
              <a:blipFill>
                <a:blip r:embed="rId3"/>
                <a:stretch>
                  <a:fillRect l="-672" b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5FBB5AC-3003-4B00-8FED-557065CA1144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6277FA82-443F-480E-8FC1-3C37497B7B6E}" type="slidenum">
              <a:rPr lang="en-US" b="0" kern="0"/>
              <a:pPr/>
              <a:t>5</a:t>
            </a:fld>
            <a:endParaRPr lang="en-US" b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9EE8290-83A0-42F9-8B8E-77F14A68A999}"/>
                  </a:ext>
                </a:extLst>
              </p:cNvPr>
              <p:cNvSpPr/>
              <p:nvPr/>
            </p:nvSpPr>
            <p:spPr>
              <a:xfrm>
                <a:off x="4049483" y="731227"/>
                <a:ext cx="3509303" cy="72276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e>
                      </m:d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9EE8290-83A0-42F9-8B8E-77F14A68A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3" y="731227"/>
                <a:ext cx="3509303" cy="722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50B14B-A836-4B2C-9D9C-9F0F956EF3B2}"/>
                  </a:ext>
                </a:extLst>
              </p:cNvPr>
              <p:cNvSpPr/>
              <p:nvPr/>
            </p:nvSpPr>
            <p:spPr>
              <a:xfrm>
                <a:off x="2721192" y="1464022"/>
                <a:ext cx="5744403" cy="85010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  <m:sup>
                              <m:r>
                                <a:rPr lang="en-US" sz="20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𝐉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50B14B-A836-4B2C-9D9C-9F0F956EF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92" y="1464022"/>
                <a:ext cx="5744403" cy="850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62D5670-A2B1-46D7-9A00-30DB804FDDF2}"/>
              </a:ext>
            </a:extLst>
          </p:cNvPr>
          <p:cNvSpPr txBox="1"/>
          <p:nvPr/>
        </p:nvSpPr>
        <p:spPr>
          <a:xfrm>
            <a:off x="320512" y="2751652"/>
            <a:ext cx="11136919" cy="1464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• The potentials are </a:t>
            </a:r>
            <a:r>
              <a:rPr lang="en-US" sz="2000" b="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defined </a:t>
            </a:r>
            <a:r>
              <a:rPr lang="en-US" sz="2000" b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on basis of </a:t>
            </a:r>
            <a:r>
              <a:rPr lang="en-US" sz="2000" b="0" dirty="0" err="1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noname</a:t>
            </a:r>
            <a:r>
              <a:rPr lang="en-US" sz="2000" b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and Faraday’s equations so these two are automatically taken care of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0" dirty="0">
                <a:ea typeface="Times New Roman" panose="02020603050405020304" pitchFamily="18" charset="0"/>
                <a:cs typeface="Calibri" panose="020F0502020204030204" pitchFamily="34" charset="0"/>
              </a:rPr>
              <a:t>• </a:t>
            </a:r>
            <a:r>
              <a:rPr lang="en-US" sz="2000" b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The other two Maxwell’s equations (Gauss’ and Ampère-Maxwell’s laws) recast into the two equations</a:t>
            </a:r>
            <a:r>
              <a:rPr lang="en-US" sz="2000" b="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above</a:t>
            </a:r>
            <a:endParaRPr lang="en-US" sz="2000" b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9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Gauge transformations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940380" y="2692843"/>
                <a:ext cx="3465609" cy="75450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380" y="2692843"/>
                <a:ext cx="3465609" cy="7545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44797" y="2142354"/>
                <a:ext cx="11168743" cy="1629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For any scalar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en-US" sz="2000" b="0" dirty="0">
                        <a:solidFill>
                          <a:srgbClr val="252525"/>
                        </a:solidFill>
                        <a:latin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b="0" i="1" dirty="0" smtClean="0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252525"/>
                            </a:solidFill>
                            <a:latin typeface="Times New Roman" panose="02020603050405020304" pitchFamily="18" charset="0"/>
                          </a:rPr>
                          <m:t>r</m:t>
                        </m:r>
                      </m:e>
                    </m:acc>
                    <m:r>
                      <m:rPr>
                        <m:nor/>
                      </m:rPr>
                      <a:rPr lang="en-US" sz="2000" b="0" dirty="0">
                        <a:solidFill>
                          <a:srgbClr val="252525"/>
                        </a:solidFill>
                        <a:latin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b="0" i="1" dirty="0">
                        <a:solidFill>
                          <a:srgbClr val="252525"/>
                        </a:solidFill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000" b="0" dirty="0">
                        <a:solidFill>
                          <a:srgbClr val="252525"/>
                        </a:solidFill>
                        <a:latin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, we can add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and simultaneously subtract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from </a:t>
                </a:r>
                <a:r>
                  <a:rPr lang="en-US" sz="2000" b="0" i="1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V:</a:t>
                </a: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algn="l">
                  <a:spcAft>
                    <a:spcPts val="600"/>
                  </a:spcAft>
                </a:pPr>
                <a:endParaRPr lang="en-US" sz="2000" b="0" dirty="0">
                  <a:solidFill>
                    <a:srgbClr val="252525"/>
                  </a:solidFill>
                  <a:latin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endParaRPr lang="en-US" sz="2000" b="0" dirty="0">
                  <a:solidFill>
                    <a:srgbClr val="252525"/>
                  </a:solidFill>
                  <a:latin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and this operation will not affect the physical quantities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97" y="2142354"/>
                <a:ext cx="11168743" cy="1629933"/>
              </a:xfrm>
              <a:prstGeom prst="rect">
                <a:avLst/>
              </a:prstGeom>
              <a:blipFill>
                <a:blip r:embed="rId4"/>
                <a:stretch>
                  <a:fillRect l="-600" t="-1493" b="-559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19555" y="4534130"/>
                <a:ext cx="1739146" cy="43839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𝐁</m:t>
                              </m:r>
                            </m:e>
                          </m:acc>
                        </m:e>
                        <m:sup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e>
                        <m:sup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55" y="4534130"/>
                <a:ext cx="1739146" cy="438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21850" y="4935464"/>
                <a:ext cx="2073977" cy="74905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</m:e>
                        <m:sup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b="0" i="1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50" y="4935464"/>
                <a:ext cx="2073977" cy="7490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024310" y="4048582"/>
            <a:ext cx="8363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b="0" u="sng" dirty="0">
                <a:solidFill>
                  <a:srgbClr val="252525"/>
                </a:solidFill>
                <a:latin typeface="Times New Roman" panose="02020603050405020304" pitchFamily="18" charset="0"/>
              </a:rPr>
              <a:t>Proof: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8037" y="5966427"/>
            <a:ext cx="8363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General proof: Section 10.1.2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D6D343E-0153-433D-9465-EA48DC4A7E1E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6277FA82-443F-480E-8FC1-3C37497B7B6E}" type="slidenum">
              <a:rPr lang="en-US" b="0" kern="0"/>
              <a:pPr/>
              <a:t>6</a:t>
            </a:fld>
            <a:endParaRPr lang="en-US" b="0" kern="0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128871B-B5C7-4666-AAC9-32F53B0073EA}"/>
              </a:ext>
            </a:extLst>
          </p:cNvPr>
          <p:cNvSpPr/>
          <p:nvPr/>
        </p:nvSpPr>
        <p:spPr bwMode="auto">
          <a:xfrm>
            <a:off x="4630654" y="5734274"/>
            <a:ext cx="1594685" cy="315167"/>
          </a:xfrm>
          <a:custGeom>
            <a:avLst/>
            <a:gdLst>
              <a:gd name="connsiteX0" fmla="*/ 54260 w 1594685"/>
              <a:gd name="connsiteY0" fmla="*/ 55984 h 315167"/>
              <a:gd name="connsiteX1" fmla="*/ 166227 w 1594685"/>
              <a:gd name="connsiteY1" fmla="*/ 298580 h 315167"/>
              <a:gd name="connsiteX2" fmla="*/ 1444521 w 1594685"/>
              <a:gd name="connsiteY2" fmla="*/ 261257 h 315167"/>
              <a:gd name="connsiteX3" fmla="*/ 1519166 w 1594685"/>
              <a:gd name="connsiteY3" fmla="*/ 0 h 31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685" h="315167">
                <a:moveTo>
                  <a:pt x="54260" y="55984"/>
                </a:moveTo>
                <a:cubicBezTo>
                  <a:pt x="-5612" y="160176"/>
                  <a:pt x="-65483" y="264368"/>
                  <a:pt x="166227" y="298580"/>
                </a:cubicBezTo>
                <a:cubicBezTo>
                  <a:pt x="397937" y="332792"/>
                  <a:pt x="1219031" y="311020"/>
                  <a:pt x="1444521" y="261257"/>
                </a:cubicBezTo>
                <a:cubicBezTo>
                  <a:pt x="1670011" y="211494"/>
                  <a:pt x="1594588" y="105747"/>
                  <a:pt x="1519166" y="0"/>
                </a:cubicBezTo>
              </a:path>
            </a:pathLst>
          </a:custGeom>
          <a:noFill/>
          <a:ln w="28575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C3FAC1-18A8-455E-82FD-B2F97F6CC66A}"/>
              </a:ext>
            </a:extLst>
          </p:cNvPr>
          <p:cNvSpPr/>
          <p:nvPr/>
        </p:nvSpPr>
        <p:spPr>
          <a:xfrm>
            <a:off x="996972" y="1538531"/>
            <a:ext cx="6856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Gauge transformations theorem: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CBC285-F546-4652-AE8F-93ACF0DF387F}"/>
                  </a:ext>
                </a:extLst>
              </p:cNvPr>
              <p:cNvSpPr/>
              <p:nvPr/>
            </p:nvSpPr>
            <p:spPr>
              <a:xfrm>
                <a:off x="2500391" y="4521601"/>
                <a:ext cx="2130264" cy="43839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CBC285-F546-4652-AE8F-93ACF0DF3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91" y="4521601"/>
                <a:ext cx="2130264" cy="4383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66519F4-FB18-48DA-9304-1B59C575C869}"/>
                  </a:ext>
                </a:extLst>
              </p:cNvPr>
              <p:cNvSpPr/>
              <p:nvPr/>
            </p:nvSpPr>
            <p:spPr>
              <a:xfrm>
                <a:off x="4512458" y="4506070"/>
                <a:ext cx="3115855" cy="46211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/>
                              <a:ea typeface="Cambria Math" panose="02040503050406030204" pitchFamily="18" charset="0"/>
                            </a:rPr>
                            <m:t>𝑟𝑢𝑙𝑒</m:t>
                          </m:r>
                          <m:r>
                            <a:rPr lang="en-US" sz="2000" b="0" i="1">
                              <a:latin typeface="Cambria Math"/>
                              <a:ea typeface="Cambria Math" panose="02040503050406030204" pitchFamily="18" charset="0"/>
                            </a:rPr>
                            <m:t> #10: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</m:acc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66519F4-FB18-48DA-9304-1B59C575C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458" y="4506070"/>
                <a:ext cx="3115855" cy="4621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3D0BC59-D685-44A1-8E29-CB2539EF46AE}"/>
                  </a:ext>
                </a:extLst>
              </p:cNvPr>
              <p:cNvSpPr/>
              <p:nvPr/>
            </p:nvSpPr>
            <p:spPr>
              <a:xfrm>
                <a:off x="7355873" y="4502556"/>
                <a:ext cx="1647275" cy="43839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3D0BC59-D685-44A1-8E29-CB2539EF4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873" y="4502556"/>
                <a:ext cx="1647275" cy="4383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FF47374-8CC2-4927-B6B9-E96C34F13A7A}"/>
                  </a:ext>
                </a:extLst>
              </p:cNvPr>
              <p:cNvSpPr/>
              <p:nvPr/>
            </p:nvSpPr>
            <p:spPr>
              <a:xfrm>
                <a:off x="3046107" y="4922418"/>
                <a:ext cx="3580061" cy="74905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FF47374-8CC2-4927-B6B9-E96C34F13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107" y="4922418"/>
                <a:ext cx="3580061" cy="7490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5EC5306-5BE9-43C9-88E3-F917C871C47C}"/>
                  </a:ext>
                </a:extLst>
              </p:cNvPr>
              <p:cNvSpPr/>
              <p:nvPr/>
            </p:nvSpPr>
            <p:spPr>
              <a:xfrm>
                <a:off x="6407512" y="4928941"/>
                <a:ext cx="1803659" cy="74905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5EC5306-5BE9-43C9-88E3-F917C871C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512" y="4928941"/>
                <a:ext cx="1803659" cy="7490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0FFFD04-C049-407A-976F-46DA127D16DE}"/>
                  </a:ext>
                </a:extLst>
              </p:cNvPr>
              <p:cNvSpPr/>
              <p:nvPr/>
            </p:nvSpPr>
            <p:spPr>
              <a:xfrm>
                <a:off x="8335894" y="4506164"/>
                <a:ext cx="1647275" cy="43839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0FFFD04-C049-407A-976F-46DA127D1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894" y="4506164"/>
                <a:ext cx="1647275" cy="4383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7DD0FFA-2B23-469F-A342-89BBDE60C783}"/>
                  </a:ext>
                </a:extLst>
              </p:cNvPr>
              <p:cNvSpPr/>
              <p:nvPr/>
            </p:nvSpPr>
            <p:spPr>
              <a:xfrm>
                <a:off x="7872878" y="5122922"/>
                <a:ext cx="734281" cy="43749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7DD0FFA-2B23-469F-A342-89BBDE60C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878" y="5122922"/>
                <a:ext cx="734281" cy="4374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549552B-6BC6-2BDD-7D64-1096324E7D82}"/>
              </a:ext>
            </a:extLst>
          </p:cNvPr>
          <p:cNvSpPr/>
          <p:nvPr/>
        </p:nvSpPr>
        <p:spPr>
          <a:xfrm>
            <a:off x="1024310" y="963741"/>
            <a:ext cx="6856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</a:rPr>
              <a:t>Potentials are not defined uniquely!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96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7" grpId="0"/>
      <p:bldP spid="20" grpId="0"/>
      <p:bldP spid="21" grpId="0"/>
      <p:bldP spid="22" grpId="0"/>
      <p:bldP spid="2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The Coulomb gauge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7214" y="830727"/>
            <a:ext cx="7694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In magnetostatics, we picked                    (aka the Coulomb gauge) 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99686" y="818213"/>
                <a:ext cx="2797552" cy="43839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86" y="818213"/>
                <a:ext cx="2797552" cy="4383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621" y="1368132"/>
                <a:ext cx="6803000" cy="72981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e>
                      </m:d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2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became</m:t>
                      </m:r>
                      <m:r>
                        <a:rPr lang="en-US" sz="2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Poisson</m:t>
                          </m:r>
                        </m:e>
                        <m:sup>
                          <m:r>
                            <a:rPr lang="en-US" sz="2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equation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1" y="1368132"/>
                <a:ext cx="6803000" cy="729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03201" y="2331317"/>
                <a:ext cx="3737582" cy="8996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dirty="0">
                                  <a:solidFill>
                                    <a:srgbClr val="25252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252525"/>
                                  </a:solidFill>
                                  <a:latin typeface="Times New Roman" panose="02020603050405020304" pitchFamily="18" charset="0"/>
                                </a:rPr>
                                <m:t>r</m:t>
                              </m:r>
                            </m:e>
                          </m:acc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b="1" i="1" dirty="0">
                                              <a:solidFill>
                                                <a:srgbClr val="252525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2000" b="1" dirty="0">
                                              <a:solidFill>
                                                <a:srgbClr val="252525"/>
                                              </a:solidFill>
                                              <a:latin typeface="Times New Roman" panose="02020603050405020304" pitchFamily="18" charset="0"/>
                                            </a:rPr>
                                            <m:t>r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201" y="2331317"/>
                <a:ext cx="3737582" cy="899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2446" y="2539930"/>
                <a:ext cx="44241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We already know the solution (Ch.2.3):</a:t>
                </a:r>
              </a:p>
              <a:p>
                <a:pPr algn="l"/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(assuming that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2000" b="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/>
                      </a:rPr>
                      <m:t>0)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6" y="2539930"/>
                <a:ext cx="4424129" cy="707886"/>
              </a:xfrm>
              <a:prstGeom prst="rect">
                <a:avLst/>
              </a:prstGeom>
              <a:blipFill>
                <a:blip r:embed="rId6"/>
                <a:stretch>
                  <a:fillRect l="-1377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4883" y="1397306"/>
                <a:ext cx="1674536" cy="722762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883" y="1397306"/>
                <a:ext cx="1674536" cy="7227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3171" y="3305818"/>
                <a:ext cx="8221836" cy="170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There is </a:t>
                </a:r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 very peculiar thing </a:t>
                </a: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about the scalar potential in the Coulomb gauge:</a:t>
                </a:r>
              </a:p>
              <a:p>
                <a:pPr algn="l"/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it is determined at 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dirty="0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252525"/>
                            </a:solidFill>
                            <a:latin typeface="Times New Roman" panose="02020603050405020304" pitchFamily="18" charset="0"/>
                          </a:rPr>
                          <m:t>r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by the distribution of charge </a:t>
                </a:r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right now</a:t>
                </a:r>
                <a:r>
                  <a:rPr lang="en-US" sz="2000" b="0" dirty="0">
                    <a:latin typeface="Times New Roman" panose="02020603050405020304" pitchFamily="18" charset="0"/>
                  </a:rPr>
                  <a:t> (i.e. at the time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b="0" dirty="0">
                    <a:latin typeface="Times New Roman" panose="02020603050405020304" pitchFamily="18" charset="0"/>
                  </a:rPr>
                  <a:t>) </a:t>
                </a: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- but no message travels faster than </a:t>
                </a:r>
                <a:r>
                  <a:rPr lang="en-US" sz="2000" b="0" i="1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!</a:t>
                </a:r>
              </a:p>
              <a:p>
                <a:pPr algn="l"/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The point is that </a:t>
                </a:r>
                <a:r>
                  <a:rPr lang="en-US" sz="2000" b="0" i="1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by itself is not a physically measurable quantity but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is,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involves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as well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71" y="3305818"/>
                <a:ext cx="8221836" cy="1706878"/>
              </a:xfrm>
              <a:prstGeom prst="rect">
                <a:avLst/>
              </a:prstGeom>
              <a:blipFill>
                <a:blip r:embed="rId8"/>
                <a:stretch>
                  <a:fillRect l="-741" t="-1786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162292" y="5048488"/>
                <a:ext cx="8621711" cy="85010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with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𝛁</m:t>
                              </m:r>
                            </m:e>
                            <m:sup>
                              <m:r>
                                <a:rPr lang="en-US" sz="20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𝐉</m:t>
                          </m:r>
                        </m:e>
                      </m:acc>
                    </m:oMath>
                  </m:oMathPara>
                </a14:m>
                <a:endParaRPr lang="en-US" sz="2000" b="0" i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292" y="5048488"/>
                <a:ext cx="8621711" cy="8501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B2A6D550-15D2-4442-8055-27EC32362D42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6277FA82-443F-480E-8FC1-3C37497B7B6E}" type="slidenum">
              <a:rPr lang="en-US" b="0" kern="0"/>
              <a:pPr/>
              <a:t>7</a:t>
            </a:fld>
            <a:endParaRPr lang="en-US" b="0" kern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A8500A2-C566-40BA-805E-A2D643A38FE4}"/>
              </a:ext>
            </a:extLst>
          </p:cNvPr>
          <p:cNvSpPr/>
          <p:nvPr/>
        </p:nvSpPr>
        <p:spPr bwMode="auto">
          <a:xfrm>
            <a:off x="8470304" y="2059686"/>
            <a:ext cx="2723982" cy="3204334"/>
          </a:xfrm>
          <a:custGeom>
            <a:avLst/>
            <a:gdLst>
              <a:gd name="connsiteX0" fmla="*/ 1046531 w 2723982"/>
              <a:gd name="connsiteY0" fmla="*/ 27890 h 3204334"/>
              <a:gd name="connsiteX1" fmla="*/ 579806 w 2723982"/>
              <a:gd name="connsiteY1" fmla="*/ 151715 h 3204334"/>
              <a:gd name="connsiteX2" fmla="*/ 332156 w 2723982"/>
              <a:gd name="connsiteY2" fmla="*/ 332690 h 3204334"/>
              <a:gd name="connsiteX3" fmla="*/ 27356 w 2723982"/>
              <a:gd name="connsiteY3" fmla="*/ 923240 h 3204334"/>
              <a:gd name="connsiteX4" fmla="*/ 17831 w 2723982"/>
              <a:gd name="connsiteY4" fmla="*/ 1447115 h 3204334"/>
              <a:gd name="connsiteX5" fmla="*/ 55931 w 2723982"/>
              <a:gd name="connsiteY5" fmla="*/ 2590115 h 3204334"/>
              <a:gd name="connsiteX6" fmla="*/ 360731 w 2723982"/>
              <a:gd name="connsiteY6" fmla="*/ 3161615 h 3204334"/>
              <a:gd name="connsiteX7" fmla="*/ 1056056 w 2723982"/>
              <a:gd name="connsiteY7" fmla="*/ 3133040 h 3204334"/>
              <a:gd name="connsiteX8" fmla="*/ 1446581 w 2723982"/>
              <a:gd name="connsiteY8" fmla="*/ 2894915 h 3204334"/>
              <a:gd name="connsiteX9" fmla="*/ 1913306 w 2723982"/>
              <a:gd name="connsiteY9" fmla="*/ 2609165 h 3204334"/>
              <a:gd name="connsiteX10" fmla="*/ 2465756 w 2723982"/>
              <a:gd name="connsiteY10" fmla="*/ 2180540 h 3204334"/>
              <a:gd name="connsiteX11" fmla="*/ 2722931 w 2723982"/>
              <a:gd name="connsiteY11" fmla="*/ 1456640 h 3204334"/>
              <a:gd name="connsiteX12" fmla="*/ 2541956 w 2723982"/>
              <a:gd name="connsiteY12" fmla="*/ 647015 h 3204334"/>
              <a:gd name="connsiteX13" fmla="*/ 2189531 w 2723982"/>
              <a:gd name="connsiteY13" fmla="*/ 256490 h 3204334"/>
              <a:gd name="connsiteX14" fmla="*/ 1703756 w 2723982"/>
              <a:gd name="connsiteY14" fmla="*/ 18365 h 3204334"/>
              <a:gd name="connsiteX15" fmla="*/ 1322756 w 2723982"/>
              <a:gd name="connsiteY15" fmla="*/ 18365 h 3204334"/>
              <a:gd name="connsiteX16" fmla="*/ 1046531 w 2723982"/>
              <a:gd name="connsiteY16" fmla="*/ 27890 h 320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23982" h="3204334">
                <a:moveTo>
                  <a:pt x="1046531" y="27890"/>
                </a:moveTo>
                <a:cubicBezTo>
                  <a:pt x="922706" y="50115"/>
                  <a:pt x="698868" y="100915"/>
                  <a:pt x="579806" y="151715"/>
                </a:cubicBezTo>
                <a:cubicBezTo>
                  <a:pt x="460744" y="202515"/>
                  <a:pt x="424231" y="204103"/>
                  <a:pt x="332156" y="332690"/>
                </a:cubicBezTo>
                <a:cubicBezTo>
                  <a:pt x="240081" y="461277"/>
                  <a:pt x="79743" y="737503"/>
                  <a:pt x="27356" y="923240"/>
                </a:cubicBezTo>
                <a:cubicBezTo>
                  <a:pt x="-25032" y="1108978"/>
                  <a:pt x="13069" y="1169303"/>
                  <a:pt x="17831" y="1447115"/>
                </a:cubicBezTo>
                <a:cubicBezTo>
                  <a:pt x="22593" y="1724927"/>
                  <a:pt x="-1219" y="2304365"/>
                  <a:pt x="55931" y="2590115"/>
                </a:cubicBezTo>
                <a:cubicBezTo>
                  <a:pt x="113081" y="2875865"/>
                  <a:pt x="194044" y="3071128"/>
                  <a:pt x="360731" y="3161615"/>
                </a:cubicBezTo>
                <a:cubicBezTo>
                  <a:pt x="527418" y="3252102"/>
                  <a:pt x="875081" y="3177490"/>
                  <a:pt x="1056056" y="3133040"/>
                </a:cubicBezTo>
                <a:cubicBezTo>
                  <a:pt x="1237031" y="3088590"/>
                  <a:pt x="1446581" y="2894915"/>
                  <a:pt x="1446581" y="2894915"/>
                </a:cubicBezTo>
                <a:cubicBezTo>
                  <a:pt x="1589456" y="2807603"/>
                  <a:pt x="1743444" y="2728227"/>
                  <a:pt x="1913306" y="2609165"/>
                </a:cubicBezTo>
                <a:cubicBezTo>
                  <a:pt x="2083168" y="2490103"/>
                  <a:pt x="2330819" y="2372627"/>
                  <a:pt x="2465756" y="2180540"/>
                </a:cubicBezTo>
                <a:cubicBezTo>
                  <a:pt x="2600693" y="1988453"/>
                  <a:pt x="2710231" y="1712227"/>
                  <a:pt x="2722931" y="1456640"/>
                </a:cubicBezTo>
                <a:cubicBezTo>
                  <a:pt x="2735631" y="1201053"/>
                  <a:pt x="2630856" y="847040"/>
                  <a:pt x="2541956" y="647015"/>
                </a:cubicBezTo>
                <a:cubicBezTo>
                  <a:pt x="2453056" y="446990"/>
                  <a:pt x="2329231" y="361265"/>
                  <a:pt x="2189531" y="256490"/>
                </a:cubicBezTo>
                <a:cubicBezTo>
                  <a:pt x="2049831" y="151715"/>
                  <a:pt x="1848218" y="58052"/>
                  <a:pt x="1703756" y="18365"/>
                </a:cubicBezTo>
                <a:cubicBezTo>
                  <a:pt x="1559294" y="-21322"/>
                  <a:pt x="1437056" y="15190"/>
                  <a:pt x="1322756" y="18365"/>
                </a:cubicBezTo>
                <a:cubicBezTo>
                  <a:pt x="1208456" y="21540"/>
                  <a:pt x="1170356" y="5665"/>
                  <a:pt x="1046531" y="278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63F97A-D89D-4C67-A4D9-BF03EF275DCA}"/>
              </a:ext>
            </a:extLst>
          </p:cNvPr>
          <p:cNvGrpSpPr/>
          <p:nvPr/>
        </p:nvGrpSpPr>
        <p:grpSpPr>
          <a:xfrm>
            <a:off x="9334500" y="3622999"/>
            <a:ext cx="453862" cy="395783"/>
            <a:chOff x="9715500" y="1352550"/>
            <a:chExt cx="453862" cy="39578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8D5A201-7316-431A-BEA3-64F8B8337934}"/>
                </a:ext>
              </a:extLst>
            </p:cNvPr>
            <p:cNvSpPr/>
            <p:nvPr/>
          </p:nvSpPr>
          <p:spPr bwMode="auto">
            <a:xfrm>
              <a:off x="9715500" y="1514475"/>
              <a:ext cx="314325" cy="228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D810FB60-9B3A-419D-929B-D4E1E15F146F}"/>
                </a:ext>
              </a:extLst>
            </p:cNvPr>
            <p:cNvSpPr/>
            <p:nvPr/>
          </p:nvSpPr>
          <p:spPr bwMode="auto">
            <a:xfrm>
              <a:off x="9715500" y="1352550"/>
              <a:ext cx="428625" cy="161926"/>
            </a:xfrm>
            <a:prstGeom prst="parallelogram">
              <a:avLst>
                <a:gd name="adj" fmla="val 77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2DEF5483-5A17-4A7F-B3C1-FA3E7C9C3F59}"/>
                </a:ext>
              </a:extLst>
            </p:cNvPr>
            <p:cNvSpPr/>
            <p:nvPr/>
          </p:nvSpPr>
          <p:spPr bwMode="auto">
            <a:xfrm rot="18450549">
              <a:off x="9908756" y="1487728"/>
              <a:ext cx="378635" cy="142576"/>
            </a:xfrm>
            <a:prstGeom prst="parallelogram">
              <a:avLst>
                <a:gd name="adj" fmla="val 11975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291AB46-8439-4E38-996C-F40F9E33CDF5}"/>
                  </a:ext>
                </a:extLst>
              </p:cNvPr>
              <p:cNvSpPr/>
              <p:nvPr/>
            </p:nvSpPr>
            <p:spPr>
              <a:xfrm>
                <a:off x="8746257" y="3581630"/>
                <a:ext cx="708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291AB46-8439-4E38-996C-F40F9E33C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257" y="3581630"/>
                <a:ext cx="708399" cy="461665"/>
              </a:xfrm>
              <a:prstGeom prst="rect">
                <a:avLst/>
              </a:prstGeom>
              <a:blipFill>
                <a:blip r:embed="rId10"/>
                <a:stretch>
                  <a:fillRect l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E90F364-4AFD-426D-9504-704EE4BF3656}"/>
                  </a:ext>
                </a:extLst>
              </p:cNvPr>
              <p:cNvSpPr/>
              <p:nvPr/>
            </p:nvSpPr>
            <p:spPr>
              <a:xfrm>
                <a:off x="10076692" y="2536600"/>
                <a:ext cx="507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𝓻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E90F364-4AFD-426D-9504-704EE4BF3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692" y="2536600"/>
                <a:ext cx="50770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7F5EA3C-7007-4000-AB98-2C40FF5FBC30}"/>
                  </a:ext>
                </a:extLst>
              </p:cNvPr>
              <p:cNvSpPr/>
              <p:nvPr/>
            </p:nvSpPr>
            <p:spPr>
              <a:xfrm>
                <a:off x="9597563" y="4318733"/>
                <a:ext cx="4987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b="0" i="1" dirty="0">
                                  <a:solidFill>
                                    <a:srgbClr val="25252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252525"/>
                                  </a:solidFill>
                                  <a:latin typeface="Times New Roman" panose="02020603050405020304" pitchFamily="18" charset="0"/>
                                </a:rPr>
                                <m:t>r</m:t>
                              </m:r>
                            </m:e>
                          </m:acc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7F5EA3C-7007-4000-AB98-2C40FF5FB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563" y="4318733"/>
                <a:ext cx="498791" cy="461665"/>
              </a:xfrm>
              <a:prstGeom prst="rect">
                <a:avLst/>
              </a:prstGeom>
              <a:blipFill>
                <a:blip r:embed="rId12"/>
                <a:stretch>
                  <a:fillRect t="-18421" r="-2317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FF88D82-3518-4998-9781-734E65A4035E}"/>
                  </a:ext>
                </a:extLst>
              </p:cNvPr>
              <p:cNvSpPr/>
              <p:nvPr/>
            </p:nvSpPr>
            <p:spPr>
              <a:xfrm>
                <a:off x="11363766" y="3483658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FF88D82-3518-4998-9781-734E65A40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766" y="3483658"/>
                <a:ext cx="415498" cy="461665"/>
              </a:xfrm>
              <a:prstGeom prst="rect">
                <a:avLst/>
              </a:prstGeom>
              <a:blipFill>
                <a:blip r:embed="rId13"/>
                <a:stretch>
                  <a:fillRect l="-5882" t="-19737" r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BD55D63-0082-41FB-AA1A-CFADB4AEB092}"/>
              </a:ext>
            </a:extLst>
          </p:cNvPr>
          <p:cNvCxnSpPr/>
          <p:nvPr/>
        </p:nvCxnSpPr>
        <p:spPr bwMode="auto">
          <a:xfrm flipV="1">
            <a:off x="9535886" y="2006082"/>
            <a:ext cx="1978090" cy="185679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1D0B856-FA7B-4217-9FF2-1E060965832B}"/>
              </a:ext>
            </a:extLst>
          </p:cNvPr>
          <p:cNvCxnSpPr/>
          <p:nvPr/>
        </p:nvCxnSpPr>
        <p:spPr bwMode="auto">
          <a:xfrm flipH="1" flipV="1">
            <a:off x="9514114" y="3881535"/>
            <a:ext cx="1534887" cy="132805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75FCBE-9591-4F61-B00F-A739D04EF333}"/>
              </a:ext>
            </a:extLst>
          </p:cNvPr>
          <p:cNvCxnSpPr/>
          <p:nvPr/>
        </p:nvCxnSpPr>
        <p:spPr bwMode="auto">
          <a:xfrm flipV="1">
            <a:off x="11039540" y="2009192"/>
            <a:ext cx="510203" cy="31446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086A3DF-4985-4A37-8A32-8AECAA102972}"/>
                  </a:ext>
                </a:extLst>
              </p:cNvPr>
              <p:cNvSpPr/>
              <p:nvPr/>
            </p:nvSpPr>
            <p:spPr>
              <a:xfrm>
                <a:off x="11344498" y="1497792"/>
                <a:ext cx="5037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086A3DF-4985-4A37-8A32-8AECAA102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498" y="1497792"/>
                <a:ext cx="503791" cy="461665"/>
              </a:xfrm>
              <a:prstGeom prst="rect">
                <a:avLst/>
              </a:prstGeom>
              <a:blipFill>
                <a:blip r:embed="rId15"/>
                <a:stretch>
                  <a:fillRect l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EC3A1A6-54E7-48A4-A8F3-411231D6ADBD}"/>
                  </a:ext>
                </a:extLst>
              </p:cNvPr>
              <p:cNvSpPr/>
              <p:nvPr/>
            </p:nvSpPr>
            <p:spPr>
              <a:xfrm>
                <a:off x="341970" y="5882111"/>
                <a:ext cx="9780183" cy="783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Whereas </a:t>
                </a:r>
                <a:r>
                  <a:rPr lang="en-US" sz="2000" b="0" i="1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instantaneously reflects all changes in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, the combination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acc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sz="2000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does not</a:t>
                </a:r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 will change only after sufficient time has elapsed for the "news" to arrive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EC3A1A6-54E7-48A4-A8F3-411231D6A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70" y="5882111"/>
                <a:ext cx="9780183" cy="783548"/>
              </a:xfrm>
              <a:prstGeom prst="rect">
                <a:avLst/>
              </a:prstGeom>
              <a:blipFill>
                <a:blip r:embed="rId16"/>
                <a:stretch>
                  <a:fillRect l="-623" r="-249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CACB458-E9BE-4AB8-8B17-60B22DCF88D9}"/>
                  </a:ext>
                </a:extLst>
              </p:cNvPr>
              <p:cNvSpPr/>
              <p:nvPr/>
            </p:nvSpPr>
            <p:spPr>
              <a:xfrm>
                <a:off x="10974579" y="5106507"/>
                <a:ext cx="4829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CACB458-E9BE-4AB8-8B17-60B22DCF8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579" y="5106507"/>
                <a:ext cx="482953" cy="461665"/>
              </a:xfrm>
              <a:prstGeom prst="rect">
                <a:avLst/>
              </a:prstGeom>
              <a:blipFill>
                <a:blip r:embed="rId17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50975E1-BC39-49A1-9398-F88FFBD1765B}"/>
                  </a:ext>
                </a:extLst>
              </p:cNvPr>
              <p:cNvSpPr/>
              <p:nvPr/>
            </p:nvSpPr>
            <p:spPr>
              <a:xfrm>
                <a:off x="10756346" y="5469524"/>
                <a:ext cx="14023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𝓻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000" b="0" i="1" dirty="0">
                                  <a:solidFill>
                                    <a:srgbClr val="25252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252525"/>
                                  </a:solidFill>
                                  <a:latin typeface="Times New Roman" panose="02020603050405020304" pitchFamily="18" charset="0"/>
                                </a:rPr>
                                <m:t>r</m:t>
                              </m:r>
                            </m:e>
                          </m:acc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50975E1-BC39-49A1-9398-F88FFBD17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346" y="5469524"/>
                <a:ext cx="1402372" cy="400110"/>
              </a:xfrm>
              <a:prstGeom prst="rect">
                <a:avLst/>
              </a:prstGeom>
              <a:blipFill>
                <a:blip r:embed="rId18"/>
                <a:stretch>
                  <a:fillRect t="-19697" r="-1428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3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3" grpId="0" build="p"/>
      <p:bldP spid="14" grpId="0"/>
      <p:bldP spid="30" grpId="0" animBg="1"/>
      <p:bldP spid="35" grpId="0"/>
      <p:bldP spid="36" grpId="0"/>
      <p:bldP spid="37" grpId="0"/>
      <p:bldP spid="38" grpId="0"/>
      <p:bldP spid="43" grpId="0"/>
      <p:bldP spid="44" grpId="0" build="p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The Lorenz gauge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9605" y="1523883"/>
                <a:ext cx="6095014" cy="157671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𝛁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ru-RU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𝛁</m:t>
                                      </m:r>
                                    </m:e>
                                    <m:sup>
                                      <m:r>
                                        <a:rPr lang="en-US" sz="2000" b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ru-RU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𝐀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𝛁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𝛁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ru-RU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𝐉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5" y="1523883"/>
                <a:ext cx="6095014" cy="15767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4240" y="3280793"/>
                <a:ext cx="5547946" cy="160903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lang="en-US" sz="2000" b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ru-RU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ru-RU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𝛁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ru-RU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nor/>
                                </m:rPr>
                                <a:rPr lang="en-US" sz="20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𝛁</m:t>
                                      </m:r>
                                    </m:e>
                                    <m:sup>
                                      <m:r>
                                        <a:rPr lang="en-US" sz="2000" b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ru-RU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𝐀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𝛁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𝛁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ru-RU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𝐉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0" y="3280793"/>
                <a:ext cx="5547946" cy="1609030"/>
              </a:xfrm>
              <a:prstGeom prst="rect">
                <a:avLst/>
              </a:prstGeom>
              <a:blipFill>
                <a:blip r:embed="rId4"/>
                <a:stretch>
                  <a:fillRect r="-417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9605" y="5030861"/>
                <a:ext cx="5547946" cy="1636858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∇</m:t>
                                      </m:r>
                                    </m:e>
                                    <m:sup>
                                      <m:r>
                                        <a:rPr lang="en-US" sz="2000" b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ru-RU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𝛁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</m:acc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ru-RU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ru-RU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nor/>
                                </m:rPr>
                                <a:rPr lang="en-US" sz="20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𝛁</m:t>
                                      </m:r>
                                    </m:e>
                                    <m:sup>
                                      <m:r>
                                        <a:rPr lang="en-US" sz="2000" b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ru-RU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𝐀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𝛁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𝛁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ru-RU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𝐉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5" y="5030861"/>
                <a:ext cx="5547946" cy="1636858"/>
              </a:xfrm>
              <a:prstGeom prst="rect">
                <a:avLst/>
              </a:prstGeom>
              <a:blipFill>
                <a:blip r:embed="rId5"/>
                <a:stretch>
                  <a:fillRect r="-65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D3D8FEC-25C5-4555-BAD5-8FFBC0D46116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6277FA82-443F-480E-8FC1-3C37497B7B6E}" type="slidenum">
              <a:rPr lang="en-US" b="0" kern="0"/>
              <a:pPr/>
              <a:t>8</a:t>
            </a:fld>
            <a:endParaRPr lang="en-US" b="0" kern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9EE314-D9E7-4312-B5CE-E0E8A5ED43D3}"/>
              </a:ext>
            </a:extLst>
          </p:cNvPr>
          <p:cNvSpPr/>
          <p:nvPr/>
        </p:nvSpPr>
        <p:spPr>
          <a:xfrm>
            <a:off x="7040878" y="957094"/>
            <a:ext cx="3420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Now we pick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50F23-C23E-45DE-8F9E-CF930690A636}"/>
              </a:ext>
            </a:extLst>
          </p:cNvPr>
          <p:cNvSpPr/>
          <p:nvPr/>
        </p:nvSpPr>
        <p:spPr>
          <a:xfrm>
            <a:off x="6240555" y="1835465"/>
            <a:ext cx="59745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rgbClr val="252525"/>
                </a:solidFill>
                <a:latin typeface="+mn-lt"/>
              </a:rPr>
              <a:t>NB1: Not Dutch H.A. Lorentz, but Danish </a:t>
            </a:r>
            <a:r>
              <a:rPr lang="en-US" sz="2000" dirty="0">
                <a:solidFill>
                  <a:srgbClr val="252525"/>
                </a:solidFill>
                <a:latin typeface="+mn-lt"/>
              </a:rPr>
              <a:t>L.V. Lorenz</a:t>
            </a:r>
          </a:p>
          <a:p>
            <a:r>
              <a:rPr lang="en-US" sz="2000" b="0" dirty="0">
                <a:solidFill>
                  <a:srgbClr val="252525"/>
                </a:solidFill>
                <a:latin typeface="+mn-lt"/>
              </a:rPr>
              <a:t>NB2: In case of the static scalar potential, </a:t>
            </a:r>
            <a:r>
              <a:rPr lang="en-US" sz="2000" dirty="0">
                <a:solidFill>
                  <a:srgbClr val="252525"/>
                </a:solidFill>
              </a:rPr>
              <a:t>Coulomb and</a:t>
            </a:r>
            <a:r>
              <a:rPr lang="en-US" sz="2000" dirty="0"/>
              <a:t> </a:t>
            </a:r>
            <a:r>
              <a:rPr lang="en-US" altLang="en-US" sz="2000" dirty="0"/>
              <a:t>Lorenz</a:t>
            </a:r>
            <a:r>
              <a:rPr lang="en-US" sz="2000" dirty="0">
                <a:solidFill>
                  <a:srgbClr val="252525"/>
                </a:solidFill>
              </a:rPr>
              <a:t> gauges </a:t>
            </a:r>
            <a:r>
              <a:rPr lang="en-US" sz="2000" b="0" dirty="0">
                <a:solidFill>
                  <a:srgbClr val="252525"/>
                </a:solidFill>
                <a:latin typeface="+mn-lt"/>
              </a:rPr>
              <a:t>become identical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7D22DB-7B55-435D-B804-ABCFB4EF792C}"/>
                  </a:ext>
                </a:extLst>
              </p:cNvPr>
              <p:cNvSpPr/>
              <p:nvPr/>
            </p:nvSpPr>
            <p:spPr>
              <a:xfrm>
                <a:off x="8631521" y="800730"/>
                <a:ext cx="2152704" cy="677558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7D22DB-7B55-435D-B804-ABCFB4EF7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521" y="800730"/>
                <a:ext cx="2152704" cy="677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D8E79C-0140-45E7-B0CD-CBFFA3DC4143}"/>
                  </a:ext>
                </a:extLst>
              </p:cNvPr>
              <p:cNvSpPr/>
              <p:nvPr/>
            </p:nvSpPr>
            <p:spPr>
              <a:xfrm>
                <a:off x="9227849" y="4861530"/>
                <a:ext cx="2520491" cy="70987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□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>
                          <a:latin typeface="Cambria Math"/>
                          <a:ea typeface="Cambria Math"/>
                        </a:rPr>
                        <m:t>≡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D8E79C-0140-45E7-B0CD-CBFFA3DC4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849" y="4861530"/>
                <a:ext cx="2520491" cy="7098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09B42CA-A6B2-404D-9C4C-736D37D26389}"/>
              </a:ext>
            </a:extLst>
          </p:cNvPr>
          <p:cNvSpPr/>
          <p:nvPr/>
        </p:nvSpPr>
        <p:spPr>
          <a:xfrm>
            <a:off x="6719380" y="5051065"/>
            <a:ext cx="3439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 err="1">
                <a:solidFill>
                  <a:srgbClr val="252525"/>
                </a:solidFill>
                <a:latin typeface="Times New Roman" panose="02020603050405020304" pitchFamily="18" charset="0"/>
              </a:rPr>
              <a:t>d'Alembertian</a:t>
            </a:r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 operator:  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4AC5669-05F7-4189-9E68-81B42D778BF7}"/>
                  </a:ext>
                </a:extLst>
              </p:cNvPr>
              <p:cNvSpPr/>
              <p:nvPr/>
            </p:nvSpPr>
            <p:spPr>
              <a:xfrm>
                <a:off x="7556665" y="5645764"/>
                <a:ext cx="3285392" cy="722762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□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 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ox>
                            <m:box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□</m:t>
                              </m:r>
                            </m:e>
                          </m:box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𝐉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4AC5669-05F7-4189-9E68-81B42D778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665" y="5645764"/>
                <a:ext cx="3285392" cy="7227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D6682A-2A09-44E4-BEEE-92FCEB7FCAFD}"/>
                  </a:ext>
                </a:extLst>
              </p:cNvPr>
              <p:cNvSpPr/>
              <p:nvPr/>
            </p:nvSpPr>
            <p:spPr>
              <a:xfrm>
                <a:off x="6133978" y="4247025"/>
                <a:ext cx="6095012" cy="783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Both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b="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satisfy the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inhomogeneous wave equation </a:t>
                </a:r>
                <a:r>
                  <a:rPr lang="en-US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with the </a:t>
                </a:r>
                <a:r>
                  <a:rPr lang="en-US" sz="2000" b="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source</a:t>
                </a:r>
                <a:r>
                  <a:rPr lang="en-US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term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/>
                          </a:rPr>
                          <m:t>𝐉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) on the right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D6682A-2A09-44E4-BEEE-92FCEB7FC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978" y="4247025"/>
                <a:ext cx="6095012" cy="783548"/>
              </a:xfrm>
              <a:prstGeom prst="rect">
                <a:avLst/>
              </a:prstGeom>
              <a:blipFill>
                <a:blip r:embed="rId9"/>
                <a:stretch>
                  <a:fillRect l="-1000" r="-1100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0741F1-2DF7-4866-966D-620837B17282}"/>
                  </a:ext>
                </a:extLst>
              </p:cNvPr>
              <p:cNvSpPr/>
              <p:nvPr/>
            </p:nvSpPr>
            <p:spPr>
              <a:xfrm>
                <a:off x="6877959" y="2779121"/>
                <a:ext cx="4907639" cy="151612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ru-RU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nor/>
                                </m:rPr>
                                <a:rPr lang="en-US" sz="20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𝛁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𝐉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nl-NL" sz="2000" b="0" i="0" smtClean="0">
                          <a:latin typeface="Cambria Math" panose="02040503050406030204" pitchFamily="18" charset="0"/>
                          <a:ea typeface="Cambria Math"/>
                        </a:rPr>
                        <m:t>with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0741F1-2DF7-4866-966D-620837B17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959" y="2779121"/>
                <a:ext cx="4907639" cy="15161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5EEEB32-2F03-4456-8952-4881CF183913}"/>
              </a:ext>
            </a:extLst>
          </p:cNvPr>
          <p:cNvSpPr/>
          <p:nvPr/>
        </p:nvSpPr>
        <p:spPr>
          <a:xfrm>
            <a:off x="7578999" y="1457786"/>
            <a:ext cx="3240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It’s called </a:t>
            </a:r>
            <a:r>
              <a:rPr lang="en-US" sz="2000" dirty="0">
                <a:latin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</a:rPr>
              <a:t>Lorenz gauge </a:t>
            </a:r>
            <a:endParaRPr lang="en-US" sz="20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C71DD4-A2DC-4CD5-81B3-387A07F3079B}"/>
              </a:ext>
            </a:extLst>
          </p:cNvPr>
          <p:cNvCxnSpPr/>
          <p:nvPr/>
        </p:nvCxnSpPr>
        <p:spPr bwMode="auto">
          <a:xfrm>
            <a:off x="6078639" y="1400048"/>
            <a:ext cx="0" cy="5257999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6540D97-908E-4090-969C-4BE99F0CD801}"/>
              </a:ext>
            </a:extLst>
          </p:cNvPr>
          <p:cNvSpPr/>
          <p:nvPr/>
        </p:nvSpPr>
        <p:spPr>
          <a:xfrm>
            <a:off x="235489" y="770402"/>
            <a:ext cx="5543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Let’s do a bit of transformations over the equations for potentials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9B42CA-A6B2-404D-9C4C-736D37D26389}"/>
              </a:ext>
            </a:extLst>
          </p:cNvPr>
          <p:cNvSpPr/>
          <p:nvPr/>
        </p:nvSpPr>
        <p:spPr>
          <a:xfrm>
            <a:off x="6180345" y="6369873"/>
            <a:ext cx="6095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rgbClr val="252525"/>
                </a:solidFill>
                <a:latin typeface="Times New Roman" panose="02020603050405020304" pitchFamily="18" charset="0"/>
              </a:rPr>
              <a:t>So electrodynamics is reduced to solving these equations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Retarded potentials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46226" y="660854"/>
                <a:ext cx="6731099" cy="72276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𝐉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26" y="660854"/>
                <a:ext cx="6731099" cy="722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1926" y="803382"/>
            <a:ext cx="1882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242424"/>
                </a:solidFill>
                <a:latin typeface="Times New Roman" panose="02020603050405020304" pitchFamily="18" charset="0"/>
              </a:rPr>
              <a:t>In the static case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542485" y="1547458"/>
            <a:ext cx="2876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242424"/>
                </a:solidFill>
                <a:latin typeface="Times New Roman" panose="02020603050405020304" pitchFamily="18" charset="0"/>
              </a:rPr>
              <a:t>with the familiar solutions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15789" y="4606890"/>
                <a:ext cx="6919545" cy="932499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/>
                        <m:sup/>
                      </m:sSup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𝐉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89" y="4606890"/>
                <a:ext cx="6919545" cy="932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279178" y="1327732"/>
                <a:ext cx="5982044" cy="932499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/>
                        <m:sup/>
                      </m:sSup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𝐉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178" y="1327732"/>
                <a:ext cx="5982044" cy="932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42485" y="2289827"/>
                <a:ext cx="7011601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0" dirty="0">
                    <a:solidFill>
                      <a:srgbClr val="242424"/>
                    </a:solidFill>
                    <a:latin typeface="Times New Roman" panose="02020603050405020304" pitchFamily="18" charset="0"/>
                  </a:rPr>
                  <a:t>In the </a:t>
                </a:r>
                <a:r>
                  <a:rPr lang="en-US" sz="2000" b="0" i="1" dirty="0" err="1">
                    <a:solidFill>
                      <a:srgbClr val="242424"/>
                    </a:solidFill>
                    <a:latin typeface="Times New Roman" panose="02020603050405020304" pitchFamily="18" charset="0"/>
                  </a:rPr>
                  <a:t>nonstatic</a:t>
                </a:r>
                <a:r>
                  <a:rPr lang="en-US" sz="2000" b="0" i="1" dirty="0">
                    <a:solidFill>
                      <a:srgbClr val="242424"/>
                    </a:solidFill>
                    <a:latin typeface="Times New Roman" panose="02020603050405020304" pitchFamily="18" charset="0"/>
                  </a:rPr>
                  <a:t> case </a:t>
                </a:r>
              </a:p>
              <a:p>
                <a:pPr algn="l"/>
                <a:endParaRPr lang="en-US" sz="2000" b="0" i="1" dirty="0">
                  <a:solidFill>
                    <a:srgbClr val="242424"/>
                  </a:solidFill>
                  <a:latin typeface="Times New Roman" panose="02020603050405020304" pitchFamily="18" charset="0"/>
                </a:endParaRPr>
              </a:p>
              <a:p>
                <a:pPr algn="l"/>
                <a:r>
                  <a:rPr lang="en-US" sz="2000" dirty="0">
                    <a:solidFill>
                      <a:srgbClr val="242424"/>
                    </a:solidFill>
                    <a:latin typeface="Times New Roman" panose="02020603050405020304" pitchFamily="18" charset="0"/>
                  </a:rPr>
                  <a:t>W</a:t>
                </a:r>
                <a:r>
                  <a:rPr lang="en-US" sz="2000" b="0" dirty="0">
                    <a:solidFill>
                      <a:srgbClr val="242424"/>
                    </a:solidFill>
                    <a:latin typeface="Times New Roman" panose="02020603050405020304" pitchFamily="18" charset="0"/>
                  </a:rPr>
                  <a:t>hat matters is the condition of the source at some earlier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b="0" dirty="0">
                    <a:solidFill>
                      <a:srgbClr val="242424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algn="l"/>
                <a:endParaRPr lang="en-US" sz="2000" b="0" dirty="0">
                  <a:solidFill>
                    <a:srgbClr val="242424"/>
                  </a:solidFill>
                  <a:latin typeface="Times New Roman" panose="02020603050405020304" pitchFamily="18" charset="0"/>
                </a:endParaRPr>
              </a:p>
              <a:p>
                <a:pPr algn="l"/>
                <a:r>
                  <a:rPr lang="en-US" sz="2000" b="0" dirty="0">
                    <a:solidFill>
                      <a:srgbClr val="242424"/>
                    </a:solidFill>
                    <a:latin typeface="Times New Roman" panose="02020603050405020304" pitchFamily="18" charset="0"/>
                  </a:rPr>
                  <a:t>when the "message" left –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the retarded time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85" y="2289827"/>
                <a:ext cx="7011601" cy="1631216"/>
              </a:xfrm>
              <a:prstGeom prst="rect">
                <a:avLst/>
              </a:prstGeom>
              <a:blipFill>
                <a:blip r:embed="rId6"/>
                <a:stretch>
                  <a:fillRect l="-957" t="-2247" b="-599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319372" y="3396955"/>
                <a:ext cx="1374259" cy="622991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𝓇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372" y="3396955"/>
                <a:ext cx="1374259" cy="6229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573103" y="4125905"/>
            <a:ext cx="6004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rgbClr val="242424"/>
                </a:solidFill>
                <a:latin typeface="Times New Roman" panose="02020603050405020304" pitchFamily="18" charset="0"/>
              </a:rPr>
              <a:t>The generalized solutions are called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retarded potentials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A52D6CF8-DB25-49AD-A5B9-CA747DC5B92B}"/>
              </a:ext>
            </a:extLst>
          </p:cNvPr>
          <p:cNvSpPr txBox="1">
            <a:spLocks/>
          </p:cNvSpPr>
          <p:nvPr/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6277FA82-443F-480E-8FC1-3C37497B7B6E}" type="slidenum">
              <a:rPr lang="en-US" b="0" kern="0"/>
              <a:pPr/>
              <a:t>9</a:t>
            </a:fld>
            <a:endParaRPr lang="en-US" b="0" kern="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F41B5C-8FE6-4343-98F7-D0BAFCDAD511}"/>
              </a:ext>
            </a:extLst>
          </p:cNvPr>
          <p:cNvSpPr/>
          <p:nvPr/>
        </p:nvSpPr>
        <p:spPr bwMode="auto">
          <a:xfrm>
            <a:off x="8470304" y="2059686"/>
            <a:ext cx="2723982" cy="3204334"/>
          </a:xfrm>
          <a:custGeom>
            <a:avLst/>
            <a:gdLst>
              <a:gd name="connsiteX0" fmla="*/ 1046531 w 2723982"/>
              <a:gd name="connsiteY0" fmla="*/ 27890 h 3204334"/>
              <a:gd name="connsiteX1" fmla="*/ 579806 w 2723982"/>
              <a:gd name="connsiteY1" fmla="*/ 151715 h 3204334"/>
              <a:gd name="connsiteX2" fmla="*/ 332156 w 2723982"/>
              <a:gd name="connsiteY2" fmla="*/ 332690 h 3204334"/>
              <a:gd name="connsiteX3" fmla="*/ 27356 w 2723982"/>
              <a:gd name="connsiteY3" fmla="*/ 923240 h 3204334"/>
              <a:gd name="connsiteX4" fmla="*/ 17831 w 2723982"/>
              <a:gd name="connsiteY4" fmla="*/ 1447115 h 3204334"/>
              <a:gd name="connsiteX5" fmla="*/ 55931 w 2723982"/>
              <a:gd name="connsiteY5" fmla="*/ 2590115 h 3204334"/>
              <a:gd name="connsiteX6" fmla="*/ 360731 w 2723982"/>
              <a:gd name="connsiteY6" fmla="*/ 3161615 h 3204334"/>
              <a:gd name="connsiteX7" fmla="*/ 1056056 w 2723982"/>
              <a:gd name="connsiteY7" fmla="*/ 3133040 h 3204334"/>
              <a:gd name="connsiteX8" fmla="*/ 1446581 w 2723982"/>
              <a:gd name="connsiteY8" fmla="*/ 2894915 h 3204334"/>
              <a:gd name="connsiteX9" fmla="*/ 1913306 w 2723982"/>
              <a:gd name="connsiteY9" fmla="*/ 2609165 h 3204334"/>
              <a:gd name="connsiteX10" fmla="*/ 2465756 w 2723982"/>
              <a:gd name="connsiteY10" fmla="*/ 2180540 h 3204334"/>
              <a:gd name="connsiteX11" fmla="*/ 2722931 w 2723982"/>
              <a:gd name="connsiteY11" fmla="*/ 1456640 h 3204334"/>
              <a:gd name="connsiteX12" fmla="*/ 2541956 w 2723982"/>
              <a:gd name="connsiteY12" fmla="*/ 647015 h 3204334"/>
              <a:gd name="connsiteX13" fmla="*/ 2189531 w 2723982"/>
              <a:gd name="connsiteY13" fmla="*/ 256490 h 3204334"/>
              <a:gd name="connsiteX14" fmla="*/ 1703756 w 2723982"/>
              <a:gd name="connsiteY14" fmla="*/ 18365 h 3204334"/>
              <a:gd name="connsiteX15" fmla="*/ 1322756 w 2723982"/>
              <a:gd name="connsiteY15" fmla="*/ 18365 h 3204334"/>
              <a:gd name="connsiteX16" fmla="*/ 1046531 w 2723982"/>
              <a:gd name="connsiteY16" fmla="*/ 27890 h 320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23982" h="3204334">
                <a:moveTo>
                  <a:pt x="1046531" y="27890"/>
                </a:moveTo>
                <a:cubicBezTo>
                  <a:pt x="922706" y="50115"/>
                  <a:pt x="698868" y="100915"/>
                  <a:pt x="579806" y="151715"/>
                </a:cubicBezTo>
                <a:cubicBezTo>
                  <a:pt x="460744" y="202515"/>
                  <a:pt x="424231" y="204103"/>
                  <a:pt x="332156" y="332690"/>
                </a:cubicBezTo>
                <a:cubicBezTo>
                  <a:pt x="240081" y="461277"/>
                  <a:pt x="79743" y="737503"/>
                  <a:pt x="27356" y="923240"/>
                </a:cubicBezTo>
                <a:cubicBezTo>
                  <a:pt x="-25032" y="1108978"/>
                  <a:pt x="13069" y="1169303"/>
                  <a:pt x="17831" y="1447115"/>
                </a:cubicBezTo>
                <a:cubicBezTo>
                  <a:pt x="22593" y="1724927"/>
                  <a:pt x="-1219" y="2304365"/>
                  <a:pt x="55931" y="2590115"/>
                </a:cubicBezTo>
                <a:cubicBezTo>
                  <a:pt x="113081" y="2875865"/>
                  <a:pt x="194044" y="3071128"/>
                  <a:pt x="360731" y="3161615"/>
                </a:cubicBezTo>
                <a:cubicBezTo>
                  <a:pt x="527418" y="3252102"/>
                  <a:pt x="875081" y="3177490"/>
                  <a:pt x="1056056" y="3133040"/>
                </a:cubicBezTo>
                <a:cubicBezTo>
                  <a:pt x="1237031" y="3088590"/>
                  <a:pt x="1446581" y="2894915"/>
                  <a:pt x="1446581" y="2894915"/>
                </a:cubicBezTo>
                <a:cubicBezTo>
                  <a:pt x="1589456" y="2807603"/>
                  <a:pt x="1743444" y="2728227"/>
                  <a:pt x="1913306" y="2609165"/>
                </a:cubicBezTo>
                <a:cubicBezTo>
                  <a:pt x="2083168" y="2490103"/>
                  <a:pt x="2330819" y="2372627"/>
                  <a:pt x="2465756" y="2180540"/>
                </a:cubicBezTo>
                <a:cubicBezTo>
                  <a:pt x="2600693" y="1988453"/>
                  <a:pt x="2710231" y="1712227"/>
                  <a:pt x="2722931" y="1456640"/>
                </a:cubicBezTo>
                <a:cubicBezTo>
                  <a:pt x="2735631" y="1201053"/>
                  <a:pt x="2630856" y="847040"/>
                  <a:pt x="2541956" y="647015"/>
                </a:cubicBezTo>
                <a:cubicBezTo>
                  <a:pt x="2453056" y="446990"/>
                  <a:pt x="2329231" y="361265"/>
                  <a:pt x="2189531" y="256490"/>
                </a:cubicBezTo>
                <a:cubicBezTo>
                  <a:pt x="2049831" y="151715"/>
                  <a:pt x="1848218" y="58052"/>
                  <a:pt x="1703756" y="18365"/>
                </a:cubicBezTo>
                <a:cubicBezTo>
                  <a:pt x="1559294" y="-21322"/>
                  <a:pt x="1437056" y="15190"/>
                  <a:pt x="1322756" y="18365"/>
                </a:cubicBezTo>
                <a:cubicBezTo>
                  <a:pt x="1208456" y="21540"/>
                  <a:pt x="1170356" y="5665"/>
                  <a:pt x="1046531" y="278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89C367-A909-46DC-B115-5A8B8B7AE830}"/>
              </a:ext>
            </a:extLst>
          </p:cNvPr>
          <p:cNvGrpSpPr/>
          <p:nvPr/>
        </p:nvGrpSpPr>
        <p:grpSpPr>
          <a:xfrm>
            <a:off x="9334500" y="3622999"/>
            <a:ext cx="453862" cy="395783"/>
            <a:chOff x="9715500" y="1352550"/>
            <a:chExt cx="453862" cy="3957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19896C-6CA9-4E4E-BCB4-BD6B1C3C90B6}"/>
                </a:ext>
              </a:extLst>
            </p:cNvPr>
            <p:cNvSpPr/>
            <p:nvPr/>
          </p:nvSpPr>
          <p:spPr bwMode="auto">
            <a:xfrm>
              <a:off x="9715500" y="1514475"/>
              <a:ext cx="314325" cy="228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8BE8ABB6-78D6-4F10-95C0-12A293037BAF}"/>
                </a:ext>
              </a:extLst>
            </p:cNvPr>
            <p:cNvSpPr/>
            <p:nvPr/>
          </p:nvSpPr>
          <p:spPr bwMode="auto">
            <a:xfrm>
              <a:off x="9715500" y="1352550"/>
              <a:ext cx="428625" cy="161926"/>
            </a:xfrm>
            <a:prstGeom prst="parallelogram">
              <a:avLst>
                <a:gd name="adj" fmla="val 77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D1893B86-4300-4861-9709-4D71EBF34BE9}"/>
                </a:ext>
              </a:extLst>
            </p:cNvPr>
            <p:cNvSpPr/>
            <p:nvPr/>
          </p:nvSpPr>
          <p:spPr bwMode="auto">
            <a:xfrm rot="18450549">
              <a:off x="9908756" y="1487728"/>
              <a:ext cx="378635" cy="142576"/>
            </a:xfrm>
            <a:prstGeom prst="parallelogram">
              <a:avLst>
                <a:gd name="adj" fmla="val 11975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5820E9-6644-4F1B-8E7F-B9B3C09DEBDD}"/>
                  </a:ext>
                </a:extLst>
              </p:cNvPr>
              <p:cNvSpPr/>
              <p:nvPr/>
            </p:nvSpPr>
            <p:spPr>
              <a:xfrm>
                <a:off x="8400977" y="4067839"/>
                <a:ext cx="1675715" cy="656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22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ts val="22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at</m:t>
                      </m:r>
                      <m:r>
                        <a:rPr lang="nl-NL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𝓇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5820E9-6644-4F1B-8E7F-B9B3C09DE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977" y="4067839"/>
                <a:ext cx="1675715" cy="656590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3452A9-BC6E-4BA2-A5E7-C746E0C50BCD}"/>
                  </a:ext>
                </a:extLst>
              </p:cNvPr>
              <p:cNvSpPr/>
              <p:nvPr/>
            </p:nvSpPr>
            <p:spPr>
              <a:xfrm>
                <a:off x="10076692" y="2536600"/>
                <a:ext cx="507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𝓻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3452A9-BC6E-4BA2-A5E7-C746E0C50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692" y="2536600"/>
                <a:ext cx="50770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3FD81E-4B2A-4AA1-A83E-F44C841A4208}"/>
                  </a:ext>
                </a:extLst>
              </p:cNvPr>
              <p:cNvSpPr/>
              <p:nvPr/>
            </p:nvSpPr>
            <p:spPr>
              <a:xfrm>
                <a:off x="10111776" y="3907469"/>
                <a:ext cx="5124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3FD81E-4B2A-4AA1-A83E-F44C841A42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776" y="3907469"/>
                <a:ext cx="512448" cy="461665"/>
              </a:xfrm>
              <a:prstGeom prst="rect">
                <a:avLst/>
              </a:prstGeom>
              <a:blipFill>
                <a:blip r:embed="rId11"/>
                <a:stretch>
                  <a:fillRect t="-21053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E461371-6A8B-4CFE-9D1C-1EFB893285DF}"/>
                  </a:ext>
                </a:extLst>
              </p:cNvPr>
              <p:cNvSpPr/>
              <p:nvPr/>
            </p:nvSpPr>
            <p:spPr>
              <a:xfrm>
                <a:off x="11363766" y="3483658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E461371-6A8B-4CFE-9D1C-1EFB89328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766" y="3483658"/>
                <a:ext cx="415498" cy="461665"/>
              </a:xfrm>
              <a:prstGeom prst="rect">
                <a:avLst/>
              </a:prstGeom>
              <a:blipFill>
                <a:blip r:embed="rId12"/>
                <a:stretch>
                  <a:fillRect l="-5882" t="-19737" r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286B34-A99A-4F9D-BAE8-5D5ADC63F2C7}"/>
                  </a:ext>
                </a:extLst>
              </p:cNvPr>
              <p:cNvSpPr/>
              <p:nvPr/>
            </p:nvSpPr>
            <p:spPr>
              <a:xfrm>
                <a:off x="10974579" y="5106507"/>
                <a:ext cx="4829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286B34-A99A-4F9D-BAE8-5D5ADC63F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579" y="5106507"/>
                <a:ext cx="482953" cy="461665"/>
              </a:xfrm>
              <a:prstGeom prst="rect">
                <a:avLst/>
              </a:prstGeom>
              <a:blipFill>
                <a:blip r:embed="rId13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0304E38-CBB6-4C44-8070-98EF1CB16FD4}"/>
              </a:ext>
            </a:extLst>
          </p:cNvPr>
          <p:cNvCxnSpPr/>
          <p:nvPr/>
        </p:nvCxnSpPr>
        <p:spPr bwMode="auto">
          <a:xfrm flipV="1">
            <a:off x="9535886" y="2006082"/>
            <a:ext cx="1978090" cy="185679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C01F1A2-F18D-4107-98EE-F2C364125A3D}"/>
              </a:ext>
            </a:extLst>
          </p:cNvPr>
          <p:cNvCxnSpPr/>
          <p:nvPr/>
        </p:nvCxnSpPr>
        <p:spPr bwMode="auto">
          <a:xfrm flipH="1" flipV="1">
            <a:off x="9514114" y="3881535"/>
            <a:ext cx="1534887" cy="132805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0205F1B-5BAB-4DCC-8B7A-C83987A73332}"/>
              </a:ext>
            </a:extLst>
          </p:cNvPr>
          <p:cNvCxnSpPr/>
          <p:nvPr/>
        </p:nvCxnSpPr>
        <p:spPr bwMode="auto">
          <a:xfrm flipV="1">
            <a:off x="11070771" y="2009192"/>
            <a:ext cx="478972" cy="32004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22DF743-DA0B-485C-A454-50969EC166F1}"/>
                  </a:ext>
                </a:extLst>
              </p:cNvPr>
              <p:cNvSpPr/>
              <p:nvPr/>
            </p:nvSpPr>
            <p:spPr>
              <a:xfrm>
                <a:off x="10887407" y="1407148"/>
                <a:ext cx="1140249" cy="658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NL" sz="2400" dirty="0">
                  <a:ea typeface="Cambria Math" panose="02040503050406030204" pitchFamily="18" charset="0"/>
                </a:endParaRPr>
              </a:p>
              <a:p>
                <a:pPr algn="ctr">
                  <a:lnSpc>
                    <a:spcPts val="2200"/>
                  </a:lnSpc>
                </a:pPr>
                <a:r>
                  <a:rPr 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22DF743-DA0B-485C-A454-50969EC16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407" y="1407148"/>
                <a:ext cx="1140249" cy="658194"/>
              </a:xfrm>
              <a:prstGeom prst="rect">
                <a:avLst/>
              </a:prstGeom>
              <a:blipFill>
                <a:blip r:embed="rId14"/>
                <a:stretch>
                  <a:fillRect l="-1070" t="-27778" b="-2037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AC1C6E0-C9BF-4016-B101-5D71E400CA57}"/>
                  </a:ext>
                </a:extLst>
              </p:cNvPr>
              <p:cNvSpPr/>
              <p:nvPr/>
            </p:nvSpPr>
            <p:spPr>
              <a:xfrm>
                <a:off x="573103" y="5646630"/>
                <a:ext cx="11597950" cy="10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0" dirty="0">
                    <a:solidFill>
                      <a:srgbClr val="242424"/>
                    </a:solidFill>
                  </a:rPr>
                  <a:t>All sounds reasonable - but </a:t>
                </a:r>
                <a:r>
                  <a:rPr lang="en-US" sz="2000" b="0" i="1" dirty="0">
                    <a:solidFill>
                      <a:srgbClr val="242424"/>
                    </a:solidFill>
                  </a:rPr>
                  <a:t>surprisingly</a:t>
                </a:r>
                <a:r>
                  <a:rPr lang="en-US" sz="2000" b="0" dirty="0">
                    <a:solidFill>
                      <a:srgbClr val="242424"/>
                    </a:solidFill>
                  </a:rPr>
                  <a:t> simple. Are we sure it's right? </a:t>
                </a:r>
              </a:p>
              <a:p>
                <a:pPr algn="l"/>
                <a:r>
                  <a:rPr lang="en-US" sz="2000" b="0" dirty="0">
                    <a:solidFill>
                      <a:srgbClr val="242424"/>
                    </a:solidFill>
                  </a:rPr>
                  <a:t>We didn't actually </a:t>
                </a:r>
                <a:r>
                  <a:rPr lang="en-US" sz="2000" b="0" i="1" dirty="0">
                    <a:solidFill>
                      <a:srgbClr val="242424"/>
                    </a:solidFill>
                  </a:rPr>
                  <a:t>derive</a:t>
                </a:r>
                <a:r>
                  <a:rPr lang="en-US" sz="2000" b="0" dirty="0">
                    <a:solidFill>
                      <a:srgbClr val="242424"/>
                    </a:solidFill>
                  </a:rPr>
                  <a:t> the formulas for </a:t>
                </a:r>
                <a:r>
                  <a:rPr lang="en-US" sz="2000" b="0" i="1" dirty="0">
                    <a:solidFill>
                      <a:srgbClr val="242424"/>
                    </a:solidFill>
                  </a:rPr>
                  <a:t>V</a:t>
                </a:r>
                <a:r>
                  <a:rPr lang="en-US" sz="2000" b="0" dirty="0">
                    <a:solidFill>
                      <a:srgbClr val="242424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2000" b="0" dirty="0">
                    <a:solidFill>
                      <a:srgbClr val="242424"/>
                    </a:solidFill>
                  </a:rPr>
                  <a:t>; we invoked a heuristic argument ("electromagnetic news travels at the speed of light") to make them seem plausible. </a:t>
                </a:r>
                <a:r>
                  <a:rPr lang="en-US" sz="2000" b="0" dirty="0">
                    <a:solidFill>
                      <a:srgbClr val="FF0000"/>
                    </a:solidFill>
                  </a:rPr>
                  <a:t>Homework: prove the retarded potentials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AC1C6E0-C9BF-4016-B101-5D71E400C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03" y="5646630"/>
                <a:ext cx="11597950" cy="1053943"/>
              </a:xfrm>
              <a:prstGeom prst="rect">
                <a:avLst/>
              </a:prstGeom>
              <a:blipFill>
                <a:blip r:embed="rId15"/>
                <a:stretch>
                  <a:fillRect l="-525" t="-2890" b="-9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4C9AC0F-56EF-4E99-ABEE-C5997D2BA7B8}"/>
                  </a:ext>
                </a:extLst>
              </p:cNvPr>
              <p:cNvSpPr/>
              <p:nvPr/>
            </p:nvSpPr>
            <p:spPr>
              <a:xfrm>
                <a:off x="10756346" y="5469524"/>
                <a:ext cx="14023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𝓻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000" b="0" i="1" dirty="0">
                                  <a:solidFill>
                                    <a:srgbClr val="25252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252525"/>
                                  </a:solidFill>
                                  <a:latin typeface="Times New Roman" panose="02020603050405020304" pitchFamily="18" charset="0"/>
                                </a:rPr>
                                <m:t>r</m:t>
                              </m:r>
                            </m:e>
                          </m:acc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4C9AC0F-56EF-4E99-ABEE-C5997D2BA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346" y="5469524"/>
                <a:ext cx="1402372" cy="400110"/>
              </a:xfrm>
              <a:prstGeom prst="rect">
                <a:avLst/>
              </a:prstGeom>
              <a:blipFill>
                <a:blip r:embed="rId16"/>
                <a:stretch>
                  <a:fillRect t="-19697" r="-1428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E33B7F0-A712-4779-B345-9099C037A79E}"/>
                  </a:ext>
                </a:extLst>
              </p:cNvPr>
              <p:cNvSpPr/>
              <p:nvPr/>
            </p:nvSpPr>
            <p:spPr>
              <a:xfrm>
                <a:off x="2771426" y="2131619"/>
                <a:ext cx="3285392" cy="72276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□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 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ox>
                            <m:box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□</m:t>
                              </m:r>
                            </m:e>
                          </m:box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𝐉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E33B7F0-A712-4779-B345-9099C037A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426" y="2131619"/>
                <a:ext cx="3285392" cy="7227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99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  <p:bldP spid="30" grpId="0" uiExpand="1" build="p"/>
      <p:bldP spid="31" grpId="0" animBg="1"/>
      <p:bldP spid="32" grpId="0"/>
      <p:bldP spid="38" grpId="0" build="p"/>
      <p:bldP spid="40" grpId="0"/>
    </p:bldLst>
  </p:timing>
</p:sld>
</file>

<file path=ppt/theme/theme1.xml><?xml version="1.0" encoding="utf-8"?>
<a:theme xmlns:a="http://schemas.openxmlformats.org/drawingml/2006/main" name="MSCSheets">
  <a:themeElements>
    <a:clrScheme name="MSCSheet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CShee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arrow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CShe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She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She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She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She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She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She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3270</Words>
  <Application>Microsoft Office PowerPoint</Application>
  <PresentationFormat>Widescreen</PresentationFormat>
  <Paragraphs>442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MSCSheets</vt:lpstr>
      <vt:lpstr>Chapter 10. Potentials and fields</vt:lpstr>
      <vt:lpstr>Chapter 10. Scalar and vector potentials</vt:lpstr>
      <vt:lpstr>Scalar and vector potentials</vt:lpstr>
      <vt:lpstr>What about the other two Maxwell’s equations?</vt:lpstr>
      <vt:lpstr>Scalar and vector potentials: self-reflection</vt:lpstr>
      <vt:lpstr>Gauge transformations theorem</vt:lpstr>
      <vt:lpstr>The Coulomb gauge</vt:lpstr>
      <vt:lpstr>The Lorenz gauge</vt:lpstr>
      <vt:lpstr>Retarded potentials</vt:lpstr>
      <vt:lpstr>Prove for the retarded potential V(r,t)</vt:lpstr>
      <vt:lpstr>Prove for the retarded potential V(r,t)</vt:lpstr>
      <vt:lpstr>Why is it possible to define the Lorenz gauge as ∇∙A ⃗=-〖〖 μ〗_0 ϵ〗_0  ∂V/∂t ?</vt:lpstr>
      <vt:lpstr>Lecture 30. Potentials and fields (1/2). Radiation (1/2)</vt:lpstr>
      <vt:lpstr>Jefimenko’s equation for E ⃗(r ⃗,t) and B ⃗(r ⃗,t)</vt:lpstr>
      <vt:lpstr>How slow is slowly enough?</vt:lpstr>
      <vt:lpstr>YouTube resources</vt:lpstr>
      <vt:lpstr>Derivation of Jefimenko’s equation for E ⃗(r ⃗,t)</vt:lpstr>
      <vt:lpstr>Derivation of Jefimenko’s equation for B ⃗(r ⃗,t)</vt:lpstr>
      <vt:lpstr>From Jefimenko’s to Coulomb’s for E ⃗(r ⃗,t)</vt:lpstr>
      <vt:lpstr>From Jefimenko’s to Bio-Savart’s for B ⃗(r ⃗,t)</vt:lpstr>
      <vt:lpstr>How slow is slowly enough? Another approach</vt:lpstr>
    </vt:vector>
  </TitlesOfParts>
  <Company>University of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 Pchenitchnikov</dc:creator>
  <cp:lastModifiedBy>Maxim Pchenitchnikov</cp:lastModifiedBy>
  <cp:revision>17</cp:revision>
  <dcterms:created xsi:type="dcterms:W3CDTF">2023-05-24T11:05:45Z</dcterms:created>
  <dcterms:modified xsi:type="dcterms:W3CDTF">2023-05-31T12:55:15Z</dcterms:modified>
</cp:coreProperties>
</file>